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slideshow.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charts/chart1.xml" ContentType="application/vnd.openxmlformats-officedocument.drawingml.chart+xml"/>
  <Override PartName="/ppt/theme/themeOverride1.xml" ContentType="application/vnd.openxmlformats-officedocument.themeOverride+xml"/>
  <Override PartName="/ppt/drawings/drawing1.xml" ContentType="application/vnd.openxmlformats-officedocument.drawingml.chartshapes+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notesSlides/notesSlide76.xml" ContentType="application/vnd.openxmlformats-officedocument.presentationml.notesSlide+xml"/>
  <Override PartName="/ppt/charts/chart2.xml" ContentType="application/vnd.openxmlformats-officedocument.drawingml.chart+xml"/>
  <Override PartName="/ppt/notesSlides/notesSlide77.xml" ContentType="application/vnd.openxmlformats-officedocument.presentationml.notesSlide+xml"/>
  <Override PartName="/ppt/notesSlides/notesSlide78.xml" ContentType="application/vnd.openxmlformats-officedocument.presentationml.notesSlide+xml"/>
  <Override PartName="/ppt/notesSlides/notesSlide79.xml" ContentType="application/vnd.openxmlformats-officedocument.presentationml.notesSlide+xml"/>
  <Override PartName="/ppt/notesSlides/notesSlide80.xml" ContentType="application/vnd.openxmlformats-officedocument.presentationml.notesSlide+xml"/>
  <Override PartName="/ppt/notesSlides/notesSlide81.xml" ContentType="application/vnd.openxmlformats-officedocument.presentationml.notesSlide+xml"/>
  <Override PartName="/ppt/notesSlides/notesSlide82.xml" ContentType="application/vnd.openxmlformats-officedocument.presentationml.notesSlide+xml"/>
  <Override PartName="/ppt/notesSlides/notesSlide83.xml" ContentType="application/vnd.openxmlformats-officedocument.presentationml.notesSlide+xml"/>
  <Override PartName="/ppt/notesSlides/notesSlide84.xml" ContentType="application/vnd.openxmlformats-officedocument.presentationml.notesSlide+xml"/>
  <Override PartName="/ppt/notesSlides/notesSlide85.xml" ContentType="application/vnd.openxmlformats-officedocument.presentationml.notesSlide+xml"/>
  <Override PartName="/ppt/notesSlides/notesSlide86.xml" ContentType="application/vnd.openxmlformats-officedocument.presentationml.notesSlide+xml"/>
  <Override PartName="/ppt/notesSlides/notesSlide87.xml" ContentType="application/vnd.openxmlformats-officedocument.presentationml.notesSlide+xml"/>
  <Override PartName="/ppt/notesSlides/notesSlide88.xml" ContentType="application/vnd.openxmlformats-officedocument.presentationml.notesSlide+xml"/>
  <Override PartName="/ppt/notesSlides/notesSlide89.xml" ContentType="application/vnd.openxmlformats-officedocument.presentationml.notesSlide+xml"/>
  <Override PartName="/ppt/notesSlides/notesSlide90.xml" ContentType="application/vnd.openxmlformats-officedocument.presentationml.notesSlide+xml"/>
  <Override PartName="/ppt/notesSlides/notesSlide91.xml" ContentType="application/vnd.openxmlformats-officedocument.presentationml.notesSlide+xml"/>
  <Override PartName="/ppt/notesSlides/notesSlide92.xml" ContentType="application/vnd.openxmlformats-officedocument.presentationml.notesSlide+xml"/>
  <Override PartName="/ppt/notesSlides/notesSlide93.xml" ContentType="application/vnd.openxmlformats-officedocument.presentationml.notesSlide+xml"/>
  <Override PartName="/ppt/notesSlides/notesSlide94.xml" ContentType="application/vnd.openxmlformats-officedocument.presentationml.notesSlide+xml"/>
  <Override PartName="/ppt/charts/chart3.xml" ContentType="application/vnd.openxmlformats-officedocument.drawingml.chart+xml"/>
  <Override PartName="/ppt/drawings/drawing2.xml" ContentType="application/vnd.openxmlformats-officedocument.drawingml.chartshapes+xml"/>
  <Override PartName="/ppt/notesSlides/notesSlide95.xml" ContentType="application/vnd.openxmlformats-officedocument.presentationml.notesSlide+xml"/>
  <Override PartName="/ppt/notesSlides/notesSlide96.xml" ContentType="application/vnd.openxmlformats-officedocument.presentationml.notesSlide+xml"/>
  <Override PartName="/ppt/notesSlides/notesSlide97.xml" ContentType="application/vnd.openxmlformats-officedocument.presentationml.notesSlide+xml"/>
  <Override PartName="/ppt/notesSlides/notesSlide98.xml" ContentType="application/vnd.openxmlformats-officedocument.presentationml.notesSlide+xml"/>
  <Override PartName="/ppt/notesSlides/notesSlide99.xml" ContentType="application/vnd.openxmlformats-officedocument.presentationml.notesSlide+xml"/>
  <Override PartName="/ppt/notesSlides/notesSlide100.xml" ContentType="application/vnd.openxmlformats-officedocument.presentationml.notesSlide+xml"/>
  <Override PartName="/ppt/notesSlides/notesSlide101.xml" ContentType="application/vnd.openxmlformats-officedocument.presentationml.notesSlide+xml"/>
  <Override PartName="/ppt/notesSlides/notesSlide102.xml" ContentType="application/vnd.openxmlformats-officedocument.presentationml.notesSlide+xml"/>
  <Override PartName="/ppt/notesSlides/notesSlide10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982" r:id="rId1"/>
    <p:sldMasterId id="2147483994" r:id="rId2"/>
  </p:sldMasterIdLst>
  <p:notesMasterIdLst>
    <p:notesMasterId r:id="rId106"/>
  </p:notesMasterIdLst>
  <p:handoutMasterIdLst>
    <p:handoutMasterId r:id="rId107"/>
  </p:handoutMasterIdLst>
  <p:sldIdLst>
    <p:sldId id="268" r:id="rId3"/>
    <p:sldId id="646" r:id="rId4"/>
    <p:sldId id="647" r:id="rId5"/>
    <p:sldId id="700" r:id="rId6"/>
    <p:sldId id="699" r:id="rId7"/>
    <p:sldId id="644" r:id="rId8"/>
    <p:sldId id="704" r:id="rId9"/>
    <p:sldId id="701" r:id="rId10"/>
    <p:sldId id="702" r:id="rId11"/>
    <p:sldId id="650" r:id="rId12"/>
    <p:sldId id="703" r:id="rId13"/>
    <p:sldId id="651" r:id="rId14"/>
    <p:sldId id="652" r:id="rId15"/>
    <p:sldId id="653" r:id="rId16"/>
    <p:sldId id="654" r:id="rId17"/>
    <p:sldId id="655" r:id="rId18"/>
    <p:sldId id="656" r:id="rId19"/>
    <p:sldId id="657" r:id="rId20"/>
    <p:sldId id="658" r:id="rId21"/>
    <p:sldId id="659" r:id="rId22"/>
    <p:sldId id="660" r:id="rId23"/>
    <p:sldId id="661" r:id="rId24"/>
    <p:sldId id="662" r:id="rId25"/>
    <p:sldId id="663" r:id="rId26"/>
    <p:sldId id="664" r:id="rId27"/>
    <p:sldId id="665" r:id="rId28"/>
    <p:sldId id="666" r:id="rId29"/>
    <p:sldId id="667" r:id="rId30"/>
    <p:sldId id="668" r:id="rId31"/>
    <p:sldId id="669" r:id="rId32"/>
    <p:sldId id="670" r:id="rId33"/>
    <p:sldId id="671" r:id="rId34"/>
    <p:sldId id="672" r:id="rId35"/>
    <p:sldId id="673" r:id="rId36"/>
    <p:sldId id="674" r:id="rId37"/>
    <p:sldId id="675" r:id="rId38"/>
    <p:sldId id="676" r:id="rId39"/>
    <p:sldId id="677" r:id="rId40"/>
    <p:sldId id="678" r:id="rId41"/>
    <p:sldId id="679" r:id="rId42"/>
    <p:sldId id="680" r:id="rId43"/>
    <p:sldId id="681" r:id="rId44"/>
    <p:sldId id="682" r:id="rId45"/>
    <p:sldId id="683" r:id="rId46"/>
    <p:sldId id="684" r:id="rId47"/>
    <p:sldId id="685" r:id="rId48"/>
    <p:sldId id="686" r:id="rId49"/>
    <p:sldId id="687" r:id="rId50"/>
    <p:sldId id="688" r:id="rId51"/>
    <p:sldId id="689" r:id="rId52"/>
    <p:sldId id="692" r:id="rId53"/>
    <p:sldId id="693" r:id="rId54"/>
    <p:sldId id="694" r:id="rId55"/>
    <p:sldId id="696" r:id="rId56"/>
    <p:sldId id="705" r:id="rId57"/>
    <p:sldId id="423" r:id="rId58"/>
    <p:sldId id="450" r:id="rId59"/>
    <p:sldId id="590" r:id="rId60"/>
    <p:sldId id="372" r:id="rId61"/>
    <p:sldId id="583" r:id="rId62"/>
    <p:sldId id="584" r:id="rId63"/>
    <p:sldId id="591" r:id="rId64"/>
    <p:sldId id="459" r:id="rId65"/>
    <p:sldId id="472" r:id="rId66"/>
    <p:sldId id="619" r:id="rId67"/>
    <p:sldId id="624" r:id="rId68"/>
    <p:sldId id="622" r:id="rId69"/>
    <p:sldId id="620" r:id="rId70"/>
    <p:sldId id="625" r:id="rId71"/>
    <p:sldId id="623" r:id="rId72"/>
    <p:sldId id="626" r:id="rId73"/>
    <p:sldId id="627" r:id="rId74"/>
    <p:sldId id="633" r:id="rId75"/>
    <p:sldId id="480" r:id="rId76"/>
    <p:sldId id="476" r:id="rId77"/>
    <p:sldId id="543" r:id="rId78"/>
    <p:sldId id="562" r:id="rId79"/>
    <p:sldId id="636" r:id="rId80"/>
    <p:sldId id="563" r:id="rId81"/>
    <p:sldId id="554" r:id="rId82"/>
    <p:sldId id="535" r:id="rId83"/>
    <p:sldId id="599" r:id="rId84"/>
    <p:sldId id="600" r:id="rId85"/>
    <p:sldId id="601" r:id="rId86"/>
    <p:sldId id="602" r:id="rId87"/>
    <p:sldId id="603" r:id="rId88"/>
    <p:sldId id="605" r:id="rId89"/>
    <p:sldId id="598" r:id="rId90"/>
    <p:sldId id="606" r:id="rId91"/>
    <p:sldId id="607" r:id="rId92"/>
    <p:sldId id="608" r:id="rId93"/>
    <p:sldId id="609" r:id="rId94"/>
    <p:sldId id="638" r:id="rId95"/>
    <p:sldId id="592" r:id="rId96"/>
    <p:sldId id="640" r:id="rId97"/>
    <p:sldId id="576" r:id="rId98"/>
    <p:sldId id="586" r:id="rId99"/>
    <p:sldId id="637" r:id="rId100"/>
    <p:sldId id="641" r:id="rId101"/>
    <p:sldId id="642" r:id="rId102"/>
    <p:sldId id="587" r:id="rId103"/>
    <p:sldId id="531" r:id="rId104"/>
    <p:sldId id="697" r:id="rId105"/>
  </p:sldIdLst>
  <p:sldSz cx="9359900" cy="7559675"/>
  <p:notesSz cx="7104063" cy="10234613"/>
  <p:defaultTextStyle>
    <a:defPPr>
      <a:defRPr lang="ja-JP"/>
    </a:defPPr>
    <a:lvl1pPr marL="0" algn="l" defTabSz="991197" rtl="0" eaLnBrk="1" latinLnBrk="0" hangingPunct="1">
      <a:defRPr kumimoji="1" sz="1952" kern="1200">
        <a:solidFill>
          <a:schemeClr val="tx1"/>
        </a:solidFill>
        <a:latin typeface="+mn-lt"/>
        <a:ea typeface="+mn-ea"/>
        <a:cs typeface="+mn-cs"/>
      </a:defRPr>
    </a:lvl1pPr>
    <a:lvl2pPr marL="495598" algn="l" defTabSz="991197" rtl="0" eaLnBrk="1" latinLnBrk="0" hangingPunct="1">
      <a:defRPr kumimoji="1" sz="1952" kern="1200">
        <a:solidFill>
          <a:schemeClr val="tx1"/>
        </a:solidFill>
        <a:latin typeface="+mn-lt"/>
        <a:ea typeface="+mn-ea"/>
        <a:cs typeface="+mn-cs"/>
      </a:defRPr>
    </a:lvl2pPr>
    <a:lvl3pPr marL="991197" algn="l" defTabSz="991197" rtl="0" eaLnBrk="1" latinLnBrk="0" hangingPunct="1">
      <a:defRPr kumimoji="1" sz="1952" kern="1200">
        <a:solidFill>
          <a:schemeClr val="tx1"/>
        </a:solidFill>
        <a:latin typeface="+mn-lt"/>
        <a:ea typeface="+mn-ea"/>
        <a:cs typeface="+mn-cs"/>
      </a:defRPr>
    </a:lvl3pPr>
    <a:lvl4pPr marL="1486794" algn="l" defTabSz="991197" rtl="0" eaLnBrk="1" latinLnBrk="0" hangingPunct="1">
      <a:defRPr kumimoji="1" sz="1952" kern="1200">
        <a:solidFill>
          <a:schemeClr val="tx1"/>
        </a:solidFill>
        <a:latin typeface="+mn-lt"/>
        <a:ea typeface="+mn-ea"/>
        <a:cs typeface="+mn-cs"/>
      </a:defRPr>
    </a:lvl4pPr>
    <a:lvl5pPr marL="1982391" algn="l" defTabSz="991197" rtl="0" eaLnBrk="1" latinLnBrk="0" hangingPunct="1">
      <a:defRPr kumimoji="1" sz="1952" kern="1200">
        <a:solidFill>
          <a:schemeClr val="tx1"/>
        </a:solidFill>
        <a:latin typeface="+mn-lt"/>
        <a:ea typeface="+mn-ea"/>
        <a:cs typeface="+mn-cs"/>
      </a:defRPr>
    </a:lvl5pPr>
    <a:lvl6pPr marL="2477989" algn="l" defTabSz="991197" rtl="0" eaLnBrk="1" latinLnBrk="0" hangingPunct="1">
      <a:defRPr kumimoji="1" sz="1952" kern="1200">
        <a:solidFill>
          <a:schemeClr val="tx1"/>
        </a:solidFill>
        <a:latin typeface="+mn-lt"/>
        <a:ea typeface="+mn-ea"/>
        <a:cs typeface="+mn-cs"/>
      </a:defRPr>
    </a:lvl6pPr>
    <a:lvl7pPr marL="2973588" algn="l" defTabSz="991197" rtl="0" eaLnBrk="1" latinLnBrk="0" hangingPunct="1">
      <a:defRPr kumimoji="1" sz="1952" kern="1200">
        <a:solidFill>
          <a:schemeClr val="tx1"/>
        </a:solidFill>
        <a:latin typeface="+mn-lt"/>
        <a:ea typeface="+mn-ea"/>
        <a:cs typeface="+mn-cs"/>
      </a:defRPr>
    </a:lvl7pPr>
    <a:lvl8pPr marL="3469186" algn="l" defTabSz="991197" rtl="0" eaLnBrk="1" latinLnBrk="0" hangingPunct="1">
      <a:defRPr kumimoji="1" sz="1952" kern="1200">
        <a:solidFill>
          <a:schemeClr val="tx1"/>
        </a:solidFill>
        <a:latin typeface="+mn-lt"/>
        <a:ea typeface="+mn-ea"/>
        <a:cs typeface="+mn-cs"/>
      </a:defRPr>
    </a:lvl8pPr>
    <a:lvl9pPr marL="3964783" algn="l" defTabSz="991197" rtl="0" eaLnBrk="1" latinLnBrk="0" hangingPunct="1">
      <a:defRPr kumimoji="1" sz="1952"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382" userDrawn="1">
          <p15:clr>
            <a:srgbClr val="A4A3A4"/>
          </p15:clr>
        </p15:guide>
        <p15:guide id="2" pos="2949" userDrawn="1">
          <p15:clr>
            <a:srgbClr val="A4A3A4"/>
          </p15:clr>
        </p15:guide>
      </p15:sldGuideLst>
    </p:ext>
    <p:ext uri="{2D200454-40CA-4A62-9FC3-DE9A4176ACB9}">
      <p15:notesGuideLst xmlns:p15="http://schemas.microsoft.com/office/powerpoint/2012/main">
        <p15:guide id="1" orient="horz" pos="3224" userDrawn="1">
          <p15:clr>
            <a:srgbClr val="A4A3A4"/>
          </p15:clr>
        </p15:guide>
        <p15:guide id="2" pos="2238"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CC"/>
    <a:srgbClr val="FF850A"/>
    <a:srgbClr val="FF3300"/>
    <a:srgbClr val="FF7C80"/>
    <a:srgbClr val="94DB45"/>
    <a:srgbClr val="FFFF66"/>
    <a:srgbClr val="99FF99"/>
    <a:srgbClr val="F836EA"/>
    <a:srgbClr val="CCFF99"/>
    <a:srgbClr val="00FF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8D230F3-CF80-4859-8CE7-A43EE81993B5}" styleName="淡色スタイル 1 - アクセント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 styleId="{B301B821-A1FF-4177-AEE7-76D212191A09}" styleName="中間スタイル 1 - アクセント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4504" autoAdjust="0"/>
    <p:restoredTop sz="51016" autoAdjust="0"/>
  </p:normalViewPr>
  <p:slideViewPr>
    <p:cSldViewPr snapToGrid="0">
      <p:cViewPr varScale="1">
        <p:scale>
          <a:sx n="32" d="100"/>
          <a:sy n="32" d="100"/>
        </p:scale>
        <p:origin x="1828" y="24"/>
      </p:cViewPr>
      <p:guideLst>
        <p:guide orient="horz" pos="2382"/>
        <p:guide pos="2949"/>
      </p:guideLst>
    </p:cSldViewPr>
  </p:slideViewPr>
  <p:outlineViewPr>
    <p:cViewPr>
      <p:scale>
        <a:sx n="33" d="100"/>
        <a:sy n="33" d="100"/>
      </p:scale>
      <p:origin x="0" y="-124"/>
    </p:cViewPr>
  </p:outlineViewPr>
  <p:notesTextViewPr>
    <p:cViewPr>
      <p:scale>
        <a:sx n="1" d="1"/>
        <a:sy n="1" d="1"/>
      </p:scale>
      <p:origin x="0" y="0"/>
    </p:cViewPr>
  </p:notesTextViewPr>
  <p:sorterViewPr>
    <p:cViewPr>
      <p:scale>
        <a:sx n="100" d="100"/>
        <a:sy n="100" d="100"/>
      </p:scale>
      <p:origin x="0" y="0"/>
    </p:cViewPr>
  </p:sorterViewPr>
  <p:notesViewPr>
    <p:cSldViewPr snapToGrid="0">
      <p:cViewPr varScale="1">
        <p:scale>
          <a:sx n="49" d="100"/>
          <a:sy n="49" d="100"/>
        </p:scale>
        <p:origin x="2632" y="52"/>
      </p:cViewPr>
      <p:guideLst>
        <p:guide orient="horz" pos="3224"/>
        <p:guide pos="2238"/>
      </p:guideLst>
    </p:cSldViewPr>
  </p:notes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4.xml"/><Relationship Id="rId21" Type="http://schemas.openxmlformats.org/officeDocument/2006/relationships/slide" Target="slides/slide19.xml"/><Relationship Id="rId42" Type="http://schemas.openxmlformats.org/officeDocument/2006/relationships/slide" Target="slides/slide40.xml"/><Relationship Id="rId47" Type="http://schemas.openxmlformats.org/officeDocument/2006/relationships/slide" Target="slides/slide45.xml"/><Relationship Id="rId63" Type="http://schemas.openxmlformats.org/officeDocument/2006/relationships/slide" Target="slides/slide61.xml"/><Relationship Id="rId68" Type="http://schemas.openxmlformats.org/officeDocument/2006/relationships/slide" Target="slides/slide66.xml"/><Relationship Id="rId84" Type="http://schemas.openxmlformats.org/officeDocument/2006/relationships/slide" Target="slides/slide82.xml"/><Relationship Id="rId89" Type="http://schemas.openxmlformats.org/officeDocument/2006/relationships/slide" Target="slides/slide87.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07" Type="http://schemas.openxmlformats.org/officeDocument/2006/relationships/handoutMaster" Target="handoutMasters/handoutMaster1.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slide" Target="slides/slide51.xml"/><Relationship Id="rId58" Type="http://schemas.openxmlformats.org/officeDocument/2006/relationships/slide" Target="slides/slide56.xml"/><Relationship Id="rId66" Type="http://schemas.openxmlformats.org/officeDocument/2006/relationships/slide" Target="slides/slide64.xml"/><Relationship Id="rId74" Type="http://schemas.openxmlformats.org/officeDocument/2006/relationships/slide" Target="slides/slide72.xml"/><Relationship Id="rId79" Type="http://schemas.openxmlformats.org/officeDocument/2006/relationships/slide" Target="slides/slide77.xml"/><Relationship Id="rId87" Type="http://schemas.openxmlformats.org/officeDocument/2006/relationships/slide" Target="slides/slide85.xml"/><Relationship Id="rId102" Type="http://schemas.openxmlformats.org/officeDocument/2006/relationships/slide" Target="slides/slide100.xml"/><Relationship Id="rId110" Type="http://schemas.openxmlformats.org/officeDocument/2006/relationships/theme" Target="theme/theme1.xml"/><Relationship Id="rId5" Type="http://schemas.openxmlformats.org/officeDocument/2006/relationships/slide" Target="slides/slide3.xml"/><Relationship Id="rId61" Type="http://schemas.openxmlformats.org/officeDocument/2006/relationships/slide" Target="slides/slide59.xml"/><Relationship Id="rId82" Type="http://schemas.openxmlformats.org/officeDocument/2006/relationships/slide" Target="slides/slide80.xml"/><Relationship Id="rId90" Type="http://schemas.openxmlformats.org/officeDocument/2006/relationships/slide" Target="slides/slide88.xml"/><Relationship Id="rId95" Type="http://schemas.openxmlformats.org/officeDocument/2006/relationships/slide" Target="slides/slide93.xml"/><Relationship Id="rId19" Type="http://schemas.openxmlformats.org/officeDocument/2006/relationships/slide" Target="slides/slide1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slide" Target="slides/slide54.xml"/><Relationship Id="rId64" Type="http://schemas.openxmlformats.org/officeDocument/2006/relationships/slide" Target="slides/slide62.xml"/><Relationship Id="rId69" Type="http://schemas.openxmlformats.org/officeDocument/2006/relationships/slide" Target="slides/slide67.xml"/><Relationship Id="rId77" Type="http://schemas.openxmlformats.org/officeDocument/2006/relationships/slide" Target="slides/slide75.xml"/><Relationship Id="rId100" Type="http://schemas.openxmlformats.org/officeDocument/2006/relationships/slide" Target="slides/slide98.xml"/><Relationship Id="rId105" Type="http://schemas.openxmlformats.org/officeDocument/2006/relationships/slide" Target="slides/slide103.xml"/><Relationship Id="rId8" Type="http://schemas.openxmlformats.org/officeDocument/2006/relationships/slide" Target="slides/slide6.xml"/><Relationship Id="rId51" Type="http://schemas.openxmlformats.org/officeDocument/2006/relationships/slide" Target="slides/slide49.xml"/><Relationship Id="rId72" Type="http://schemas.openxmlformats.org/officeDocument/2006/relationships/slide" Target="slides/slide70.xml"/><Relationship Id="rId80" Type="http://schemas.openxmlformats.org/officeDocument/2006/relationships/slide" Target="slides/slide78.xml"/><Relationship Id="rId85" Type="http://schemas.openxmlformats.org/officeDocument/2006/relationships/slide" Target="slides/slide83.xml"/><Relationship Id="rId93" Type="http://schemas.openxmlformats.org/officeDocument/2006/relationships/slide" Target="slides/slide91.xml"/><Relationship Id="rId98" Type="http://schemas.openxmlformats.org/officeDocument/2006/relationships/slide" Target="slides/slide96.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slide" Target="slides/slide57.xml"/><Relationship Id="rId67" Type="http://schemas.openxmlformats.org/officeDocument/2006/relationships/slide" Target="slides/slide65.xml"/><Relationship Id="rId103" Type="http://schemas.openxmlformats.org/officeDocument/2006/relationships/slide" Target="slides/slide101.xml"/><Relationship Id="rId108" Type="http://schemas.openxmlformats.org/officeDocument/2006/relationships/presProps" Target="presProps.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slide" Target="slides/slide52.xml"/><Relationship Id="rId62" Type="http://schemas.openxmlformats.org/officeDocument/2006/relationships/slide" Target="slides/slide60.xml"/><Relationship Id="rId70" Type="http://schemas.openxmlformats.org/officeDocument/2006/relationships/slide" Target="slides/slide68.xml"/><Relationship Id="rId75" Type="http://schemas.openxmlformats.org/officeDocument/2006/relationships/slide" Target="slides/slide73.xml"/><Relationship Id="rId83" Type="http://schemas.openxmlformats.org/officeDocument/2006/relationships/slide" Target="slides/slide81.xml"/><Relationship Id="rId88" Type="http://schemas.openxmlformats.org/officeDocument/2006/relationships/slide" Target="slides/slide86.xml"/><Relationship Id="rId91" Type="http://schemas.openxmlformats.org/officeDocument/2006/relationships/slide" Target="slides/slide89.xml"/><Relationship Id="rId96" Type="http://schemas.openxmlformats.org/officeDocument/2006/relationships/slide" Target="slides/slide94.xml"/><Relationship Id="rId11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slide" Target="slides/slide55.xml"/><Relationship Id="rId106" Type="http://schemas.openxmlformats.org/officeDocument/2006/relationships/notesMaster" Target="notesMasters/notesMaster1.xml"/><Relationship Id="rId10" Type="http://schemas.openxmlformats.org/officeDocument/2006/relationships/slide" Target="slides/slide8.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slide" Target="slides/slide58.xml"/><Relationship Id="rId65" Type="http://schemas.openxmlformats.org/officeDocument/2006/relationships/slide" Target="slides/slide63.xml"/><Relationship Id="rId73" Type="http://schemas.openxmlformats.org/officeDocument/2006/relationships/slide" Target="slides/slide71.xml"/><Relationship Id="rId78" Type="http://schemas.openxmlformats.org/officeDocument/2006/relationships/slide" Target="slides/slide76.xml"/><Relationship Id="rId81" Type="http://schemas.openxmlformats.org/officeDocument/2006/relationships/slide" Target="slides/slide79.xml"/><Relationship Id="rId86" Type="http://schemas.openxmlformats.org/officeDocument/2006/relationships/slide" Target="slides/slide84.xml"/><Relationship Id="rId94" Type="http://schemas.openxmlformats.org/officeDocument/2006/relationships/slide" Target="slides/slide92.xml"/><Relationship Id="rId99" Type="http://schemas.openxmlformats.org/officeDocument/2006/relationships/slide" Target="slides/slide97.xml"/><Relationship Id="rId101" Type="http://schemas.openxmlformats.org/officeDocument/2006/relationships/slide" Target="slides/slide99.xml"/><Relationship Id="rId4" Type="http://schemas.openxmlformats.org/officeDocument/2006/relationships/slide" Target="slides/slide2.xml"/><Relationship Id="rId9" Type="http://schemas.openxmlformats.org/officeDocument/2006/relationships/slide" Target="slides/slide7.xml"/><Relationship Id="rId13" Type="http://schemas.openxmlformats.org/officeDocument/2006/relationships/slide" Target="slides/slide11.xml"/><Relationship Id="rId18" Type="http://schemas.openxmlformats.org/officeDocument/2006/relationships/slide" Target="slides/slide16.xml"/><Relationship Id="rId39" Type="http://schemas.openxmlformats.org/officeDocument/2006/relationships/slide" Target="slides/slide37.xml"/><Relationship Id="rId109" Type="http://schemas.openxmlformats.org/officeDocument/2006/relationships/viewProps" Target="viewProps.xml"/><Relationship Id="rId34" Type="http://schemas.openxmlformats.org/officeDocument/2006/relationships/slide" Target="slides/slide32.xml"/><Relationship Id="rId50" Type="http://schemas.openxmlformats.org/officeDocument/2006/relationships/slide" Target="slides/slide48.xml"/><Relationship Id="rId55" Type="http://schemas.openxmlformats.org/officeDocument/2006/relationships/slide" Target="slides/slide53.xml"/><Relationship Id="rId76" Type="http://schemas.openxmlformats.org/officeDocument/2006/relationships/slide" Target="slides/slide74.xml"/><Relationship Id="rId97" Type="http://schemas.openxmlformats.org/officeDocument/2006/relationships/slide" Target="slides/slide95.xml"/><Relationship Id="rId104" Type="http://schemas.openxmlformats.org/officeDocument/2006/relationships/slide" Target="slides/slide102.xml"/><Relationship Id="rId7" Type="http://schemas.openxmlformats.org/officeDocument/2006/relationships/slide" Target="slides/slide5.xml"/><Relationship Id="rId71" Type="http://schemas.openxmlformats.org/officeDocument/2006/relationships/slide" Target="slides/slide69.xml"/><Relationship Id="rId92" Type="http://schemas.openxmlformats.org/officeDocument/2006/relationships/slide" Target="slides/slide90.xml"/></Relationships>
</file>

<file path=ppt/charts/_rels/chart1.xml.rels><?xml version="1.0" encoding="UTF-8" standalone="yes"?>
<Relationships xmlns="http://schemas.openxmlformats.org/package/2006/relationships"><Relationship Id="rId3" Type="http://schemas.openxmlformats.org/officeDocument/2006/relationships/chartUserShapes" Target="../drawings/drawing1.xml"/><Relationship Id="rId2" Type="http://schemas.openxmlformats.org/officeDocument/2006/relationships/oleObject" Target="file:///C:\Users\NECPI\AppData\Local\Microsoft\Windows\Temporary%20Internet%20Files\Content.Outlook\6E4T6L2N\&#22259;&#65298;&#12304;0514&#20316;&#26989;&#20998;&#12305;%20(2).xls" TargetMode="External"/><Relationship Id="rId1" Type="http://schemas.openxmlformats.org/officeDocument/2006/relationships/themeOverride" Target="../theme/themeOverride1.xml"/></Relationships>
</file>

<file path=ppt/charts/_rels/chart2.xml.rels><?xml version="1.0" encoding="UTF-8" standalone="yes"?>
<Relationships xmlns="http://schemas.openxmlformats.org/package/2006/relationships"><Relationship Id="rId1" Type="http://schemas.openxmlformats.org/officeDocument/2006/relationships/oleObject" Target="file:///C:\Users\hiro\Documents\&#20181;&#20107;&#12398;&#12487;&#12540;&#12479;\&#23433;&#20840;&#34907;&#29983;\&#20132;&#36890;&#12539;&#28797;&#23475;&#12539;&#27515;&#20663;&#30149;\&#20840;&#22269;&#27515;&#20663;&#32773;&#25968;&#21450;&#12403;&#30142;&#30149;&#12398;&#25512;&#31227;.xlsx" TargetMode="External"/></Relationships>
</file>

<file path=ppt/charts/_rels/chart3.xml.rels><?xml version="1.0" encoding="UTF-8" standalone="yes"?>
<Relationships xmlns="http://schemas.openxmlformats.org/package/2006/relationships"><Relationship Id="rId2" Type="http://schemas.openxmlformats.org/officeDocument/2006/relationships/chartUserShapes" Target="../drawings/drawing2.xml"/><Relationship Id="rId1" Type="http://schemas.openxmlformats.org/officeDocument/2006/relationships/oleObject" Target="file:///C:\Users\hiro\Documents\&#20181;&#20107;&#12398;&#12487;&#12540;&#12479;\&#23433;&#20840;&#34907;&#29983;\&#20132;&#36890;&#12539;&#28797;&#23475;&#12539;&#27515;&#20663;&#30149;\&#20840;&#22269;&#27515;&#20663;&#32773;&#25968;&#21450;&#12403;&#30142;&#30149;&#12398;&#25512;&#31227;.xlsx"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6.5564885616252136E-2"/>
          <c:y val="5.0238926940934223E-2"/>
          <c:w val="0.93751687242798354"/>
          <c:h val="0.90085625430743754"/>
        </c:manualLayout>
      </c:layout>
      <c:lineChart>
        <c:grouping val="standard"/>
        <c:varyColors val="0"/>
        <c:ser>
          <c:idx val="0"/>
          <c:order val="0"/>
          <c:tx>
            <c:strRef>
              <c:f>図２元データ!$B$1</c:f>
              <c:strCache>
                <c:ptCount val="1"/>
                <c:pt idx="0">
                  <c:v>全産業</c:v>
                </c:pt>
              </c:strCache>
            </c:strRef>
          </c:tx>
          <c:spPr>
            <a:ln w="25400">
              <a:solidFill>
                <a:srgbClr val="00B0F0"/>
              </a:solidFill>
            </a:ln>
          </c:spPr>
          <c:marker>
            <c:symbol val="diamond"/>
            <c:size val="7"/>
            <c:spPr>
              <a:solidFill>
                <a:srgbClr val="00B0F0"/>
              </a:solidFill>
              <a:ln>
                <a:solidFill>
                  <a:srgbClr val="00B0F0"/>
                </a:solidFill>
              </a:ln>
            </c:spPr>
          </c:marker>
          <c:dLbls>
            <c:dLbl>
              <c:idx val="0"/>
              <c:layout>
                <c:manualLayout>
                  <c:x val="-2.0651671540525832E-2"/>
                  <c:y val="-2.1518760542480617E-2"/>
                </c:manualLayout>
              </c:layout>
              <c:dLblPos val="r"/>
              <c:showLegendKey val="0"/>
              <c:showVal val="1"/>
              <c:showCatName val="0"/>
              <c:showSerName val="0"/>
              <c:showPercent val="0"/>
              <c:showBubbleSize val="0"/>
              <c:extLst>
                <c:ext xmlns:c15="http://schemas.microsoft.com/office/drawing/2012/chart" uri="{CE6537A1-D6FC-4f65-9D91-7224C49458BB}">
                  <c15:layout/>
                </c:ext>
              </c:extLst>
            </c:dLbl>
            <c:dLbl>
              <c:idx val="1"/>
              <c:layout>
                <c:manualLayout>
                  <c:x val="-6.1560026719025161E-3"/>
                  <c:y val="-1.8098791430140999E-2"/>
                </c:manualLayout>
              </c:layout>
              <c:dLblPos val="r"/>
              <c:showLegendKey val="0"/>
              <c:showVal val="1"/>
              <c:showCatName val="0"/>
              <c:showSerName val="0"/>
              <c:showPercent val="0"/>
              <c:showBubbleSize val="0"/>
              <c:extLst>
                <c:ext xmlns:c15="http://schemas.microsoft.com/office/drawing/2012/chart" uri="{CE6537A1-D6FC-4f65-9D91-7224C49458BB}">
                  <c15:layout/>
                </c:ext>
              </c:extLst>
            </c:dLbl>
            <c:dLbl>
              <c:idx val="2"/>
              <c:layout>
                <c:manualLayout>
                  <c:x val="-3.4466429164220796E-2"/>
                  <c:y val="2.0711255569797925E-2"/>
                </c:manualLayout>
              </c:layout>
              <c:dLblPos val="r"/>
              <c:showLegendKey val="0"/>
              <c:showVal val="1"/>
              <c:showCatName val="0"/>
              <c:showSerName val="0"/>
              <c:showPercent val="0"/>
              <c:showBubbleSize val="0"/>
              <c:extLst>
                <c:ext xmlns:c15="http://schemas.microsoft.com/office/drawing/2012/chart" uri="{CE6537A1-D6FC-4f65-9D91-7224C49458BB}">
                  <c15:layout/>
                </c:ext>
              </c:extLst>
            </c:dLbl>
            <c:dLbl>
              <c:idx val="3"/>
              <c:layout>
                <c:manualLayout>
                  <c:x val="-4.047891828431472E-2"/>
                  <c:y val="-1.8528657754989929E-2"/>
                </c:manualLayout>
              </c:layout>
              <c:dLblPos val="r"/>
              <c:showLegendKey val="0"/>
              <c:showVal val="1"/>
              <c:showCatName val="0"/>
              <c:showSerName val="0"/>
              <c:showPercent val="0"/>
              <c:showBubbleSize val="0"/>
              <c:extLst>
                <c:ext xmlns:c15="http://schemas.microsoft.com/office/drawing/2012/chart" uri="{CE6537A1-D6FC-4f65-9D91-7224C49458BB}">
                  <c15:layout/>
                </c:ext>
              </c:extLst>
            </c:dLbl>
            <c:dLbl>
              <c:idx val="4"/>
              <c:layout>
                <c:manualLayout>
                  <c:x val="-2.9985143981993347E-2"/>
                  <c:y val="-1.4594656181730345E-2"/>
                </c:manualLayout>
              </c:layout>
              <c:dLblPos val="r"/>
              <c:showLegendKey val="0"/>
              <c:showVal val="1"/>
              <c:showCatName val="0"/>
              <c:showSerName val="0"/>
              <c:showPercent val="0"/>
              <c:showBubbleSize val="0"/>
              <c:extLst>
                <c:ext xmlns:c15="http://schemas.microsoft.com/office/drawing/2012/chart" uri="{CE6537A1-D6FC-4f65-9D91-7224C49458BB}">
                  <c15:layout/>
                </c:ext>
              </c:extLst>
            </c:dLbl>
            <c:dLbl>
              <c:idx val="5"/>
              <c:layout>
                <c:manualLayout>
                  <c:x val="-1.4680282573932734E-2"/>
                  <c:y val="-1.8979887688457549E-2"/>
                </c:manualLayout>
              </c:layout>
              <c:dLblPos val="r"/>
              <c:showLegendKey val="0"/>
              <c:showVal val="1"/>
              <c:showCatName val="0"/>
              <c:showSerName val="0"/>
              <c:showPercent val="0"/>
              <c:showBubbleSize val="0"/>
              <c:extLst>
                <c:ext xmlns:c15="http://schemas.microsoft.com/office/drawing/2012/chart" uri="{CE6537A1-D6FC-4f65-9D91-7224C49458BB}">
                  <c15:layout/>
                </c:ext>
              </c:extLst>
            </c:dLbl>
            <c:dLbl>
              <c:idx val="6"/>
              <c:layout>
                <c:manualLayout>
                  <c:x val="-1.4262797805801291E-2"/>
                  <c:y val="-1.8112982970151986E-2"/>
                </c:manualLayout>
              </c:layout>
              <c:dLblPos val="r"/>
              <c:showLegendKey val="0"/>
              <c:showVal val="1"/>
              <c:showCatName val="0"/>
              <c:showSerName val="0"/>
              <c:showPercent val="0"/>
              <c:showBubbleSize val="0"/>
              <c:extLst>
                <c:ext xmlns:c15="http://schemas.microsoft.com/office/drawing/2012/chart" uri="{CE6537A1-D6FC-4f65-9D91-7224C49458BB}">
                  <c15:layout/>
                </c:ext>
              </c:extLst>
            </c:dLbl>
            <c:dLbl>
              <c:idx val="7"/>
              <c:layout>
                <c:manualLayout>
                  <c:x val="-4.4547901949274337E-3"/>
                  <c:y val="-7.640236830861259E-3"/>
                </c:manualLayout>
              </c:layout>
              <c:dLblPos val="r"/>
              <c:showLegendKey val="0"/>
              <c:showVal val="1"/>
              <c:showCatName val="0"/>
              <c:showSerName val="0"/>
              <c:showPercent val="0"/>
              <c:showBubbleSize val="0"/>
              <c:extLst>
                <c:ext xmlns:c15="http://schemas.microsoft.com/office/drawing/2012/chart" uri="{CE6537A1-D6FC-4f65-9D91-7224C49458BB}">
                  <c15:layout/>
                </c:ext>
              </c:extLst>
            </c:dLbl>
            <c:dLbl>
              <c:idx val="8"/>
              <c:layout>
                <c:manualLayout>
                  <c:x val="-7.1848404069075307E-3"/>
                  <c:y val="-1.12682602302834E-2"/>
                </c:manualLayout>
              </c:layout>
              <c:dLblPos val="r"/>
              <c:showLegendKey val="0"/>
              <c:showVal val="1"/>
              <c:showCatName val="0"/>
              <c:showSerName val="0"/>
              <c:showPercent val="0"/>
              <c:showBubbleSize val="0"/>
              <c:extLst>
                <c:ext xmlns:c15="http://schemas.microsoft.com/office/drawing/2012/chart" uri="{CE6537A1-D6FC-4f65-9D91-7224C49458BB}">
                  <c15:layout/>
                </c:ext>
              </c:extLst>
            </c:dLbl>
            <c:dLbl>
              <c:idx val="9"/>
              <c:layout>
                <c:manualLayout>
                  <c:x val="-8.4756840537625871E-3"/>
                  <c:y val="-1.3494525500815707E-2"/>
                </c:manualLayout>
              </c:layout>
              <c:dLblPos val="r"/>
              <c:showLegendKey val="0"/>
              <c:showVal val="1"/>
              <c:showCatName val="0"/>
              <c:showSerName val="0"/>
              <c:showPercent val="0"/>
              <c:showBubbleSize val="0"/>
              <c:extLst>
                <c:ext xmlns:c15="http://schemas.microsoft.com/office/drawing/2012/chart" uri="{CE6537A1-D6FC-4f65-9D91-7224C49458BB}">
                  <c15:layout/>
                </c:ext>
              </c:extLst>
            </c:dLbl>
            <c:dLbl>
              <c:idx val="10"/>
              <c:layout>
                <c:manualLayout>
                  <c:x val="-1.1020990628099508E-2"/>
                  <c:y val="-2.0987151315387902E-2"/>
                </c:manualLayout>
              </c:layout>
              <c:dLblPos val="r"/>
              <c:showLegendKey val="0"/>
              <c:showVal val="1"/>
              <c:showCatName val="0"/>
              <c:showSerName val="0"/>
              <c:showPercent val="0"/>
              <c:showBubbleSize val="0"/>
              <c:extLst>
                <c:ext xmlns:c15="http://schemas.microsoft.com/office/drawing/2012/chart" uri="{CE6537A1-D6FC-4f65-9D91-7224C49458BB}">
                  <c15:layout/>
                </c:ext>
              </c:extLst>
            </c:dLbl>
            <c:dLbl>
              <c:idx val="11"/>
              <c:layout>
                <c:manualLayout>
                  <c:x val="-7.2801389511639109E-3"/>
                  <c:y val="-1.1458254106588368E-2"/>
                </c:manualLayout>
              </c:layout>
              <c:dLblPos val="r"/>
              <c:showLegendKey val="0"/>
              <c:showVal val="1"/>
              <c:showCatName val="0"/>
              <c:showSerName val="0"/>
              <c:showPercent val="0"/>
              <c:showBubbleSize val="0"/>
              <c:extLst>
                <c:ext xmlns:c15="http://schemas.microsoft.com/office/drawing/2012/chart" uri="{CE6537A1-D6FC-4f65-9D91-7224C49458BB}">
                  <c15:layout/>
                </c:ext>
              </c:extLst>
            </c:dLbl>
            <c:dLbl>
              <c:idx val="12"/>
              <c:layout>
                <c:manualLayout>
                  <c:x val="-4.5281524484418641E-3"/>
                  <c:y val="-1.1487264247511515E-2"/>
                </c:manualLayout>
              </c:layout>
              <c:dLblPos val="r"/>
              <c:showLegendKey val="0"/>
              <c:showVal val="1"/>
              <c:showCatName val="0"/>
              <c:showSerName val="0"/>
              <c:showPercent val="0"/>
              <c:showBubbleSize val="0"/>
              <c:extLst>
                <c:ext xmlns:c15="http://schemas.microsoft.com/office/drawing/2012/chart" uri="{CE6537A1-D6FC-4f65-9D91-7224C49458BB}">
                  <c15:layout/>
                </c:ext>
              </c:extLst>
            </c:dLbl>
            <c:dLbl>
              <c:idx val="13"/>
              <c:layout>
                <c:manualLayout>
                  <c:x val="-8.4351897841583919E-3"/>
                  <c:y val="-9.5783067878017925E-3"/>
                </c:manualLayout>
              </c:layout>
              <c:dLblPos val="r"/>
              <c:showLegendKey val="0"/>
              <c:showVal val="1"/>
              <c:showCatName val="0"/>
              <c:showSerName val="0"/>
              <c:showPercent val="0"/>
              <c:showBubbleSize val="0"/>
              <c:extLst>
                <c:ext xmlns:c15="http://schemas.microsoft.com/office/drawing/2012/chart" uri="{CE6537A1-D6FC-4f65-9D91-7224C49458BB}">
                  <c15:layout/>
                </c:ext>
              </c:extLst>
            </c:dLbl>
            <c:dLbl>
              <c:idx val="14"/>
              <c:layout>
                <c:manualLayout>
                  <c:x val="-3.8482343788026806E-2"/>
                  <c:y val="1.6755836524699353E-2"/>
                </c:manualLayout>
              </c:layout>
              <c:dLblPos val="r"/>
              <c:showLegendKey val="0"/>
              <c:showVal val="1"/>
              <c:showCatName val="0"/>
              <c:showSerName val="0"/>
              <c:showPercent val="0"/>
              <c:showBubbleSize val="0"/>
              <c:extLst>
                <c:ext xmlns:c15="http://schemas.microsoft.com/office/drawing/2012/chart" uri="{CE6537A1-D6FC-4f65-9D91-7224C49458BB}">
                  <c15:layout/>
                </c:ext>
              </c:extLst>
            </c:dLbl>
            <c:dLbl>
              <c:idx val="15"/>
              <c:layout>
                <c:manualLayout>
                  <c:x val="-8.3948984933492985E-3"/>
                  <c:y val="-1.1297270371206548E-2"/>
                </c:manualLayout>
              </c:layout>
              <c:dLblPos val="r"/>
              <c:showLegendKey val="0"/>
              <c:showVal val="1"/>
              <c:showCatName val="0"/>
              <c:showSerName val="0"/>
              <c:showPercent val="0"/>
              <c:showBubbleSize val="0"/>
              <c:extLst>
                <c:ext xmlns:c15="http://schemas.microsoft.com/office/drawing/2012/chart" uri="{CE6537A1-D6FC-4f65-9D91-7224C49458BB}">
                  <c15:layout/>
                </c:ext>
              </c:extLst>
            </c:dLbl>
            <c:dLbl>
              <c:idx val="16"/>
              <c:layout>
                <c:manualLayout>
                  <c:x val="-3.4496449190449523E-2"/>
                  <c:y val="1.6675269501202943E-2"/>
                </c:manualLayout>
              </c:layout>
              <c:dLblPos val="r"/>
              <c:showLegendKey val="0"/>
              <c:showVal val="1"/>
              <c:showCatName val="0"/>
              <c:showSerName val="0"/>
              <c:showPercent val="0"/>
              <c:showBubbleSize val="0"/>
              <c:extLst>
                <c:ext xmlns:c15="http://schemas.microsoft.com/office/drawing/2012/chart" uri="{CE6537A1-D6FC-4f65-9D91-7224C49458BB}">
                  <c15:layout/>
                </c:ext>
              </c:extLst>
            </c:dLbl>
            <c:dLbl>
              <c:idx val="17"/>
              <c:layout>
                <c:manualLayout>
                  <c:x val="-1.3548631588006633E-2"/>
                  <c:y val="-1.5115185290625997E-2"/>
                </c:manualLayout>
              </c:layout>
              <c:dLblPos val="r"/>
              <c:showLegendKey val="0"/>
              <c:showVal val="1"/>
              <c:showCatName val="0"/>
              <c:showSerName val="0"/>
              <c:showPercent val="0"/>
              <c:showBubbleSize val="0"/>
              <c:extLst>
                <c:ext xmlns:c15="http://schemas.microsoft.com/office/drawing/2012/chart" uri="{CE6537A1-D6FC-4f65-9D91-7224C49458BB}">
                  <c15:layout/>
                </c:ext>
              </c:extLst>
            </c:dLbl>
            <c:dLbl>
              <c:idx val="18"/>
              <c:layout>
                <c:manualLayout>
                  <c:x val="-4.8714146914155008E-2"/>
                  <c:y val="1.4806506744796435E-2"/>
                </c:manualLayout>
              </c:layout>
              <c:dLblPos val="r"/>
              <c:showLegendKey val="0"/>
              <c:showVal val="1"/>
              <c:showCatName val="0"/>
              <c:showSerName val="0"/>
              <c:showPercent val="0"/>
              <c:showBubbleSize val="0"/>
              <c:extLst>
                <c:ext xmlns:c15="http://schemas.microsoft.com/office/drawing/2012/chart" uri="{CE6537A1-D6FC-4f65-9D91-7224C49458BB}">
                  <c15:layout/>
                </c:ext>
              </c:extLst>
            </c:dLbl>
            <c:dLbl>
              <c:idx val="19"/>
              <c:layout>
                <c:manualLayout>
                  <c:x val="-1.3477994967343757E-2"/>
                  <c:y val="-1.5311792877814999E-2"/>
                </c:manualLayout>
              </c:layout>
              <c:dLblPos val="r"/>
              <c:showLegendKey val="0"/>
              <c:showVal val="1"/>
              <c:showCatName val="0"/>
              <c:showSerName val="0"/>
              <c:showPercent val="0"/>
              <c:showBubbleSize val="0"/>
              <c:extLst>
                <c:ext xmlns:c15="http://schemas.microsoft.com/office/drawing/2012/chart" uri="{CE6537A1-D6FC-4f65-9D91-7224C49458BB}">
                  <c15:layout/>
                </c:ext>
              </c:extLst>
            </c:dLbl>
            <c:dLbl>
              <c:idx val="20"/>
              <c:layout>
                <c:manualLayout>
                  <c:x val="-9.488751219648834E-3"/>
                  <c:y val="-1.3235538595061422E-2"/>
                </c:manualLayout>
              </c:layout>
              <c:dLblPos val="r"/>
              <c:showLegendKey val="0"/>
              <c:showVal val="1"/>
              <c:showCatName val="0"/>
              <c:showSerName val="0"/>
              <c:showPercent val="0"/>
              <c:showBubbleSize val="0"/>
              <c:extLst>
                <c:ext xmlns:c15="http://schemas.microsoft.com/office/drawing/2012/chart" uri="{CE6537A1-D6FC-4f65-9D91-7224C49458BB}">
                  <c15:layout/>
                </c:ext>
              </c:extLst>
            </c:dLbl>
            <c:dLbl>
              <c:idx val="21"/>
              <c:layout>
                <c:manualLayout>
                  <c:x val="-7.0704208246462766E-3"/>
                  <c:y val="-1.1348959287065861E-2"/>
                </c:manualLayout>
              </c:layout>
              <c:dLblPos val="r"/>
              <c:showLegendKey val="0"/>
              <c:showVal val="1"/>
              <c:showCatName val="0"/>
              <c:showSerName val="0"/>
              <c:showPercent val="0"/>
              <c:showBubbleSize val="0"/>
              <c:extLst>
                <c:ext xmlns:c15="http://schemas.microsoft.com/office/drawing/2012/chart" uri="{CE6537A1-D6FC-4f65-9D91-7224C49458BB}">
                  <c15:layout/>
                </c:ext>
              </c:extLst>
            </c:dLbl>
            <c:dLbl>
              <c:idx val="22"/>
              <c:layout>
                <c:manualLayout>
                  <c:x val="-1.2340501800117443E-2"/>
                  <c:y val="-1.3125660807419863E-2"/>
                </c:manualLayout>
              </c:layout>
              <c:dLblPos val="r"/>
              <c:showLegendKey val="0"/>
              <c:showVal val="1"/>
              <c:showCatName val="0"/>
              <c:showSerName val="0"/>
              <c:showPercent val="0"/>
              <c:showBubbleSize val="0"/>
              <c:extLst>
                <c:ext xmlns:c15="http://schemas.microsoft.com/office/drawing/2012/chart" uri="{CE6537A1-D6FC-4f65-9D91-7224C49458BB}">
                  <c15:layout/>
                </c:ext>
              </c:extLst>
            </c:dLbl>
            <c:dLbl>
              <c:idx val="23"/>
              <c:layout>
                <c:manualLayout>
                  <c:x val="-9.6655457501010327E-3"/>
                  <c:y val="-1.1268410541894331E-2"/>
                </c:manualLayout>
              </c:layout>
              <c:dLblPos val="r"/>
              <c:showLegendKey val="0"/>
              <c:showVal val="1"/>
              <c:showCatName val="0"/>
              <c:showSerName val="0"/>
              <c:showPercent val="0"/>
              <c:showBubbleSize val="0"/>
              <c:extLst>
                <c:ext xmlns:c15="http://schemas.microsoft.com/office/drawing/2012/chart" uri="{CE6537A1-D6FC-4f65-9D91-7224C49458BB}">
                  <c15:layout/>
                </c:ext>
              </c:extLst>
            </c:dLbl>
            <c:dLbl>
              <c:idx val="24"/>
              <c:layout>
                <c:manualLayout>
                  <c:x val="-5.2794263506264802E-2"/>
                  <c:y val="4.8927241652932914E-3"/>
                </c:manualLayout>
              </c:layout>
              <c:dLblPos val="r"/>
              <c:showLegendKey val="0"/>
              <c:showVal val="1"/>
              <c:showCatName val="0"/>
              <c:showSerName val="0"/>
              <c:showPercent val="0"/>
              <c:showBubbleSize val="0"/>
              <c:extLst>
                <c:ext xmlns:c15="http://schemas.microsoft.com/office/drawing/2012/chart" uri="{CE6537A1-D6FC-4f65-9D91-7224C49458BB}">
                  <c15:layout/>
                </c:ext>
              </c:extLst>
            </c:dLbl>
            <c:dLbl>
              <c:idx val="25"/>
              <c:layout>
                <c:manualLayout>
                  <c:x val="-5.0281966682185292E-2"/>
                  <c:y val="8.5384239760727589E-3"/>
                </c:manualLayout>
              </c:layout>
              <c:dLblPos val="r"/>
              <c:showLegendKey val="0"/>
              <c:showVal val="1"/>
              <c:showCatName val="0"/>
              <c:showSerName val="0"/>
              <c:showPercent val="0"/>
              <c:showBubbleSize val="0"/>
              <c:extLst>
                <c:ext xmlns:c15="http://schemas.microsoft.com/office/drawing/2012/chart" uri="{CE6537A1-D6FC-4f65-9D91-7224C49458BB}">
                  <c15:layout/>
                </c:ext>
              </c:extLst>
            </c:dLbl>
            <c:dLbl>
              <c:idx val="26"/>
              <c:layout>
                <c:manualLayout>
                  <c:x val="-5.0678804930874642E-2"/>
                  <c:y val="1.3712995177928341E-2"/>
                </c:manualLayout>
              </c:layout>
              <c:dLblPos val="r"/>
              <c:showLegendKey val="0"/>
              <c:showVal val="1"/>
              <c:showCatName val="0"/>
              <c:showSerName val="0"/>
              <c:showPercent val="0"/>
              <c:showBubbleSize val="0"/>
              <c:extLst>
                <c:ext xmlns:c15="http://schemas.microsoft.com/office/drawing/2012/chart" uri="{CE6537A1-D6FC-4f65-9D91-7224C49458BB}">
                  <c15:layout/>
                </c:ext>
              </c:extLst>
            </c:dLbl>
            <c:dLbl>
              <c:idx val="27"/>
              <c:layout>
                <c:manualLayout>
                  <c:x val="-1.9980163147986965E-2"/>
                  <c:y val="-2.2999145455655325E-2"/>
                </c:manualLayout>
              </c:layout>
              <c:dLblPos val="r"/>
              <c:showLegendKey val="0"/>
              <c:showVal val="1"/>
              <c:showCatName val="0"/>
              <c:showSerName val="0"/>
              <c:showPercent val="0"/>
              <c:showBubbleSize val="0"/>
              <c:extLst>
                <c:ext xmlns:c15="http://schemas.microsoft.com/office/drawing/2012/chart" uri="{CE6537A1-D6FC-4f65-9D91-7224C49458BB}">
                  <c15:layout/>
                </c:ext>
              </c:extLst>
            </c:dLbl>
            <c:dLbl>
              <c:idx val="28"/>
              <c:layout>
                <c:manualLayout>
                  <c:x val="-7.133676092544893E-3"/>
                  <c:y val="-1.5924281267167186E-2"/>
                </c:manualLayout>
              </c:layout>
              <c:dLblPos val="r"/>
              <c:showLegendKey val="0"/>
              <c:showVal val="1"/>
              <c:showCatName val="0"/>
              <c:showSerName val="0"/>
              <c:showPercent val="0"/>
              <c:showBubbleSize val="0"/>
              <c:extLst>
                <c:ext xmlns:c15="http://schemas.microsoft.com/office/drawing/2012/chart" uri="{CE6537A1-D6FC-4f65-9D91-7224C49458BB}">
                  <c15:layout/>
                </c:ext>
              </c:extLst>
            </c:dLbl>
            <c:dLbl>
              <c:idx val="29"/>
              <c:layout>
                <c:manualLayout>
                  <c:x val="-4.3122280023480355E-2"/>
                  <c:y val="1.4477812366477447E-2"/>
                </c:manualLayout>
              </c:layout>
              <c:dLblPos val="r"/>
              <c:showLegendKey val="0"/>
              <c:showVal val="1"/>
              <c:showCatName val="0"/>
              <c:showSerName val="0"/>
              <c:showPercent val="0"/>
              <c:showBubbleSize val="0"/>
              <c:extLst>
                <c:ext xmlns:c15="http://schemas.microsoft.com/office/drawing/2012/chart" uri="{CE6537A1-D6FC-4f65-9D91-7224C49458BB}">
                  <c15:layout/>
                </c:ext>
              </c:extLst>
            </c:dLbl>
            <c:dLbl>
              <c:idx val="30"/>
              <c:layout>
                <c:manualLayout>
                  <c:x val="-2.3782361395056885E-2"/>
                  <c:y val="-1.7093328450222722E-2"/>
                </c:manualLayout>
              </c:layout>
              <c:dLblPos val="r"/>
              <c:showLegendKey val="0"/>
              <c:showVal val="1"/>
              <c:showCatName val="0"/>
              <c:showSerName val="0"/>
              <c:showPercent val="0"/>
              <c:showBubbleSize val="0"/>
              <c:extLst>
                <c:ext xmlns:c15="http://schemas.microsoft.com/office/drawing/2012/chart" uri="{CE6537A1-D6FC-4f65-9D91-7224C49458BB}">
                  <c15:layout/>
                </c:ext>
              </c:extLst>
            </c:dLbl>
            <c:dLbl>
              <c:idx val="31"/>
              <c:layout>
                <c:manualLayout>
                  <c:x val="-4.0711394044896057E-2"/>
                  <c:y val="1.6169657571873282E-2"/>
                </c:manualLayout>
              </c:layout>
              <c:dLblPos val="r"/>
              <c:showLegendKey val="0"/>
              <c:showVal val="1"/>
              <c:showCatName val="0"/>
              <c:showSerName val="0"/>
              <c:showPercent val="0"/>
              <c:showBubbleSize val="0"/>
              <c:extLst>
                <c:ext xmlns:c15="http://schemas.microsoft.com/office/drawing/2012/chart" uri="{CE6537A1-D6FC-4f65-9D91-7224C49458BB}">
                  <c15:layout/>
                </c:ext>
              </c:extLst>
            </c:dLbl>
            <c:dLbl>
              <c:idx val="32"/>
              <c:layout>
                <c:manualLayout>
                  <c:x val="-2.4932493978098495E-2"/>
                  <c:y val="1.806750900323506E-2"/>
                </c:manualLayout>
              </c:layout>
              <c:dLblPos val="r"/>
              <c:showLegendKey val="0"/>
              <c:showVal val="1"/>
              <c:showCatName val="0"/>
              <c:showSerName val="0"/>
              <c:showPercent val="0"/>
              <c:showBubbleSize val="0"/>
              <c:extLst>
                <c:ext xmlns:c15="http://schemas.microsoft.com/office/drawing/2012/chart" uri="{CE6537A1-D6FC-4f65-9D91-7224C49458BB}">
                  <c15:layout/>
                </c:ext>
              </c:extLst>
            </c:dLbl>
            <c:dLbl>
              <c:idx val="33"/>
              <c:layout>
                <c:manualLayout>
                  <c:x val="-2.6712547820982532E-2"/>
                  <c:y val="-1.6207959470182505E-2"/>
                </c:manualLayout>
              </c:layout>
              <c:dLblPos val="r"/>
              <c:showLegendKey val="0"/>
              <c:showVal val="1"/>
              <c:showCatName val="0"/>
              <c:showSerName val="0"/>
              <c:showPercent val="0"/>
              <c:showBubbleSize val="0"/>
              <c:extLst>
                <c:ext xmlns:c15="http://schemas.microsoft.com/office/drawing/2012/chart" uri="{CE6537A1-D6FC-4f65-9D91-7224C49458BB}">
                  <c15:layout/>
                </c:ext>
              </c:extLst>
            </c:dLbl>
            <c:dLbl>
              <c:idx val="34"/>
              <c:layout>
                <c:manualLayout>
                  <c:x val="-3.0574854613761516E-2"/>
                  <c:y val="1.8394199241415297E-2"/>
                </c:manualLayout>
              </c:layout>
              <c:dLblPos val="r"/>
              <c:showLegendKey val="0"/>
              <c:showVal val="1"/>
              <c:showCatName val="0"/>
              <c:showSerName val="0"/>
              <c:showPercent val="0"/>
              <c:showBubbleSize val="0"/>
              <c:extLst>
                <c:ext xmlns:c15="http://schemas.microsoft.com/office/drawing/2012/chart" uri="{CE6537A1-D6FC-4f65-9D91-7224C49458BB}">
                  <c15:layout/>
                </c:ext>
              </c:extLst>
            </c:dLbl>
            <c:dLbl>
              <c:idx val="35"/>
              <c:layout>
                <c:manualLayout>
                  <c:x val="-2.248082100277311E-2"/>
                  <c:y val="-1.6543978514313617E-2"/>
                </c:manualLayout>
              </c:layout>
              <c:dLblPos val="r"/>
              <c:showLegendKey val="0"/>
              <c:showVal val="1"/>
              <c:showCatName val="0"/>
              <c:showSerName val="0"/>
              <c:showPercent val="0"/>
              <c:showBubbleSize val="0"/>
              <c:extLst>
                <c:ext xmlns:c15="http://schemas.microsoft.com/office/drawing/2012/chart" uri="{CE6537A1-D6FC-4f65-9D91-7224C49458BB}">
                  <c15:layout/>
                </c:ext>
              </c:extLst>
            </c:dLbl>
            <c:dLbl>
              <c:idx val="36"/>
              <c:layout>
                <c:manualLayout>
                  <c:x val="-3.7112827156245573E-2"/>
                  <c:y val="1.7977018861014465E-2"/>
                </c:manualLayout>
              </c:layout>
              <c:dLblPos val="r"/>
              <c:showLegendKey val="0"/>
              <c:showVal val="1"/>
              <c:showCatName val="0"/>
              <c:showSerName val="0"/>
              <c:showPercent val="0"/>
              <c:showBubbleSize val="0"/>
              <c:extLst>
                <c:ext xmlns:c15="http://schemas.microsoft.com/office/drawing/2012/chart" uri="{CE6537A1-D6FC-4f65-9D91-7224C49458BB}">
                  <c15:layout/>
                </c:ext>
              </c:extLst>
            </c:dLbl>
            <c:dLbl>
              <c:idx val="37"/>
              <c:layout>
                <c:manualLayout>
                  <c:x val="-3.0115276400218612E-2"/>
                  <c:y val="1.6091222608801806E-2"/>
                </c:manualLayout>
              </c:layout>
              <c:dLblPos val="r"/>
              <c:showLegendKey val="0"/>
              <c:showVal val="1"/>
              <c:showCatName val="0"/>
              <c:showSerName val="0"/>
              <c:showPercent val="0"/>
              <c:showBubbleSize val="0"/>
              <c:extLst>
                <c:ext xmlns:c15="http://schemas.microsoft.com/office/drawing/2012/chart" uri="{CE6537A1-D6FC-4f65-9D91-7224C49458BB}">
                  <c15:layout/>
                </c:ext>
              </c:extLst>
            </c:dLbl>
            <c:dLbl>
              <c:idx val="38"/>
              <c:layout>
                <c:manualLayout>
                  <c:x val="-2.2608166247260329E-2"/>
                  <c:y val="1.3776543238217672E-2"/>
                </c:manualLayout>
              </c:layout>
              <c:dLblPos val="r"/>
              <c:showLegendKey val="0"/>
              <c:showVal val="1"/>
              <c:showCatName val="0"/>
              <c:showSerName val="0"/>
              <c:showPercent val="0"/>
              <c:showBubbleSize val="0"/>
              <c:extLst>
                <c:ext xmlns:c15="http://schemas.microsoft.com/office/drawing/2012/chart" uri="{CE6537A1-D6FC-4f65-9D91-7224C49458BB}">
                  <c15:layout/>
                </c:ext>
              </c:extLst>
            </c:dLbl>
            <c:dLbl>
              <c:idx val="39"/>
              <c:layout>
                <c:manualLayout>
                  <c:x val="-1.6199698010721537E-2"/>
                  <c:y val="-2.1090154428370887E-2"/>
                </c:manualLayout>
              </c:layout>
              <c:dLblPos val="r"/>
              <c:showLegendKey val="0"/>
              <c:showVal val="1"/>
              <c:showCatName val="0"/>
              <c:showSerName val="0"/>
              <c:showPercent val="0"/>
              <c:showBubbleSize val="0"/>
              <c:extLst>
                <c:ext xmlns:c15="http://schemas.microsoft.com/office/drawing/2012/chart" uri="{CE6537A1-D6FC-4f65-9D91-7224C49458BB}"/>
              </c:extLst>
            </c:dLbl>
            <c:dLbl>
              <c:idx val="44"/>
              <c:layout>
                <c:manualLayout>
                  <c:x val="-2.2660951164888171E-2"/>
                  <c:y val="-2.4966123420618935E-2"/>
                </c:manualLayout>
              </c:layout>
              <c:dLblPos val="r"/>
              <c:showLegendKey val="0"/>
              <c:showVal val="1"/>
              <c:showCatName val="0"/>
              <c:showSerName val="0"/>
              <c:showPercent val="0"/>
              <c:showBubbleSize val="0"/>
              <c:extLst>
                <c:ext xmlns:c15="http://schemas.microsoft.com/office/drawing/2012/chart" uri="{CE6537A1-D6FC-4f65-9D91-7224C49458BB}"/>
              </c:extLst>
            </c:dLbl>
            <c:dLbl>
              <c:idx val="45"/>
              <c:layout>
                <c:manualLayout>
                  <c:x val="-2.0086948590885518E-2"/>
                  <c:y val="-1.7214185436122811E-2"/>
                </c:manualLayout>
              </c:layout>
              <c:dLblPos val="r"/>
              <c:showLegendKey val="0"/>
              <c:showVal val="1"/>
              <c:showCatName val="0"/>
              <c:showSerName val="0"/>
              <c:showPercent val="0"/>
              <c:showBubbleSize val="0"/>
              <c:extLst>
                <c:ext xmlns:c15="http://schemas.microsoft.com/office/drawing/2012/chart" uri="{CE6537A1-D6FC-4f65-9D91-7224C49458BB}"/>
              </c:extLst>
            </c:dLbl>
            <c:dLbl>
              <c:idx val="46"/>
              <c:layout>
                <c:manualLayout>
                  <c:x val="-2.2617288445880793E-2"/>
                  <c:y val="1.7669535494109757E-2"/>
                </c:manualLayout>
              </c:layout>
              <c:dLblPos val="r"/>
              <c:showLegendKey val="0"/>
              <c:showVal val="1"/>
              <c:showCatName val="0"/>
              <c:showSerName val="0"/>
              <c:showPercent val="0"/>
              <c:showBubbleSize val="0"/>
              <c:extLst>
                <c:ext xmlns:c15="http://schemas.microsoft.com/office/drawing/2012/chart" uri="{CE6537A1-D6FC-4f65-9D91-7224C49458BB}"/>
              </c:extLst>
            </c:dLbl>
            <c:dLbl>
              <c:idx val="47"/>
              <c:layout>
                <c:manualLayout>
                  <c:x val="-2.2617288445880682E-2"/>
                  <c:y val="-1.7214185436122811E-2"/>
                </c:manualLayout>
              </c:layout>
              <c:dLblPos val="r"/>
              <c:showLegendKey val="0"/>
              <c:showVal val="1"/>
              <c:showCatName val="0"/>
              <c:showSerName val="0"/>
              <c:showPercent val="0"/>
              <c:showBubbleSize val="0"/>
              <c:extLst>
                <c:ext xmlns:c15="http://schemas.microsoft.com/office/drawing/2012/chart" uri="{CE6537A1-D6FC-4f65-9D91-7224C49458BB}"/>
              </c:extLst>
            </c:dLbl>
            <c:dLbl>
              <c:idx val="48"/>
              <c:layout>
                <c:manualLayout>
                  <c:x val="-2.7765279340082487E-2"/>
                  <c:y val="2.1545504486357812E-2"/>
                </c:manualLayout>
              </c:layout>
              <c:dLblPos val="r"/>
              <c:showLegendKey val="0"/>
              <c:showVal val="1"/>
              <c:showCatName val="0"/>
              <c:showSerName val="0"/>
              <c:showPercent val="0"/>
              <c:showBubbleSize val="0"/>
              <c:extLst>
                <c:ext xmlns:c15="http://schemas.microsoft.com/office/drawing/2012/chart" uri="{CE6537A1-D6FC-4f65-9D91-7224C49458BB}"/>
              </c:extLst>
            </c:dLbl>
            <c:dLbl>
              <c:idx val="49"/>
              <c:layout>
                <c:manualLayout>
                  <c:x val="-2.2617288445880682E-2"/>
                  <c:y val="-1.7214185436122811E-2"/>
                </c:manualLayout>
              </c:layout>
              <c:dLblPos val="r"/>
              <c:showLegendKey val="0"/>
              <c:showVal val="1"/>
              <c:showCatName val="0"/>
              <c:showSerName val="0"/>
              <c:showPercent val="0"/>
              <c:showBubbleSize val="0"/>
              <c:extLst>
                <c:ext xmlns:c15="http://schemas.microsoft.com/office/drawing/2012/chart" uri="{CE6537A1-D6FC-4f65-9D91-7224C49458BB}"/>
              </c:extLst>
            </c:dLbl>
            <c:dLbl>
              <c:idx val="50"/>
              <c:layout>
                <c:manualLayout>
                  <c:x val="-2.2617288445880682E-2"/>
                  <c:y val="1.7669535494109757E-2"/>
                </c:manualLayout>
              </c:layout>
              <c:dLblPos val="r"/>
              <c:showLegendKey val="0"/>
              <c:showVal val="1"/>
              <c:showCatName val="0"/>
              <c:showSerName val="0"/>
              <c:showPercent val="0"/>
              <c:showBubbleSize val="0"/>
              <c:extLst>
                <c:ext xmlns:c15="http://schemas.microsoft.com/office/drawing/2012/chart" uri="{CE6537A1-D6FC-4f65-9D91-7224C49458BB}"/>
              </c:extLst>
            </c:dLbl>
            <c:spPr>
              <a:noFill/>
              <a:ln>
                <a:noFill/>
              </a:ln>
              <a:effectLst/>
            </c:spPr>
            <c:txPr>
              <a:bodyPr anchor="ctr" anchorCtr="1"/>
              <a:lstStyle/>
              <a:p>
                <a:pPr>
                  <a:defRPr sz="700" baseline="0"/>
                </a:pPr>
                <a:endParaRPr lang="ja-JP"/>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図２元データ!$A$2:$A$42</c:f>
              <c:strCache>
                <c:ptCount val="41"/>
                <c:pt idx="0">
                  <c:v>48</c:v>
                </c:pt>
                <c:pt idx="1">
                  <c:v>49</c:v>
                </c:pt>
                <c:pt idx="2">
                  <c:v>50</c:v>
                </c:pt>
                <c:pt idx="3">
                  <c:v>51</c:v>
                </c:pt>
                <c:pt idx="4">
                  <c:v>52</c:v>
                </c:pt>
                <c:pt idx="5">
                  <c:v>53</c:v>
                </c:pt>
                <c:pt idx="6">
                  <c:v>54</c:v>
                </c:pt>
                <c:pt idx="7">
                  <c:v>55</c:v>
                </c:pt>
                <c:pt idx="8">
                  <c:v>56</c:v>
                </c:pt>
                <c:pt idx="9">
                  <c:v>57</c:v>
                </c:pt>
                <c:pt idx="10">
                  <c:v>58</c:v>
                </c:pt>
                <c:pt idx="11">
                  <c:v>59</c:v>
                </c:pt>
                <c:pt idx="12">
                  <c:v>60</c:v>
                </c:pt>
                <c:pt idx="13">
                  <c:v>61</c:v>
                </c:pt>
                <c:pt idx="14">
                  <c:v>62</c:v>
                </c:pt>
                <c:pt idx="15">
                  <c:v>63</c:v>
                </c:pt>
                <c:pt idx="16">
                  <c:v>元</c:v>
                </c:pt>
                <c:pt idx="17">
                  <c:v>2</c:v>
                </c:pt>
                <c:pt idx="18">
                  <c:v>3</c:v>
                </c:pt>
                <c:pt idx="19">
                  <c:v>4</c:v>
                </c:pt>
                <c:pt idx="20">
                  <c:v>5</c:v>
                </c:pt>
                <c:pt idx="21">
                  <c:v>6</c:v>
                </c:pt>
                <c:pt idx="22">
                  <c:v>7</c:v>
                </c:pt>
                <c:pt idx="23">
                  <c:v>8</c:v>
                </c:pt>
                <c:pt idx="24">
                  <c:v>9</c:v>
                </c:pt>
                <c:pt idx="25">
                  <c:v>10</c:v>
                </c:pt>
                <c:pt idx="26">
                  <c:v>11</c:v>
                </c:pt>
                <c:pt idx="27">
                  <c:v>12</c:v>
                </c:pt>
                <c:pt idx="28">
                  <c:v>13</c:v>
                </c:pt>
                <c:pt idx="29">
                  <c:v>14</c:v>
                </c:pt>
                <c:pt idx="30">
                  <c:v>15</c:v>
                </c:pt>
                <c:pt idx="31">
                  <c:v>16</c:v>
                </c:pt>
                <c:pt idx="32">
                  <c:v>17</c:v>
                </c:pt>
                <c:pt idx="33">
                  <c:v>18</c:v>
                </c:pt>
                <c:pt idx="34">
                  <c:v>19</c:v>
                </c:pt>
                <c:pt idx="35">
                  <c:v>20</c:v>
                </c:pt>
                <c:pt idx="36">
                  <c:v>21</c:v>
                </c:pt>
                <c:pt idx="37">
                  <c:v>22</c:v>
                </c:pt>
                <c:pt idx="38">
                  <c:v>23</c:v>
                </c:pt>
                <c:pt idx="39">
                  <c:v>24</c:v>
                </c:pt>
                <c:pt idx="40">
                  <c:v>25</c:v>
                </c:pt>
              </c:strCache>
            </c:strRef>
          </c:cat>
          <c:val>
            <c:numRef>
              <c:f>図２元データ!$B$2:$B$42</c:f>
              <c:numCache>
                <c:formatCode>#,##0_ </c:formatCode>
                <c:ptCount val="41"/>
                <c:pt idx="0">
                  <c:v>387342</c:v>
                </c:pt>
                <c:pt idx="1">
                  <c:v>347407</c:v>
                </c:pt>
                <c:pt idx="2">
                  <c:v>322322</c:v>
                </c:pt>
                <c:pt idx="3">
                  <c:v>333311</c:v>
                </c:pt>
                <c:pt idx="4">
                  <c:v>345293</c:v>
                </c:pt>
                <c:pt idx="5">
                  <c:v>348826</c:v>
                </c:pt>
                <c:pt idx="6">
                  <c:v>340731</c:v>
                </c:pt>
                <c:pt idx="7">
                  <c:v>335706</c:v>
                </c:pt>
                <c:pt idx="8">
                  <c:v>312844</c:v>
                </c:pt>
                <c:pt idx="9">
                  <c:v>294319</c:v>
                </c:pt>
                <c:pt idx="10">
                  <c:v>278623</c:v>
                </c:pt>
                <c:pt idx="11">
                  <c:v>271884</c:v>
                </c:pt>
                <c:pt idx="12">
                  <c:v>257240</c:v>
                </c:pt>
                <c:pt idx="13">
                  <c:v>246891</c:v>
                </c:pt>
                <c:pt idx="14">
                  <c:v>232953</c:v>
                </c:pt>
                <c:pt idx="15">
                  <c:v>226318</c:v>
                </c:pt>
                <c:pt idx="16">
                  <c:v>217964</c:v>
                </c:pt>
                <c:pt idx="17">
                  <c:v>210108</c:v>
                </c:pt>
                <c:pt idx="18">
                  <c:v>200633</c:v>
                </c:pt>
                <c:pt idx="19">
                  <c:v>189589</c:v>
                </c:pt>
                <c:pt idx="20">
                  <c:v>181900</c:v>
                </c:pt>
                <c:pt idx="21">
                  <c:v>176047</c:v>
                </c:pt>
                <c:pt idx="22">
                  <c:v>167316</c:v>
                </c:pt>
                <c:pt idx="23">
                  <c:v>162862</c:v>
                </c:pt>
                <c:pt idx="24">
                  <c:v>156726</c:v>
                </c:pt>
                <c:pt idx="25">
                  <c:v>148248</c:v>
                </c:pt>
                <c:pt idx="26">
                  <c:v>137316</c:v>
                </c:pt>
                <c:pt idx="27">
                  <c:v>133948</c:v>
                </c:pt>
                <c:pt idx="28">
                  <c:v>133598</c:v>
                </c:pt>
                <c:pt idx="29">
                  <c:v>125918</c:v>
                </c:pt>
                <c:pt idx="30">
                  <c:v>125750</c:v>
                </c:pt>
                <c:pt idx="31">
                  <c:v>122804</c:v>
                </c:pt>
                <c:pt idx="32">
                  <c:v>120354</c:v>
                </c:pt>
                <c:pt idx="33">
                  <c:v>121378</c:v>
                </c:pt>
                <c:pt idx="34">
                  <c:v>121356</c:v>
                </c:pt>
                <c:pt idx="35">
                  <c:v>119291</c:v>
                </c:pt>
                <c:pt idx="36">
                  <c:v>105718</c:v>
                </c:pt>
                <c:pt idx="37">
                  <c:v>107759</c:v>
                </c:pt>
                <c:pt idx="38" formatCode="#,##0_);[Red]\(#,##0\)">
                  <c:v>111349</c:v>
                </c:pt>
              </c:numCache>
            </c:numRef>
          </c:val>
          <c:smooth val="0"/>
        </c:ser>
        <c:ser>
          <c:idx val="1"/>
          <c:order val="1"/>
          <c:tx>
            <c:strRef>
              <c:f>図２元データ!$C$1</c:f>
              <c:strCache>
                <c:ptCount val="1"/>
                <c:pt idx="0">
                  <c:v>製造業</c:v>
                </c:pt>
              </c:strCache>
            </c:strRef>
          </c:tx>
          <c:spPr>
            <a:ln w="25400">
              <a:solidFill>
                <a:srgbClr val="FFC000"/>
              </a:solidFill>
            </a:ln>
          </c:spPr>
          <c:marker>
            <c:spPr>
              <a:solidFill>
                <a:srgbClr val="FFC000"/>
              </a:solidFill>
              <a:ln>
                <a:solidFill>
                  <a:srgbClr val="FFC000"/>
                </a:solidFill>
              </a:ln>
            </c:spPr>
          </c:marker>
          <c:dLbls>
            <c:dLbl>
              <c:idx val="0"/>
              <c:layout>
                <c:manualLayout>
                  <c:x val="-1.9807381242688958E-2"/>
                  <c:y val="-2.0354296492057684E-2"/>
                </c:manualLayout>
              </c:layout>
              <c:dLblPos val="r"/>
              <c:showLegendKey val="0"/>
              <c:showVal val="1"/>
              <c:showCatName val="0"/>
              <c:showSerName val="0"/>
              <c:showPercent val="0"/>
              <c:showBubbleSize val="0"/>
              <c:extLst>
                <c:ext xmlns:c15="http://schemas.microsoft.com/office/drawing/2012/chart" uri="{CE6537A1-D6FC-4f65-9D91-7224C49458BB}">
                  <c15:layout/>
                </c:ext>
              </c:extLst>
            </c:dLbl>
            <c:dLbl>
              <c:idx val="1"/>
              <c:layout>
                <c:manualLayout>
                  <c:x val="-2.3674127287596391E-2"/>
                  <c:y val="-2.4172211411477133E-2"/>
                </c:manualLayout>
              </c:layout>
              <c:dLblPos val="r"/>
              <c:showLegendKey val="0"/>
              <c:showVal val="1"/>
              <c:showCatName val="0"/>
              <c:showSerName val="0"/>
              <c:showPercent val="0"/>
              <c:showBubbleSize val="0"/>
              <c:extLst>
                <c:ext xmlns:c15="http://schemas.microsoft.com/office/drawing/2012/chart" uri="{CE6537A1-D6FC-4f65-9D91-7224C49458BB}">
                  <c15:layout/>
                </c:ext>
              </c:extLst>
            </c:dLbl>
            <c:dLbl>
              <c:idx val="2"/>
              <c:layout>
                <c:manualLayout>
                  <c:x val="-2.1821245673339675E-2"/>
                  <c:y val="-2.1305469083806386E-2"/>
                </c:manualLayout>
              </c:layout>
              <c:dLblPos val="r"/>
              <c:showLegendKey val="0"/>
              <c:showVal val="1"/>
              <c:showCatName val="0"/>
              <c:showSerName val="0"/>
              <c:showPercent val="0"/>
              <c:showBubbleSize val="0"/>
              <c:extLst>
                <c:ext xmlns:c15="http://schemas.microsoft.com/office/drawing/2012/chart" uri="{CE6537A1-D6FC-4f65-9D91-7224C49458BB}">
                  <c15:layout/>
                </c:ext>
              </c:extLst>
            </c:dLbl>
            <c:dLbl>
              <c:idx val="3"/>
              <c:layout>
                <c:manualLayout>
                  <c:x val="-2.3150213549784426E-2"/>
                  <c:y val="-3.1134560214856794E-2"/>
                </c:manualLayout>
              </c:layout>
              <c:dLblPos val="r"/>
              <c:showLegendKey val="0"/>
              <c:showVal val="1"/>
              <c:showCatName val="0"/>
              <c:showSerName val="0"/>
              <c:showPercent val="0"/>
              <c:showBubbleSize val="0"/>
              <c:extLst>
                <c:ext xmlns:c15="http://schemas.microsoft.com/office/drawing/2012/chart" uri="{CE6537A1-D6FC-4f65-9D91-7224C49458BB}">
                  <c15:layout/>
                </c:ext>
              </c:extLst>
            </c:dLbl>
            <c:dLbl>
              <c:idx val="4"/>
              <c:layout>
                <c:manualLayout>
                  <c:x val="-2.5288039187903569E-2"/>
                  <c:y val="-1.6933253982787035E-2"/>
                </c:manualLayout>
              </c:layout>
              <c:dLblPos val="r"/>
              <c:showLegendKey val="0"/>
              <c:showVal val="1"/>
              <c:showCatName val="0"/>
              <c:showSerName val="0"/>
              <c:showPercent val="0"/>
              <c:showBubbleSize val="0"/>
              <c:extLst>
                <c:ext xmlns:c15="http://schemas.microsoft.com/office/drawing/2012/chart" uri="{CE6537A1-D6FC-4f65-9D91-7224C49458BB}">
                  <c15:layout/>
                </c:ext>
              </c:extLst>
            </c:dLbl>
            <c:dLbl>
              <c:idx val="5"/>
              <c:layout>
                <c:manualLayout>
                  <c:x val="-2.0558063275509585E-2"/>
                  <c:y val="-3.4718458157846549E-2"/>
                </c:manualLayout>
              </c:layout>
              <c:dLblPos val="r"/>
              <c:showLegendKey val="0"/>
              <c:showVal val="1"/>
              <c:showCatName val="0"/>
              <c:showSerName val="0"/>
              <c:showPercent val="0"/>
              <c:showBubbleSize val="0"/>
              <c:extLst>
                <c:ext xmlns:c15="http://schemas.microsoft.com/office/drawing/2012/chart" uri="{CE6537A1-D6FC-4f65-9D91-7224C49458BB}">
                  <c15:layout/>
                </c:ext>
              </c:extLst>
            </c:dLbl>
            <c:dLbl>
              <c:idx val="6"/>
              <c:layout>
                <c:manualLayout>
                  <c:x val="-2.2688804323624072E-2"/>
                  <c:y val="-3.0547823963864983E-2"/>
                </c:manualLayout>
              </c:layout>
              <c:dLblPos val="r"/>
              <c:showLegendKey val="0"/>
              <c:showVal val="1"/>
              <c:showCatName val="0"/>
              <c:showSerName val="0"/>
              <c:showPercent val="0"/>
              <c:showBubbleSize val="0"/>
              <c:extLst>
                <c:ext xmlns:c15="http://schemas.microsoft.com/office/drawing/2012/chart" uri="{CE6537A1-D6FC-4f65-9D91-7224C49458BB}">
                  <c15:layout/>
                </c:ext>
              </c:extLst>
            </c:dLbl>
            <c:dLbl>
              <c:idx val="7"/>
              <c:layout>
                <c:manualLayout>
                  <c:x val="-2.170424872983422E-2"/>
                  <c:y val="-2.6168284197033511E-2"/>
                </c:manualLayout>
              </c:layout>
              <c:dLblPos val="r"/>
              <c:showLegendKey val="0"/>
              <c:showVal val="1"/>
              <c:showCatName val="0"/>
              <c:showSerName val="0"/>
              <c:showPercent val="0"/>
              <c:showBubbleSize val="0"/>
              <c:extLst>
                <c:ext xmlns:c15="http://schemas.microsoft.com/office/drawing/2012/chart" uri="{CE6537A1-D6FC-4f65-9D91-7224C49458BB}">
                  <c15:layout/>
                </c:ext>
              </c:extLst>
            </c:dLbl>
            <c:dLbl>
              <c:idx val="8"/>
              <c:layout>
                <c:manualLayout>
                  <c:x val="-2.0426060609874147E-2"/>
                  <c:y val="-2.0354296492057684E-2"/>
                </c:manualLayout>
              </c:layout>
              <c:dLblPos val="r"/>
              <c:showLegendKey val="0"/>
              <c:showVal val="1"/>
              <c:showCatName val="0"/>
              <c:showSerName val="0"/>
              <c:showPercent val="0"/>
              <c:showBubbleSize val="0"/>
              <c:extLst>
                <c:ext xmlns:c15="http://schemas.microsoft.com/office/drawing/2012/chart" uri="{CE6537A1-D6FC-4f65-9D91-7224C49458BB}">
                  <c15:layout/>
                </c:ext>
              </c:extLst>
            </c:dLbl>
            <c:dLbl>
              <c:idx val="9"/>
              <c:layout>
                <c:manualLayout>
                  <c:x val="-2.1654960225087547E-2"/>
                  <c:y val="-1.8725813343099553E-2"/>
                </c:manualLayout>
              </c:layout>
              <c:dLblPos val="r"/>
              <c:showLegendKey val="0"/>
              <c:showVal val="1"/>
              <c:showCatName val="0"/>
              <c:showSerName val="0"/>
              <c:showPercent val="0"/>
              <c:showBubbleSize val="0"/>
              <c:extLst>
                <c:ext xmlns:c15="http://schemas.microsoft.com/office/drawing/2012/chart" uri="{CE6537A1-D6FC-4f65-9D91-7224C49458BB}">
                  <c15:layout/>
                </c:ext>
              </c:extLst>
            </c:dLbl>
            <c:dLbl>
              <c:idx val="11"/>
              <c:layout>
                <c:manualLayout>
                  <c:x val="-2.1654960225087547E-2"/>
                  <c:y val="-1.8725813343099553E-2"/>
                </c:manualLayout>
              </c:layout>
              <c:dLblPos val="r"/>
              <c:showLegendKey val="0"/>
              <c:showVal val="1"/>
              <c:showCatName val="0"/>
              <c:showSerName val="0"/>
              <c:showPercent val="0"/>
              <c:showBubbleSize val="0"/>
              <c:extLst>
                <c:ext xmlns:c15="http://schemas.microsoft.com/office/drawing/2012/chart" uri="{CE6537A1-D6FC-4f65-9D91-7224C49458BB}">
                  <c15:layout/>
                </c:ext>
              </c:extLst>
            </c:dLbl>
            <c:dLbl>
              <c:idx val="21"/>
              <c:layout>
                <c:manualLayout>
                  <c:x val="-2.3053925579448641E-2"/>
                  <c:y val="-1.971907962396845E-2"/>
                </c:manualLayout>
              </c:layout>
              <c:dLblPos val="r"/>
              <c:showLegendKey val="0"/>
              <c:showVal val="1"/>
              <c:showCatName val="0"/>
              <c:showSerName val="0"/>
              <c:showPercent val="0"/>
              <c:showBubbleSize val="0"/>
              <c:extLst>
                <c:ext xmlns:c15="http://schemas.microsoft.com/office/drawing/2012/chart" uri="{CE6537A1-D6FC-4f65-9D91-7224C49458BB}">
                  <c15:layout/>
                </c:ext>
              </c:extLst>
            </c:dLbl>
            <c:dLbl>
              <c:idx val="22"/>
              <c:layout>
                <c:manualLayout>
                  <c:x val="-2.180327173400522E-2"/>
                  <c:y val="-1.9470313907762181E-2"/>
                </c:manualLayout>
              </c:layout>
              <c:dLblPos val="r"/>
              <c:showLegendKey val="0"/>
              <c:showVal val="1"/>
              <c:showCatName val="0"/>
              <c:showSerName val="0"/>
              <c:showPercent val="0"/>
              <c:showBubbleSize val="0"/>
              <c:extLst>
                <c:ext xmlns:c15="http://schemas.microsoft.com/office/drawing/2012/chart" uri="{CE6537A1-D6FC-4f65-9D91-7224C49458BB}">
                  <c15:layout/>
                </c:ext>
              </c:extLst>
            </c:dLbl>
            <c:dLbl>
              <c:idx val="23"/>
              <c:layout>
                <c:manualLayout>
                  <c:x val="-2.0552211930971783E-2"/>
                  <c:y val="-1.5448726755436695E-2"/>
                </c:manualLayout>
              </c:layout>
              <c:dLblPos val="r"/>
              <c:showLegendKey val="0"/>
              <c:showVal val="1"/>
              <c:showCatName val="0"/>
              <c:showSerName val="0"/>
              <c:showPercent val="0"/>
              <c:showBubbleSize val="0"/>
              <c:extLst>
                <c:ext xmlns:c15="http://schemas.microsoft.com/office/drawing/2012/chart" uri="{CE6537A1-D6FC-4f65-9D91-7224C49458BB}">
                  <c15:layout/>
                </c:ext>
              </c:extLst>
            </c:dLbl>
            <c:dLbl>
              <c:idx val="24"/>
              <c:layout>
                <c:manualLayout>
                  <c:x val="-2.1841127279274262E-2"/>
                  <c:y val="-1.7561356448052456E-2"/>
                </c:manualLayout>
              </c:layout>
              <c:dLblPos val="r"/>
              <c:showLegendKey val="0"/>
              <c:showVal val="1"/>
              <c:showCatName val="0"/>
              <c:showSerName val="0"/>
              <c:showPercent val="0"/>
              <c:showBubbleSize val="0"/>
              <c:extLst>
                <c:ext xmlns:c15="http://schemas.microsoft.com/office/drawing/2012/chart" uri="{CE6537A1-D6FC-4f65-9D91-7224C49458BB}">
                  <c15:layout/>
                </c:ext>
              </c:extLst>
            </c:dLbl>
            <c:dLbl>
              <c:idx val="25"/>
              <c:layout>
                <c:manualLayout>
                  <c:x val="-2.1805808968942825E-2"/>
                  <c:y val="-1.7561356448052456E-2"/>
                </c:manualLayout>
              </c:layout>
              <c:dLblPos val="r"/>
              <c:showLegendKey val="0"/>
              <c:showVal val="1"/>
              <c:showCatName val="0"/>
              <c:showSerName val="0"/>
              <c:showPercent val="0"/>
              <c:showBubbleSize val="0"/>
              <c:extLst>
                <c:ext xmlns:c15="http://schemas.microsoft.com/office/drawing/2012/chart" uri="{CE6537A1-D6FC-4f65-9D91-7224C49458BB}">
                  <c15:layout/>
                </c:ext>
              </c:extLst>
            </c:dLbl>
            <c:dLbl>
              <c:idx val="26"/>
              <c:layout>
                <c:manualLayout>
                  <c:x val="-2.1858887923837486E-2"/>
                  <c:y val="-1.7408639851275678E-2"/>
                </c:manualLayout>
              </c:layout>
              <c:dLblPos val="r"/>
              <c:showLegendKey val="0"/>
              <c:showVal val="1"/>
              <c:showCatName val="0"/>
              <c:showSerName val="0"/>
              <c:showPercent val="0"/>
              <c:showBubbleSize val="0"/>
              <c:extLst>
                <c:ext xmlns:c15="http://schemas.microsoft.com/office/drawing/2012/chart" uri="{CE6537A1-D6FC-4f65-9D91-7224C49458BB}">
                  <c15:layout/>
                </c:ext>
              </c:extLst>
            </c:dLbl>
            <c:dLbl>
              <c:idx val="27"/>
              <c:layout>
                <c:manualLayout>
                  <c:x val="-2.1735070858882443E-2"/>
                  <c:y val="-1.5907026857378031E-2"/>
                </c:manualLayout>
              </c:layout>
              <c:dLblPos val="r"/>
              <c:showLegendKey val="0"/>
              <c:showVal val="1"/>
              <c:showCatName val="0"/>
              <c:showSerName val="0"/>
              <c:showPercent val="0"/>
              <c:showBubbleSize val="0"/>
              <c:extLst>
                <c:ext xmlns:c15="http://schemas.microsoft.com/office/drawing/2012/chart" uri="{CE6537A1-D6FC-4f65-9D91-7224C49458BB}">
                  <c15:layout/>
                </c:ext>
              </c:extLst>
            </c:dLbl>
            <c:dLbl>
              <c:idx val="28"/>
              <c:layout>
                <c:manualLayout>
                  <c:x val="-2.0552313420369287E-2"/>
                  <c:y val="-1.5652398988342732E-2"/>
                </c:manualLayout>
              </c:layout>
              <c:dLblPos val="r"/>
              <c:showLegendKey val="0"/>
              <c:showVal val="1"/>
              <c:showCatName val="0"/>
              <c:showSerName val="0"/>
              <c:showPercent val="0"/>
              <c:showBubbleSize val="0"/>
              <c:extLst>
                <c:ext xmlns:c15="http://schemas.microsoft.com/office/drawing/2012/chart" uri="{CE6537A1-D6FC-4f65-9D91-7224C49458BB}">
                  <c15:layout/>
                </c:ext>
              </c:extLst>
            </c:dLbl>
            <c:dLbl>
              <c:idx val="29"/>
              <c:layout>
                <c:manualLayout>
                  <c:x val="-2.0516893620640346E-2"/>
                  <c:y val="-1.7459595487404941E-2"/>
                </c:manualLayout>
              </c:layout>
              <c:dLblPos val="r"/>
              <c:showLegendKey val="0"/>
              <c:showVal val="1"/>
              <c:showCatName val="0"/>
              <c:showSerName val="0"/>
              <c:showPercent val="0"/>
              <c:showBubbleSize val="0"/>
              <c:extLst>
                <c:ext xmlns:c15="http://schemas.microsoft.com/office/drawing/2012/chart" uri="{CE6537A1-D6FC-4f65-9D91-7224C49458BB}">
                  <c15:layout/>
                </c:ext>
              </c:extLst>
            </c:dLbl>
            <c:dLbl>
              <c:idx val="30"/>
              <c:layout>
                <c:manualLayout>
                  <c:x val="-1.9210217627774643E-2"/>
                  <c:y val="-2.3542856696216929E-2"/>
                </c:manualLayout>
              </c:layout>
              <c:dLblPos val="r"/>
              <c:showLegendKey val="0"/>
              <c:showVal val="1"/>
              <c:showCatName val="0"/>
              <c:showSerName val="0"/>
              <c:showPercent val="0"/>
              <c:showBubbleSize val="0"/>
              <c:extLst>
                <c:ext xmlns:c15="http://schemas.microsoft.com/office/drawing/2012/chart" uri="{CE6537A1-D6FC-4f65-9D91-7224C49458BB}">
                  <c15:layout/>
                </c:ext>
              </c:extLst>
            </c:dLbl>
            <c:dLbl>
              <c:idx val="31"/>
              <c:layout>
                <c:manualLayout>
                  <c:x val="-2.1823472258769711E-2"/>
                  <c:y val="-1.552874931331258E-2"/>
                </c:manualLayout>
              </c:layout>
              <c:dLblPos val="r"/>
              <c:showLegendKey val="0"/>
              <c:showVal val="1"/>
              <c:showCatName val="0"/>
              <c:showSerName val="0"/>
              <c:showPercent val="0"/>
              <c:showBubbleSize val="0"/>
              <c:extLst>
                <c:ext xmlns:c15="http://schemas.microsoft.com/office/drawing/2012/chart" uri="{CE6537A1-D6FC-4f65-9D91-7224C49458BB}">
                  <c15:layout/>
                </c:ext>
              </c:extLst>
            </c:dLbl>
            <c:dLbl>
              <c:idx val="32"/>
              <c:layout>
                <c:manualLayout>
                  <c:x val="-2.0499132976077122E-2"/>
                  <c:y val="-2.9167968114698583E-2"/>
                </c:manualLayout>
              </c:layout>
              <c:dLblPos val="r"/>
              <c:showLegendKey val="0"/>
              <c:showVal val="1"/>
              <c:showCatName val="0"/>
              <c:showSerName val="0"/>
              <c:showPercent val="0"/>
              <c:showBubbleSize val="0"/>
              <c:extLst>
                <c:ext xmlns:c15="http://schemas.microsoft.com/office/drawing/2012/chart" uri="{CE6537A1-D6FC-4f65-9D91-7224C49458BB}">
                  <c15:layout/>
                </c:ext>
              </c:extLst>
            </c:dLbl>
            <c:dLbl>
              <c:idx val="33"/>
              <c:layout>
                <c:manualLayout>
                  <c:x val="-2.3130073072485477E-2"/>
                  <c:y val="-2.1313709332845023E-2"/>
                </c:manualLayout>
              </c:layout>
              <c:dLblPos val="r"/>
              <c:showLegendKey val="0"/>
              <c:showVal val="1"/>
              <c:showCatName val="0"/>
              <c:showSerName val="0"/>
              <c:showPercent val="0"/>
              <c:showBubbleSize val="0"/>
              <c:extLst>
                <c:ext xmlns:c15="http://schemas.microsoft.com/office/drawing/2012/chart" uri="{CE6537A1-D6FC-4f65-9D91-7224C49458BB}">
                  <c15:layout/>
                </c:ext>
              </c:extLst>
            </c:dLbl>
            <c:dLbl>
              <c:idx val="34"/>
              <c:layout>
                <c:manualLayout>
                  <c:x val="-2.1822859187723517E-2"/>
                  <c:y val="-1.7618174237010748E-2"/>
                </c:manualLayout>
              </c:layout>
              <c:dLblPos val="r"/>
              <c:showLegendKey val="0"/>
              <c:showVal val="1"/>
              <c:showCatName val="0"/>
              <c:showSerName val="0"/>
              <c:showPercent val="0"/>
              <c:showBubbleSize val="0"/>
              <c:extLst>
                <c:ext xmlns:c15="http://schemas.microsoft.com/office/drawing/2012/chart" uri="{CE6537A1-D6FC-4f65-9D91-7224C49458BB}">
                  <c15:layout/>
                </c:ext>
              </c:extLst>
            </c:dLbl>
            <c:dLbl>
              <c:idx val="35"/>
              <c:layout>
                <c:manualLayout>
                  <c:x val="-2.1841127279274262E-2"/>
                  <c:y val="-1.5346965794789178E-2"/>
                </c:manualLayout>
              </c:layout>
              <c:dLblPos val="r"/>
              <c:showLegendKey val="0"/>
              <c:showVal val="1"/>
              <c:showCatName val="0"/>
              <c:showSerName val="0"/>
              <c:showPercent val="0"/>
              <c:showBubbleSize val="0"/>
              <c:extLst>
                <c:ext xmlns:c15="http://schemas.microsoft.com/office/drawing/2012/chart" uri="{CE6537A1-D6FC-4f65-9D91-7224C49458BB}">
                  <c15:layout/>
                </c:ext>
              </c:extLst>
            </c:dLbl>
            <c:dLbl>
              <c:idx val="36"/>
              <c:layout>
                <c:manualLayout>
                  <c:x val="-2.1810011537760864E-2"/>
                  <c:y val="-1.7415613745956175E-2"/>
                </c:manualLayout>
              </c:layout>
              <c:dLblPos val="r"/>
              <c:showLegendKey val="0"/>
              <c:showVal val="1"/>
              <c:showCatName val="0"/>
              <c:showSerName val="0"/>
              <c:showPercent val="0"/>
              <c:showBubbleSize val="0"/>
              <c:extLst>
                <c:ext xmlns:c15="http://schemas.microsoft.com/office/drawing/2012/chart" uri="{CE6537A1-D6FC-4f65-9D91-7224C49458BB}">
                  <c15:layout/>
                </c:ext>
              </c:extLst>
            </c:dLbl>
            <c:dLbl>
              <c:idx val="37"/>
              <c:layout>
                <c:manualLayout>
                  <c:x val="-2.1432908932655911E-2"/>
                  <c:y val="-1.5088201184154307E-2"/>
                </c:manualLayout>
              </c:layout>
              <c:dLblPos val="r"/>
              <c:showLegendKey val="0"/>
              <c:showVal val="1"/>
              <c:showCatName val="0"/>
              <c:showSerName val="0"/>
              <c:showPercent val="0"/>
              <c:showBubbleSize val="0"/>
              <c:extLst>
                <c:ext xmlns:c15="http://schemas.microsoft.com/office/drawing/2012/chart" uri="{CE6537A1-D6FC-4f65-9D91-7224C49458BB}">
                  <c15:layout/>
                </c:ext>
              </c:extLst>
            </c:dLbl>
            <c:dLbl>
              <c:idx val="38"/>
              <c:delete val="1"/>
              <c:extLst>
                <c:ext xmlns:c15="http://schemas.microsoft.com/office/drawing/2012/chart" uri="{CE6537A1-D6FC-4f65-9D91-7224C49458BB}"/>
              </c:extLst>
            </c:dLbl>
            <c:spPr>
              <a:noFill/>
              <a:ln>
                <a:noFill/>
              </a:ln>
              <a:effectLst/>
            </c:spPr>
            <c:txPr>
              <a:bodyPr/>
              <a:lstStyle/>
              <a:p>
                <a:pPr>
                  <a:defRPr sz="600"/>
                </a:pPr>
                <a:endParaRPr lang="ja-JP"/>
              </a:p>
            </c:txPr>
            <c:dLblPos val="t"/>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図２元データ!$A$2:$A$42</c:f>
              <c:strCache>
                <c:ptCount val="41"/>
                <c:pt idx="0">
                  <c:v>48</c:v>
                </c:pt>
                <c:pt idx="1">
                  <c:v>49</c:v>
                </c:pt>
                <c:pt idx="2">
                  <c:v>50</c:v>
                </c:pt>
                <c:pt idx="3">
                  <c:v>51</c:v>
                </c:pt>
                <c:pt idx="4">
                  <c:v>52</c:v>
                </c:pt>
                <c:pt idx="5">
                  <c:v>53</c:v>
                </c:pt>
                <c:pt idx="6">
                  <c:v>54</c:v>
                </c:pt>
                <c:pt idx="7">
                  <c:v>55</c:v>
                </c:pt>
                <c:pt idx="8">
                  <c:v>56</c:v>
                </c:pt>
                <c:pt idx="9">
                  <c:v>57</c:v>
                </c:pt>
                <c:pt idx="10">
                  <c:v>58</c:v>
                </c:pt>
                <c:pt idx="11">
                  <c:v>59</c:v>
                </c:pt>
                <c:pt idx="12">
                  <c:v>60</c:v>
                </c:pt>
                <c:pt idx="13">
                  <c:v>61</c:v>
                </c:pt>
                <c:pt idx="14">
                  <c:v>62</c:v>
                </c:pt>
                <c:pt idx="15">
                  <c:v>63</c:v>
                </c:pt>
                <c:pt idx="16">
                  <c:v>元</c:v>
                </c:pt>
                <c:pt idx="17">
                  <c:v>2</c:v>
                </c:pt>
                <c:pt idx="18">
                  <c:v>3</c:v>
                </c:pt>
                <c:pt idx="19">
                  <c:v>4</c:v>
                </c:pt>
                <c:pt idx="20">
                  <c:v>5</c:v>
                </c:pt>
                <c:pt idx="21">
                  <c:v>6</c:v>
                </c:pt>
                <c:pt idx="22">
                  <c:v>7</c:v>
                </c:pt>
                <c:pt idx="23">
                  <c:v>8</c:v>
                </c:pt>
                <c:pt idx="24">
                  <c:v>9</c:v>
                </c:pt>
                <c:pt idx="25">
                  <c:v>10</c:v>
                </c:pt>
                <c:pt idx="26">
                  <c:v>11</c:v>
                </c:pt>
                <c:pt idx="27">
                  <c:v>12</c:v>
                </c:pt>
                <c:pt idx="28">
                  <c:v>13</c:v>
                </c:pt>
                <c:pt idx="29">
                  <c:v>14</c:v>
                </c:pt>
                <c:pt idx="30">
                  <c:v>15</c:v>
                </c:pt>
                <c:pt idx="31">
                  <c:v>16</c:v>
                </c:pt>
                <c:pt idx="32">
                  <c:v>17</c:v>
                </c:pt>
                <c:pt idx="33">
                  <c:v>18</c:v>
                </c:pt>
                <c:pt idx="34">
                  <c:v>19</c:v>
                </c:pt>
                <c:pt idx="35">
                  <c:v>20</c:v>
                </c:pt>
                <c:pt idx="36">
                  <c:v>21</c:v>
                </c:pt>
                <c:pt idx="37">
                  <c:v>22</c:v>
                </c:pt>
                <c:pt idx="38">
                  <c:v>23</c:v>
                </c:pt>
                <c:pt idx="39">
                  <c:v>24</c:v>
                </c:pt>
                <c:pt idx="40">
                  <c:v>25</c:v>
                </c:pt>
              </c:strCache>
            </c:strRef>
          </c:cat>
          <c:val>
            <c:numRef>
              <c:f>図２元データ!$C$2:$C$42</c:f>
              <c:numCache>
                <c:formatCode>#,##0_ </c:formatCode>
                <c:ptCount val="41"/>
                <c:pt idx="0">
                  <c:v>147957</c:v>
                </c:pt>
                <c:pt idx="1">
                  <c:v>133699</c:v>
                </c:pt>
                <c:pt idx="2">
                  <c:v>118058</c:v>
                </c:pt>
                <c:pt idx="3">
                  <c:v>118723</c:v>
                </c:pt>
                <c:pt idx="4">
                  <c:v>118038</c:v>
                </c:pt>
                <c:pt idx="5">
                  <c:v>113159</c:v>
                </c:pt>
                <c:pt idx="6">
                  <c:v>108234</c:v>
                </c:pt>
                <c:pt idx="7">
                  <c:v>106481</c:v>
                </c:pt>
                <c:pt idx="8">
                  <c:v>98548</c:v>
                </c:pt>
                <c:pt idx="9">
                  <c:v>92059</c:v>
                </c:pt>
                <c:pt idx="10">
                  <c:v>86386</c:v>
                </c:pt>
                <c:pt idx="11">
                  <c:v>85053</c:v>
                </c:pt>
                <c:pt idx="12">
                  <c:v>80401</c:v>
                </c:pt>
                <c:pt idx="13">
                  <c:v>74849</c:v>
                </c:pt>
                <c:pt idx="14">
                  <c:v>69709</c:v>
                </c:pt>
                <c:pt idx="15">
                  <c:v>67752</c:v>
                </c:pt>
                <c:pt idx="16">
                  <c:v>64697</c:v>
                </c:pt>
                <c:pt idx="17">
                  <c:v>62404</c:v>
                </c:pt>
                <c:pt idx="18">
                  <c:v>59068</c:v>
                </c:pt>
                <c:pt idx="19">
                  <c:v>53653</c:v>
                </c:pt>
                <c:pt idx="20">
                  <c:v>49896</c:v>
                </c:pt>
                <c:pt idx="21">
                  <c:v>47587</c:v>
                </c:pt>
                <c:pt idx="22">
                  <c:v>45645</c:v>
                </c:pt>
                <c:pt idx="23">
                  <c:v>43293</c:v>
                </c:pt>
                <c:pt idx="24">
                  <c:v>47054</c:v>
                </c:pt>
                <c:pt idx="25">
                  <c:v>42269</c:v>
                </c:pt>
                <c:pt idx="26">
                  <c:v>38840</c:v>
                </c:pt>
                <c:pt idx="27">
                  <c:v>37753</c:v>
                </c:pt>
                <c:pt idx="28">
                  <c:v>36165</c:v>
                </c:pt>
                <c:pt idx="29">
                  <c:v>32921</c:v>
                </c:pt>
                <c:pt idx="30">
                  <c:v>32518</c:v>
                </c:pt>
                <c:pt idx="31">
                  <c:v>31275</c:v>
                </c:pt>
                <c:pt idx="32">
                  <c:v>30054</c:v>
                </c:pt>
                <c:pt idx="33">
                  <c:v>29732</c:v>
                </c:pt>
                <c:pt idx="34">
                  <c:v>29458</c:v>
                </c:pt>
                <c:pt idx="35">
                  <c:v>28259</c:v>
                </c:pt>
                <c:pt idx="36">
                  <c:v>23046</c:v>
                </c:pt>
                <c:pt idx="37">
                  <c:v>23028</c:v>
                </c:pt>
                <c:pt idx="38">
                  <c:v>23589</c:v>
                </c:pt>
              </c:numCache>
            </c:numRef>
          </c:val>
          <c:smooth val="0"/>
        </c:ser>
        <c:ser>
          <c:idx val="2"/>
          <c:order val="2"/>
          <c:tx>
            <c:strRef>
              <c:f>図２元データ!$D$1</c:f>
              <c:strCache>
                <c:ptCount val="1"/>
                <c:pt idx="0">
                  <c:v>建設業</c:v>
                </c:pt>
              </c:strCache>
            </c:strRef>
          </c:tx>
          <c:spPr>
            <a:ln w="25400">
              <a:solidFill>
                <a:srgbClr val="92D050"/>
              </a:solidFill>
            </a:ln>
          </c:spPr>
          <c:marker>
            <c:symbol val="triangle"/>
            <c:size val="7"/>
            <c:spPr>
              <a:solidFill>
                <a:srgbClr val="92D050"/>
              </a:solidFill>
              <a:ln>
                <a:solidFill>
                  <a:srgbClr val="92D050"/>
                </a:solidFill>
              </a:ln>
            </c:spPr>
          </c:marker>
          <c:dLbls>
            <c:dLbl>
              <c:idx val="0"/>
              <c:layout>
                <c:manualLayout>
                  <c:x val="-2.2379713782563811E-2"/>
                  <c:y val="2.4596685588720014E-2"/>
                </c:manualLayout>
              </c:layout>
              <c:dLblPos val="r"/>
              <c:showLegendKey val="0"/>
              <c:showVal val="1"/>
              <c:showCatName val="0"/>
              <c:showSerName val="0"/>
              <c:showPercent val="0"/>
              <c:showBubbleSize val="0"/>
              <c:extLst>
                <c:ext xmlns:c15="http://schemas.microsoft.com/office/drawing/2012/chart" uri="{CE6537A1-D6FC-4f65-9D91-7224C49458BB}">
                  <c15:layout/>
                </c:ext>
              </c:extLst>
            </c:dLbl>
            <c:dLbl>
              <c:idx val="1"/>
              <c:layout>
                <c:manualLayout>
                  <c:x val="-3.2606117037426878E-2"/>
                  <c:y val="1.8725813343099553E-2"/>
                </c:manualLayout>
              </c:layout>
              <c:dLblPos val="r"/>
              <c:showLegendKey val="0"/>
              <c:showVal val="1"/>
              <c:showCatName val="0"/>
              <c:showSerName val="0"/>
              <c:showPercent val="0"/>
              <c:showBubbleSize val="0"/>
              <c:extLst>
                <c:ext xmlns:c15="http://schemas.microsoft.com/office/drawing/2012/chart" uri="{CE6537A1-D6FC-4f65-9D91-7224C49458BB}">
                  <c15:layout/>
                </c:ext>
              </c:extLst>
            </c:dLbl>
            <c:dLbl>
              <c:idx val="2"/>
              <c:layout>
                <c:manualLayout>
                  <c:x val="-2.6796348399894733E-2"/>
                  <c:y val="1.8725813343099553E-2"/>
                </c:manualLayout>
              </c:layout>
              <c:dLblPos val="r"/>
              <c:showLegendKey val="0"/>
              <c:showVal val="1"/>
              <c:showCatName val="0"/>
              <c:showSerName val="0"/>
              <c:showPercent val="0"/>
              <c:showBubbleSize val="0"/>
              <c:extLst>
                <c:ext xmlns:c15="http://schemas.microsoft.com/office/drawing/2012/chart" uri="{CE6537A1-D6FC-4f65-9D91-7224C49458BB}">
                  <c15:layout/>
                </c:ext>
              </c:extLst>
            </c:dLbl>
            <c:dLbl>
              <c:idx val="4"/>
              <c:layout>
                <c:manualLayout>
                  <c:x val="-2.3674127287596391E-2"/>
                  <c:y val="2.6081168871186857E-2"/>
                </c:manualLayout>
              </c:layout>
              <c:dLblPos val="r"/>
              <c:showLegendKey val="0"/>
              <c:showVal val="1"/>
              <c:showCatName val="0"/>
              <c:showSerName val="0"/>
              <c:showPercent val="0"/>
              <c:showBubbleSize val="0"/>
              <c:extLst>
                <c:ext xmlns:c15="http://schemas.microsoft.com/office/drawing/2012/chart" uri="{CE6537A1-D6FC-4f65-9D91-7224C49458BB}">
                  <c15:layout/>
                </c:ext>
              </c:extLst>
            </c:dLbl>
            <c:dLbl>
              <c:idx val="5"/>
              <c:layout>
                <c:manualLayout>
                  <c:x val="-2.4959516628544825E-2"/>
                  <c:y val="3.1778978209119207E-2"/>
                </c:manualLayout>
              </c:layout>
              <c:dLblPos val="r"/>
              <c:showLegendKey val="0"/>
              <c:showVal val="1"/>
              <c:showCatName val="0"/>
              <c:showSerName val="0"/>
              <c:showPercent val="0"/>
              <c:showBubbleSize val="0"/>
              <c:extLst>
                <c:ext xmlns:c15="http://schemas.microsoft.com/office/drawing/2012/chart" uri="{CE6537A1-D6FC-4f65-9D91-7224C49458BB}">
                  <c15:layout/>
                </c:ext>
              </c:extLst>
            </c:dLbl>
            <c:dLbl>
              <c:idx val="6"/>
              <c:layout>
                <c:manualLayout>
                  <c:x val="-2.2739206121085764E-2"/>
                  <c:y val="4.9958493560397971E-2"/>
                </c:manualLayout>
              </c:layout>
              <c:dLblPos val="r"/>
              <c:showLegendKey val="0"/>
              <c:showVal val="1"/>
              <c:showCatName val="0"/>
              <c:showSerName val="0"/>
              <c:showPercent val="0"/>
              <c:showBubbleSize val="0"/>
              <c:extLst>
                <c:ext xmlns:c15="http://schemas.microsoft.com/office/drawing/2012/chart" uri="{CE6537A1-D6FC-4f65-9D91-7224C49458BB}">
                  <c15:layout/>
                </c:ext>
              </c:extLst>
            </c:dLbl>
            <c:dLbl>
              <c:idx val="7"/>
              <c:layout>
                <c:manualLayout>
                  <c:x val="-2.4009877942635063E-2"/>
                  <c:y val="3.2563938228651654E-2"/>
                </c:manualLayout>
              </c:layout>
              <c:dLblPos val="r"/>
              <c:showLegendKey val="0"/>
              <c:showVal val="1"/>
              <c:showCatName val="0"/>
              <c:showSerName val="0"/>
              <c:showPercent val="0"/>
              <c:showBubbleSize val="0"/>
              <c:extLst>
                <c:ext xmlns:c15="http://schemas.microsoft.com/office/drawing/2012/chart" uri="{CE6537A1-D6FC-4f65-9D91-7224C49458BB}">
                  <c15:layout/>
                </c:ext>
              </c:extLst>
            </c:dLbl>
            <c:dLbl>
              <c:idx val="10"/>
              <c:layout>
                <c:manualLayout>
                  <c:x val="-2.5511001356192945E-2"/>
                  <c:y val="2.0663797839223584E-2"/>
                </c:manualLayout>
              </c:layout>
              <c:dLblPos val="r"/>
              <c:showLegendKey val="0"/>
              <c:showVal val="1"/>
              <c:showCatName val="0"/>
              <c:showSerName val="0"/>
              <c:showPercent val="0"/>
              <c:showBubbleSize val="0"/>
              <c:extLst>
                <c:ext xmlns:c15="http://schemas.microsoft.com/office/drawing/2012/chart" uri="{CE6537A1-D6FC-4f65-9D91-7224C49458BB}">
                  <c15:layout/>
                </c:ext>
              </c:extLst>
            </c:dLbl>
            <c:dLbl>
              <c:idx val="11"/>
              <c:layout>
                <c:manualLayout>
                  <c:x val="-2.1654960225087547E-2"/>
                  <c:y val="1.8725813343099553E-2"/>
                </c:manualLayout>
              </c:layout>
              <c:dLblPos val="r"/>
              <c:showLegendKey val="0"/>
              <c:showVal val="1"/>
              <c:showCatName val="0"/>
              <c:showSerName val="0"/>
              <c:showPercent val="0"/>
              <c:showBubbleSize val="0"/>
              <c:extLst>
                <c:ext xmlns:c15="http://schemas.microsoft.com/office/drawing/2012/chart" uri="{CE6537A1-D6FC-4f65-9D91-7224C49458BB}">
                  <c15:layout/>
                </c:ext>
              </c:extLst>
            </c:dLbl>
            <c:dLbl>
              <c:idx val="12"/>
              <c:layout>
                <c:manualLayout>
                  <c:x val="-2.2940307268789345E-2"/>
                  <c:y val="1.8725813343099553E-2"/>
                </c:manualLayout>
              </c:layout>
              <c:dLblPos val="r"/>
              <c:showLegendKey val="0"/>
              <c:showVal val="1"/>
              <c:showCatName val="0"/>
              <c:showSerName val="0"/>
              <c:showPercent val="0"/>
              <c:showBubbleSize val="0"/>
              <c:extLst>
                <c:ext xmlns:c15="http://schemas.microsoft.com/office/drawing/2012/chart" uri="{CE6537A1-D6FC-4f65-9D91-7224C49458BB}">
                  <c15:layout/>
                </c:ext>
              </c:extLst>
            </c:dLbl>
            <c:dLbl>
              <c:idx val="21"/>
              <c:layout>
                <c:manualLayout>
                  <c:x val="-2.4340424670566563E-2"/>
                  <c:y val="2.519440883843008E-2"/>
                </c:manualLayout>
              </c:layout>
              <c:dLblPos val="r"/>
              <c:showLegendKey val="0"/>
              <c:showVal val="1"/>
              <c:showCatName val="0"/>
              <c:showSerName val="0"/>
              <c:showPercent val="0"/>
              <c:showBubbleSize val="0"/>
              <c:extLst>
                <c:ext xmlns:c15="http://schemas.microsoft.com/office/drawing/2012/chart" uri="{CE6537A1-D6FC-4f65-9D91-7224C49458BB}">
                  <c15:layout/>
                </c:ext>
              </c:extLst>
            </c:dLbl>
            <c:dLbl>
              <c:idx val="22"/>
              <c:layout>
                <c:manualLayout>
                  <c:x val="-2.1821549298625589E-2"/>
                  <c:y val="2.5195171824452176E-2"/>
                </c:manualLayout>
              </c:layout>
              <c:dLblPos val="r"/>
              <c:showLegendKey val="0"/>
              <c:showVal val="1"/>
              <c:showCatName val="0"/>
              <c:showSerName val="0"/>
              <c:showPercent val="0"/>
              <c:showBubbleSize val="0"/>
              <c:extLst>
                <c:ext xmlns:c15="http://schemas.microsoft.com/office/drawing/2012/chart" uri="{CE6537A1-D6FC-4f65-9D91-7224C49458BB}">
                  <c15:layout/>
                </c:ext>
              </c:extLst>
            </c:dLbl>
            <c:dLbl>
              <c:idx val="23"/>
              <c:layout>
                <c:manualLayout>
                  <c:x val="-1.9233852195210815E-2"/>
                  <c:y val="2.1258774339254105E-2"/>
                </c:manualLayout>
              </c:layout>
              <c:dLblPos val="r"/>
              <c:showLegendKey val="0"/>
              <c:showVal val="1"/>
              <c:showCatName val="0"/>
              <c:showSerName val="0"/>
              <c:showPercent val="0"/>
              <c:showBubbleSize val="0"/>
              <c:extLst>
                <c:ext xmlns:c15="http://schemas.microsoft.com/office/drawing/2012/chart" uri="{CE6537A1-D6FC-4f65-9D91-7224C49458BB}">
                  <c15:layout/>
                </c:ext>
              </c:extLst>
            </c:dLbl>
            <c:dLbl>
              <c:idx val="24"/>
              <c:layout>
                <c:manualLayout>
                  <c:x val="-2.1798878610610691E-2"/>
                  <c:y val="2.1290514557773303E-2"/>
                </c:manualLayout>
              </c:layout>
              <c:dLblPos val="r"/>
              <c:showLegendKey val="0"/>
              <c:showVal val="1"/>
              <c:showCatName val="0"/>
              <c:showSerName val="0"/>
              <c:showPercent val="0"/>
              <c:showBubbleSize val="0"/>
              <c:extLst>
                <c:ext xmlns:c15="http://schemas.microsoft.com/office/drawing/2012/chart" uri="{CE6537A1-D6FC-4f65-9D91-7224C49458BB}">
                  <c15:layout/>
                </c:ext>
              </c:extLst>
            </c:dLbl>
            <c:dLbl>
              <c:idx val="25"/>
              <c:layout>
                <c:manualLayout>
                  <c:x val="-2.0528206789061393E-2"/>
                  <c:y val="1.9341848257339925E-2"/>
                </c:manualLayout>
              </c:layout>
              <c:dLblPos val="r"/>
              <c:showLegendKey val="0"/>
              <c:showVal val="1"/>
              <c:showCatName val="0"/>
              <c:showSerName val="0"/>
              <c:showPercent val="0"/>
              <c:showBubbleSize val="0"/>
              <c:extLst>
                <c:ext xmlns:c15="http://schemas.microsoft.com/office/drawing/2012/chart" uri="{CE6537A1-D6FC-4f65-9D91-7224C49458BB}">
                  <c15:layout/>
                </c:ext>
              </c:extLst>
            </c:dLbl>
            <c:dLbl>
              <c:idx val="26"/>
              <c:layout>
                <c:manualLayout>
                  <c:x val="-2.1823573467198348E-2"/>
                  <c:y val="2.4978788988585729E-2"/>
                </c:manualLayout>
              </c:layout>
              <c:dLblPos val="r"/>
              <c:showLegendKey val="0"/>
              <c:showVal val="1"/>
              <c:showCatName val="0"/>
              <c:showSerName val="0"/>
              <c:showPercent val="0"/>
              <c:showBubbleSize val="0"/>
              <c:extLst>
                <c:ext xmlns:c15="http://schemas.microsoft.com/office/drawing/2012/chart" uri="{CE6537A1-D6FC-4f65-9D91-7224C49458BB}">
                  <c15:layout/>
                </c:ext>
              </c:extLst>
            </c:dLbl>
            <c:dLbl>
              <c:idx val="27"/>
              <c:layout>
                <c:manualLayout>
                  <c:x val="-2.3109846237473416E-2"/>
                  <c:y val="1.5454588908265727E-2"/>
                </c:manualLayout>
              </c:layout>
              <c:dLblPos val="r"/>
              <c:showLegendKey val="0"/>
              <c:showVal val="1"/>
              <c:showCatName val="0"/>
              <c:showSerName val="0"/>
              <c:showPercent val="0"/>
              <c:showBubbleSize val="0"/>
              <c:extLst>
                <c:ext xmlns:c15="http://schemas.microsoft.com/office/drawing/2012/chart" uri="{CE6537A1-D6FC-4f65-9D91-7224C49458BB}">
                  <c15:layout/>
                </c:ext>
              </c:extLst>
            </c:dLbl>
            <c:dLbl>
              <c:idx val="28"/>
              <c:layout>
                <c:manualLayout>
                  <c:x val="-2.0504119183045469E-2"/>
                  <c:y val="2.1140511505829213E-2"/>
                </c:manualLayout>
              </c:layout>
              <c:dLblPos val="r"/>
              <c:showLegendKey val="0"/>
              <c:showVal val="1"/>
              <c:showCatName val="0"/>
              <c:showSerName val="0"/>
              <c:showPercent val="0"/>
              <c:showBubbleSize val="0"/>
              <c:extLst>
                <c:ext xmlns:c15="http://schemas.microsoft.com/office/drawing/2012/chart" uri="{CE6537A1-D6FC-4f65-9D91-7224C49458BB}">
                  <c15:layout/>
                </c:ext>
              </c:extLst>
            </c:dLbl>
            <c:dLbl>
              <c:idx val="29"/>
              <c:layout>
                <c:manualLayout>
                  <c:x val="-2.0522842742343582E-2"/>
                  <c:y val="2.5224470487700667E-2"/>
                </c:manualLayout>
              </c:layout>
              <c:dLblPos val="r"/>
              <c:showLegendKey val="0"/>
              <c:showVal val="1"/>
              <c:showCatName val="0"/>
              <c:showSerName val="0"/>
              <c:showPercent val="0"/>
              <c:showBubbleSize val="0"/>
              <c:extLst>
                <c:ext xmlns:c15="http://schemas.microsoft.com/office/drawing/2012/chart" uri="{CE6537A1-D6FC-4f65-9D91-7224C49458BB}">
                  <c15:layout/>
                </c:ext>
              </c:extLst>
            </c:dLbl>
            <c:dLbl>
              <c:idx val="30"/>
              <c:layout>
                <c:manualLayout>
                  <c:x val="-2.17880483243796E-2"/>
                  <c:y val="1.5346965794789178E-2"/>
                </c:manualLayout>
              </c:layout>
              <c:dLblPos val="r"/>
              <c:showLegendKey val="0"/>
              <c:showVal val="1"/>
              <c:showCatName val="0"/>
              <c:showSerName val="0"/>
              <c:showPercent val="0"/>
              <c:showBubbleSize val="0"/>
              <c:extLst>
                <c:ext xmlns:c15="http://schemas.microsoft.com/office/drawing/2012/chart" uri="{CE6537A1-D6FC-4f65-9D91-7224C49458BB}">
                  <c15:layout/>
                </c:ext>
              </c:extLst>
            </c:dLbl>
            <c:dLbl>
              <c:idx val="31"/>
              <c:layout>
                <c:manualLayout>
                  <c:x val="-2.3111165599640972E-2"/>
                  <c:y val="2.1232416923524157E-2"/>
                </c:manualLayout>
              </c:layout>
              <c:dLblPos val="r"/>
              <c:showLegendKey val="0"/>
              <c:showVal val="1"/>
              <c:showCatName val="0"/>
              <c:showSerName val="0"/>
              <c:showPercent val="0"/>
              <c:showBubbleSize val="0"/>
              <c:extLst>
                <c:ext xmlns:c15="http://schemas.microsoft.com/office/drawing/2012/chart" uri="{CE6537A1-D6FC-4f65-9D91-7224C49458BB}">
                  <c15:layout/>
                </c:ext>
              </c:extLst>
            </c:dLbl>
            <c:dLbl>
              <c:idx val="32"/>
              <c:layout>
                <c:manualLayout>
                  <c:x val="-2.30947243172453E-2"/>
                  <c:y val="1.3438008335079453E-2"/>
                </c:manualLayout>
              </c:layout>
              <c:dLblPos val="r"/>
              <c:showLegendKey val="0"/>
              <c:showVal val="1"/>
              <c:showCatName val="0"/>
              <c:showSerName val="0"/>
              <c:showPercent val="0"/>
              <c:showBubbleSize val="0"/>
              <c:extLst>
                <c:ext xmlns:c15="http://schemas.microsoft.com/office/drawing/2012/chart" uri="{CE6537A1-D6FC-4f65-9D91-7224C49458BB}">
                  <c15:layout/>
                </c:ext>
              </c:extLst>
            </c:dLbl>
            <c:dLbl>
              <c:idx val="33"/>
              <c:layout>
                <c:manualLayout>
                  <c:x val="-2.4382523282175234E-2"/>
                  <c:y val="2.1234521286078167E-2"/>
                </c:manualLayout>
              </c:layout>
              <c:dLblPos val="r"/>
              <c:showLegendKey val="0"/>
              <c:showVal val="1"/>
              <c:showCatName val="0"/>
              <c:showSerName val="0"/>
              <c:showPercent val="0"/>
              <c:showBubbleSize val="0"/>
              <c:extLst>
                <c:ext xmlns:c15="http://schemas.microsoft.com/office/drawing/2012/chart" uri="{CE6537A1-D6FC-4f65-9D91-7224C49458BB}">
                  <c15:layout/>
                </c:ext>
              </c:extLst>
            </c:dLbl>
            <c:dLbl>
              <c:idx val="34"/>
              <c:layout>
                <c:manualLayout>
                  <c:x val="-2.0500981721757693E-2"/>
                  <c:y val="1.7311847646951109E-2"/>
                </c:manualLayout>
              </c:layout>
              <c:dLblPos val="r"/>
              <c:showLegendKey val="0"/>
              <c:showVal val="1"/>
              <c:showCatName val="0"/>
              <c:showSerName val="0"/>
              <c:showPercent val="0"/>
              <c:showBubbleSize val="0"/>
              <c:extLst>
                <c:ext xmlns:c15="http://schemas.microsoft.com/office/drawing/2012/chart" uri="{CE6537A1-D6FC-4f65-9D91-7224C49458BB}">
                  <c15:layout/>
                </c:ext>
              </c:extLst>
            </c:dLbl>
            <c:dLbl>
              <c:idx val="35"/>
              <c:layout>
                <c:manualLayout>
                  <c:x val="-2.0486913750177114E-2"/>
                  <c:y val="1.9326741134102422E-2"/>
                </c:manualLayout>
              </c:layout>
              <c:dLblPos val="r"/>
              <c:showLegendKey val="0"/>
              <c:showVal val="1"/>
              <c:showCatName val="0"/>
              <c:showSerName val="0"/>
              <c:showPercent val="0"/>
              <c:showBubbleSize val="0"/>
              <c:extLst>
                <c:ext xmlns:c15="http://schemas.microsoft.com/office/drawing/2012/chart" uri="{CE6537A1-D6FC-4f65-9D91-7224C49458BB}">
                  <c15:layout/>
                </c:ext>
              </c:extLst>
            </c:dLbl>
            <c:dLbl>
              <c:idx val="36"/>
              <c:layout>
                <c:manualLayout>
                  <c:x val="-2.430722830597332E-2"/>
                  <c:y val="2.301883049502533E-2"/>
                </c:manualLayout>
              </c:layout>
              <c:dLblPos val="r"/>
              <c:showLegendKey val="0"/>
              <c:showVal val="1"/>
              <c:showCatName val="0"/>
              <c:showSerName val="0"/>
              <c:showPercent val="0"/>
              <c:showBubbleSize val="0"/>
              <c:extLst>
                <c:ext xmlns:c15="http://schemas.microsoft.com/office/drawing/2012/chart" uri="{CE6537A1-D6FC-4f65-9D91-7224C49458BB}">
                  <c15:layout/>
                </c:ext>
              </c:extLst>
            </c:dLbl>
            <c:dLbl>
              <c:idx val="37"/>
              <c:layout>
                <c:manualLayout>
                  <c:x val="-2.3960589437888386E-2"/>
                  <c:y val="1.7017335042422022E-2"/>
                </c:manualLayout>
              </c:layout>
              <c:tx>
                <c:rich>
                  <a:bodyPr/>
                  <a:lstStyle/>
                  <a:p>
                    <a:r>
                      <a:rPr lang="en-US" altLang="en-US" dirty="0" smtClean="0"/>
                      <a:t>22,372</a:t>
                    </a:r>
                    <a:r>
                      <a:rPr lang="en-US" altLang="en-US" dirty="0"/>
                      <a:t>)</a:t>
                    </a:r>
                  </a:p>
                </c:rich>
              </c:tx>
              <c:dLblPos val="r"/>
              <c:showLegendKey val="0"/>
              <c:showVal val="0"/>
              <c:showCatName val="0"/>
              <c:showSerName val="0"/>
              <c:showPercent val="0"/>
              <c:showBubbleSize val="0"/>
              <c:extLst>
                <c:ext xmlns:c15="http://schemas.microsoft.com/office/drawing/2012/chart" uri="{CE6537A1-D6FC-4f65-9D91-7224C49458BB}">
                  <c15:layout/>
                </c:ext>
              </c:extLst>
            </c:dLbl>
            <c:dLbl>
              <c:idx val="38"/>
              <c:delete val="1"/>
              <c:extLst>
                <c:ext xmlns:c15="http://schemas.microsoft.com/office/drawing/2012/chart" uri="{CE6537A1-D6FC-4f65-9D91-7224C49458BB}"/>
              </c:extLst>
            </c:dLbl>
            <c:spPr>
              <a:noFill/>
              <a:ln>
                <a:noFill/>
              </a:ln>
              <a:effectLst/>
            </c:spPr>
            <c:txPr>
              <a:bodyPr/>
              <a:lstStyle/>
              <a:p>
                <a:pPr>
                  <a:defRPr sz="600" baseline="0"/>
                </a:pPr>
                <a:endParaRPr lang="ja-JP"/>
              </a:p>
            </c:txPr>
            <c:dLblPos val="b"/>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図２元データ!$A$2:$A$42</c:f>
              <c:strCache>
                <c:ptCount val="41"/>
                <c:pt idx="0">
                  <c:v>48</c:v>
                </c:pt>
                <c:pt idx="1">
                  <c:v>49</c:v>
                </c:pt>
                <c:pt idx="2">
                  <c:v>50</c:v>
                </c:pt>
                <c:pt idx="3">
                  <c:v>51</c:v>
                </c:pt>
                <c:pt idx="4">
                  <c:v>52</c:v>
                </c:pt>
                <c:pt idx="5">
                  <c:v>53</c:v>
                </c:pt>
                <c:pt idx="6">
                  <c:v>54</c:v>
                </c:pt>
                <c:pt idx="7">
                  <c:v>55</c:v>
                </c:pt>
                <c:pt idx="8">
                  <c:v>56</c:v>
                </c:pt>
                <c:pt idx="9">
                  <c:v>57</c:v>
                </c:pt>
                <c:pt idx="10">
                  <c:v>58</c:v>
                </c:pt>
                <c:pt idx="11">
                  <c:v>59</c:v>
                </c:pt>
                <c:pt idx="12">
                  <c:v>60</c:v>
                </c:pt>
                <c:pt idx="13">
                  <c:v>61</c:v>
                </c:pt>
                <c:pt idx="14">
                  <c:v>62</c:v>
                </c:pt>
                <c:pt idx="15">
                  <c:v>63</c:v>
                </c:pt>
                <c:pt idx="16">
                  <c:v>元</c:v>
                </c:pt>
                <c:pt idx="17">
                  <c:v>2</c:v>
                </c:pt>
                <c:pt idx="18">
                  <c:v>3</c:v>
                </c:pt>
                <c:pt idx="19">
                  <c:v>4</c:v>
                </c:pt>
                <c:pt idx="20">
                  <c:v>5</c:v>
                </c:pt>
                <c:pt idx="21">
                  <c:v>6</c:v>
                </c:pt>
                <c:pt idx="22">
                  <c:v>7</c:v>
                </c:pt>
                <c:pt idx="23">
                  <c:v>8</c:v>
                </c:pt>
                <c:pt idx="24">
                  <c:v>9</c:v>
                </c:pt>
                <c:pt idx="25">
                  <c:v>10</c:v>
                </c:pt>
                <c:pt idx="26">
                  <c:v>11</c:v>
                </c:pt>
                <c:pt idx="27">
                  <c:v>12</c:v>
                </c:pt>
                <c:pt idx="28">
                  <c:v>13</c:v>
                </c:pt>
                <c:pt idx="29">
                  <c:v>14</c:v>
                </c:pt>
                <c:pt idx="30">
                  <c:v>15</c:v>
                </c:pt>
                <c:pt idx="31">
                  <c:v>16</c:v>
                </c:pt>
                <c:pt idx="32">
                  <c:v>17</c:v>
                </c:pt>
                <c:pt idx="33">
                  <c:v>18</c:v>
                </c:pt>
                <c:pt idx="34">
                  <c:v>19</c:v>
                </c:pt>
                <c:pt idx="35">
                  <c:v>20</c:v>
                </c:pt>
                <c:pt idx="36">
                  <c:v>21</c:v>
                </c:pt>
                <c:pt idx="37">
                  <c:v>22</c:v>
                </c:pt>
                <c:pt idx="38">
                  <c:v>23</c:v>
                </c:pt>
                <c:pt idx="39">
                  <c:v>24</c:v>
                </c:pt>
                <c:pt idx="40">
                  <c:v>25</c:v>
                </c:pt>
              </c:strCache>
            </c:strRef>
          </c:cat>
          <c:val>
            <c:numRef>
              <c:f>図２元データ!$D$2:$D$42</c:f>
              <c:numCache>
                <c:formatCode>#,##0_ </c:formatCode>
                <c:ptCount val="41"/>
                <c:pt idx="0">
                  <c:v>118530</c:v>
                </c:pt>
                <c:pt idx="1">
                  <c:v>105867</c:v>
                </c:pt>
                <c:pt idx="2">
                  <c:v>99406</c:v>
                </c:pt>
                <c:pt idx="3">
                  <c:v>103683</c:v>
                </c:pt>
                <c:pt idx="4">
                  <c:v>111026</c:v>
                </c:pt>
                <c:pt idx="5">
                  <c:v>118568</c:v>
                </c:pt>
                <c:pt idx="6">
                  <c:v>116487</c:v>
                </c:pt>
                <c:pt idx="7">
                  <c:v>112786</c:v>
                </c:pt>
                <c:pt idx="8">
                  <c:v>100281</c:v>
                </c:pt>
                <c:pt idx="9">
                  <c:v>91170</c:v>
                </c:pt>
                <c:pt idx="10">
                  <c:v>85176</c:v>
                </c:pt>
                <c:pt idx="11">
                  <c:v>79781</c:v>
                </c:pt>
                <c:pt idx="12">
                  <c:v>73595</c:v>
                </c:pt>
                <c:pt idx="13">
                  <c:v>71602</c:v>
                </c:pt>
                <c:pt idx="14">
                  <c:v>68355</c:v>
                </c:pt>
                <c:pt idx="15">
                  <c:v>66851</c:v>
                </c:pt>
                <c:pt idx="16">
                  <c:v>63847</c:v>
                </c:pt>
                <c:pt idx="17">
                  <c:v>60900</c:v>
                </c:pt>
                <c:pt idx="18">
                  <c:v>57724</c:v>
                </c:pt>
                <c:pt idx="19">
                  <c:v>54357</c:v>
                </c:pt>
                <c:pt idx="20">
                  <c:v>52241</c:v>
                </c:pt>
                <c:pt idx="21">
                  <c:v>49788</c:v>
                </c:pt>
                <c:pt idx="22">
                  <c:v>46504</c:v>
                </c:pt>
                <c:pt idx="23">
                  <c:v>44886</c:v>
                </c:pt>
                <c:pt idx="24">
                  <c:v>41688</c:v>
                </c:pt>
                <c:pt idx="25">
                  <c:v>38117</c:v>
                </c:pt>
                <c:pt idx="26">
                  <c:v>35310</c:v>
                </c:pt>
                <c:pt idx="27">
                  <c:v>33599</c:v>
                </c:pt>
                <c:pt idx="28">
                  <c:v>32608</c:v>
                </c:pt>
                <c:pt idx="29">
                  <c:v>30650</c:v>
                </c:pt>
                <c:pt idx="30">
                  <c:v>29263</c:v>
                </c:pt>
                <c:pt idx="31">
                  <c:v>28414</c:v>
                </c:pt>
                <c:pt idx="32">
                  <c:v>27193</c:v>
                </c:pt>
                <c:pt idx="33">
                  <c:v>26872</c:v>
                </c:pt>
                <c:pt idx="34">
                  <c:v>26106</c:v>
                </c:pt>
                <c:pt idx="35">
                  <c:v>24382</c:v>
                </c:pt>
                <c:pt idx="36">
                  <c:v>21465</c:v>
                </c:pt>
                <c:pt idx="37">
                  <c:v>21398</c:v>
                </c:pt>
                <c:pt idx="38">
                  <c:v>22372</c:v>
                </c:pt>
              </c:numCache>
            </c:numRef>
          </c:val>
          <c:smooth val="0"/>
        </c:ser>
        <c:ser>
          <c:idx val="3"/>
          <c:order val="3"/>
          <c:tx>
            <c:strRef>
              <c:f>図２元データ!$E$1</c:f>
              <c:strCache>
                <c:ptCount val="1"/>
                <c:pt idx="0">
                  <c:v>全産業（死傷病報告）</c:v>
                </c:pt>
              </c:strCache>
            </c:strRef>
          </c:tx>
          <c:spPr>
            <a:ln w="38100">
              <a:solidFill>
                <a:srgbClr val="0070C0"/>
              </a:solidFill>
              <a:prstDash val="sysDot"/>
            </a:ln>
          </c:spPr>
          <c:marker>
            <c:symbol val="x"/>
            <c:size val="9"/>
            <c:spPr>
              <a:solidFill>
                <a:srgbClr val="0070C0"/>
              </a:solidFill>
              <a:ln>
                <a:solidFill>
                  <a:srgbClr val="0070C0"/>
                </a:solidFill>
              </a:ln>
            </c:spPr>
          </c:marker>
          <c:dPt>
            <c:idx val="37"/>
            <c:marker>
              <c:symbol val="diamond"/>
              <c:size val="9"/>
            </c:marker>
            <c:bubble3D val="0"/>
          </c:dPt>
          <c:dPt>
            <c:idx val="38"/>
            <c:marker>
              <c:symbol val="diamond"/>
              <c:size val="9"/>
            </c:marker>
            <c:bubble3D val="0"/>
          </c:dPt>
          <c:dPt>
            <c:idx val="39"/>
            <c:marker>
              <c:symbol val="diamond"/>
              <c:size val="9"/>
            </c:marker>
            <c:bubble3D val="0"/>
          </c:dPt>
          <c:dPt>
            <c:idx val="40"/>
            <c:marker>
              <c:symbol val="diamond"/>
              <c:size val="9"/>
            </c:marker>
            <c:bubble3D val="0"/>
          </c:dPt>
          <c:dLbls>
            <c:dLbl>
              <c:idx val="25"/>
              <c:layout>
                <c:manualLayout>
                  <c:x val="-2.8356137662654522E-2"/>
                  <c:y val="-3.2452276815065309E-2"/>
                </c:manualLayout>
              </c:layout>
              <c:dLblPos val="r"/>
              <c:showLegendKey val="0"/>
              <c:showVal val="1"/>
              <c:showCatName val="0"/>
              <c:showSerName val="0"/>
              <c:showPercent val="0"/>
              <c:showBubbleSize val="0"/>
              <c:extLst>
                <c:ext xmlns:c15="http://schemas.microsoft.com/office/drawing/2012/chart" uri="{CE6537A1-D6FC-4f65-9D91-7224C49458BB}"/>
              </c:extLst>
            </c:dLbl>
            <c:dLbl>
              <c:idx val="26"/>
              <c:layout>
                <c:manualLayout>
                  <c:x val="-2.8356137662654522E-2"/>
                  <c:y val="-1.9089574597097241E-2"/>
                </c:manualLayout>
              </c:layout>
              <c:dLblPos val="r"/>
              <c:showLegendKey val="0"/>
              <c:showVal val="1"/>
              <c:showCatName val="0"/>
              <c:showSerName val="0"/>
              <c:showPercent val="0"/>
              <c:showBubbleSize val="0"/>
              <c:extLst>
                <c:ext xmlns:c15="http://schemas.microsoft.com/office/drawing/2012/chart" uri="{CE6537A1-D6FC-4f65-9D91-7224C49458BB}"/>
              </c:extLst>
            </c:dLbl>
            <c:dLbl>
              <c:idx val="27"/>
              <c:layout>
                <c:manualLayout>
                  <c:x val="-2.4489391617747085E-2"/>
                  <c:y val="-3.2452276815065309E-2"/>
                </c:manualLayout>
              </c:layout>
              <c:dLblPos val="r"/>
              <c:showLegendKey val="0"/>
              <c:showVal val="1"/>
              <c:showCatName val="0"/>
              <c:showSerName val="0"/>
              <c:showPercent val="0"/>
              <c:showBubbleSize val="0"/>
              <c:extLst>
                <c:ext xmlns:c15="http://schemas.microsoft.com/office/drawing/2012/chart" uri="{CE6537A1-D6FC-4f65-9D91-7224C49458BB}"/>
              </c:extLst>
            </c:dLbl>
            <c:dLbl>
              <c:idx val="28"/>
              <c:layout>
                <c:manualLayout>
                  <c:x val="-2.1911560921142128E-2"/>
                  <c:y val="-2.0998682368417967E-2"/>
                </c:manualLayout>
              </c:layout>
              <c:dLblPos val="r"/>
              <c:showLegendKey val="0"/>
              <c:showVal val="1"/>
              <c:showCatName val="0"/>
              <c:showSerName val="0"/>
              <c:showPercent val="0"/>
              <c:showBubbleSize val="0"/>
              <c:extLst>
                <c:ext xmlns:c15="http://schemas.microsoft.com/office/drawing/2012/chart" uri="{CE6537A1-D6FC-4f65-9D91-7224C49458BB}"/>
              </c:extLst>
            </c:dLbl>
            <c:dLbl>
              <c:idx val="29"/>
              <c:layout>
                <c:manualLayout>
                  <c:x val="-2.3200476269444607E-2"/>
                  <c:y val="-3.4361234274775034E-2"/>
                </c:manualLayout>
              </c:layout>
              <c:dLblPos val="r"/>
              <c:showLegendKey val="0"/>
              <c:showVal val="1"/>
              <c:showCatName val="0"/>
              <c:showSerName val="0"/>
              <c:showPercent val="0"/>
              <c:showBubbleSize val="0"/>
              <c:extLst>
                <c:ext xmlns:c15="http://schemas.microsoft.com/office/drawing/2012/chart" uri="{CE6537A1-D6FC-4f65-9D91-7224C49458BB}"/>
              </c:extLst>
            </c:dLbl>
            <c:dLbl>
              <c:idx val="30"/>
              <c:layout>
                <c:manualLayout>
                  <c:x val="-2.7067222314352043E-2"/>
                  <c:y val="-2.0998532056806896E-2"/>
                </c:manualLayout>
              </c:layout>
              <c:dLblPos val="r"/>
              <c:showLegendKey val="0"/>
              <c:showVal val="1"/>
              <c:showCatName val="0"/>
              <c:showSerName val="0"/>
              <c:showPercent val="0"/>
              <c:showBubbleSize val="0"/>
              <c:extLst>
                <c:ext xmlns:c15="http://schemas.microsoft.com/office/drawing/2012/chart" uri="{CE6537A1-D6FC-4f65-9D91-7224C49458BB}"/>
              </c:extLst>
            </c:dLbl>
            <c:dLbl>
              <c:idx val="31"/>
              <c:layout>
                <c:manualLayout>
                  <c:x val="-2.7067323803749547E-2"/>
                  <c:y val="-3.2452276815065309E-2"/>
                </c:manualLayout>
              </c:layout>
              <c:dLblPos val="r"/>
              <c:showLegendKey val="0"/>
              <c:showVal val="1"/>
              <c:showCatName val="0"/>
              <c:showSerName val="0"/>
              <c:showPercent val="0"/>
              <c:showBubbleSize val="0"/>
              <c:extLst>
                <c:ext xmlns:c15="http://schemas.microsoft.com/office/drawing/2012/chart" uri="{CE6537A1-D6FC-4f65-9D91-7224C49458BB}"/>
              </c:extLst>
            </c:dLbl>
            <c:dLbl>
              <c:idx val="32"/>
              <c:layout>
                <c:manualLayout>
                  <c:x val="-2.5778408455446974E-2"/>
                  <c:y val="-1.7180767448998518E-2"/>
                </c:manualLayout>
              </c:layout>
              <c:dLblPos val="r"/>
              <c:showLegendKey val="0"/>
              <c:showVal val="1"/>
              <c:showCatName val="0"/>
              <c:showSerName val="0"/>
              <c:showPercent val="0"/>
              <c:showBubbleSize val="0"/>
              <c:extLst>
                <c:ext xmlns:c15="http://schemas.microsoft.com/office/drawing/2012/chart" uri="{CE6537A1-D6FC-4f65-9D91-7224C49458BB}"/>
              </c:extLst>
            </c:dLbl>
            <c:dLbl>
              <c:idx val="33"/>
              <c:layout>
                <c:manualLayout>
                  <c:x val="-2.3200476269444607E-2"/>
                  <c:y val="-3.2452427126676314E-2"/>
                </c:manualLayout>
              </c:layout>
              <c:dLblPos val="r"/>
              <c:showLegendKey val="0"/>
              <c:showVal val="1"/>
              <c:showCatName val="0"/>
              <c:showSerName val="0"/>
              <c:showPercent val="0"/>
              <c:showBubbleSize val="0"/>
              <c:extLst>
                <c:ext xmlns:c15="http://schemas.microsoft.com/office/drawing/2012/chart" uri="{CE6537A1-D6FC-4f65-9D91-7224C49458BB}"/>
              </c:extLst>
            </c:dLbl>
            <c:dLbl>
              <c:idx val="34"/>
              <c:layout>
                <c:manualLayout>
                  <c:x val="-1.9333730224537174E-2"/>
                  <c:y val="-2.0998532056806896E-2"/>
                </c:manualLayout>
              </c:layout>
              <c:dLblPos val="r"/>
              <c:showLegendKey val="0"/>
              <c:showVal val="1"/>
              <c:showCatName val="0"/>
              <c:showSerName val="0"/>
              <c:showPercent val="0"/>
              <c:showBubbleSize val="0"/>
              <c:extLst>
                <c:ext xmlns:c15="http://schemas.microsoft.com/office/drawing/2012/chart" uri="{CE6537A1-D6FC-4f65-9D91-7224C49458BB}"/>
              </c:extLst>
            </c:dLbl>
            <c:dLbl>
              <c:idx val="35"/>
              <c:layout>
                <c:manualLayout>
                  <c:x val="-2.3200476269444607E-2"/>
                  <c:y val="-2.0998532056806966E-2"/>
                </c:manualLayout>
              </c:layout>
              <c:dLblPos val="r"/>
              <c:showLegendKey val="0"/>
              <c:showVal val="1"/>
              <c:showCatName val="0"/>
              <c:showSerName val="0"/>
              <c:showPercent val="0"/>
              <c:showBubbleSize val="0"/>
              <c:extLst>
                <c:ext xmlns:c15="http://schemas.microsoft.com/office/drawing/2012/chart" uri="{CE6537A1-D6FC-4f65-9D91-7224C49458BB}"/>
              </c:extLst>
            </c:dLbl>
            <c:dLbl>
              <c:idx val="36"/>
              <c:layout>
                <c:manualLayout>
                  <c:x val="-2.4489391617747085E-2"/>
                  <c:y val="-2.6725404435936139E-2"/>
                </c:manualLayout>
              </c:layout>
              <c:dLblPos val="r"/>
              <c:showLegendKey val="0"/>
              <c:showVal val="1"/>
              <c:showCatName val="0"/>
              <c:showSerName val="0"/>
              <c:showPercent val="0"/>
              <c:showBubbleSize val="0"/>
              <c:extLst>
                <c:ext xmlns:c15="http://schemas.microsoft.com/office/drawing/2012/chart" uri="{CE6537A1-D6FC-4f65-9D91-7224C49458BB}"/>
              </c:extLst>
            </c:dLbl>
            <c:dLbl>
              <c:idx val="37"/>
              <c:layout>
                <c:manualLayout>
                  <c:x val="-3.3462002615051709E-2"/>
                  <c:y val="-1.891910269826708E-2"/>
                </c:manualLayout>
              </c:layout>
              <c:tx>
                <c:rich>
                  <a:bodyPr/>
                  <a:lstStyle/>
                  <a:p>
                    <a:r>
                      <a:rPr lang="en-US" altLang="en-US"/>
                      <a:t>(</a:t>
                    </a:r>
                    <a:r>
                      <a:rPr lang="en-US" altLang="en-US" smtClean="0"/>
                      <a:t>117,958</a:t>
                    </a:r>
                    <a:r>
                      <a:rPr lang="en-US" altLang="en-US"/>
                      <a:t>)</a:t>
                    </a:r>
                  </a:p>
                </c:rich>
              </c:tx>
              <c:dLblPos val="r"/>
              <c:showLegendKey val="0"/>
              <c:showVal val="0"/>
              <c:showCatName val="0"/>
              <c:showSerName val="0"/>
              <c:showPercent val="0"/>
              <c:showBubbleSize val="0"/>
              <c:extLst>
                <c:ext xmlns:c15="http://schemas.microsoft.com/office/drawing/2012/chart" uri="{CE6537A1-D6FC-4f65-9D91-7224C49458BB}"/>
              </c:extLst>
            </c:dLbl>
            <c:dLbl>
              <c:idx val="38"/>
              <c:layout>
                <c:manualLayout>
                  <c:x val="-3.2111372676353597E-2"/>
                  <c:y val="-1.7132909406732323E-2"/>
                </c:manualLayout>
              </c:layout>
              <c:tx>
                <c:rich>
                  <a:bodyPr/>
                  <a:lstStyle/>
                  <a:p>
                    <a:r>
                      <a:rPr lang="ja-JP" altLang="en-US" dirty="0"/>
                      <a:t>（</a:t>
                    </a:r>
                    <a:r>
                      <a:rPr lang="en-US" altLang="ja-JP" dirty="0" smtClean="0"/>
                      <a:t>117,958</a:t>
                    </a:r>
                    <a:r>
                      <a:rPr lang="ja-JP" altLang="en-US" dirty="0"/>
                      <a:t>）</a:t>
                    </a:r>
                  </a:p>
                </c:rich>
              </c:tx>
              <c:dLblPos val="r"/>
              <c:showLegendKey val="0"/>
              <c:showVal val="0"/>
              <c:showCatName val="0"/>
              <c:showSerName val="0"/>
              <c:showPercent val="0"/>
              <c:showBubbleSize val="0"/>
              <c:extLst>
                <c:ext xmlns:c15="http://schemas.microsoft.com/office/drawing/2012/chart" uri="{CE6537A1-D6FC-4f65-9D91-7224C49458BB}">
                  <c15:layout/>
                </c:ext>
              </c:extLst>
            </c:dLbl>
            <c:dLbl>
              <c:idx val="39"/>
              <c:layout>
                <c:manualLayout>
                  <c:x val="-1.6709511568123392E-2"/>
                  <c:y val="-2.9815662577061589E-2"/>
                </c:manualLayout>
              </c:layout>
              <c:dLblPos val="r"/>
              <c:showLegendKey val="0"/>
              <c:showVal val="1"/>
              <c:showCatName val="0"/>
              <c:showSerName val="0"/>
              <c:showPercent val="0"/>
              <c:showBubbleSize val="0"/>
              <c:extLst>
                <c:ext xmlns:c15="http://schemas.microsoft.com/office/drawing/2012/chart" uri="{CE6537A1-D6FC-4f65-9D91-7224C49458BB}">
                  <c15:layout/>
                </c:ext>
              </c:extLst>
            </c:dLbl>
            <c:dLbl>
              <c:idx val="40"/>
              <c:layout>
                <c:manualLayout>
                  <c:x val="-1.2853470437017994E-3"/>
                  <c:y val="-1.937984496124031E-2"/>
                </c:manualLayout>
              </c:layout>
              <c:dLblPos val="r"/>
              <c:showLegendKey val="0"/>
              <c:showVal val="1"/>
              <c:showCatName val="0"/>
              <c:showSerName val="0"/>
              <c:showPercent val="0"/>
              <c:showBubbleSize val="0"/>
              <c:extLst>
                <c:ext xmlns:c15="http://schemas.microsoft.com/office/drawing/2012/chart" uri="{CE6537A1-D6FC-4f65-9D91-7224C49458BB}">
                  <c15:layout/>
                </c:ext>
              </c:extLst>
            </c:dLbl>
            <c:spPr>
              <a:noFill/>
              <a:ln>
                <a:noFill/>
              </a:ln>
              <a:effectLst/>
            </c:spPr>
            <c:txPr>
              <a:bodyPr/>
              <a:lstStyle/>
              <a:p>
                <a:pPr>
                  <a:defRPr sz="700" baseline="0"/>
                </a:pPr>
                <a:endParaRPr lang="ja-JP"/>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図２元データ!$A$2:$A$42</c:f>
              <c:strCache>
                <c:ptCount val="41"/>
                <c:pt idx="0">
                  <c:v>48</c:v>
                </c:pt>
                <c:pt idx="1">
                  <c:v>49</c:v>
                </c:pt>
                <c:pt idx="2">
                  <c:v>50</c:v>
                </c:pt>
                <c:pt idx="3">
                  <c:v>51</c:v>
                </c:pt>
                <c:pt idx="4">
                  <c:v>52</c:v>
                </c:pt>
                <c:pt idx="5">
                  <c:v>53</c:v>
                </c:pt>
                <c:pt idx="6">
                  <c:v>54</c:v>
                </c:pt>
                <c:pt idx="7">
                  <c:v>55</c:v>
                </c:pt>
                <c:pt idx="8">
                  <c:v>56</c:v>
                </c:pt>
                <c:pt idx="9">
                  <c:v>57</c:v>
                </c:pt>
                <c:pt idx="10">
                  <c:v>58</c:v>
                </c:pt>
                <c:pt idx="11">
                  <c:v>59</c:v>
                </c:pt>
                <c:pt idx="12">
                  <c:v>60</c:v>
                </c:pt>
                <c:pt idx="13">
                  <c:v>61</c:v>
                </c:pt>
                <c:pt idx="14">
                  <c:v>62</c:v>
                </c:pt>
                <c:pt idx="15">
                  <c:v>63</c:v>
                </c:pt>
                <c:pt idx="16">
                  <c:v>元</c:v>
                </c:pt>
                <c:pt idx="17">
                  <c:v>2</c:v>
                </c:pt>
                <c:pt idx="18">
                  <c:v>3</c:v>
                </c:pt>
                <c:pt idx="19">
                  <c:v>4</c:v>
                </c:pt>
                <c:pt idx="20">
                  <c:v>5</c:v>
                </c:pt>
                <c:pt idx="21">
                  <c:v>6</c:v>
                </c:pt>
                <c:pt idx="22">
                  <c:v>7</c:v>
                </c:pt>
                <c:pt idx="23">
                  <c:v>8</c:v>
                </c:pt>
                <c:pt idx="24">
                  <c:v>9</c:v>
                </c:pt>
                <c:pt idx="25">
                  <c:v>10</c:v>
                </c:pt>
                <c:pt idx="26">
                  <c:v>11</c:v>
                </c:pt>
                <c:pt idx="27">
                  <c:v>12</c:v>
                </c:pt>
                <c:pt idx="28">
                  <c:v>13</c:v>
                </c:pt>
                <c:pt idx="29">
                  <c:v>14</c:v>
                </c:pt>
                <c:pt idx="30">
                  <c:v>15</c:v>
                </c:pt>
                <c:pt idx="31">
                  <c:v>16</c:v>
                </c:pt>
                <c:pt idx="32">
                  <c:v>17</c:v>
                </c:pt>
                <c:pt idx="33">
                  <c:v>18</c:v>
                </c:pt>
                <c:pt idx="34">
                  <c:v>19</c:v>
                </c:pt>
                <c:pt idx="35">
                  <c:v>20</c:v>
                </c:pt>
                <c:pt idx="36">
                  <c:v>21</c:v>
                </c:pt>
                <c:pt idx="37">
                  <c:v>22</c:v>
                </c:pt>
                <c:pt idx="38">
                  <c:v>23</c:v>
                </c:pt>
                <c:pt idx="39">
                  <c:v>24</c:v>
                </c:pt>
                <c:pt idx="40">
                  <c:v>25</c:v>
                </c:pt>
              </c:strCache>
            </c:strRef>
          </c:cat>
          <c:val>
            <c:numRef>
              <c:f>図２元データ!$E$2:$E$42</c:f>
              <c:numCache>
                <c:formatCode>General</c:formatCode>
                <c:ptCount val="41"/>
                <c:pt idx="38" formatCode="#,##0_);[Red]\(#,##0\)">
                  <c:v>117958</c:v>
                </c:pt>
                <c:pt idx="39" formatCode="#,##0_);[Red]\(#,##0\)">
                  <c:v>119576</c:v>
                </c:pt>
                <c:pt idx="40" formatCode="#,##0_);[Red]\(#,##0\)">
                  <c:v>118157</c:v>
                </c:pt>
              </c:numCache>
            </c:numRef>
          </c:val>
          <c:smooth val="0"/>
        </c:ser>
        <c:ser>
          <c:idx val="4"/>
          <c:order val="4"/>
          <c:tx>
            <c:strRef>
              <c:f>図２元データ!$F$1</c:f>
              <c:strCache>
                <c:ptCount val="1"/>
                <c:pt idx="0">
                  <c:v>製造業（死傷病報告）</c:v>
                </c:pt>
              </c:strCache>
            </c:strRef>
          </c:tx>
          <c:spPr>
            <a:ln w="25400">
              <a:solidFill>
                <a:schemeClr val="accent6"/>
              </a:solidFill>
              <a:prstDash val="sysDot"/>
            </a:ln>
          </c:spPr>
          <c:marker>
            <c:spPr>
              <a:ln>
                <a:solidFill>
                  <a:schemeClr val="accent6"/>
                </a:solidFill>
              </a:ln>
            </c:spPr>
          </c:marker>
          <c:dPt>
            <c:idx val="37"/>
            <c:marker>
              <c:symbol val="square"/>
              <c:size val="7"/>
              <c:spPr>
                <a:solidFill>
                  <a:srgbClr val="FFC000"/>
                </a:solidFill>
                <a:ln>
                  <a:solidFill>
                    <a:schemeClr val="accent6"/>
                  </a:solidFill>
                </a:ln>
              </c:spPr>
            </c:marker>
            <c:bubble3D val="0"/>
          </c:dPt>
          <c:dPt>
            <c:idx val="38"/>
            <c:marker>
              <c:symbol val="square"/>
              <c:size val="7"/>
              <c:spPr>
                <a:solidFill>
                  <a:srgbClr val="FFC000"/>
                </a:solidFill>
                <a:ln>
                  <a:solidFill>
                    <a:schemeClr val="accent6"/>
                  </a:solidFill>
                </a:ln>
              </c:spPr>
            </c:marker>
            <c:bubble3D val="0"/>
          </c:dPt>
          <c:dPt>
            <c:idx val="39"/>
            <c:marker>
              <c:symbol val="square"/>
              <c:size val="7"/>
              <c:spPr>
                <a:solidFill>
                  <a:srgbClr val="FFC000"/>
                </a:solidFill>
                <a:ln>
                  <a:solidFill>
                    <a:srgbClr val="FFC000"/>
                  </a:solidFill>
                </a:ln>
              </c:spPr>
            </c:marker>
            <c:bubble3D val="0"/>
            <c:spPr>
              <a:ln w="25400">
                <a:solidFill>
                  <a:srgbClr val="FF0000"/>
                </a:solidFill>
                <a:prstDash val="sysDot"/>
              </a:ln>
            </c:spPr>
          </c:dPt>
          <c:dPt>
            <c:idx val="40"/>
            <c:marker>
              <c:symbol val="square"/>
              <c:size val="7"/>
              <c:spPr>
                <a:solidFill>
                  <a:srgbClr val="FFC000"/>
                </a:solidFill>
                <a:ln>
                  <a:solidFill>
                    <a:schemeClr val="accent6"/>
                  </a:solidFill>
                </a:ln>
              </c:spPr>
            </c:marker>
            <c:bubble3D val="0"/>
            <c:spPr>
              <a:ln w="25400">
                <a:solidFill>
                  <a:srgbClr val="FF0000"/>
                </a:solidFill>
                <a:prstDash val="sysDot"/>
              </a:ln>
            </c:spPr>
          </c:dPt>
          <c:dLbls>
            <c:dLbl>
              <c:idx val="37"/>
              <c:layout>
                <c:manualLayout>
                  <c:x val="-2.3160774103039187E-2"/>
                  <c:y val="-2.2734069943803389E-2"/>
                </c:manualLayout>
              </c:layout>
              <c:tx>
                <c:rich>
                  <a:bodyPr/>
                  <a:lstStyle/>
                  <a:p>
                    <a:r>
                      <a:rPr lang="en-US" altLang="en-US"/>
                      <a:t>(</a:t>
                    </a:r>
                    <a:r>
                      <a:rPr lang="en-US" altLang="en-US" smtClean="0"/>
                      <a:t>28,457</a:t>
                    </a:r>
                    <a:r>
                      <a:rPr lang="en-US" altLang="en-US"/>
                      <a:t>)</a:t>
                    </a:r>
                  </a:p>
                </c:rich>
              </c:tx>
              <c:dLblPos val="r"/>
              <c:showLegendKey val="0"/>
              <c:showVal val="0"/>
              <c:showCatName val="0"/>
              <c:showSerName val="0"/>
              <c:showPercent val="0"/>
              <c:showBubbleSize val="0"/>
              <c:extLst>
                <c:ext xmlns:c15="http://schemas.microsoft.com/office/drawing/2012/chart" uri="{CE6537A1-D6FC-4f65-9D91-7224C49458BB}"/>
              </c:extLst>
            </c:dLbl>
            <c:dLbl>
              <c:idx val="38"/>
              <c:layout>
                <c:manualLayout>
                  <c:x val="-2.8275834077441352E-2"/>
                  <c:y val="-3.0697948470726873E-2"/>
                </c:manualLayout>
              </c:layout>
              <c:tx>
                <c:rich>
                  <a:bodyPr/>
                  <a:lstStyle/>
                  <a:p>
                    <a:r>
                      <a:rPr lang="ja-JP" altLang="en-US" dirty="0"/>
                      <a:t>（</a:t>
                    </a:r>
                    <a:r>
                      <a:rPr lang="en-US" altLang="ja-JP" dirty="0" smtClean="0"/>
                      <a:t>28,457</a:t>
                    </a:r>
                    <a:r>
                      <a:rPr lang="ja-JP" altLang="en-US" dirty="0"/>
                      <a:t>） </a:t>
                    </a:r>
                  </a:p>
                </c:rich>
              </c:tx>
              <c:dLblPos val="r"/>
              <c:showLegendKey val="0"/>
              <c:showVal val="0"/>
              <c:showCatName val="0"/>
              <c:showSerName val="0"/>
              <c:showPercent val="0"/>
              <c:showBubbleSize val="0"/>
              <c:extLst>
                <c:ext xmlns:c15="http://schemas.microsoft.com/office/drawing/2012/chart" uri="{CE6537A1-D6FC-4f65-9D91-7224C49458BB}">
                  <c15:layout/>
                </c:ext>
              </c:extLst>
            </c:dLbl>
            <c:dLbl>
              <c:idx val="39"/>
              <c:layout>
                <c:manualLayout>
                  <c:x val="-2.4420581746047811E-2"/>
                  <c:y val="-2.0342580723921137E-2"/>
                </c:manualLayout>
              </c:layout>
              <c:dLblPos val="r"/>
              <c:showLegendKey val="0"/>
              <c:showVal val="1"/>
              <c:showCatName val="0"/>
              <c:showSerName val="0"/>
              <c:showPercent val="0"/>
              <c:showBubbleSize val="0"/>
              <c:extLst>
                <c:ext xmlns:c15="http://schemas.microsoft.com/office/drawing/2012/chart" uri="{CE6537A1-D6FC-4f65-9D91-7224C49458BB}">
                  <c15:layout/>
                </c:ext>
              </c:extLst>
            </c:dLbl>
            <c:dLbl>
              <c:idx val="40"/>
              <c:layout>
                <c:manualLayout>
                  <c:x val="-2.5706940874035988E-3"/>
                  <c:y val="-1.5503875968992248E-2"/>
                </c:manualLayout>
              </c:layout>
              <c:dLblPos val="r"/>
              <c:showLegendKey val="0"/>
              <c:showVal val="1"/>
              <c:showCatName val="0"/>
              <c:showSerName val="0"/>
              <c:showPercent val="0"/>
              <c:showBubbleSize val="0"/>
              <c:extLst>
                <c:ext xmlns:c15="http://schemas.microsoft.com/office/drawing/2012/chart" uri="{CE6537A1-D6FC-4f65-9D91-7224C49458BB}">
                  <c15:layout/>
                </c:ext>
              </c:extLst>
            </c:dLbl>
            <c:spPr>
              <a:noFill/>
              <a:ln>
                <a:noFill/>
              </a:ln>
              <a:effectLst/>
            </c:spPr>
            <c:txPr>
              <a:bodyPr/>
              <a:lstStyle/>
              <a:p>
                <a:pPr>
                  <a:defRPr sz="600"/>
                </a:pPr>
                <a:endParaRPr lang="ja-JP"/>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図２元データ!$A$2:$A$42</c:f>
              <c:strCache>
                <c:ptCount val="41"/>
                <c:pt idx="0">
                  <c:v>48</c:v>
                </c:pt>
                <c:pt idx="1">
                  <c:v>49</c:v>
                </c:pt>
                <c:pt idx="2">
                  <c:v>50</c:v>
                </c:pt>
                <c:pt idx="3">
                  <c:v>51</c:v>
                </c:pt>
                <c:pt idx="4">
                  <c:v>52</c:v>
                </c:pt>
                <c:pt idx="5">
                  <c:v>53</c:v>
                </c:pt>
                <c:pt idx="6">
                  <c:v>54</c:v>
                </c:pt>
                <c:pt idx="7">
                  <c:v>55</c:v>
                </c:pt>
                <c:pt idx="8">
                  <c:v>56</c:v>
                </c:pt>
                <c:pt idx="9">
                  <c:v>57</c:v>
                </c:pt>
                <c:pt idx="10">
                  <c:v>58</c:v>
                </c:pt>
                <c:pt idx="11">
                  <c:v>59</c:v>
                </c:pt>
                <c:pt idx="12">
                  <c:v>60</c:v>
                </c:pt>
                <c:pt idx="13">
                  <c:v>61</c:v>
                </c:pt>
                <c:pt idx="14">
                  <c:v>62</c:v>
                </c:pt>
                <c:pt idx="15">
                  <c:v>63</c:v>
                </c:pt>
                <c:pt idx="16">
                  <c:v>元</c:v>
                </c:pt>
                <c:pt idx="17">
                  <c:v>2</c:v>
                </c:pt>
                <c:pt idx="18">
                  <c:v>3</c:v>
                </c:pt>
                <c:pt idx="19">
                  <c:v>4</c:v>
                </c:pt>
                <c:pt idx="20">
                  <c:v>5</c:v>
                </c:pt>
                <c:pt idx="21">
                  <c:v>6</c:v>
                </c:pt>
                <c:pt idx="22">
                  <c:v>7</c:v>
                </c:pt>
                <c:pt idx="23">
                  <c:v>8</c:v>
                </c:pt>
                <c:pt idx="24">
                  <c:v>9</c:v>
                </c:pt>
                <c:pt idx="25">
                  <c:v>10</c:v>
                </c:pt>
                <c:pt idx="26">
                  <c:v>11</c:v>
                </c:pt>
                <c:pt idx="27">
                  <c:v>12</c:v>
                </c:pt>
                <c:pt idx="28">
                  <c:v>13</c:v>
                </c:pt>
                <c:pt idx="29">
                  <c:v>14</c:v>
                </c:pt>
                <c:pt idx="30">
                  <c:v>15</c:v>
                </c:pt>
                <c:pt idx="31">
                  <c:v>16</c:v>
                </c:pt>
                <c:pt idx="32">
                  <c:v>17</c:v>
                </c:pt>
                <c:pt idx="33">
                  <c:v>18</c:v>
                </c:pt>
                <c:pt idx="34">
                  <c:v>19</c:v>
                </c:pt>
                <c:pt idx="35">
                  <c:v>20</c:v>
                </c:pt>
                <c:pt idx="36">
                  <c:v>21</c:v>
                </c:pt>
                <c:pt idx="37">
                  <c:v>22</c:v>
                </c:pt>
                <c:pt idx="38">
                  <c:v>23</c:v>
                </c:pt>
                <c:pt idx="39">
                  <c:v>24</c:v>
                </c:pt>
                <c:pt idx="40">
                  <c:v>25</c:v>
                </c:pt>
              </c:strCache>
            </c:strRef>
          </c:cat>
          <c:val>
            <c:numRef>
              <c:f>図２元データ!$F$2:$F$42</c:f>
              <c:numCache>
                <c:formatCode>General</c:formatCode>
                <c:ptCount val="41"/>
                <c:pt idx="38" formatCode="#,##0_);[Red]\(#,##0\)">
                  <c:v>28457</c:v>
                </c:pt>
                <c:pt idx="39" formatCode="#,##0_);[Red]\(#,##0\)">
                  <c:v>28291</c:v>
                </c:pt>
                <c:pt idx="40" formatCode="#,##0_);[Red]\(#,##0\)">
                  <c:v>27077</c:v>
                </c:pt>
              </c:numCache>
            </c:numRef>
          </c:val>
          <c:smooth val="0"/>
        </c:ser>
        <c:ser>
          <c:idx val="5"/>
          <c:order val="5"/>
          <c:tx>
            <c:strRef>
              <c:f>図２元データ!$G$1</c:f>
              <c:strCache>
                <c:ptCount val="1"/>
                <c:pt idx="0">
                  <c:v>建設業（死傷病報告）</c:v>
                </c:pt>
              </c:strCache>
            </c:strRef>
          </c:tx>
          <c:spPr>
            <a:ln w="25400">
              <a:solidFill>
                <a:srgbClr val="00B050"/>
              </a:solidFill>
              <a:prstDash val="sysDot"/>
            </a:ln>
          </c:spPr>
          <c:marker>
            <c:symbol val="square"/>
            <c:size val="7"/>
            <c:spPr>
              <a:solidFill>
                <a:srgbClr val="00B050"/>
              </a:solidFill>
              <a:ln>
                <a:solidFill>
                  <a:srgbClr val="00B050"/>
                </a:solidFill>
              </a:ln>
            </c:spPr>
          </c:marker>
          <c:dPt>
            <c:idx val="37"/>
            <c:marker>
              <c:symbol val="triangle"/>
              <c:size val="7"/>
            </c:marker>
            <c:bubble3D val="0"/>
          </c:dPt>
          <c:dPt>
            <c:idx val="38"/>
            <c:marker>
              <c:symbol val="triangle"/>
              <c:size val="7"/>
            </c:marker>
            <c:bubble3D val="0"/>
          </c:dPt>
          <c:dPt>
            <c:idx val="39"/>
            <c:marker>
              <c:symbol val="triangle"/>
              <c:size val="7"/>
            </c:marker>
            <c:bubble3D val="0"/>
          </c:dPt>
          <c:dPt>
            <c:idx val="40"/>
            <c:marker>
              <c:symbol val="triangle"/>
              <c:size val="7"/>
            </c:marker>
            <c:bubble3D val="0"/>
          </c:dPt>
          <c:dLbls>
            <c:dLbl>
              <c:idx val="37"/>
              <c:layout>
                <c:manualLayout>
                  <c:x val="-2.4453024453024452E-2"/>
                  <c:y val="2.479732951835956E-2"/>
                </c:manualLayout>
              </c:layout>
              <c:tx>
                <c:rich>
                  <a:bodyPr/>
                  <a:lstStyle/>
                  <a:p>
                    <a:r>
                      <a:rPr lang="en-US" altLang="en-US"/>
                      <a:t>(</a:t>
                    </a:r>
                    <a:r>
                      <a:rPr lang="en-US" altLang="en-US" smtClean="0"/>
                      <a:t>16,773</a:t>
                    </a:r>
                    <a:r>
                      <a:rPr lang="en-US" altLang="en-US"/>
                      <a:t>)</a:t>
                    </a:r>
                  </a:p>
                </c:rich>
              </c:tx>
              <c:dLblPos val="r"/>
              <c:showLegendKey val="0"/>
              <c:showVal val="0"/>
              <c:showCatName val="0"/>
              <c:showSerName val="0"/>
              <c:showPercent val="0"/>
              <c:showBubbleSize val="0"/>
              <c:extLst>
                <c:ext xmlns:c15="http://schemas.microsoft.com/office/drawing/2012/chart" uri="{CE6537A1-D6FC-4f65-9D91-7224C49458BB}"/>
              </c:extLst>
            </c:dLbl>
            <c:dLbl>
              <c:idx val="38"/>
              <c:layout>
                <c:manualLayout>
                  <c:x val="-2.6997422680412372E-2"/>
                  <c:y val="1.7167496920027853E-2"/>
                </c:manualLayout>
              </c:layout>
              <c:tx>
                <c:rich>
                  <a:bodyPr/>
                  <a:lstStyle/>
                  <a:p>
                    <a:r>
                      <a:rPr lang="ja-JP" altLang="en-US" dirty="0"/>
                      <a:t>（</a:t>
                    </a:r>
                    <a:r>
                      <a:rPr lang="en-US" altLang="ja-JP" dirty="0" smtClean="0"/>
                      <a:t>16,773</a:t>
                    </a:r>
                    <a:r>
                      <a:rPr lang="ja-JP" altLang="en-US" dirty="0"/>
                      <a:t>） </a:t>
                    </a:r>
                  </a:p>
                </c:rich>
              </c:tx>
              <c:dLblPos val="r"/>
              <c:showLegendKey val="0"/>
              <c:showVal val="0"/>
              <c:showCatName val="0"/>
              <c:showSerName val="0"/>
              <c:showPercent val="0"/>
              <c:showBubbleSize val="0"/>
              <c:extLst>
                <c:ext xmlns:c15="http://schemas.microsoft.com/office/drawing/2012/chart" uri="{CE6537A1-D6FC-4f65-9D91-7224C49458BB}">
                  <c15:layout/>
                </c:ext>
              </c:extLst>
            </c:dLbl>
            <c:dLbl>
              <c:idx val="39"/>
              <c:layout>
                <c:manualLayout>
                  <c:x val="-2.056555269922879E-2"/>
                  <c:y val="2.5614661539400597E-2"/>
                </c:manualLayout>
              </c:layout>
              <c:dLblPos val="r"/>
              <c:showLegendKey val="0"/>
              <c:showVal val="1"/>
              <c:showCatName val="0"/>
              <c:showSerName val="0"/>
              <c:showPercent val="0"/>
              <c:showBubbleSize val="0"/>
              <c:extLst>
                <c:ext xmlns:c15="http://schemas.microsoft.com/office/drawing/2012/chart" uri="{CE6537A1-D6FC-4f65-9D91-7224C49458BB}">
                  <c15:layout/>
                </c:ext>
              </c:extLst>
            </c:dLbl>
            <c:dLbl>
              <c:idx val="40"/>
              <c:layout>
                <c:manualLayout>
                  <c:x val="-1.2853470437017994E-3"/>
                  <c:y val="1.7441860465116279E-2"/>
                </c:manualLayout>
              </c:layout>
              <c:dLblPos val="r"/>
              <c:showLegendKey val="0"/>
              <c:showVal val="1"/>
              <c:showCatName val="0"/>
              <c:showSerName val="0"/>
              <c:showPercent val="0"/>
              <c:showBubbleSize val="0"/>
              <c:extLst>
                <c:ext xmlns:c15="http://schemas.microsoft.com/office/drawing/2012/chart" uri="{CE6537A1-D6FC-4f65-9D91-7224C49458BB}">
                  <c15:layout/>
                </c:ext>
              </c:extLst>
            </c:dLbl>
            <c:spPr>
              <a:noFill/>
              <a:ln>
                <a:noFill/>
              </a:ln>
              <a:effectLst/>
            </c:spPr>
            <c:txPr>
              <a:bodyPr/>
              <a:lstStyle/>
              <a:p>
                <a:pPr>
                  <a:defRPr sz="600"/>
                </a:pPr>
                <a:endParaRPr lang="ja-JP"/>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図２元データ!$A$2:$A$42</c:f>
              <c:strCache>
                <c:ptCount val="41"/>
                <c:pt idx="0">
                  <c:v>48</c:v>
                </c:pt>
                <c:pt idx="1">
                  <c:v>49</c:v>
                </c:pt>
                <c:pt idx="2">
                  <c:v>50</c:v>
                </c:pt>
                <c:pt idx="3">
                  <c:v>51</c:v>
                </c:pt>
                <c:pt idx="4">
                  <c:v>52</c:v>
                </c:pt>
                <c:pt idx="5">
                  <c:v>53</c:v>
                </c:pt>
                <c:pt idx="6">
                  <c:v>54</c:v>
                </c:pt>
                <c:pt idx="7">
                  <c:v>55</c:v>
                </c:pt>
                <c:pt idx="8">
                  <c:v>56</c:v>
                </c:pt>
                <c:pt idx="9">
                  <c:v>57</c:v>
                </c:pt>
                <c:pt idx="10">
                  <c:v>58</c:v>
                </c:pt>
                <c:pt idx="11">
                  <c:v>59</c:v>
                </c:pt>
                <c:pt idx="12">
                  <c:v>60</c:v>
                </c:pt>
                <c:pt idx="13">
                  <c:v>61</c:v>
                </c:pt>
                <c:pt idx="14">
                  <c:v>62</c:v>
                </c:pt>
                <c:pt idx="15">
                  <c:v>63</c:v>
                </c:pt>
                <c:pt idx="16">
                  <c:v>元</c:v>
                </c:pt>
                <c:pt idx="17">
                  <c:v>2</c:v>
                </c:pt>
                <c:pt idx="18">
                  <c:v>3</c:v>
                </c:pt>
                <c:pt idx="19">
                  <c:v>4</c:v>
                </c:pt>
                <c:pt idx="20">
                  <c:v>5</c:v>
                </c:pt>
                <c:pt idx="21">
                  <c:v>6</c:v>
                </c:pt>
                <c:pt idx="22">
                  <c:v>7</c:v>
                </c:pt>
                <c:pt idx="23">
                  <c:v>8</c:v>
                </c:pt>
                <c:pt idx="24">
                  <c:v>9</c:v>
                </c:pt>
                <c:pt idx="25">
                  <c:v>10</c:v>
                </c:pt>
                <c:pt idx="26">
                  <c:v>11</c:v>
                </c:pt>
                <c:pt idx="27">
                  <c:v>12</c:v>
                </c:pt>
                <c:pt idx="28">
                  <c:v>13</c:v>
                </c:pt>
                <c:pt idx="29">
                  <c:v>14</c:v>
                </c:pt>
                <c:pt idx="30">
                  <c:v>15</c:v>
                </c:pt>
                <c:pt idx="31">
                  <c:v>16</c:v>
                </c:pt>
                <c:pt idx="32">
                  <c:v>17</c:v>
                </c:pt>
                <c:pt idx="33">
                  <c:v>18</c:v>
                </c:pt>
                <c:pt idx="34">
                  <c:v>19</c:v>
                </c:pt>
                <c:pt idx="35">
                  <c:v>20</c:v>
                </c:pt>
                <c:pt idx="36">
                  <c:v>21</c:v>
                </c:pt>
                <c:pt idx="37">
                  <c:v>22</c:v>
                </c:pt>
                <c:pt idx="38">
                  <c:v>23</c:v>
                </c:pt>
                <c:pt idx="39">
                  <c:v>24</c:v>
                </c:pt>
                <c:pt idx="40">
                  <c:v>25</c:v>
                </c:pt>
              </c:strCache>
            </c:strRef>
          </c:cat>
          <c:val>
            <c:numRef>
              <c:f>図２元データ!$G$2:$G$42</c:f>
              <c:numCache>
                <c:formatCode>General</c:formatCode>
                <c:ptCount val="41"/>
                <c:pt idx="38" formatCode="#,##0_);[Red]\(#,##0\)">
                  <c:v>16773</c:v>
                </c:pt>
                <c:pt idx="39" formatCode="#,##0_);[Red]\(#,##0\)">
                  <c:v>17073</c:v>
                </c:pt>
                <c:pt idx="40" formatCode="#,##0_);[Red]\(#,##0\)">
                  <c:v>17189</c:v>
                </c:pt>
              </c:numCache>
            </c:numRef>
          </c:val>
          <c:smooth val="0"/>
        </c:ser>
        <c:dLbls>
          <c:showLegendKey val="0"/>
          <c:showVal val="0"/>
          <c:showCatName val="0"/>
          <c:showSerName val="0"/>
          <c:showPercent val="0"/>
          <c:showBubbleSize val="0"/>
        </c:dLbls>
        <c:marker val="1"/>
        <c:smooth val="0"/>
        <c:axId val="254621448"/>
        <c:axId val="254623408"/>
      </c:lineChart>
      <c:catAx>
        <c:axId val="254621448"/>
        <c:scaling>
          <c:orientation val="minMax"/>
        </c:scaling>
        <c:delete val="0"/>
        <c:axPos val="b"/>
        <c:numFmt formatCode="General" sourceLinked="1"/>
        <c:majorTickMark val="in"/>
        <c:minorTickMark val="none"/>
        <c:tickLblPos val="low"/>
        <c:txPr>
          <a:bodyPr rot="0" vert="horz"/>
          <a:lstStyle/>
          <a:p>
            <a:pPr>
              <a:defRPr/>
            </a:pPr>
            <a:endParaRPr lang="ja-JP"/>
          </a:p>
        </c:txPr>
        <c:crossAx val="254623408"/>
        <c:crosses val="autoZero"/>
        <c:auto val="1"/>
        <c:lblAlgn val="ctr"/>
        <c:lblOffset val="100"/>
        <c:tickLblSkip val="1"/>
        <c:tickMarkSkip val="1"/>
        <c:noMultiLvlLbl val="0"/>
      </c:catAx>
      <c:valAx>
        <c:axId val="254623408"/>
        <c:scaling>
          <c:orientation val="minMax"/>
        </c:scaling>
        <c:delete val="0"/>
        <c:axPos val="l"/>
        <c:numFmt formatCode="#,##0_ " sourceLinked="1"/>
        <c:majorTickMark val="in"/>
        <c:minorTickMark val="none"/>
        <c:tickLblPos val="nextTo"/>
        <c:txPr>
          <a:bodyPr rot="0" vert="horz"/>
          <a:lstStyle/>
          <a:p>
            <a:pPr>
              <a:defRPr/>
            </a:pPr>
            <a:endParaRPr lang="ja-JP"/>
          </a:p>
        </c:txPr>
        <c:crossAx val="254621448"/>
        <c:crosses val="autoZero"/>
        <c:crossBetween val="between"/>
      </c:valAx>
    </c:plotArea>
    <c:plotVisOnly val="1"/>
    <c:dispBlanksAs val="gap"/>
    <c:showDLblsOverMax val="0"/>
  </c:chart>
  <c:spPr>
    <a:noFill/>
    <a:ln>
      <a:noFill/>
    </a:ln>
  </c:spPr>
  <c:externalData r:id="rId2">
    <c:autoUpdate val="0"/>
  </c:externalData>
  <c:userShapes r:id="rId3"/>
</c:chartSpace>
</file>

<file path=ppt/charts/chart2.xml><?xml version="1.0" encoding="utf-8"?>
<c:chartSpace xmlns:c="http://schemas.openxmlformats.org/drawingml/2006/chart" xmlns:a="http://schemas.openxmlformats.org/drawingml/2006/main" xmlns:r="http://schemas.openxmlformats.org/officeDocument/2006/relationships">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1"/>
          <c:order val="0"/>
          <c:tx>
            <c:strRef>
              <c:f>[全国死傷者数及び疾病の推移.xlsx]疾病とグラフ!$A$43</c:f>
              <c:strCache>
                <c:ptCount val="1"/>
                <c:pt idx="0">
                  <c:v>業務上疾病発生件数 </c:v>
                </c:pt>
              </c:strCache>
            </c:strRef>
          </c:tx>
          <c:spPr>
            <a:ln w="57150">
              <a:solidFill>
                <a:schemeClr val="tx2">
                  <a:lumMod val="60000"/>
                  <a:lumOff val="40000"/>
                </a:schemeClr>
              </a:solidFill>
            </a:ln>
          </c:spPr>
          <c:marker>
            <c:spPr>
              <a:solidFill>
                <a:srgbClr val="0070C0"/>
              </a:solidFill>
              <a:ln w="57150">
                <a:solidFill>
                  <a:schemeClr val="tx2">
                    <a:lumMod val="60000"/>
                    <a:lumOff val="40000"/>
                  </a:schemeClr>
                </a:solidFill>
              </a:ln>
            </c:spPr>
          </c:marker>
          <c:dLbls>
            <c:dLbl>
              <c:idx val="1"/>
              <c:layout>
                <c:manualLayout>
                  <c:x val="-6.9192997806063888E-2"/>
                  <c:y val="6.6658267716535435E-2"/>
                </c:manualLayout>
              </c:layout>
              <c:dLblPos val="r"/>
              <c:showLegendKey val="0"/>
              <c:showVal val="1"/>
              <c:showCatName val="0"/>
              <c:showSerName val="0"/>
              <c:showPercent val="0"/>
              <c:showBubbleSize val="0"/>
              <c:extLst>
                <c:ext xmlns:c15="http://schemas.microsoft.com/office/drawing/2012/chart" uri="{CE6537A1-D6FC-4f65-9D91-7224C49458BB}">
                  <c15:layout/>
                </c:ext>
              </c:extLst>
            </c:dLbl>
            <c:dLbl>
              <c:idx val="2"/>
              <c:layout>
                <c:manualLayout>
                  <c:x val="-4.5570953491108748E-2"/>
                  <c:y val="6.999160104986879E-2"/>
                </c:manualLayout>
              </c:layout>
              <c:dLblPos val="r"/>
              <c:showLegendKey val="0"/>
              <c:showVal val="1"/>
              <c:showCatName val="0"/>
              <c:showSerName val="0"/>
              <c:showPercent val="0"/>
              <c:showBubbleSize val="0"/>
              <c:extLst>
                <c:ext xmlns:c15="http://schemas.microsoft.com/office/drawing/2012/chart" uri="{CE6537A1-D6FC-4f65-9D91-7224C49458BB}">
                  <c15:layout/>
                </c:ext>
              </c:extLst>
            </c:dLbl>
            <c:dLbl>
              <c:idx val="5"/>
              <c:layout>
                <c:manualLayout>
                  <c:x val="-5.344496826276058E-2"/>
                  <c:y val="5.9991601049868767E-2"/>
                </c:manualLayout>
              </c:layout>
              <c:dLblPos val="r"/>
              <c:showLegendKey val="0"/>
              <c:showVal val="1"/>
              <c:showCatName val="0"/>
              <c:showSerName val="0"/>
              <c:showPercent val="0"/>
              <c:showBubbleSize val="0"/>
              <c:extLst>
                <c:ext xmlns:c15="http://schemas.microsoft.com/office/drawing/2012/chart" uri="{CE6537A1-D6FC-4f65-9D91-7224C49458BB}">
                  <c15:layout/>
                </c:ext>
              </c:extLst>
            </c:dLbl>
            <c:dLbl>
              <c:idx val="7"/>
              <c:layout>
                <c:manualLayout>
                  <c:x val="-5.5019771217090806E-2"/>
                  <c:y val="5.6658267716535309E-2"/>
                </c:manualLayout>
              </c:layout>
              <c:dLblPos val="r"/>
              <c:showLegendKey val="0"/>
              <c:showVal val="1"/>
              <c:showCatName val="0"/>
              <c:showSerName val="0"/>
              <c:showPercent val="0"/>
              <c:showBubbleSize val="0"/>
              <c:extLst>
                <c:ext xmlns:c15="http://schemas.microsoft.com/office/drawing/2012/chart" uri="{CE6537A1-D6FC-4f65-9D91-7224C49458BB}">
                  <c15:layout/>
                </c:ext>
              </c:extLst>
            </c:dLbl>
            <c:dLbl>
              <c:idx val="9"/>
              <c:layout>
                <c:manualLayout>
                  <c:x val="-2.4759002447888707E-2"/>
                  <c:y val="6.3324934383202094E-2"/>
                </c:manualLayout>
              </c:layout>
              <c:dLblPos val="r"/>
              <c:showLegendKey val="0"/>
              <c:showVal val="1"/>
              <c:showCatName val="0"/>
              <c:showSerName val="0"/>
              <c:showPercent val="0"/>
              <c:showBubbleSize val="0"/>
              <c:extLst>
                <c:ext xmlns:c15="http://schemas.microsoft.com/office/drawing/2012/chart" uri="{CE6537A1-D6FC-4f65-9D91-7224C49458BB}">
                  <c15:layout/>
                </c:ext>
              </c:extLst>
            </c:dLbl>
            <c:spPr>
              <a:noFill/>
              <a:ln>
                <a:noFill/>
              </a:ln>
              <a:effectLst/>
            </c:spPr>
            <c:txPr>
              <a:bodyPr/>
              <a:lstStyle/>
              <a:p>
                <a:pPr>
                  <a:defRPr sz="2000" b="1">
                    <a:solidFill>
                      <a:srgbClr val="FF0000"/>
                    </a:solidFill>
                    <a:latin typeface="HGP明朝E" panose="02020900000000000000" pitchFamily="18" charset="-128"/>
                    <a:ea typeface="HGP明朝E" panose="02020900000000000000" pitchFamily="18" charset="-128"/>
                  </a:defRPr>
                </a:pPr>
                <a:endParaRPr lang="ja-JP"/>
              </a:p>
            </c:txPr>
            <c:dLblPos val="t"/>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[全国死傷者数及び疾病の推移.xlsx]疾病とグラフ!$B$42:$K$42</c:f>
              <c:strCache>
                <c:ptCount val="10"/>
                <c:pt idx="0">
                  <c:v>14年度</c:v>
                </c:pt>
                <c:pt idx="1">
                  <c:v>19年度 </c:v>
                </c:pt>
                <c:pt idx="2">
                  <c:v>20年度 </c:v>
                </c:pt>
                <c:pt idx="3">
                  <c:v>21年度 </c:v>
                </c:pt>
                <c:pt idx="4">
                  <c:v>22年度</c:v>
                </c:pt>
                <c:pt idx="5">
                  <c:v>23年度</c:v>
                </c:pt>
                <c:pt idx="6">
                  <c:v>24年度</c:v>
                </c:pt>
                <c:pt idx="7">
                  <c:v>25年度</c:v>
                </c:pt>
                <c:pt idx="8">
                  <c:v>26年度</c:v>
                </c:pt>
                <c:pt idx="9">
                  <c:v>27年度</c:v>
                </c:pt>
              </c:strCache>
            </c:strRef>
          </c:cat>
          <c:val>
            <c:numRef>
              <c:f>[全国死傷者数及び疾病の推移.xlsx]疾病とグラフ!$B$43:$K$43</c:f>
              <c:numCache>
                <c:formatCode>#,##0_);[Red]\(#,##0\)</c:formatCode>
                <c:ptCount val="10"/>
                <c:pt idx="0">
                  <c:v>7502</c:v>
                </c:pt>
                <c:pt idx="1">
                  <c:v>8684</c:v>
                </c:pt>
                <c:pt idx="2">
                  <c:v>8874</c:v>
                </c:pt>
                <c:pt idx="3">
                  <c:v>7491</c:v>
                </c:pt>
                <c:pt idx="4">
                  <c:v>8111</c:v>
                </c:pt>
                <c:pt idx="5">
                  <c:v>7779</c:v>
                </c:pt>
                <c:pt idx="6">
                  <c:v>7743</c:v>
                </c:pt>
                <c:pt idx="7">
                  <c:v>7310</c:v>
                </c:pt>
                <c:pt idx="8">
                  <c:v>7415</c:v>
                </c:pt>
                <c:pt idx="9">
                  <c:v>7368</c:v>
                </c:pt>
              </c:numCache>
            </c:numRef>
          </c:val>
          <c:smooth val="0"/>
        </c:ser>
        <c:dLbls>
          <c:dLblPos val="t"/>
          <c:showLegendKey val="0"/>
          <c:showVal val="1"/>
          <c:showCatName val="0"/>
          <c:showSerName val="0"/>
          <c:showPercent val="0"/>
          <c:showBubbleSize val="0"/>
        </c:dLbls>
        <c:marker val="1"/>
        <c:smooth val="0"/>
        <c:axId val="254621840"/>
        <c:axId val="254623016"/>
      </c:lineChart>
      <c:catAx>
        <c:axId val="254621840"/>
        <c:scaling>
          <c:orientation val="minMax"/>
        </c:scaling>
        <c:delete val="0"/>
        <c:axPos val="b"/>
        <c:majorGridlines/>
        <c:numFmt formatCode="General" sourceLinked="0"/>
        <c:majorTickMark val="none"/>
        <c:minorTickMark val="none"/>
        <c:tickLblPos val="nextTo"/>
        <c:txPr>
          <a:bodyPr/>
          <a:lstStyle/>
          <a:p>
            <a:pPr>
              <a:defRPr sz="1800" b="1">
                <a:latin typeface="HGP明朝E" panose="02020900000000000000" pitchFamily="18" charset="-128"/>
                <a:ea typeface="HGP明朝E" panose="02020900000000000000" pitchFamily="18" charset="-128"/>
              </a:defRPr>
            </a:pPr>
            <a:endParaRPr lang="ja-JP"/>
          </a:p>
        </c:txPr>
        <c:crossAx val="254623016"/>
        <c:crossesAt val="0"/>
        <c:auto val="1"/>
        <c:lblAlgn val="ctr"/>
        <c:lblOffset val="100"/>
        <c:noMultiLvlLbl val="0"/>
      </c:catAx>
      <c:valAx>
        <c:axId val="254623016"/>
        <c:scaling>
          <c:orientation val="minMax"/>
          <c:min val="7000"/>
        </c:scaling>
        <c:delete val="0"/>
        <c:axPos val="l"/>
        <c:majorGridlines/>
        <c:numFmt formatCode="#,##0_);[Red]\(#,##0\)" sourceLinked="1"/>
        <c:majorTickMark val="none"/>
        <c:minorTickMark val="none"/>
        <c:tickLblPos val="nextTo"/>
        <c:spPr>
          <a:ln w="9525">
            <a:noFill/>
          </a:ln>
        </c:spPr>
        <c:txPr>
          <a:bodyPr/>
          <a:lstStyle/>
          <a:p>
            <a:pPr>
              <a:defRPr sz="1600" b="1">
                <a:latin typeface="HGP明朝E" panose="02020900000000000000" pitchFamily="18" charset="-128"/>
                <a:ea typeface="HGP明朝E" panose="02020900000000000000" pitchFamily="18" charset="-128"/>
              </a:defRPr>
            </a:pPr>
            <a:endParaRPr lang="ja-JP"/>
          </a:p>
        </c:txPr>
        <c:crossAx val="254621840"/>
        <c:crosses val="autoZero"/>
        <c:crossBetween val="between"/>
        <c:majorUnit val="500"/>
      </c:valAx>
      <c:spPr>
        <a:solidFill>
          <a:srgbClr val="FFFFCC"/>
        </a:solidFill>
        <a:ln w="57150"/>
      </c:spPr>
    </c:plotArea>
    <c:plotVisOnly val="1"/>
    <c:dispBlanksAs val="gap"/>
    <c:showDLblsOverMax val="0"/>
  </c:chart>
  <c:spPr>
    <a:solidFill>
      <a:srgbClr val="FFFFCC"/>
    </a:solidFill>
  </c:sp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5.3478054076559547E-2"/>
          <c:y val="0.11729533517508078"/>
          <c:w val="0.92192313729532682"/>
          <c:h val="0.79528641123991994"/>
        </c:manualLayout>
      </c:layout>
      <c:lineChart>
        <c:grouping val="standard"/>
        <c:varyColors val="0"/>
        <c:ser>
          <c:idx val="0"/>
          <c:order val="0"/>
          <c:tx>
            <c:strRef>
              <c:f>[全国死傷者数及び疾病の推移.xlsx]全国脳心精神!$A$4</c:f>
              <c:strCache>
                <c:ptCount val="1"/>
                <c:pt idx="0">
                  <c:v>脳・心臓疾患</c:v>
                </c:pt>
              </c:strCache>
            </c:strRef>
          </c:tx>
          <c:spPr>
            <a:ln w="57150">
              <a:solidFill>
                <a:srgbClr val="0070C0"/>
              </a:solidFill>
            </a:ln>
          </c:spPr>
          <c:marker>
            <c:spPr>
              <a:solidFill>
                <a:srgbClr val="0070C0"/>
              </a:solidFill>
              <a:ln w="57150">
                <a:solidFill>
                  <a:srgbClr val="0070C0"/>
                </a:solidFill>
              </a:ln>
            </c:spPr>
          </c:marker>
          <c:dLbls>
            <c:dLbl>
              <c:idx val="1"/>
              <c:layout>
                <c:manualLayout>
                  <c:x val="-5.106035577103455E-2"/>
                  <c:y val="-3.8341150500185966E-2"/>
                </c:manualLayout>
              </c:layout>
              <c:dLblPos val="r"/>
              <c:showLegendKey val="0"/>
              <c:showVal val="1"/>
              <c:showCatName val="0"/>
              <c:showSerName val="0"/>
              <c:showPercent val="0"/>
              <c:showBubbleSize val="0"/>
              <c:extLst>
                <c:ext xmlns:c15="http://schemas.microsoft.com/office/drawing/2012/chart" uri="{CE6537A1-D6FC-4f65-9D91-7224C49458BB}"/>
              </c:extLst>
            </c:dLbl>
            <c:dLbl>
              <c:idx val="2"/>
              <c:layout>
                <c:manualLayout>
                  <c:x val="-3.7031290694476623E-2"/>
                  <c:y val="-4.6883075793510864E-2"/>
                </c:manualLayout>
              </c:layout>
              <c:dLblPos val="r"/>
              <c:showLegendKey val="0"/>
              <c:showVal val="1"/>
              <c:showCatName val="0"/>
              <c:showSerName val="0"/>
              <c:showPercent val="0"/>
              <c:showBubbleSize val="0"/>
              <c:extLst>
                <c:ext xmlns:c15="http://schemas.microsoft.com/office/drawing/2012/chart" uri="{CE6537A1-D6FC-4f65-9D91-7224C49458BB}"/>
              </c:extLst>
            </c:dLbl>
            <c:dLbl>
              <c:idx val="3"/>
              <c:layout>
                <c:manualLayout>
                  <c:x val="-2.9100364076122744E-2"/>
                  <c:y val="-5.5967060423237999E-2"/>
                </c:manualLayout>
              </c:layout>
              <c:dLblPos val="r"/>
              <c:showLegendKey val="0"/>
              <c:showVal val="1"/>
              <c:showCatName val="0"/>
              <c:showSerName val="0"/>
              <c:showPercent val="0"/>
              <c:showBubbleSize val="0"/>
              <c:extLst>
                <c:ext xmlns:c15="http://schemas.microsoft.com/office/drawing/2012/chart" uri="{CE6537A1-D6FC-4f65-9D91-7224C49458BB}"/>
              </c:extLst>
            </c:dLbl>
            <c:dLbl>
              <c:idx val="4"/>
              <c:layout>
                <c:manualLayout>
                  <c:x val="-3.1453244721442605E-2"/>
                  <c:y val="-7.2427942788965541E-2"/>
                </c:manualLayout>
              </c:layout>
              <c:dLblPos val="r"/>
              <c:showLegendKey val="0"/>
              <c:showVal val="1"/>
              <c:showCatName val="0"/>
              <c:showSerName val="0"/>
              <c:showPercent val="0"/>
              <c:showBubbleSize val="0"/>
              <c:extLst>
                <c:ext xmlns:c15="http://schemas.microsoft.com/office/drawing/2012/chart" uri="{CE6537A1-D6FC-4f65-9D91-7224C49458BB}"/>
              </c:extLst>
            </c:dLbl>
            <c:dLbl>
              <c:idx val="5"/>
              <c:layout>
                <c:manualLayout>
                  <c:x val="-3.0489938757655294E-2"/>
                  <c:y val="5.0617235345581664E-2"/>
                </c:manualLayout>
              </c:layout>
              <c:dLblPos val="r"/>
              <c:showLegendKey val="0"/>
              <c:showVal val="1"/>
              <c:showCatName val="0"/>
              <c:showSerName val="0"/>
              <c:showPercent val="0"/>
              <c:showBubbleSize val="0"/>
              <c:extLst>
                <c:ext xmlns:c15="http://schemas.microsoft.com/office/drawing/2012/chart" uri="{CE6537A1-D6FC-4f65-9D91-7224C49458BB}"/>
              </c:extLst>
            </c:dLbl>
            <c:dLbl>
              <c:idx val="6"/>
              <c:layout>
                <c:manualLayout>
                  <c:x val="-2.792224409448819E-2"/>
                  <c:y val="4.1970545348498034E-2"/>
                </c:manualLayout>
              </c:layout>
              <c:dLblPos val="r"/>
              <c:showLegendKey val="0"/>
              <c:showVal val="1"/>
              <c:showCatName val="0"/>
              <c:showSerName val="0"/>
              <c:showPercent val="0"/>
              <c:showBubbleSize val="0"/>
              <c:extLst>
                <c:ext xmlns:c15="http://schemas.microsoft.com/office/drawing/2012/chart" uri="{CE6537A1-D6FC-4f65-9D91-7224C49458BB}"/>
              </c:extLst>
            </c:dLbl>
            <c:dLbl>
              <c:idx val="7"/>
              <c:layout>
                <c:manualLayout>
                  <c:x val="-3.3017716535433068E-2"/>
                  <c:y val="-4.7710557013706689E-2"/>
                </c:manualLayout>
              </c:layout>
              <c:dLblPos val="r"/>
              <c:showLegendKey val="0"/>
              <c:showVal val="1"/>
              <c:showCatName val="0"/>
              <c:showSerName val="0"/>
              <c:showPercent val="0"/>
              <c:showBubbleSize val="0"/>
              <c:extLst>
                <c:ext xmlns:c15="http://schemas.microsoft.com/office/drawing/2012/chart" uri="{CE6537A1-D6FC-4f65-9D91-7224C49458BB}"/>
              </c:extLst>
            </c:dLbl>
            <c:dLbl>
              <c:idx val="8"/>
              <c:layout>
                <c:manualLayout>
                  <c:x val="-4.683781714785662E-2"/>
                  <c:y val="5.6815106445027706E-2"/>
                </c:manualLayout>
              </c:layout>
              <c:dLblPos val="r"/>
              <c:showLegendKey val="0"/>
              <c:showVal val="1"/>
              <c:showCatName val="0"/>
              <c:showSerName val="0"/>
              <c:showPercent val="0"/>
              <c:showBubbleSize val="0"/>
              <c:extLst>
                <c:ext xmlns:c15="http://schemas.microsoft.com/office/drawing/2012/chart" uri="{CE6537A1-D6FC-4f65-9D91-7224C49458BB}"/>
              </c:extLst>
            </c:dLbl>
            <c:dLbl>
              <c:idx val="9"/>
              <c:layout>
                <c:manualLayout>
                  <c:x val="-4.3417213473316042E-2"/>
                  <c:y val="6.072688830562846E-2"/>
                </c:manualLayout>
              </c:layout>
              <c:dLblPos val="r"/>
              <c:showLegendKey val="0"/>
              <c:showVal val="1"/>
              <c:showCatName val="0"/>
              <c:showSerName val="0"/>
              <c:showPercent val="0"/>
              <c:showBubbleSize val="0"/>
              <c:extLst>
                <c:ext xmlns:c15="http://schemas.microsoft.com/office/drawing/2012/chart" uri="{CE6537A1-D6FC-4f65-9D91-7224C49458BB}"/>
              </c:extLst>
            </c:dLbl>
            <c:dLbl>
              <c:idx val="10"/>
              <c:layout>
                <c:manualLayout>
                  <c:x val="-3.9415901137357934E-2"/>
                  <c:y val="4.7347623213764949E-2"/>
                </c:manualLayout>
              </c:layout>
              <c:dLblPos val="r"/>
              <c:showLegendKey val="0"/>
              <c:showVal val="1"/>
              <c:showCatName val="0"/>
              <c:showSerName val="0"/>
              <c:showPercent val="0"/>
              <c:showBubbleSize val="0"/>
              <c:extLst>
                <c:ext xmlns:c15="http://schemas.microsoft.com/office/drawing/2012/chart" uri="{CE6537A1-D6FC-4f65-9D91-7224C49458BB}"/>
              </c:extLst>
            </c:dLbl>
            <c:spPr>
              <a:noFill/>
              <a:ln>
                <a:noFill/>
              </a:ln>
              <a:effectLst/>
            </c:spPr>
            <c:txPr>
              <a:bodyPr/>
              <a:lstStyle/>
              <a:p>
                <a:pPr>
                  <a:defRPr sz="2000" b="1">
                    <a:solidFill>
                      <a:schemeClr val="tx2"/>
                    </a:solidFill>
                    <a:latin typeface="+mn-ea"/>
                    <a:ea typeface="+mn-ea"/>
                  </a:defRPr>
                </a:pPr>
                <a:endParaRPr lang="ja-JP"/>
              </a:p>
            </c:txPr>
            <c:dLblPos val="l"/>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[全国死傷者数及び疾病の推移.xlsx]全国脳心精神!$B$3:$L$3</c:f>
              <c:strCache>
                <c:ptCount val="11"/>
                <c:pt idx="0">
                  <c:v>１１年度</c:v>
                </c:pt>
                <c:pt idx="1">
                  <c:v>14年度</c:v>
                </c:pt>
                <c:pt idx="2">
                  <c:v>19年度 </c:v>
                </c:pt>
                <c:pt idx="3">
                  <c:v>20年度 </c:v>
                </c:pt>
                <c:pt idx="4">
                  <c:v>21年度 </c:v>
                </c:pt>
                <c:pt idx="5">
                  <c:v>22年度</c:v>
                </c:pt>
                <c:pt idx="6">
                  <c:v>23年度</c:v>
                </c:pt>
                <c:pt idx="7">
                  <c:v>24年度</c:v>
                </c:pt>
                <c:pt idx="8">
                  <c:v>25年度</c:v>
                </c:pt>
                <c:pt idx="9">
                  <c:v>26年度</c:v>
                </c:pt>
                <c:pt idx="10">
                  <c:v>27年度</c:v>
                </c:pt>
              </c:strCache>
            </c:strRef>
          </c:cat>
          <c:val>
            <c:numRef>
              <c:f>[全国死傷者数及び疾病の推移.xlsx]全国脳心精神!$B$4:$L$4</c:f>
              <c:numCache>
                <c:formatCode>#,##0_);[Red]\(#,##0\)</c:formatCode>
                <c:ptCount val="11"/>
                <c:pt idx="0" formatCode="General">
                  <c:v>81</c:v>
                </c:pt>
                <c:pt idx="1">
                  <c:v>317</c:v>
                </c:pt>
                <c:pt idx="2">
                  <c:v>392</c:v>
                </c:pt>
                <c:pt idx="3">
                  <c:v>377</c:v>
                </c:pt>
                <c:pt idx="4">
                  <c:v>293</c:v>
                </c:pt>
                <c:pt idx="5">
                  <c:v>285</c:v>
                </c:pt>
                <c:pt idx="6">
                  <c:v>310</c:v>
                </c:pt>
                <c:pt idx="7">
                  <c:v>338</c:v>
                </c:pt>
                <c:pt idx="8">
                  <c:v>306</c:v>
                </c:pt>
                <c:pt idx="9">
                  <c:v>277</c:v>
                </c:pt>
                <c:pt idx="10">
                  <c:v>251</c:v>
                </c:pt>
              </c:numCache>
            </c:numRef>
          </c:val>
          <c:smooth val="0"/>
        </c:ser>
        <c:ser>
          <c:idx val="1"/>
          <c:order val="1"/>
          <c:tx>
            <c:strRef>
              <c:f>[全国死傷者数及び疾病の推移.xlsx]全国脳心精神!$A$5</c:f>
              <c:strCache>
                <c:ptCount val="1"/>
                <c:pt idx="0">
                  <c:v>精神障害</c:v>
                </c:pt>
              </c:strCache>
            </c:strRef>
          </c:tx>
          <c:spPr>
            <a:ln w="57150" cap="flat" cmpd="sng" algn="ctr">
              <a:solidFill>
                <a:srgbClr val="FF0000"/>
              </a:solidFill>
              <a:prstDash val="solid"/>
            </a:ln>
            <a:effectLst/>
          </c:spPr>
          <c:marker>
            <c:spPr>
              <a:solidFill>
                <a:srgbClr val="FF3300"/>
              </a:solidFill>
              <a:ln w="57150" cap="flat" cmpd="sng" algn="ctr">
                <a:solidFill>
                  <a:srgbClr val="FF0000"/>
                </a:solidFill>
                <a:prstDash val="solid"/>
              </a:ln>
              <a:effectLst/>
            </c:spPr>
          </c:marker>
          <c:dLbls>
            <c:dLbl>
              <c:idx val="1"/>
              <c:layout>
                <c:manualLayout>
                  <c:x val="-2.602169886406067E-2"/>
                  <c:y val="5.3677610700260218E-2"/>
                </c:manualLayout>
              </c:layout>
              <c:dLblPos val="r"/>
              <c:showLegendKey val="0"/>
              <c:showVal val="1"/>
              <c:showCatName val="0"/>
              <c:showSerName val="0"/>
              <c:showPercent val="0"/>
              <c:showBubbleSize val="0"/>
              <c:extLst>
                <c:ext xmlns:c15="http://schemas.microsoft.com/office/drawing/2012/chart" uri="{CE6537A1-D6FC-4f65-9D91-7224C49458BB}"/>
              </c:extLst>
            </c:dLbl>
            <c:dLbl>
              <c:idx val="2"/>
              <c:layout>
                <c:manualLayout>
                  <c:x val="-2.7701612389151715E-2"/>
                  <c:y val="4.9463857880525285E-2"/>
                </c:manualLayout>
              </c:layout>
              <c:dLblPos val="r"/>
              <c:showLegendKey val="0"/>
              <c:showVal val="1"/>
              <c:showCatName val="0"/>
              <c:showSerName val="0"/>
              <c:showPercent val="0"/>
              <c:showBubbleSize val="0"/>
              <c:extLst>
                <c:ext xmlns:c15="http://schemas.microsoft.com/office/drawing/2012/chart" uri="{CE6537A1-D6FC-4f65-9D91-7224C49458BB}"/>
              </c:extLst>
            </c:dLbl>
            <c:dLbl>
              <c:idx val="3"/>
              <c:layout>
                <c:manualLayout>
                  <c:x val="-2.8474181375111325E-2"/>
                  <c:y val="6.0675021615955643E-2"/>
                </c:manualLayout>
              </c:layout>
              <c:dLblPos val="r"/>
              <c:showLegendKey val="0"/>
              <c:showVal val="1"/>
              <c:showCatName val="0"/>
              <c:showSerName val="0"/>
              <c:showPercent val="0"/>
              <c:showBubbleSize val="0"/>
              <c:extLst>
                <c:ext xmlns:c15="http://schemas.microsoft.com/office/drawing/2012/chart" uri="{CE6537A1-D6FC-4f65-9D91-7224C49458BB}"/>
              </c:extLst>
            </c:dLbl>
            <c:dLbl>
              <c:idx val="4"/>
              <c:layout>
                <c:manualLayout>
                  <c:x val="-3.9266811884289723E-2"/>
                  <c:y val="5.817545031228414E-2"/>
                </c:manualLayout>
              </c:layout>
              <c:dLblPos val="r"/>
              <c:showLegendKey val="0"/>
              <c:showVal val="1"/>
              <c:showCatName val="0"/>
              <c:showSerName val="0"/>
              <c:showPercent val="0"/>
              <c:showBubbleSize val="0"/>
              <c:extLst>
                <c:ext xmlns:c15="http://schemas.microsoft.com/office/drawing/2012/chart" uri="{CE6537A1-D6FC-4f65-9D91-7224C49458BB}"/>
              </c:extLst>
            </c:dLbl>
            <c:dLbl>
              <c:idx val="5"/>
              <c:layout>
                <c:manualLayout>
                  <c:x val="-3.8981299212598422E-2"/>
                  <c:y val="-5.6792505103528727E-2"/>
                </c:manualLayout>
              </c:layout>
              <c:dLblPos val="r"/>
              <c:showLegendKey val="0"/>
              <c:showVal val="1"/>
              <c:showCatName val="0"/>
              <c:showSerName val="0"/>
              <c:showPercent val="0"/>
              <c:showBubbleSize val="0"/>
              <c:extLst>
                <c:ext xmlns:c15="http://schemas.microsoft.com/office/drawing/2012/chart" uri="{CE6537A1-D6FC-4f65-9D91-7224C49458BB}"/>
              </c:extLst>
            </c:dLbl>
            <c:dLbl>
              <c:idx val="6"/>
              <c:layout>
                <c:manualLayout>
                  <c:x val="-5.0393194016693954E-2"/>
                  <c:y val="-5.188221840085401E-2"/>
                </c:manualLayout>
              </c:layout>
              <c:dLblPos val="r"/>
              <c:showLegendKey val="0"/>
              <c:showVal val="1"/>
              <c:showCatName val="0"/>
              <c:showSerName val="0"/>
              <c:showPercent val="0"/>
              <c:showBubbleSize val="0"/>
              <c:extLst>
                <c:ext xmlns:c15="http://schemas.microsoft.com/office/drawing/2012/chart" uri="{CE6537A1-D6FC-4f65-9D91-7224C49458BB}"/>
              </c:extLst>
            </c:dLbl>
            <c:dLbl>
              <c:idx val="7"/>
              <c:layout>
                <c:manualLayout>
                  <c:x val="-4.0771325459317685E-2"/>
                  <c:y val="-4.4652522601341532E-2"/>
                </c:manualLayout>
              </c:layout>
              <c:dLblPos val="r"/>
              <c:showLegendKey val="0"/>
              <c:showVal val="1"/>
              <c:showCatName val="0"/>
              <c:showSerName val="0"/>
              <c:showPercent val="0"/>
              <c:showBubbleSize val="0"/>
              <c:extLst>
                <c:ext xmlns:c15="http://schemas.microsoft.com/office/drawing/2012/chart" uri="{CE6537A1-D6FC-4f65-9D91-7224C49458BB}"/>
              </c:extLst>
            </c:dLbl>
            <c:dLbl>
              <c:idx val="8"/>
              <c:layout>
                <c:manualLayout>
                  <c:x val="-3.2239018069030581E-2"/>
                  <c:y val="5.3827805364621326E-2"/>
                </c:manualLayout>
              </c:layout>
              <c:dLblPos val="r"/>
              <c:showLegendKey val="0"/>
              <c:showVal val="1"/>
              <c:showCatName val="0"/>
              <c:showSerName val="0"/>
              <c:showPercent val="0"/>
              <c:showBubbleSize val="0"/>
              <c:extLst>
                <c:ext xmlns:c15="http://schemas.microsoft.com/office/drawing/2012/chart" uri="{CE6537A1-D6FC-4f65-9D91-7224C49458BB}"/>
              </c:extLst>
            </c:dLbl>
            <c:dLbl>
              <c:idx val="9"/>
              <c:layout>
                <c:manualLayout>
                  <c:x val="-4.1328627420268424E-2"/>
                  <c:y val="-6.1496035464658552E-2"/>
                </c:manualLayout>
              </c:layout>
              <c:dLblPos val="r"/>
              <c:showLegendKey val="0"/>
              <c:showVal val="1"/>
              <c:showCatName val="0"/>
              <c:showSerName val="0"/>
              <c:showPercent val="0"/>
              <c:showBubbleSize val="0"/>
              <c:extLst>
                <c:ext xmlns:c15="http://schemas.microsoft.com/office/drawing/2012/chart" uri="{CE6537A1-D6FC-4f65-9D91-7224C49458BB}"/>
              </c:extLst>
            </c:dLbl>
            <c:dLbl>
              <c:idx val="10"/>
              <c:layout>
                <c:manualLayout>
                  <c:x val="-3.3183471417565627E-2"/>
                  <c:y val="4.8533103809721624E-2"/>
                </c:manualLayout>
              </c:layout>
              <c:dLblPos val="r"/>
              <c:showLegendKey val="0"/>
              <c:showVal val="1"/>
              <c:showCatName val="0"/>
              <c:showSerName val="0"/>
              <c:showPercent val="0"/>
              <c:showBubbleSize val="0"/>
              <c:extLst>
                <c:ext xmlns:c15="http://schemas.microsoft.com/office/drawing/2012/chart" uri="{CE6537A1-D6FC-4f65-9D91-7224C49458BB}"/>
              </c:extLst>
            </c:dLbl>
            <c:spPr>
              <a:noFill/>
              <a:ln>
                <a:noFill/>
              </a:ln>
              <a:effectLst/>
            </c:spPr>
            <c:txPr>
              <a:bodyPr/>
              <a:lstStyle/>
              <a:p>
                <a:pPr>
                  <a:defRPr sz="2000" b="1">
                    <a:solidFill>
                      <a:srgbClr val="FF0000"/>
                    </a:solidFill>
                    <a:latin typeface="+mn-ea"/>
                    <a:ea typeface="+mn-ea"/>
                  </a:defRPr>
                </a:pPr>
                <a:endParaRPr lang="ja-JP"/>
              </a:p>
            </c:txPr>
            <c:dLblPos val="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[全国死傷者数及び疾病の推移.xlsx]全国脳心精神!$B$3:$L$3</c:f>
              <c:strCache>
                <c:ptCount val="11"/>
                <c:pt idx="0">
                  <c:v>１１年度</c:v>
                </c:pt>
                <c:pt idx="1">
                  <c:v>14年度</c:v>
                </c:pt>
                <c:pt idx="2">
                  <c:v>19年度 </c:v>
                </c:pt>
                <c:pt idx="3">
                  <c:v>20年度 </c:v>
                </c:pt>
                <c:pt idx="4">
                  <c:v>21年度 </c:v>
                </c:pt>
                <c:pt idx="5">
                  <c:v>22年度</c:v>
                </c:pt>
                <c:pt idx="6">
                  <c:v>23年度</c:v>
                </c:pt>
                <c:pt idx="7">
                  <c:v>24年度</c:v>
                </c:pt>
                <c:pt idx="8">
                  <c:v>25年度</c:v>
                </c:pt>
                <c:pt idx="9">
                  <c:v>26年度</c:v>
                </c:pt>
                <c:pt idx="10">
                  <c:v>27年度</c:v>
                </c:pt>
              </c:strCache>
            </c:strRef>
          </c:cat>
          <c:val>
            <c:numRef>
              <c:f>[全国死傷者数及び疾病の推移.xlsx]全国脳心精神!$B$5:$L$5</c:f>
              <c:numCache>
                <c:formatCode>#,##0_);[Red]\(#,##0\)</c:formatCode>
                <c:ptCount val="11"/>
                <c:pt idx="0" formatCode="General">
                  <c:v>14</c:v>
                </c:pt>
                <c:pt idx="1">
                  <c:v>100</c:v>
                </c:pt>
                <c:pt idx="2">
                  <c:v>268</c:v>
                </c:pt>
                <c:pt idx="3">
                  <c:v>269</c:v>
                </c:pt>
                <c:pt idx="4">
                  <c:v>234</c:v>
                </c:pt>
                <c:pt idx="5">
                  <c:v>308</c:v>
                </c:pt>
                <c:pt idx="6">
                  <c:v>325</c:v>
                </c:pt>
                <c:pt idx="7">
                  <c:v>475</c:v>
                </c:pt>
                <c:pt idx="8">
                  <c:v>436</c:v>
                </c:pt>
                <c:pt idx="9">
                  <c:v>497</c:v>
                </c:pt>
                <c:pt idx="10">
                  <c:v>472</c:v>
                </c:pt>
              </c:numCache>
            </c:numRef>
          </c:val>
          <c:smooth val="0"/>
        </c:ser>
        <c:dLbls>
          <c:dLblPos val="t"/>
          <c:showLegendKey val="0"/>
          <c:showVal val="1"/>
          <c:showCatName val="0"/>
          <c:showSerName val="0"/>
          <c:showPercent val="0"/>
          <c:showBubbleSize val="0"/>
        </c:dLbls>
        <c:marker val="1"/>
        <c:smooth val="0"/>
        <c:axId val="254622232"/>
        <c:axId val="254622624"/>
      </c:lineChart>
      <c:catAx>
        <c:axId val="254622232"/>
        <c:scaling>
          <c:orientation val="minMax"/>
        </c:scaling>
        <c:delete val="1"/>
        <c:axPos val="b"/>
        <c:majorGridlines/>
        <c:numFmt formatCode="General" sourceLinked="0"/>
        <c:majorTickMark val="none"/>
        <c:minorTickMark val="none"/>
        <c:tickLblPos val="nextTo"/>
        <c:crossAx val="254622624"/>
        <c:crosses val="autoZero"/>
        <c:auto val="1"/>
        <c:lblAlgn val="ctr"/>
        <c:lblOffset val="100"/>
        <c:tickLblSkip val="1"/>
        <c:noMultiLvlLbl val="0"/>
      </c:catAx>
      <c:valAx>
        <c:axId val="254622624"/>
        <c:scaling>
          <c:orientation val="minMax"/>
        </c:scaling>
        <c:delete val="0"/>
        <c:axPos val="l"/>
        <c:majorGridlines/>
        <c:numFmt formatCode="General" sourceLinked="1"/>
        <c:majorTickMark val="none"/>
        <c:minorTickMark val="none"/>
        <c:tickLblPos val="nextTo"/>
        <c:spPr>
          <a:ln w="9525">
            <a:noFill/>
          </a:ln>
        </c:spPr>
        <c:txPr>
          <a:bodyPr/>
          <a:lstStyle/>
          <a:p>
            <a:pPr>
              <a:defRPr sz="1400" b="1">
                <a:latin typeface="HGS明朝E" panose="02020900000000000000" pitchFamily="18" charset="-128"/>
                <a:ea typeface="HGS明朝E" panose="02020900000000000000" pitchFamily="18" charset="-128"/>
              </a:defRPr>
            </a:pPr>
            <a:endParaRPr lang="ja-JP"/>
          </a:p>
        </c:txPr>
        <c:crossAx val="254622232"/>
        <c:crosses val="autoZero"/>
        <c:crossBetween val="between"/>
      </c:valAx>
      <c:spPr>
        <a:noFill/>
        <a:ln w="25400">
          <a:noFill/>
        </a:ln>
      </c:spPr>
    </c:plotArea>
    <c:legend>
      <c:legendPos val="r"/>
      <c:layout>
        <c:manualLayout>
          <c:xMode val="edge"/>
          <c:yMode val="edge"/>
          <c:x val="0.70348567366579173"/>
          <c:y val="0.71010921551472728"/>
          <c:w val="0.22029899387576554"/>
          <c:h val="0.16160227358427637"/>
        </c:manualLayout>
      </c:layout>
      <c:overlay val="1"/>
      <c:txPr>
        <a:bodyPr/>
        <a:lstStyle/>
        <a:p>
          <a:pPr>
            <a:defRPr sz="1800"/>
          </a:pPr>
          <a:endParaRPr lang="ja-JP"/>
        </a:p>
      </c:txPr>
    </c:legend>
    <c:plotVisOnly val="1"/>
    <c:dispBlanksAs val="gap"/>
    <c:showDLblsOverMax val="0"/>
  </c:chart>
  <c:spPr>
    <a:solidFill>
      <a:srgbClr val="FFFFCC"/>
    </a:solidFill>
  </c:spPr>
  <c:externalData r:id="rId1">
    <c:autoUpdate val="0"/>
  </c:externalData>
  <c:userShapes r:id="rId2"/>
</c:chartSpac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937FB2A-0431-467C-8B40-C73BB912A421}" type="doc">
      <dgm:prSet loTypeId="urn:microsoft.com/office/officeart/2005/8/layout/orgChart1" loCatId="hierarchy" qsTypeId="urn:microsoft.com/office/officeart/2005/8/quickstyle/3d1" qsCatId="3D" csTypeId="urn:microsoft.com/office/officeart/2005/8/colors/accent1_2" csCatId="accent1" phldr="1"/>
      <dgm:spPr/>
    </dgm:pt>
    <dgm:pt modelId="{F69F75C6-974D-4E8E-99AB-11CB2E8F8B75}">
      <dgm:prSet custT="1">
        <dgm:style>
          <a:lnRef idx="2">
            <a:schemeClr val="dk1"/>
          </a:lnRef>
          <a:fillRef idx="1">
            <a:schemeClr val="lt1"/>
          </a:fillRef>
          <a:effectRef idx="0">
            <a:schemeClr val="dk1"/>
          </a:effectRef>
          <a:fontRef idx="minor">
            <a:schemeClr val="dk1"/>
          </a:fontRef>
        </dgm:style>
      </dgm:prSet>
      <dgm:spPr>
        <a:solidFill>
          <a:schemeClr val="accent5">
            <a:lumMod val="60000"/>
            <a:lumOff val="40000"/>
          </a:schemeClr>
        </a:solidFill>
        <a:ln w="28575"/>
      </dgm:spPr>
      <dgm: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2600" b="1" i="0" u="none" strike="noStrike" cap="none" normalizeH="0" baseline="0" dirty="0" smtClean="0">
              <a:ln/>
              <a:solidFill>
                <a:schemeClr val="accent4">
                  <a:lumMod val="10000"/>
                </a:schemeClr>
              </a:solidFill>
              <a:effectLst/>
              <a:latin typeface="+mn-ea"/>
              <a:ea typeface="+mn-ea"/>
            </a:rPr>
            <a:t>経営責任</a:t>
          </a:r>
        </a:p>
      </dgm:t>
    </dgm:pt>
    <dgm:pt modelId="{29A3AEA5-6DB5-4837-9A9D-CBF7CC24BA2A}" type="parTrans" cxnId="{55863209-D38E-49C3-B043-CC0B905332F5}">
      <dgm:prSet/>
      <dgm:spPr/>
      <dgm:t>
        <a:bodyPr/>
        <a:lstStyle/>
        <a:p>
          <a:endParaRPr kumimoji="1" lang="ja-JP" altLang="en-US"/>
        </a:p>
      </dgm:t>
    </dgm:pt>
    <dgm:pt modelId="{6A96B609-A1E1-4A3A-A713-606B7352D491}" type="sibTrans" cxnId="{55863209-D38E-49C3-B043-CC0B905332F5}">
      <dgm:prSet/>
      <dgm:spPr/>
      <dgm:t>
        <a:bodyPr/>
        <a:lstStyle/>
        <a:p>
          <a:endParaRPr kumimoji="1" lang="ja-JP" altLang="en-US"/>
        </a:p>
      </dgm:t>
    </dgm:pt>
    <dgm:pt modelId="{3F205309-7B3B-4259-A053-421671217B60}">
      <dgm:prSet custT="1">
        <dgm:style>
          <a:lnRef idx="2">
            <a:schemeClr val="dk1"/>
          </a:lnRef>
          <a:fillRef idx="1">
            <a:schemeClr val="lt1"/>
          </a:fillRef>
          <a:effectRef idx="0">
            <a:schemeClr val="dk1"/>
          </a:effectRef>
          <a:fontRef idx="minor">
            <a:schemeClr val="dk1"/>
          </a:fontRef>
        </dgm:style>
      </dgm:prSet>
      <dgm:spPr>
        <a:solidFill>
          <a:schemeClr val="accent5">
            <a:lumMod val="60000"/>
            <a:lumOff val="40000"/>
          </a:schemeClr>
        </a:solidFill>
        <a:ln w="28575"/>
      </dgm:spPr>
      <dgm: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2600" b="1" i="0" u="none" strike="noStrike" cap="none" normalizeH="0" baseline="0" dirty="0" smtClean="0">
              <a:ln/>
              <a:solidFill>
                <a:schemeClr val="accent4">
                  <a:lumMod val="10000"/>
                </a:schemeClr>
              </a:solidFill>
              <a:effectLst/>
              <a:latin typeface="+mn-ea"/>
              <a:ea typeface="+mn-ea"/>
            </a:rPr>
            <a:t>社会的責任</a:t>
          </a:r>
        </a:p>
      </dgm:t>
    </dgm:pt>
    <dgm:pt modelId="{D35E2B62-F90D-4878-A9C7-6715630A59AF}" type="parTrans" cxnId="{A659469C-C605-4FCA-9157-1708ED5FFB0B}">
      <dgm:prSet/>
      <dgm:spPr>
        <a:solidFill>
          <a:schemeClr val="tx1"/>
        </a:solidFill>
        <a:ln w="57150">
          <a:solidFill>
            <a:schemeClr val="tx1"/>
          </a:solidFill>
        </a:ln>
      </dgm:spPr>
      <dgm:t>
        <a:bodyPr/>
        <a:lstStyle/>
        <a:p>
          <a:endParaRPr kumimoji="1" lang="ja-JP" altLang="en-US" sz="3600">
            <a:latin typeface="+mn-ea"/>
            <a:ea typeface="+mn-ea"/>
          </a:endParaRPr>
        </a:p>
      </dgm:t>
    </dgm:pt>
    <dgm:pt modelId="{0BFEF0D3-4772-45DC-BDD9-8CEAA99F7294}" type="sibTrans" cxnId="{A659469C-C605-4FCA-9157-1708ED5FFB0B}">
      <dgm:prSet/>
      <dgm:spPr/>
      <dgm:t>
        <a:bodyPr/>
        <a:lstStyle/>
        <a:p>
          <a:endParaRPr kumimoji="1" lang="ja-JP" altLang="en-US"/>
        </a:p>
      </dgm:t>
    </dgm:pt>
    <dgm:pt modelId="{46ED24AF-B238-4433-925B-CAFF56841172}">
      <dgm:prSet custT="1">
        <dgm:style>
          <a:lnRef idx="2">
            <a:schemeClr val="dk1"/>
          </a:lnRef>
          <a:fillRef idx="1">
            <a:schemeClr val="lt1"/>
          </a:fillRef>
          <a:effectRef idx="0">
            <a:schemeClr val="dk1"/>
          </a:effectRef>
          <a:fontRef idx="minor">
            <a:schemeClr val="dk1"/>
          </a:fontRef>
        </dgm:style>
      </dgm:prSet>
      <dgm:spPr>
        <a:solidFill>
          <a:schemeClr val="accent5">
            <a:lumMod val="60000"/>
            <a:lumOff val="40000"/>
          </a:schemeClr>
        </a:solidFill>
        <a:ln w="28575"/>
      </dgm:spPr>
      <dgm: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2600" b="1" i="0" u="none" strike="noStrike" cap="none" normalizeH="0" baseline="0" dirty="0" smtClean="0">
              <a:ln/>
              <a:solidFill>
                <a:schemeClr val="accent4">
                  <a:lumMod val="10000"/>
                </a:schemeClr>
              </a:solidFill>
              <a:effectLst/>
              <a:latin typeface="+mn-ea"/>
              <a:ea typeface="+mn-ea"/>
            </a:rPr>
            <a:t>刑事的責任</a:t>
          </a:r>
        </a:p>
      </dgm:t>
    </dgm:pt>
    <dgm:pt modelId="{2125123C-8A75-4635-B479-92D1F6C2D1CB}" type="parTrans" cxnId="{626A3A71-5F46-47F8-B462-BEEA8A138110}">
      <dgm:prSet/>
      <dgm:spPr>
        <a:ln w="57150">
          <a:solidFill>
            <a:srgbClr val="FDFAF1"/>
          </a:solidFill>
        </a:ln>
      </dgm:spPr>
      <dgm:t>
        <a:bodyPr/>
        <a:lstStyle/>
        <a:p>
          <a:endParaRPr kumimoji="1" lang="ja-JP" altLang="en-US"/>
        </a:p>
      </dgm:t>
    </dgm:pt>
    <dgm:pt modelId="{02EF317B-11AE-4F53-B487-8A0C3561555C}" type="sibTrans" cxnId="{626A3A71-5F46-47F8-B462-BEEA8A138110}">
      <dgm:prSet/>
      <dgm:spPr/>
      <dgm:t>
        <a:bodyPr/>
        <a:lstStyle/>
        <a:p>
          <a:endParaRPr kumimoji="1" lang="ja-JP" altLang="en-US"/>
        </a:p>
      </dgm:t>
    </dgm:pt>
    <dgm:pt modelId="{1F5F2743-DC23-4C97-B985-0680A5887809}">
      <dgm:prSet>
        <dgm:style>
          <a:lnRef idx="2">
            <a:schemeClr val="dk1"/>
          </a:lnRef>
          <a:fillRef idx="1">
            <a:schemeClr val="lt1"/>
          </a:fillRef>
          <a:effectRef idx="0">
            <a:schemeClr val="dk1"/>
          </a:effectRef>
          <a:fontRef idx="minor">
            <a:schemeClr val="dk1"/>
          </a:fontRef>
        </dgm:style>
      </dgm:prSet>
      <dgm:spPr>
        <a:solidFill>
          <a:schemeClr val="accent5">
            <a:lumMod val="60000"/>
            <a:lumOff val="40000"/>
          </a:schemeClr>
        </a:solidFill>
        <a:ln w="28575"/>
      </dgm:spPr>
      <dgm: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b="1" i="0" u="none" strike="noStrike" cap="none" normalizeH="0" baseline="0" dirty="0" smtClean="0">
              <a:ln/>
              <a:solidFill>
                <a:schemeClr val="accent4">
                  <a:lumMod val="10000"/>
                </a:schemeClr>
              </a:solidFill>
              <a:effectLst/>
              <a:latin typeface="+mn-ea"/>
              <a:ea typeface="+mn-ea"/>
            </a:rPr>
            <a:t>行政的責任</a:t>
          </a:r>
        </a:p>
      </dgm:t>
    </dgm:pt>
    <dgm:pt modelId="{4309A16E-40DD-4F78-8FE3-C787155AAE57}" type="parTrans" cxnId="{E12D713B-6FD4-47BE-AB4A-CBE2562011BE}">
      <dgm:prSet/>
      <dgm:spPr>
        <a:ln w="57150">
          <a:solidFill>
            <a:schemeClr val="tx1"/>
          </a:solidFill>
        </a:ln>
      </dgm:spPr>
      <dgm:t>
        <a:bodyPr/>
        <a:lstStyle/>
        <a:p>
          <a:endParaRPr kumimoji="1" lang="ja-JP" altLang="en-US"/>
        </a:p>
      </dgm:t>
    </dgm:pt>
    <dgm:pt modelId="{6B0CF535-80CA-4DCB-BFB5-523C65C538BB}" type="sibTrans" cxnId="{E12D713B-6FD4-47BE-AB4A-CBE2562011BE}">
      <dgm:prSet/>
      <dgm:spPr/>
      <dgm:t>
        <a:bodyPr/>
        <a:lstStyle/>
        <a:p>
          <a:endParaRPr kumimoji="1" lang="ja-JP" altLang="en-US"/>
        </a:p>
      </dgm:t>
    </dgm:pt>
    <dgm:pt modelId="{2583D4C4-0E0B-4A26-9395-E9ED8ED4FECC}">
      <dgm:prSet>
        <dgm:style>
          <a:lnRef idx="2">
            <a:schemeClr val="dk1"/>
          </a:lnRef>
          <a:fillRef idx="1">
            <a:schemeClr val="lt1"/>
          </a:fillRef>
          <a:effectRef idx="0">
            <a:schemeClr val="dk1"/>
          </a:effectRef>
          <a:fontRef idx="minor">
            <a:schemeClr val="dk1"/>
          </a:fontRef>
        </dgm:style>
      </dgm:prSet>
      <dgm:spPr>
        <a:solidFill>
          <a:schemeClr val="accent5">
            <a:lumMod val="60000"/>
            <a:lumOff val="40000"/>
          </a:schemeClr>
        </a:solidFill>
        <a:ln w="28575"/>
      </dgm:spPr>
      <dgm: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b="1" i="0" u="none" strike="noStrike" cap="none" normalizeH="0" baseline="0" dirty="0" smtClean="0">
              <a:ln/>
              <a:solidFill>
                <a:schemeClr val="accent4">
                  <a:lumMod val="10000"/>
                </a:schemeClr>
              </a:solidFill>
              <a:effectLst/>
              <a:latin typeface="+mn-ea"/>
              <a:ea typeface="+mn-ea"/>
            </a:rPr>
            <a:t>民事的責任</a:t>
          </a:r>
        </a:p>
      </dgm:t>
    </dgm:pt>
    <dgm:pt modelId="{66F5ECF7-3CC5-4EC6-B656-B9D71C859324}" type="parTrans" cxnId="{E6A862AE-1256-4866-BB75-47B7EE99355A}">
      <dgm:prSet/>
      <dgm:spPr>
        <a:ln w="57150">
          <a:solidFill>
            <a:schemeClr val="tx1"/>
          </a:solidFill>
        </a:ln>
      </dgm:spPr>
      <dgm:t>
        <a:bodyPr/>
        <a:lstStyle/>
        <a:p>
          <a:endParaRPr kumimoji="1" lang="ja-JP" altLang="en-US"/>
        </a:p>
      </dgm:t>
    </dgm:pt>
    <dgm:pt modelId="{AAB34FC2-8CAD-480C-9085-04620C906596}" type="sibTrans" cxnId="{E6A862AE-1256-4866-BB75-47B7EE99355A}">
      <dgm:prSet/>
      <dgm:spPr/>
      <dgm:t>
        <a:bodyPr/>
        <a:lstStyle/>
        <a:p>
          <a:endParaRPr kumimoji="1" lang="ja-JP" altLang="en-US"/>
        </a:p>
      </dgm:t>
    </dgm:pt>
    <dgm:pt modelId="{1B8C20A9-B49C-4D1F-A0CF-70C11442BC90}" type="pres">
      <dgm:prSet presAssocID="{C937FB2A-0431-467C-8B40-C73BB912A421}" presName="hierChild1" presStyleCnt="0">
        <dgm:presLayoutVars>
          <dgm:orgChart val="1"/>
          <dgm:chPref val="1"/>
          <dgm:dir/>
          <dgm:animOne val="branch"/>
          <dgm:animLvl val="lvl"/>
          <dgm:resizeHandles/>
        </dgm:presLayoutVars>
      </dgm:prSet>
      <dgm:spPr/>
    </dgm:pt>
    <dgm:pt modelId="{48BBC6EF-9649-42FC-A45E-37ED9DCFFEB8}" type="pres">
      <dgm:prSet presAssocID="{F69F75C6-974D-4E8E-99AB-11CB2E8F8B75}" presName="hierRoot1" presStyleCnt="0">
        <dgm:presLayoutVars>
          <dgm:hierBranch/>
        </dgm:presLayoutVars>
      </dgm:prSet>
      <dgm:spPr/>
    </dgm:pt>
    <dgm:pt modelId="{643F35F0-F4B0-44A5-8C62-6B9D395274C2}" type="pres">
      <dgm:prSet presAssocID="{F69F75C6-974D-4E8E-99AB-11CB2E8F8B75}" presName="rootComposite1" presStyleCnt="0"/>
      <dgm:spPr/>
    </dgm:pt>
    <dgm:pt modelId="{8F1DB786-E531-4360-A569-D2B78AB35DF2}" type="pres">
      <dgm:prSet presAssocID="{F69F75C6-974D-4E8E-99AB-11CB2E8F8B75}" presName="rootText1" presStyleLbl="node0" presStyleIdx="0" presStyleCnt="1" custLinFactNeighborX="4270" custLinFactNeighborY="17513">
        <dgm:presLayoutVars>
          <dgm:chPref val="3"/>
        </dgm:presLayoutVars>
      </dgm:prSet>
      <dgm:spPr/>
      <dgm:t>
        <a:bodyPr/>
        <a:lstStyle/>
        <a:p>
          <a:endParaRPr kumimoji="1" lang="ja-JP" altLang="en-US"/>
        </a:p>
      </dgm:t>
    </dgm:pt>
    <dgm:pt modelId="{5739429E-D7D6-4E82-A7E6-C08E5DE32EBC}" type="pres">
      <dgm:prSet presAssocID="{F69F75C6-974D-4E8E-99AB-11CB2E8F8B75}" presName="rootConnector1" presStyleLbl="node1" presStyleIdx="0" presStyleCnt="0"/>
      <dgm:spPr/>
      <dgm:t>
        <a:bodyPr/>
        <a:lstStyle/>
        <a:p>
          <a:endParaRPr kumimoji="1" lang="ja-JP" altLang="en-US"/>
        </a:p>
      </dgm:t>
    </dgm:pt>
    <dgm:pt modelId="{56B3C1F6-578C-42A3-8946-ED803703A458}" type="pres">
      <dgm:prSet presAssocID="{F69F75C6-974D-4E8E-99AB-11CB2E8F8B75}" presName="hierChild2" presStyleCnt="0"/>
      <dgm:spPr/>
    </dgm:pt>
    <dgm:pt modelId="{39C9437F-8C05-4675-95A6-0648AD28CB5F}" type="pres">
      <dgm:prSet presAssocID="{D35E2B62-F90D-4878-A9C7-6715630A59AF}" presName="Name35" presStyleLbl="parChTrans1D2" presStyleIdx="0" presStyleCnt="4"/>
      <dgm:spPr/>
      <dgm:t>
        <a:bodyPr/>
        <a:lstStyle/>
        <a:p>
          <a:endParaRPr kumimoji="1" lang="ja-JP" altLang="en-US"/>
        </a:p>
      </dgm:t>
    </dgm:pt>
    <dgm:pt modelId="{A451DA6E-80F4-4F50-93FA-B81451DCBEC6}" type="pres">
      <dgm:prSet presAssocID="{3F205309-7B3B-4259-A053-421671217B60}" presName="hierRoot2" presStyleCnt="0">
        <dgm:presLayoutVars>
          <dgm:hierBranch/>
        </dgm:presLayoutVars>
      </dgm:prSet>
      <dgm:spPr/>
    </dgm:pt>
    <dgm:pt modelId="{588B5B5F-1973-4D99-A25D-39037CE6C98D}" type="pres">
      <dgm:prSet presAssocID="{3F205309-7B3B-4259-A053-421671217B60}" presName="rootComposite" presStyleCnt="0"/>
      <dgm:spPr/>
    </dgm:pt>
    <dgm:pt modelId="{70195859-AAE9-400B-8FC0-E998CC09140E}" type="pres">
      <dgm:prSet presAssocID="{3F205309-7B3B-4259-A053-421671217B60}" presName="rootText" presStyleLbl="node2" presStyleIdx="0" presStyleCnt="4" custLinFactNeighborX="-3381" custLinFactNeighborY="33150">
        <dgm:presLayoutVars>
          <dgm:chPref val="3"/>
        </dgm:presLayoutVars>
      </dgm:prSet>
      <dgm:spPr/>
      <dgm:t>
        <a:bodyPr/>
        <a:lstStyle/>
        <a:p>
          <a:endParaRPr kumimoji="1" lang="ja-JP" altLang="en-US"/>
        </a:p>
      </dgm:t>
    </dgm:pt>
    <dgm:pt modelId="{C0F938A4-B05D-4D60-BC0F-2E7CAF164703}" type="pres">
      <dgm:prSet presAssocID="{3F205309-7B3B-4259-A053-421671217B60}" presName="rootConnector" presStyleLbl="node2" presStyleIdx="0" presStyleCnt="4"/>
      <dgm:spPr/>
      <dgm:t>
        <a:bodyPr/>
        <a:lstStyle/>
        <a:p>
          <a:endParaRPr kumimoji="1" lang="ja-JP" altLang="en-US"/>
        </a:p>
      </dgm:t>
    </dgm:pt>
    <dgm:pt modelId="{0BC88141-711C-4F3C-B776-96861AB25AA1}" type="pres">
      <dgm:prSet presAssocID="{3F205309-7B3B-4259-A053-421671217B60}" presName="hierChild4" presStyleCnt="0"/>
      <dgm:spPr/>
    </dgm:pt>
    <dgm:pt modelId="{8D0A734B-774E-41C3-A29A-D2D6E0300A74}" type="pres">
      <dgm:prSet presAssocID="{3F205309-7B3B-4259-A053-421671217B60}" presName="hierChild5" presStyleCnt="0"/>
      <dgm:spPr/>
    </dgm:pt>
    <dgm:pt modelId="{BEAD81A5-AD23-45B5-AAEA-737B98E7F33C}" type="pres">
      <dgm:prSet presAssocID="{2125123C-8A75-4635-B479-92D1F6C2D1CB}" presName="Name35" presStyleLbl="parChTrans1D2" presStyleIdx="1" presStyleCnt="4"/>
      <dgm:spPr/>
      <dgm:t>
        <a:bodyPr/>
        <a:lstStyle/>
        <a:p>
          <a:endParaRPr kumimoji="1" lang="ja-JP" altLang="en-US"/>
        </a:p>
      </dgm:t>
    </dgm:pt>
    <dgm:pt modelId="{A7EB273D-034B-4C71-95D0-00105557A72B}" type="pres">
      <dgm:prSet presAssocID="{46ED24AF-B238-4433-925B-CAFF56841172}" presName="hierRoot2" presStyleCnt="0">
        <dgm:presLayoutVars>
          <dgm:hierBranch/>
        </dgm:presLayoutVars>
      </dgm:prSet>
      <dgm:spPr/>
    </dgm:pt>
    <dgm:pt modelId="{D7B94B0E-4A33-48E4-8FBE-815991B7CE9A}" type="pres">
      <dgm:prSet presAssocID="{46ED24AF-B238-4433-925B-CAFF56841172}" presName="rootComposite" presStyleCnt="0"/>
      <dgm:spPr/>
    </dgm:pt>
    <dgm:pt modelId="{C2989C5C-B671-4A9B-A04F-F1139EF11B85}" type="pres">
      <dgm:prSet presAssocID="{46ED24AF-B238-4433-925B-CAFF56841172}" presName="rootText" presStyleLbl="node2" presStyleIdx="1" presStyleCnt="4" custLinFactNeighborX="-368" custLinFactNeighborY="33150">
        <dgm:presLayoutVars>
          <dgm:chPref val="3"/>
        </dgm:presLayoutVars>
      </dgm:prSet>
      <dgm:spPr/>
      <dgm:t>
        <a:bodyPr/>
        <a:lstStyle/>
        <a:p>
          <a:endParaRPr kumimoji="1" lang="ja-JP" altLang="en-US"/>
        </a:p>
      </dgm:t>
    </dgm:pt>
    <dgm:pt modelId="{3CE53FF4-B6DD-41A6-9A32-00D0112F2B85}" type="pres">
      <dgm:prSet presAssocID="{46ED24AF-B238-4433-925B-CAFF56841172}" presName="rootConnector" presStyleLbl="node2" presStyleIdx="1" presStyleCnt="4"/>
      <dgm:spPr/>
      <dgm:t>
        <a:bodyPr/>
        <a:lstStyle/>
        <a:p>
          <a:endParaRPr kumimoji="1" lang="ja-JP" altLang="en-US"/>
        </a:p>
      </dgm:t>
    </dgm:pt>
    <dgm:pt modelId="{2FAC8841-956C-47A5-BD0B-6EE9DB77EB55}" type="pres">
      <dgm:prSet presAssocID="{46ED24AF-B238-4433-925B-CAFF56841172}" presName="hierChild4" presStyleCnt="0"/>
      <dgm:spPr/>
    </dgm:pt>
    <dgm:pt modelId="{A2B55331-8441-47E7-AE56-185DEF6A2755}" type="pres">
      <dgm:prSet presAssocID="{46ED24AF-B238-4433-925B-CAFF56841172}" presName="hierChild5" presStyleCnt="0"/>
      <dgm:spPr/>
    </dgm:pt>
    <dgm:pt modelId="{40482131-7F34-4BAE-9112-FC3CCE5F7E9B}" type="pres">
      <dgm:prSet presAssocID="{4309A16E-40DD-4F78-8FE3-C787155AAE57}" presName="Name35" presStyleLbl="parChTrans1D2" presStyleIdx="2" presStyleCnt="4"/>
      <dgm:spPr/>
      <dgm:t>
        <a:bodyPr/>
        <a:lstStyle/>
        <a:p>
          <a:endParaRPr kumimoji="1" lang="ja-JP" altLang="en-US"/>
        </a:p>
      </dgm:t>
    </dgm:pt>
    <dgm:pt modelId="{91F46450-9037-414A-BEE6-E3DC5E4E3086}" type="pres">
      <dgm:prSet presAssocID="{1F5F2743-DC23-4C97-B985-0680A5887809}" presName="hierRoot2" presStyleCnt="0">
        <dgm:presLayoutVars>
          <dgm:hierBranch/>
        </dgm:presLayoutVars>
      </dgm:prSet>
      <dgm:spPr/>
    </dgm:pt>
    <dgm:pt modelId="{8748C2C1-2757-4B9D-B5FB-8255F7E53232}" type="pres">
      <dgm:prSet presAssocID="{1F5F2743-DC23-4C97-B985-0680A5887809}" presName="rootComposite" presStyleCnt="0"/>
      <dgm:spPr/>
    </dgm:pt>
    <dgm:pt modelId="{80BD8427-482D-4B9B-8155-012F141B6E9E}" type="pres">
      <dgm:prSet presAssocID="{1F5F2743-DC23-4C97-B985-0680A5887809}" presName="rootText" presStyleLbl="node2" presStyleIdx="2" presStyleCnt="4" custLinFactNeighborX="4949" custLinFactNeighborY="33150">
        <dgm:presLayoutVars>
          <dgm:chPref val="3"/>
        </dgm:presLayoutVars>
      </dgm:prSet>
      <dgm:spPr/>
      <dgm:t>
        <a:bodyPr/>
        <a:lstStyle/>
        <a:p>
          <a:endParaRPr kumimoji="1" lang="ja-JP" altLang="en-US"/>
        </a:p>
      </dgm:t>
    </dgm:pt>
    <dgm:pt modelId="{D7435629-0C86-42CF-BD8F-4F5BEC799089}" type="pres">
      <dgm:prSet presAssocID="{1F5F2743-DC23-4C97-B985-0680A5887809}" presName="rootConnector" presStyleLbl="node2" presStyleIdx="2" presStyleCnt="4"/>
      <dgm:spPr/>
      <dgm:t>
        <a:bodyPr/>
        <a:lstStyle/>
        <a:p>
          <a:endParaRPr kumimoji="1" lang="ja-JP" altLang="en-US"/>
        </a:p>
      </dgm:t>
    </dgm:pt>
    <dgm:pt modelId="{CDC0A392-9235-4B9B-B2BA-892B574EB56E}" type="pres">
      <dgm:prSet presAssocID="{1F5F2743-DC23-4C97-B985-0680A5887809}" presName="hierChild4" presStyleCnt="0"/>
      <dgm:spPr/>
    </dgm:pt>
    <dgm:pt modelId="{5D4B91D9-76FF-42F9-9AF3-CC8D583129E2}" type="pres">
      <dgm:prSet presAssocID="{1F5F2743-DC23-4C97-B985-0680A5887809}" presName="hierChild5" presStyleCnt="0"/>
      <dgm:spPr/>
    </dgm:pt>
    <dgm:pt modelId="{3B518F5D-7916-494F-8155-AE86B477A38A}" type="pres">
      <dgm:prSet presAssocID="{66F5ECF7-3CC5-4EC6-B656-B9D71C859324}" presName="Name35" presStyleLbl="parChTrans1D2" presStyleIdx="3" presStyleCnt="4"/>
      <dgm:spPr/>
      <dgm:t>
        <a:bodyPr/>
        <a:lstStyle/>
        <a:p>
          <a:endParaRPr kumimoji="1" lang="ja-JP" altLang="en-US"/>
        </a:p>
      </dgm:t>
    </dgm:pt>
    <dgm:pt modelId="{C29CF1D9-C05F-4C99-B891-DF1B80F5A110}" type="pres">
      <dgm:prSet presAssocID="{2583D4C4-0E0B-4A26-9395-E9ED8ED4FECC}" presName="hierRoot2" presStyleCnt="0">
        <dgm:presLayoutVars>
          <dgm:hierBranch/>
        </dgm:presLayoutVars>
      </dgm:prSet>
      <dgm:spPr/>
    </dgm:pt>
    <dgm:pt modelId="{7567ECE5-EF04-44DA-B941-F8438D74A4BA}" type="pres">
      <dgm:prSet presAssocID="{2583D4C4-0E0B-4A26-9395-E9ED8ED4FECC}" presName="rootComposite" presStyleCnt="0"/>
      <dgm:spPr/>
    </dgm:pt>
    <dgm:pt modelId="{7134994D-5BB2-4B88-8CF9-4C94B6084206}" type="pres">
      <dgm:prSet presAssocID="{2583D4C4-0E0B-4A26-9395-E9ED8ED4FECC}" presName="rootText" presStyleLbl="node2" presStyleIdx="3" presStyleCnt="4" custLinFactNeighborX="-537" custLinFactNeighborY="33150">
        <dgm:presLayoutVars>
          <dgm:chPref val="3"/>
        </dgm:presLayoutVars>
      </dgm:prSet>
      <dgm:spPr/>
      <dgm:t>
        <a:bodyPr/>
        <a:lstStyle/>
        <a:p>
          <a:endParaRPr kumimoji="1" lang="ja-JP" altLang="en-US"/>
        </a:p>
      </dgm:t>
    </dgm:pt>
    <dgm:pt modelId="{436E8E8C-D7B2-4B69-ABAB-E90D4E89AD50}" type="pres">
      <dgm:prSet presAssocID="{2583D4C4-0E0B-4A26-9395-E9ED8ED4FECC}" presName="rootConnector" presStyleLbl="node2" presStyleIdx="3" presStyleCnt="4"/>
      <dgm:spPr/>
      <dgm:t>
        <a:bodyPr/>
        <a:lstStyle/>
        <a:p>
          <a:endParaRPr kumimoji="1" lang="ja-JP" altLang="en-US"/>
        </a:p>
      </dgm:t>
    </dgm:pt>
    <dgm:pt modelId="{B829E808-512B-41D7-B92A-57A92CC5BC9E}" type="pres">
      <dgm:prSet presAssocID="{2583D4C4-0E0B-4A26-9395-E9ED8ED4FECC}" presName="hierChild4" presStyleCnt="0"/>
      <dgm:spPr/>
    </dgm:pt>
    <dgm:pt modelId="{B871FBAC-C6B7-469A-86C2-2F30F459E8D0}" type="pres">
      <dgm:prSet presAssocID="{2583D4C4-0E0B-4A26-9395-E9ED8ED4FECC}" presName="hierChild5" presStyleCnt="0"/>
      <dgm:spPr/>
    </dgm:pt>
    <dgm:pt modelId="{6B3679E7-AD85-4C3F-AC5C-2E0A9590251D}" type="pres">
      <dgm:prSet presAssocID="{F69F75C6-974D-4E8E-99AB-11CB2E8F8B75}" presName="hierChild3" presStyleCnt="0"/>
      <dgm:spPr/>
    </dgm:pt>
  </dgm:ptLst>
  <dgm:cxnLst>
    <dgm:cxn modelId="{D427C350-2675-42BE-9EDB-A06FA47CDE2F}" type="presOf" srcId="{3F205309-7B3B-4259-A053-421671217B60}" destId="{C0F938A4-B05D-4D60-BC0F-2E7CAF164703}" srcOrd="1" destOrd="0" presId="urn:microsoft.com/office/officeart/2005/8/layout/orgChart1"/>
    <dgm:cxn modelId="{CF868301-1742-43E9-8AF8-2735D19CADC5}" type="presOf" srcId="{2583D4C4-0E0B-4A26-9395-E9ED8ED4FECC}" destId="{7134994D-5BB2-4B88-8CF9-4C94B6084206}" srcOrd="0" destOrd="0" presId="urn:microsoft.com/office/officeart/2005/8/layout/orgChart1"/>
    <dgm:cxn modelId="{626A3A71-5F46-47F8-B462-BEEA8A138110}" srcId="{F69F75C6-974D-4E8E-99AB-11CB2E8F8B75}" destId="{46ED24AF-B238-4433-925B-CAFF56841172}" srcOrd="1" destOrd="0" parTransId="{2125123C-8A75-4635-B479-92D1F6C2D1CB}" sibTransId="{02EF317B-11AE-4F53-B487-8A0C3561555C}"/>
    <dgm:cxn modelId="{0EF00CB2-621D-4EDC-A17A-38CCE7CF05EB}" type="presOf" srcId="{D35E2B62-F90D-4878-A9C7-6715630A59AF}" destId="{39C9437F-8C05-4675-95A6-0648AD28CB5F}" srcOrd="0" destOrd="0" presId="urn:microsoft.com/office/officeart/2005/8/layout/orgChart1"/>
    <dgm:cxn modelId="{6E9A7E7B-4A5F-4802-B8DD-1E9CD72B197E}" type="presOf" srcId="{46ED24AF-B238-4433-925B-CAFF56841172}" destId="{C2989C5C-B671-4A9B-A04F-F1139EF11B85}" srcOrd="0" destOrd="0" presId="urn:microsoft.com/office/officeart/2005/8/layout/orgChart1"/>
    <dgm:cxn modelId="{2885D434-543E-4193-9B2F-8C6DB84025CA}" type="presOf" srcId="{C937FB2A-0431-467C-8B40-C73BB912A421}" destId="{1B8C20A9-B49C-4D1F-A0CF-70C11442BC90}" srcOrd="0" destOrd="0" presId="urn:microsoft.com/office/officeart/2005/8/layout/orgChart1"/>
    <dgm:cxn modelId="{55863209-D38E-49C3-B043-CC0B905332F5}" srcId="{C937FB2A-0431-467C-8B40-C73BB912A421}" destId="{F69F75C6-974D-4E8E-99AB-11CB2E8F8B75}" srcOrd="0" destOrd="0" parTransId="{29A3AEA5-6DB5-4837-9A9D-CBF7CC24BA2A}" sibTransId="{6A96B609-A1E1-4A3A-A713-606B7352D491}"/>
    <dgm:cxn modelId="{2A5DC39B-EE17-46AE-B65D-25B54BD71EE0}" type="presOf" srcId="{4309A16E-40DD-4F78-8FE3-C787155AAE57}" destId="{40482131-7F34-4BAE-9112-FC3CCE5F7E9B}" srcOrd="0" destOrd="0" presId="urn:microsoft.com/office/officeart/2005/8/layout/orgChart1"/>
    <dgm:cxn modelId="{AC2672F1-08DB-403B-A9A4-35CD8C4C63A1}" type="presOf" srcId="{1F5F2743-DC23-4C97-B985-0680A5887809}" destId="{80BD8427-482D-4B9B-8155-012F141B6E9E}" srcOrd="0" destOrd="0" presId="urn:microsoft.com/office/officeart/2005/8/layout/orgChart1"/>
    <dgm:cxn modelId="{F04FA24A-1A4D-4014-84D4-771490340E22}" type="presOf" srcId="{46ED24AF-B238-4433-925B-CAFF56841172}" destId="{3CE53FF4-B6DD-41A6-9A32-00D0112F2B85}" srcOrd="1" destOrd="0" presId="urn:microsoft.com/office/officeart/2005/8/layout/orgChart1"/>
    <dgm:cxn modelId="{72C44ED1-82BD-4228-8708-0A885EC6E732}" type="presOf" srcId="{3F205309-7B3B-4259-A053-421671217B60}" destId="{70195859-AAE9-400B-8FC0-E998CC09140E}" srcOrd="0" destOrd="0" presId="urn:microsoft.com/office/officeart/2005/8/layout/orgChart1"/>
    <dgm:cxn modelId="{6A4DF0B1-215D-4AD1-992B-5749EC4097A2}" type="presOf" srcId="{F69F75C6-974D-4E8E-99AB-11CB2E8F8B75}" destId="{5739429E-D7D6-4E82-A7E6-C08E5DE32EBC}" srcOrd="1" destOrd="0" presId="urn:microsoft.com/office/officeart/2005/8/layout/orgChart1"/>
    <dgm:cxn modelId="{D44BF46F-597D-44F8-AC3C-7A6F7F2ACCE4}" type="presOf" srcId="{1F5F2743-DC23-4C97-B985-0680A5887809}" destId="{D7435629-0C86-42CF-BD8F-4F5BEC799089}" srcOrd="1" destOrd="0" presId="urn:microsoft.com/office/officeart/2005/8/layout/orgChart1"/>
    <dgm:cxn modelId="{BB36A344-F857-46C7-AD6F-7ACA405F657D}" type="presOf" srcId="{F69F75C6-974D-4E8E-99AB-11CB2E8F8B75}" destId="{8F1DB786-E531-4360-A569-D2B78AB35DF2}" srcOrd="0" destOrd="0" presId="urn:microsoft.com/office/officeart/2005/8/layout/orgChart1"/>
    <dgm:cxn modelId="{E6A862AE-1256-4866-BB75-47B7EE99355A}" srcId="{F69F75C6-974D-4E8E-99AB-11CB2E8F8B75}" destId="{2583D4C4-0E0B-4A26-9395-E9ED8ED4FECC}" srcOrd="3" destOrd="0" parTransId="{66F5ECF7-3CC5-4EC6-B656-B9D71C859324}" sibTransId="{AAB34FC2-8CAD-480C-9085-04620C906596}"/>
    <dgm:cxn modelId="{842C7209-EF3D-4723-990F-71615E52A4B7}" type="presOf" srcId="{2125123C-8A75-4635-B479-92D1F6C2D1CB}" destId="{BEAD81A5-AD23-45B5-AAEA-737B98E7F33C}" srcOrd="0" destOrd="0" presId="urn:microsoft.com/office/officeart/2005/8/layout/orgChart1"/>
    <dgm:cxn modelId="{DF4A2BFC-9A6C-4847-87DF-125948F9EC4A}" type="presOf" srcId="{2583D4C4-0E0B-4A26-9395-E9ED8ED4FECC}" destId="{436E8E8C-D7B2-4B69-ABAB-E90D4E89AD50}" srcOrd="1" destOrd="0" presId="urn:microsoft.com/office/officeart/2005/8/layout/orgChart1"/>
    <dgm:cxn modelId="{164C07B1-9A0D-43AC-AD1B-2BCC1E808649}" type="presOf" srcId="{66F5ECF7-3CC5-4EC6-B656-B9D71C859324}" destId="{3B518F5D-7916-494F-8155-AE86B477A38A}" srcOrd="0" destOrd="0" presId="urn:microsoft.com/office/officeart/2005/8/layout/orgChart1"/>
    <dgm:cxn modelId="{A659469C-C605-4FCA-9157-1708ED5FFB0B}" srcId="{F69F75C6-974D-4E8E-99AB-11CB2E8F8B75}" destId="{3F205309-7B3B-4259-A053-421671217B60}" srcOrd="0" destOrd="0" parTransId="{D35E2B62-F90D-4878-A9C7-6715630A59AF}" sibTransId="{0BFEF0D3-4772-45DC-BDD9-8CEAA99F7294}"/>
    <dgm:cxn modelId="{E12D713B-6FD4-47BE-AB4A-CBE2562011BE}" srcId="{F69F75C6-974D-4E8E-99AB-11CB2E8F8B75}" destId="{1F5F2743-DC23-4C97-B985-0680A5887809}" srcOrd="2" destOrd="0" parTransId="{4309A16E-40DD-4F78-8FE3-C787155AAE57}" sibTransId="{6B0CF535-80CA-4DCB-BFB5-523C65C538BB}"/>
    <dgm:cxn modelId="{54F60AC7-868E-4438-8B6E-14F28029DF11}" type="presParOf" srcId="{1B8C20A9-B49C-4D1F-A0CF-70C11442BC90}" destId="{48BBC6EF-9649-42FC-A45E-37ED9DCFFEB8}" srcOrd="0" destOrd="0" presId="urn:microsoft.com/office/officeart/2005/8/layout/orgChart1"/>
    <dgm:cxn modelId="{9059A51B-4EF1-4DBD-B0DD-CCE4FEB61D4C}" type="presParOf" srcId="{48BBC6EF-9649-42FC-A45E-37ED9DCFFEB8}" destId="{643F35F0-F4B0-44A5-8C62-6B9D395274C2}" srcOrd="0" destOrd="0" presId="urn:microsoft.com/office/officeart/2005/8/layout/orgChart1"/>
    <dgm:cxn modelId="{8516A134-B920-4494-A526-32B2C0BD4AD7}" type="presParOf" srcId="{643F35F0-F4B0-44A5-8C62-6B9D395274C2}" destId="{8F1DB786-E531-4360-A569-D2B78AB35DF2}" srcOrd="0" destOrd="0" presId="urn:microsoft.com/office/officeart/2005/8/layout/orgChart1"/>
    <dgm:cxn modelId="{85B194C8-30CA-4A1C-851A-35990A7FB824}" type="presParOf" srcId="{643F35F0-F4B0-44A5-8C62-6B9D395274C2}" destId="{5739429E-D7D6-4E82-A7E6-C08E5DE32EBC}" srcOrd="1" destOrd="0" presId="urn:microsoft.com/office/officeart/2005/8/layout/orgChart1"/>
    <dgm:cxn modelId="{1BB48968-6346-4F1C-8767-669707CC1A5C}" type="presParOf" srcId="{48BBC6EF-9649-42FC-A45E-37ED9DCFFEB8}" destId="{56B3C1F6-578C-42A3-8946-ED803703A458}" srcOrd="1" destOrd="0" presId="urn:microsoft.com/office/officeart/2005/8/layout/orgChart1"/>
    <dgm:cxn modelId="{E1B7066F-9758-4E30-A154-FD9B06CB11A7}" type="presParOf" srcId="{56B3C1F6-578C-42A3-8946-ED803703A458}" destId="{39C9437F-8C05-4675-95A6-0648AD28CB5F}" srcOrd="0" destOrd="0" presId="urn:microsoft.com/office/officeart/2005/8/layout/orgChart1"/>
    <dgm:cxn modelId="{D61CF172-BBE6-4E69-81D2-6E1500C53E49}" type="presParOf" srcId="{56B3C1F6-578C-42A3-8946-ED803703A458}" destId="{A451DA6E-80F4-4F50-93FA-B81451DCBEC6}" srcOrd="1" destOrd="0" presId="urn:microsoft.com/office/officeart/2005/8/layout/orgChart1"/>
    <dgm:cxn modelId="{4953961E-11EB-4D0B-97E8-719BA780D94D}" type="presParOf" srcId="{A451DA6E-80F4-4F50-93FA-B81451DCBEC6}" destId="{588B5B5F-1973-4D99-A25D-39037CE6C98D}" srcOrd="0" destOrd="0" presId="urn:microsoft.com/office/officeart/2005/8/layout/orgChart1"/>
    <dgm:cxn modelId="{EFC6BB7C-5829-4604-B245-105D12BB3D52}" type="presParOf" srcId="{588B5B5F-1973-4D99-A25D-39037CE6C98D}" destId="{70195859-AAE9-400B-8FC0-E998CC09140E}" srcOrd="0" destOrd="0" presId="urn:microsoft.com/office/officeart/2005/8/layout/orgChart1"/>
    <dgm:cxn modelId="{FBFB024C-B99A-41FC-BEC2-4B4B39E17C16}" type="presParOf" srcId="{588B5B5F-1973-4D99-A25D-39037CE6C98D}" destId="{C0F938A4-B05D-4D60-BC0F-2E7CAF164703}" srcOrd="1" destOrd="0" presId="urn:microsoft.com/office/officeart/2005/8/layout/orgChart1"/>
    <dgm:cxn modelId="{99B1C947-694B-455B-B8C1-190D9E28A3E3}" type="presParOf" srcId="{A451DA6E-80F4-4F50-93FA-B81451DCBEC6}" destId="{0BC88141-711C-4F3C-B776-96861AB25AA1}" srcOrd="1" destOrd="0" presId="urn:microsoft.com/office/officeart/2005/8/layout/orgChart1"/>
    <dgm:cxn modelId="{2DDAD770-3357-4A7C-B5E5-959C46A0207A}" type="presParOf" srcId="{A451DA6E-80F4-4F50-93FA-B81451DCBEC6}" destId="{8D0A734B-774E-41C3-A29A-D2D6E0300A74}" srcOrd="2" destOrd="0" presId="urn:microsoft.com/office/officeart/2005/8/layout/orgChart1"/>
    <dgm:cxn modelId="{A84AF747-C4EC-406C-81B0-D4620201490F}" type="presParOf" srcId="{56B3C1F6-578C-42A3-8946-ED803703A458}" destId="{BEAD81A5-AD23-45B5-AAEA-737B98E7F33C}" srcOrd="2" destOrd="0" presId="urn:microsoft.com/office/officeart/2005/8/layout/orgChart1"/>
    <dgm:cxn modelId="{F693D43A-5E1A-4489-9BD2-0A11771CFFD5}" type="presParOf" srcId="{56B3C1F6-578C-42A3-8946-ED803703A458}" destId="{A7EB273D-034B-4C71-95D0-00105557A72B}" srcOrd="3" destOrd="0" presId="urn:microsoft.com/office/officeart/2005/8/layout/orgChart1"/>
    <dgm:cxn modelId="{A530E337-6388-442D-AF06-76575EEBC01F}" type="presParOf" srcId="{A7EB273D-034B-4C71-95D0-00105557A72B}" destId="{D7B94B0E-4A33-48E4-8FBE-815991B7CE9A}" srcOrd="0" destOrd="0" presId="urn:microsoft.com/office/officeart/2005/8/layout/orgChart1"/>
    <dgm:cxn modelId="{BD56B9EF-DF6E-4F49-8F27-7754149D53F6}" type="presParOf" srcId="{D7B94B0E-4A33-48E4-8FBE-815991B7CE9A}" destId="{C2989C5C-B671-4A9B-A04F-F1139EF11B85}" srcOrd="0" destOrd="0" presId="urn:microsoft.com/office/officeart/2005/8/layout/orgChart1"/>
    <dgm:cxn modelId="{89389A78-8BC8-48F8-B7FC-9B82E7F567D3}" type="presParOf" srcId="{D7B94B0E-4A33-48E4-8FBE-815991B7CE9A}" destId="{3CE53FF4-B6DD-41A6-9A32-00D0112F2B85}" srcOrd="1" destOrd="0" presId="urn:microsoft.com/office/officeart/2005/8/layout/orgChart1"/>
    <dgm:cxn modelId="{2E4857B9-4C7B-43C4-B48E-3176EA9FFD8A}" type="presParOf" srcId="{A7EB273D-034B-4C71-95D0-00105557A72B}" destId="{2FAC8841-956C-47A5-BD0B-6EE9DB77EB55}" srcOrd="1" destOrd="0" presId="urn:microsoft.com/office/officeart/2005/8/layout/orgChart1"/>
    <dgm:cxn modelId="{5ED58FD8-F11B-461C-B9AF-7A1E5D7C89E5}" type="presParOf" srcId="{A7EB273D-034B-4C71-95D0-00105557A72B}" destId="{A2B55331-8441-47E7-AE56-185DEF6A2755}" srcOrd="2" destOrd="0" presId="urn:microsoft.com/office/officeart/2005/8/layout/orgChart1"/>
    <dgm:cxn modelId="{64A503F2-953F-4A5B-840F-210ABEA22E9A}" type="presParOf" srcId="{56B3C1F6-578C-42A3-8946-ED803703A458}" destId="{40482131-7F34-4BAE-9112-FC3CCE5F7E9B}" srcOrd="4" destOrd="0" presId="urn:microsoft.com/office/officeart/2005/8/layout/orgChart1"/>
    <dgm:cxn modelId="{AC9BEE6C-3DD0-4AB5-9FF9-662765C8AF42}" type="presParOf" srcId="{56B3C1F6-578C-42A3-8946-ED803703A458}" destId="{91F46450-9037-414A-BEE6-E3DC5E4E3086}" srcOrd="5" destOrd="0" presId="urn:microsoft.com/office/officeart/2005/8/layout/orgChart1"/>
    <dgm:cxn modelId="{0758168F-C7F1-4D0A-A517-7169A0BF0FE7}" type="presParOf" srcId="{91F46450-9037-414A-BEE6-E3DC5E4E3086}" destId="{8748C2C1-2757-4B9D-B5FB-8255F7E53232}" srcOrd="0" destOrd="0" presId="urn:microsoft.com/office/officeart/2005/8/layout/orgChart1"/>
    <dgm:cxn modelId="{DFA81612-5DED-47F5-9CD1-ACA3FB1420E2}" type="presParOf" srcId="{8748C2C1-2757-4B9D-B5FB-8255F7E53232}" destId="{80BD8427-482D-4B9B-8155-012F141B6E9E}" srcOrd="0" destOrd="0" presId="urn:microsoft.com/office/officeart/2005/8/layout/orgChart1"/>
    <dgm:cxn modelId="{3F6FBD16-3BD5-4890-BB0E-1AFAFB9F4F5E}" type="presParOf" srcId="{8748C2C1-2757-4B9D-B5FB-8255F7E53232}" destId="{D7435629-0C86-42CF-BD8F-4F5BEC799089}" srcOrd="1" destOrd="0" presId="urn:microsoft.com/office/officeart/2005/8/layout/orgChart1"/>
    <dgm:cxn modelId="{69E22196-432E-40E9-BC75-3FD6B51B5182}" type="presParOf" srcId="{91F46450-9037-414A-BEE6-E3DC5E4E3086}" destId="{CDC0A392-9235-4B9B-B2BA-892B574EB56E}" srcOrd="1" destOrd="0" presId="urn:microsoft.com/office/officeart/2005/8/layout/orgChart1"/>
    <dgm:cxn modelId="{0A459A96-DE2B-434E-86F3-880B24133896}" type="presParOf" srcId="{91F46450-9037-414A-BEE6-E3DC5E4E3086}" destId="{5D4B91D9-76FF-42F9-9AF3-CC8D583129E2}" srcOrd="2" destOrd="0" presId="urn:microsoft.com/office/officeart/2005/8/layout/orgChart1"/>
    <dgm:cxn modelId="{C718BABA-A4F0-4D51-96B9-89BF47E67874}" type="presParOf" srcId="{56B3C1F6-578C-42A3-8946-ED803703A458}" destId="{3B518F5D-7916-494F-8155-AE86B477A38A}" srcOrd="6" destOrd="0" presId="urn:microsoft.com/office/officeart/2005/8/layout/orgChart1"/>
    <dgm:cxn modelId="{E6C20C1E-C5CB-4AF0-908B-127B50282542}" type="presParOf" srcId="{56B3C1F6-578C-42A3-8946-ED803703A458}" destId="{C29CF1D9-C05F-4C99-B891-DF1B80F5A110}" srcOrd="7" destOrd="0" presId="urn:microsoft.com/office/officeart/2005/8/layout/orgChart1"/>
    <dgm:cxn modelId="{F838BF49-0E87-4D81-B1A1-9029B8173723}" type="presParOf" srcId="{C29CF1D9-C05F-4C99-B891-DF1B80F5A110}" destId="{7567ECE5-EF04-44DA-B941-F8438D74A4BA}" srcOrd="0" destOrd="0" presId="urn:microsoft.com/office/officeart/2005/8/layout/orgChart1"/>
    <dgm:cxn modelId="{5F5D977E-6D9F-4136-9A63-6D7E8C21EC05}" type="presParOf" srcId="{7567ECE5-EF04-44DA-B941-F8438D74A4BA}" destId="{7134994D-5BB2-4B88-8CF9-4C94B6084206}" srcOrd="0" destOrd="0" presId="urn:microsoft.com/office/officeart/2005/8/layout/orgChart1"/>
    <dgm:cxn modelId="{582043E1-2D90-4898-BB78-68115AD535B0}" type="presParOf" srcId="{7567ECE5-EF04-44DA-B941-F8438D74A4BA}" destId="{436E8E8C-D7B2-4B69-ABAB-E90D4E89AD50}" srcOrd="1" destOrd="0" presId="urn:microsoft.com/office/officeart/2005/8/layout/orgChart1"/>
    <dgm:cxn modelId="{B460658B-0770-4043-8C98-56B483D9AB33}" type="presParOf" srcId="{C29CF1D9-C05F-4C99-B891-DF1B80F5A110}" destId="{B829E808-512B-41D7-B92A-57A92CC5BC9E}" srcOrd="1" destOrd="0" presId="urn:microsoft.com/office/officeart/2005/8/layout/orgChart1"/>
    <dgm:cxn modelId="{718CF8E1-F0AB-474F-A783-9622D4F5A427}" type="presParOf" srcId="{C29CF1D9-C05F-4C99-B891-DF1B80F5A110}" destId="{B871FBAC-C6B7-469A-86C2-2F30F459E8D0}" srcOrd="2" destOrd="0" presId="urn:microsoft.com/office/officeart/2005/8/layout/orgChart1"/>
    <dgm:cxn modelId="{984CFB9A-DABA-42A5-ADBA-DFCC31BAFB92}" type="presParOf" srcId="{48BBC6EF-9649-42FC-A45E-37ED9DCFFEB8}" destId="{6B3679E7-AD85-4C3F-AC5C-2E0A9590251D}" srcOrd="2" destOrd="0" presId="urn:microsoft.com/office/officeart/2005/8/layout/orgChart1"/>
  </dgm:cxnLst>
  <dgm:bg/>
  <dgm:whole>
    <a:ln w="12700">
      <a:noFill/>
      <a:prstDash val="solid"/>
    </a:ln>
  </dgm:whole>
  <dgm:extLst>
    <a:ext uri="http://schemas.microsoft.com/office/drawing/2008/diagram">
      <dsp:dataModelExt xmlns:dsp="http://schemas.microsoft.com/office/drawing/2008/diagram" relId="rId8" minVer="http://schemas.openxmlformats.org/drawingml/2006/diagram"/>
    </a:ext>
    <a:ext uri="{C62137D5-CB1D-491B-B009-E17868A290BF}">
      <dgm14:recolorImg xmlns:dgm14="http://schemas.microsoft.com/office/drawing/2010/diagram" val="1"/>
    </a:ext>
  </dgm:extLst>
</dgm:dataModel>
</file>

<file path=ppt/diagrams/data2.xml><?xml version="1.0" encoding="utf-8"?>
<dgm:dataModel xmlns:dgm="http://schemas.openxmlformats.org/drawingml/2006/diagram" xmlns:a="http://schemas.openxmlformats.org/drawingml/2006/main">
  <dgm:ptLst>
    <dgm:pt modelId="{04E79726-4EFD-43E1-A436-82AF9DB50374}" type="doc">
      <dgm:prSet loTypeId="urn:microsoft.com/office/officeart/2005/8/layout/cycle8" loCatId="cycle" qsTypeId="urn:microsoft.com/office/officeart/2005/8/quickstyle/simple1" qsCatId="simple" csTypeId="urn:microsoft.com/office/officeart/2005/8/colors/accent1_2" csCatId="accent1" phldr="1"/>
      <dgm:spPr/>
    </dgm:pt>
    <dgm:pt modelId="{852FF568-FF83-4923-B432-76C9E64225F2}">
      <dgm:prSet phldrT="[テキスト]"/>
      <dgm:spPr>
        <a:solidFill>
          <a:srgbClr val="FFFF00"/>
        </a:solidFill>
      </dgm:spPr>
      <dgm:t>
        <a:bodyPr/>
        <a:lstStyle/>
        <a:p>
          <a:r>
            <a:rPr lang="ja-JP" altLang="en-US" b="1" dirty="0" smtClean="0">
              <a:solidFill>
                <a:schemeClr val="accent4">
                  <a:lumMod val="10000"/>
                </a:schemeClr>
              </a:solidFill>
              <a:latin typeface="HGP明朝E" panose="02020900000000000000" pitchFamily="18" charset="-128"/>
            </a:rPr>
            <a:t>作業的</a:t>
          </a:r>
          <a:r>
            <a:rPr lang="en-US" altLang="ja-JP" b="1" dirty="0" smtClean="0">
              <a:solidFill>
                <a:schemeClr val="accent4">
                  <a:lumMod val="10000"/>
                </a:schemeClr>
              </a:solidFill>
              <a:latin typeface="HGP明朝E" panose="02020900000000000000" pitchFamily="18" charset="-128"/>
            </a:rPr>
            <a:t/>
          </a:r>
          <a:br>
            <a:rPr lang="en-US" altLang="ja-JP" b="1" dirty="0" smtClean="0">
              <a:solidFill>
                <a:schemeClr val="accent4">
                  <a:lumMod val="10000"/>
                </a:schemeClr>
              </a:solidFill>
              <a:latin typeface="HGP明朝E" panose="02020900000000000000" pitchFamily="18" charset="-128"/>
            </a:rPr>
          </a:br>
          <a:r>
            <a:rPr lang="ja-JP" altLang="en-US" b="1" dirty="0" smtClean="0">
              <a:solidFill>
                <a:schemeClr val="accent4">
                  <a:lumMod val="10000"/>
                </a:schemeClr>
              </a:solidFill>
              <a:latin typeface="HGP明朝E" panose="02020900000000000000" pitchFamily="18" charset="-128"/>
            </a:rPr>
            <a:t>要因対策</a:t>
          </a:r>
          <a:endParaRPr kumimoji="1" lang="ja-JP" altLang="en-US" b="1" dirty="0"/>
        </a:p>
      </dgm:t>
    </dgm:pt>
    <dgm:pt modelId="{B20EE041-7328-4073-9A95-EB31BB2DCD47}" type="parTrans" cxnId="{136EFD67-A831-4E00-A6D1-0BC9788E6D04}">
      <dgm:prSet/>
      <dgm:spPr/>
      <dgm:t>
        <a:bodyPr/>
        <a:lstStyle/>
        <a:p>
          <a:endParaRPr kumimoji="1" lang="ja-JP" altLang="en-US"/>
        </a:p>
      </dgm:t>
    </dgm:pt>
    <dgm:pt modelId="{CCE5B5F8-1B9C-47A4-A4A0-5FCBD9E14634}" type="sibTrans" cxnId="{136EFD67-A831-4E00-A6D1-0BC9788E6D04}">
      <dgm:prSet/>
      <dgm:spPr/>
      <dgm:t>
        <a:bodyPr/>
        <a:lstStyle/>
        <a:p>
          <a:endParaRPr kumimoji="1" lang="ja-JP" altLang="en-US"/>
        </a:p>
      </dgm:t>
    </dgm:pt>
    <dgm:pt modelId="{A5739F52-F189-49DD-A723-63DE781FB529}">
      <dgm:prSet phldrT="[テキスト]"/>
      <dgm:spPr>
        <a:solidFill>
          <a:srgbClr val="F836EA"/>
        </a:solidFill>
      </dgm:spPr>
      <dgm:t>
        <a:bodyPr/>
        <a:lstStyle/>
        <a:p>
          <a:r>
            <a:rPr lang="ja-JP" altLang="en-US" b="1" dirty="0" smtClean="0">
              <a:solidFill>
                <a:schemeClr val="accent4">
                  <a:lumMod val="10000"/>
                </a:schemeClr>
              </a:solidFill>
              <a:latin typeface="HGP明朝E" panose="02020900000000000000" pitchFamily="18" charset="-128"/>
            </a:rPr>
            <a:t>人的要因対策</a:t>
          </a:r>
          <a:r>
            <a:rPr lang="ja-JP" altLang="en-US" dirty="0" smtClean="0">
              <a:solidFill>
                <a:schemeClr val="accent4">
                  <a:lumMod val="10000"/>
                </a:schemeClr>
              </a:solidFill>
              <a:latin typeface="HGP明朝E" panose="02020900000000000000" pitchFamily="18" charset="-128"/>
            </a:rPr>
            <a:t>　</a:t>
          </a:r>
          <a:endParaRPr kumimoji="1" lang="ja-JP" altLang="en-US" dirty="0"/>
        </a:p>
      </dgm:t>
    </dgm:pt>
    <dgm:pt modelId="{2AC36C0A-2EF8-4C19-8102-A51FB5F9BA03}" type="parTrans" cxnId="{D1B470FB-601D-4D5C-92AC-CF683DA15C26}">
      <dgm:prSet/>
      <dgm:spPr/>
      <dgm:t>
        <a:bodyPr/>
        <a:lstStyle/>
        <a:p>
          <a:endParaRPr kumimoji="1" lang="ja-JP" altLang="en-US"/>
        </a:p>
      </dgm:t>
    </dgm:pt>
    <dgm:pt modelId="{711F669C-0A0C-4D5F-89DD-6ABFCA369134}" type="sibTrans" cxnId="{D1B470FB-601D-4D5C-92AC-CF683DA15C26}">
      <dgm:prSet/>
      <dgm:spPr/>
      <dgm:t>
        <a:bodyPr/>
        <a:lstStyle/>
        <a:p>
          <a:endParaRPr kumimoji="1" lang="ja-JP" altLang="en-US"/>
        </a:p>
      </dgm:t>
    </dgm:pt>
    <dgm:pt modelId="{95F9590E-AA6A-4BF8-A38F-F7554CEC122E}">
      <dgm:prSet phldrT="[テキスト]" custT="1"/>
      <dgm:spPr>
        <a:solidFill>
          <a:srgbClr val="FFC000"/>
        </a:solidFill>
      </dgm:spPr>
      <dgm:t>
        <a:bodyPr/>
        <a:lstStyle/>
        <a:p>
          <a:r>
            <a:rPr lang="ja-JP" altLang="en-US" sz="2600" b="1" dirty="0" smtClean="0">
              <a:solidFill>
                <a:schemeClr val="accent4">
                  <a:lumMod val="10000"/>
                </a:schemeClr>
              </a:solidFill>
              <a:latin typeface="HGP明朝E" panose="02020900000000000000" pitchFamily="18" charset="-128"/>
            </a:rPr>
            <a:t>管理的</a:t>
          </a:r>
          <a:r>
            <a:rPr lang="en-US" altLang="ja-JP" sz="2600" b="1" dirty="0" smtClean="0">
              <a:solidFill>
                <a:schemeClr val="accent4">
                  <a:lumMod val="10000"/>
                </a:schemeClr>
              </a:solidFill>
              <a:latin typeface="HGP明朝E" panose="02020900000000000000" pitchFamily="18" charset="-128"/>
            </a:rPr>
            <a:t/>
          </a:r>
          <a:br>
            <a:rPr lang="en-US" altLang="ja-JP" sz="2600" b="1" dirty="0" smtClean="0">
              <a:solidFill>
                <a:schemeClr val="accent4">
                  <a:lumMod val="10000"/>
                </a:schemeClr>
              </a:solidFill>
              <a:latin typeface="HGP明朝E" panose="02020900000000000000" pitchFamily="18" charset="-128"/>
            </a:rPr>
          </a:br>
          <a:r>
            <a:rPr lang="ja-JP" altLang="en-US" sz="2600" b="1" dirty="0" smtClean="0">
              <a:solidFill>
                <a:schemeClr val="accent4">
                  <a:lumMod val="10000"/>
                </a:schemeClr>
              </a:solidFill>
              <a:latin typeface="HGP明朝E" panose="02020900000000000000" pitchFamily="18" charset="-128"/>
            </a:rPr>
            <a:t>要因対策</a:t>
          </a:r>
          <a:endParaRPr kumimoji="1" lang="ja-JP" altLang="en-US" sz="2600" b="1" dirty="0"/>
        </a:p>
      </dgm:t>
    </dgm:pt>
    <dgm:pt modelId="{2F329424-B16B-4A62-83AF-5F0C7BBD13A7}" type="parTrans" cxnId="{201D0D76-3CA1-4686-B7FF-AD3D58B42FC3}">
      <dgm:prSet/>
      <dgm:spPr/>
      <dgm:t>
        <a:bodyPr/>
        <a:lstStyle/>
        <a:p>
          <a:endParaRPr kumimoji="1" lang="ja-JP" altLang="en-US"/>
        </a:p>
      </dgm:t>
    </dgm:pt>
    <dgm:pt modelId="{591BCAFB-E88D-4E34-B9EC-B24FEBC8F514}" type="sibTrans" cxnId="{201D0D76-3CA1-4686-B7FF-AD3D58B42FC3}">
      <dgm:prSet/>
      <dgm:spPr/>
      <dgm:t>
        <a:bodyPr/>
        <a:lstStyle/>
        <a:p>
          <a:endParaRPr kumimoji="1" lang="ja-JP" altLang="en-US"/>
        </a:p>
      </dgm:t>
    </dgm:pt>
    <dgm:pt modelId="{E1E0FC95-F469-42B4-B612-C7687DAFF22C}" type="pres">
      <dgm:prSet presAssocID="{04E79726-4EFD-43E1-A436-82AF9DB50374}" presName="compositeShape" presStyleCnt="0">
        <dgm:presLayoutVars>
          <dgm:chMax val="7"/>
          <dgm:dir/>
          <dgm:resizeHandles val="exact"/>
        </dgm:presLayoutVars>
      </dgm:prSet>
      <dgm:spPr/>
    </dgm:pt>
    <dgm:pt modelId="{AE528E88-B88F-4EA3-9C1E-F54FC06BB91D}" type="pres">
      <dgm:prSet presAssocID="{04E79726-4EFD-43E1-A436-82AF9DB50374}" presName="wedge1" presStyleLbl="node1" presStyleIdx="0" presStyleCnt="3"/>
      <dgm:spPr/>
      <dgm:t>
        <a:bodyPr/>
        <a:lstStyle/>
        <a:p>
          <a:endParaRPr kumimoji="1" lang="ja-JP" altLang="en-US"/>
        </a:p>
      </dgm:t>
    </dgm:pt>
    <dgm:pt modelId="{65722E92-BE6D-4B34-BD87-AE3FE2F2F580}" type="pres">
      <dgm:prSet presAssocID="{04E79726-4EFD-43E1-A436-82AF9DB50374}" presName="dummy1a" presStyleCnt="0"/>
      <dgm:spPr/>
    </dgm:pt>
    <dgm:pt modelId="{BAD0F0C4-447B-43E8-8088-C8FAD82CC6E0}" type="pres">
      <dgm:prSet presAssocID="{04E79726-4EFD-43E1-A436-82AF9DB50374}" presName="dummy1b" presStyleCnt="0"/>
      <dgm:spPr/>
    </dgm:pt>
    <dgm:pt modelId="{C8DE8286-6F0A-43ED-AC6C-64FDA09A96A2}" type="pres">
      <dgm:prSet presAssocID="{04E79726-4EFD-43E1-A436-82AF9DB50374}" presName="wedge1Tx" presStyleLbl="node1" presStyleIdx="0" presStyleCnt="3">
        <dgm:presLayoutVars>
          <dgm:chMax val="0"/>
          <dgm:chPref val="0"/>
          <dgm:bulletEnabled val="1"/>
        </dgm:presLayoutVars>
      </dgm:prSet>
      <dgm:spPr/>
      <dgm:t>
        <a:bodyPr/>
        <a:lstStyle/>
        <a:p>
          <a:endParaRPr kumimoji="1" lang="ja-JP" altLang="en-US"/>
        </a:p>
      </dgm:t>
    </dgm:pt>
    <dgm:pt modelId="{5215FC97-A75E-4B14-9D37-C40A8DA42097}" type="pres">
      <dgm:prSet presAssocID="{04E79726-4EFD-43E1-A436-82AF9DB50374}" presName="wedge2" presStyleLbl="node1" presStyleIdx="1" presStyleCnt="3" custScaleX="98416" custScaleY="92325"/>
      <dgm:spPr/>
      <dgm:t>
        <a:bodyPr/>
        <a:lstStyle/>
        <a:p>
          <a:endParaRPr kumimoji="1" lang="ja-JP" altLang="en-US"/>
        </a:p>
      </dgm:t>
    </dgm:pt>
    <dgm:pt modelId="{9CB9EF32-9329-49FE-82F0-0ED1472E3C1D}" type="pres">
      <dgm:prSet presAssocID="{04E79726-4EFD-43E1-A436-82AF9DB50374}" presName="dummy2a" presStyleCnt="0"/>
      <dgm:spPr/>
    </dgm:pt>
    <dgm:pt modelId="{EE0D8105-62EC-45A6-9734-1D659E54C49F}" type="pres">
      <dgm:prSet presAssocID="{04E79726-4EFD-43E1-A436-82AF9DB50374}" presName="dummy2b" presStyleCnt="0"/>
      <dgm:spPr/>
    </dgm:pt>
    <dgm:pt modelId="{48CC6BE9-E99A-43C3-A329-3502D2E229DF}" type="pres">
      <dgm:prSet presAssocID="{04E79726-4EFD-43E1-A436-82AF9DB50374}" presName="wedge2Tx" presStyleLbl="node1" presStyleIdx="1" presStyleCnt="3">
        <dgm:presLayoutVars>
          <dgm:chMax val="0"/>
          <dgm:chPref val="0"/>
          <dgm:bulletEnabled val="1"/>
        </dgm:presLayoutVars>
      </dgm:prSet>
      <dgm:spPr/>
      <dgm:t>
        <a:bodyPr/>
        <a:lstStyle/>
        <a:p>
          <a:endParaRPr kumimoji="1" lang="ja-JP" altLang="en-US"/>
        </a:p>
      </dgm:t>
    </dgm:pt>
    <dgm:pt modelId="{864C6BA7-30C3-46F4-A23A-82CA37C1107C}" type="pres">
      <dgm:prSet presAssocID="{04E79726-4EFD-43E1-A436-82AF9DB50374}" presName="wedge3" presStyleLbl="node1" presStyleIdx="2" presStyleCnt="3"/>
      <dgm:spPr/>
      <dgm:t>
        <a:bodyPr/>
        <a:lstStyle/>
        <a:p>
          <a:endParaRPr kumimoji="1" lang="ja-JP" altLang="en-US"/>
        </a:p>
      </dgm:t>
    </dgm:pt>
    <dgm:pt modelId="{8C2B17CF-A30C-45D5-ACA6-C6B8CDFA55CF}" type="pres">
      <dgm:prSet presAssocID="{04E79726-4EFD-43E1-A436-82AF9DB50374}" presName="dummy3a" presStyleCnt="0"/>
      <dgm:spPr/>
    </dgm:pt>
    <dgm:pt modelId="{E0A80E2C-6854-416F-B1B9-74592B0A8A97}" type="pres">
      <dgm:prSet presAssocID="{04E79726-4EFD-43E1-A436-82AF9DB50374}" presName="dummy3b" presStyleCnt="0"/>
      <dgm:spPr/>
    </dgm:pt>
    <dgm:pt modelId="{618CB632-1C8F-49F9-96CF-2F16A9EAC4CD}" type="pres">
      <dgm:prSet presAssocID="{04E79726-4EFD-43E1-A436-82AF9DB50374}" presName="wedge3Tx" presStyleLbl="node1" presStyleIdx="2" presStyleCnt="3">
        <dgm:presLayoutVars>
          <dgm:chMax val="0"/>
          <dgm:chPref val="0"/>
          <dgm:bulletEnabled val="1"/>
        </dgm:presLayoutVars>
      </dgm:prSet>
      <dgm:spPr/>
      <dgm:t>
        <a:bodyPr/>
        <a:lstStyle/>
        <a:p>
          <a:endParaRPr kumimoji="1" lang="ja-JP" altLang="en-US"/>
        </a:p>
      </dgm:t>
    </dgm:pt>
    <dgm:pt modelId="{191455CA-EAC6-482F-B039-59112EF75FD2}" type="pres">
      <dgm:prSet presAssocID="{CCE5B5F8-1B9C-47A4-A4A0-5FCBD9E14634}" presName="arrowWedge1" presStyleLbl="fgSibTrans2D1" presStyleIdx="0" presStyleCnt="3" custLinFactNeighborX="654" custLinFactNeighborY="981"/>
      <dgm:spPr>
        <a:solidFill>
          <a:schemeClr val="bg2">
            <a:lumMod val="50000"/>
          </a:schemeClr>
        </a:solidFill>
      </dgm:spPr>
    </dgm:pt>
    <dgm:pt modelId="{D0A64009-418E-4A88-A918-8C9A9DF7E4B4}" type="pres">
      <dgm:prSet presAssocID="{711F669C-0A0C-4D5F-89DD-6ABFCA369134}" presName="arrowWedge2" presStyleLbl="fgSibTrans2D1" presStyleIdx="1" presStyleCnt="3"/>
      <dgm:spPr>
        <a:solidFill>
          <a:schemeClr val="bg2">
            <a:lumMod val="50000"/>
          </a:schemeClr>
        </a:solidFill>
      </dgm:spPr>
    </dgm:pt>
    <dgm:pt modelId="{5638F00F-8556-4734-AB50-798862FA27C8}" type="pres">
      <dgm:prSet presAssocID="{591BCAFB-E88D-4E34-B9EC-B24FEBC8F514}" presName="arrowWedge3" presStyleLbl="fgSibTrans2D1" presStyleIdx="2" presStyleCnt="3"/>
      <dgm:spPr>
        <a:solidFill>
          <a:schemeClr val="bg2">
            <a:lumMod val="50000"/>
          </a:schemeClr>
        </a:solidFill>
        <a:ln>
          <a:solidFill>
            <a:schemeClr val="accent1"/>
          </a:solidFill>
        </a:ln>
      </dgm:spPr>
    </dgm:pt>
  </dgm:ptLst>
  <dgm:cxnLst>
    <dgm:cxn modelId="{0B0E5727-4AA4-4011-A367-7B28F52CC589}" type="presOf" srcId="{852FF568-FF83-4923-B432-76C9E64225F2}" destId="{C8DE8286-6F0A-43ED-AC6C-64FDA09A96A2}" srcOrd="1" destOrd="0" presId="urn:microsoft.com/office/officeart/2005/8/layout/cycle8"/>
    <dgm:cxn modelId="{022BDF2E-AD27-45CE-B9F2-F95D21F9723A}" type="presOf" srcId="{A5739F52-F189-49DD-A723-63DE781FB529}" destId="{48CC6BE9-E99A-43C3-A329-3502D2E229DF}" srcOrd="1" destOrd="0" presId="urn:microsoft.com/office/officeart/2005/8/layout/cycle8"/>
    <dgm:cxn modelId="{136EFD67-A831-4E00-A6D1-0BC9788E6D04}" srcId="{04E79726-4EFD-43E1-A436-82AF9DB50374}" destId="{852FF568-FF83-4923-B432-76C9E64225F2}" srcOrd="0" destOrd="0" parTransId="{B20EE041-7328-4073-9A95-EB31BB2DCD47}" sibTransId="{CCE5B5F8-1B9C-47A4-A4A0-5FCBD9E14634}"/>
    <dgm:cxn modelId="{33CE6842-FBB9-45F3-A0DA-8A25F9275B2B}" type="presOf" srcId="{04E79726-4EFD-43E1-A436-82AF9DB50374}" destId="{E1E0FC95-F469-42B4-B612-C7687DAFF22C}" srcOrd="0" destOrd="0" presId="urn:microsoft.com/office/officeart/2005/8/layout/cycle8"/>
    <dgm:cxn modelId="{D1B470FB-601D-4D5C-92AC-CF683DA15C26}" srcId="{04E79726-4EFD-43E1-A436-82AF9DB50374}" destId="{A5739F52-F189-49DD-A723-63DE781FB529}" srcOrd="1" destOrd="0" parTransId="{2AC36C0A-2EF8-4C19-8102-A51FB5F9BA03}" sibTransId="{711F669C-0A0C-4D5F-89DD-6ABFCA369134}"/>
    <dgm:cxn modelId="{77AF7DE8-F034-4D87-833B-22689DAD67CC}" type="presOf" srcId="{95F9590E-AA6A-4BF8-A38F-F7554CEC122E}" destId="{618CB632-1C8F-49F9-96CF-2F16A9EAC4CD}" srcOrd="1" destOrd="0" presId="urn:microsoft.com/office/officeart/2005/8/layout/cycle8"/>
    <dgm:cxn modelId="{3592C83D-863C-4207-9F50-E2AD2A9CA5E1}" type="presOf" srcId="{852FF568-FF83-4923-B432-76C9E64225F2}" destId="{AE528E88-B88F-4EA3-9C1E-F54FC06BB91D}" srcOrd="0" destOrd="0" presId="urn:microsoft.com/office/officeart/2005/8/layout/cycle8"/>
    <dgm:cxn modelId="{201D0D76-3CA1-4686-B7FF-AD3D58B42FC3}" srcId="{04E79726-4EFD-43E1-A436-82AF9DB50374}" destId="{95F9590E-AA6A-4BF8-A38F-F7554CEC122E}" srcOrd="2" destOrd="0" parTransId="{2F329424-B16B-4A62-83AF-5F0C7BBD13A7}" sibTransId="{591BCAFB-E88D-4E34-B9EC-B24FEBC8F514}"/>
    <dgm:cxn modelId="{642EF2EC-3B4A-469D-998B-9ACBB8B921FE}" type="presOf" srcId="{95F9590E-AA6A-4BF8-A38F-F7554CEC122E}" destId="{864C6BA7-30C3-46F4-A23A-82CA37C1107C}" srcOrd="0" destOrd="0" presId="urn:microsoft.com/office/officeart/2005/8/layout/cycle8"/>
    <dgm:cxn modelId="{8436CB7E-C430-4EB2-943D-6E443E371191}" type="presOf" srcId="{A5739F52-F189-49DD-A723-63DE781FB529}" destId="{5215FC97-A75E-4B14-9D37-C40A8DA42097}" srcOrd="0" destOrd="0" presId="urn:microsoft.com/office/officeart/2005/8/layout/cycle8"/>
    <dgm:cxn modelId="{D58BB8AE-BE0A-4718-BCCC-5E836B56FC16}" type="presParOf" srcId="{E1E0FC95-F469-42B4-B612-C7687DAFF22C}" destId="{AE528E88-B88F-4EA3-9C1E-F54FC06BB91D}" srcOrd="0" destOrd="0" presId="urn:microsoft.com/office/officeart/2005/8/layout/cycle8"/>
    <dgm:cxn modelId="{209D6C4C-8958-4E53-B18D-E7B7C74E970E}" type="presParOf" srcId="{E1E0FC95-F469-42B4-B612-C7687DAFF22C}" destId="{65722E92-BE6D-4B34-BD87-AE3FE2F2F580}" srcOrd="1" destOrd="0" presId="urn:microsoft.com/office/officeart/2005/8/layout/cycle8"/>
    <dgm:cxn modelId="{1298AAE0-7120-4C2F-BE09-6808D2925E82}" type="presParOf" srcId="{E1E0FC95-F469-42B4-B612-C7687DAFF22C}" destId="{BAD0F0C4-447B-43E8-8088-C8FAD82CC6E0}" srcOrd="2" destOrd="0" presId="urn:microsoft.com/office/officeart/2005/8/layout/cycle8"/>
    <dgm:cxn modelId="{01CD3DDE-AA05-4BB8-A0D5-780C5B637D11}" type="presParOf" srcId="{E1E0FC95-F469-42B4-B612-C7687DAFF22C}" destId="{C8DE8286-6F0A-43ED-AC6C-64FDA09A96A2}" srcOrd="3" destOrd="0" presId="urn:microsoft.com/office/officeart/2005/8/layout/cycle8"/>
    <dgm:cxn modelId="{58A191AF-83E5-4E3B-8E78-9CEA92F396BA}" type="presParOf" srcId="{E1E0FC95-F469-42B4-B612-C7687DAFF22C}" destId="{5215FC97-A75E-4B14-9D37-C40A8DA42097}" srcOrd="4" destOrd="0" presId="urn:microsoft.com/office/officeart/2005/8/layout/cycle8"/>
    <dgm:cxn modelId="{AB2B20A7-5041-417B-8523-CD459DB8A207}" type="presParOf" srcId="{E1E0FC95-F469-42B4-B612-C7687DAFF22C}" destId="{9CB9EF32-9329-49FE-82F0-0ED1472E3C1D}" srcOrd="5" destOrd="0" presId="urn:microsoft.com/office/officeart/2005/8/layout/cycle8"/>
    <dgm:cxn modelId="{61A5AF20-9C24-4482-8C75-F31EF003F0A1}" type="presParOf" srcId="{E1E0FC95-F469-42B4-B612-C7687DAFF22C}" destId="{EE0D8105-62EC-45A6-9734-1D659E54C49F}" srcOrd="6" destOrd="0" presId="urn:microsoft.com/office/officeart/2005/8/layout/cycle8"/>
    <dgm:cxn modelId="{462B3793-5486-47DD-BEC1-5691F421F42A}" type="presParOf" srcId="{E1E0FC95-F469-42B4-B612-C7687DAFF22C}" destId="{48CC6BE9-E99A-43C3-A329-3502D2E229DF}" srcOrd="7" destOrd="0" presId="urn:microsoft.com/office/officeart/2005/8/layout/cycle8"/>
    <dgm:cxn modelId="{64B95FA5-0F6C-49E1-8329-DBA074496B64}" type="presParOf" srcId="{E1E0FC95-F469-42B4-B612-C7687DAFF22C}" destId="{864C6BA7-30C3-46F4-A23A-82CA37C1107C}" srcOrd="8" destOrd="0" presId="urn:microsoft.com/office/officeart/2005/8/layout/cycle8"/>
    <dgm:cxn modelId="{60D04C96-7483-4990-BB91-CA309974E48E}" type="presParOf" srcId="{E1E0FC95-F469-42B4-B612-C7687DAFF22C}" destId="{8C2B17CF-A30C-45D5-ACA6-C6B8CDFA55CF}" srcOrd="9" destOrd="0" presId="urn:microsoft.com/office/officeart/2005/8/layout/cycle8"/>
    <dgm:cxn modelId="{B2613B86-DBD9-4B1A-B481-CB0E6CD3030D}" type="presParOf" srcId="{E1E0FC95-F469-42B4-B612-C7687DAFF22C}" destId="{E0A80E2C-6854-416F-B1B9-74592B0A8A97}" srcOrd="10" destOrd="0" presId="urn:microsoft.com/office/officeart/2005/8/layout/cycle8"/>
    <dgm:cxn modelId="{CB572082-2CDD-4270-B013-2FB1F00F7E2A}" type="presParOf" srcId="{E1E0FC95-F469-42B4-B612-C7687DAFF22C}" destId="{618CB632-1C8F-49F9-96CF-2F16A9EAC4CD}" srcOrd="11" destOrd="0" presId="urn:microsoft.com/office/officeart/2005/8/layout/cycle8"/>
    <dgm:cxn modelId="{55AE2737-59BD-4154-93F2-2A57EA0BE6B3}" type="presParOf" srcId="{E1E0FC95-F469-42B4-B612-C7687DAFF22C}" destId="{191455CA-EAC6-482F-B039-59112EF75FD2}" srcOrd="12" destOrd="0" presId="urn:microsoft.com/office/officeart/2005/8/layout/cycle8"/>
    <dgm:cxn modelId="{8BB95A91-C3EC-4B11-A4F6-F10D0F057E25}" type="presParOf" srcId="{E1E0FC95-F469-42B4-B612-C7687DAFF22C}" destId="{D0A64009-418E-4A88-A918-8C9A9DF7E4B4}" srcOrd="13" destOrd="0" presId="urn:microsoft.com/office/officeart/2005/8/layout/cycle8"/>
    <dgm:cxn modelId="{7CD70929-CE33-4FC4-A62E-99CA557BAE96}" type="presParOf" srcId="{E1E0FC95-F469-42B4-B612-C7687DAFF22C}" destId="{5638F00F-8556-4734-AB50-798862FA27C8}" srcOrd="14" destOrd="0" presId="urn:microsoft.com/office/officeart/2005/8/layout/cycle8"/>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B518F5D-7916-494F-8155-AE86B477A38A}">
      <dsp:nvSpPr>
        <dsp:cNvPr id="0" name=""/>
        <dsp:cNvSpPr/>
      </dsp:nvSpPr>
      <dsp:spPr>
        <a:xfrm>
          <a:off x="4095514" y="1165673"/>
          <a:ext cx="3066181" cy="358525"/>
        </a:xfrm>
        <a:custGeom>
          <a:avLst/>
          <a:gdLst/>
          <a:ahLst/>
          <a:cxnLst/>
          <a:rect l="0" t="0" r="0" b="0"/>
          <a:pathLst>
            <a:path>
              <a:moveTo>
                <a:pt x="0" y="0"/>
              </a:moveTo>
              <a:lnTo>
                <a:pt x="0" y="176317"/>
              </a:lnTo>
              <a:lnTo>
                <a:pt x="3066181" y="176317"/>
              </a:lnTo>
              <a:lnTo>
                <a:pt x="3066181" y="358525"/>
              </a:lnTo>
            </a:path>
          </a:pathLst>
        </a:custGeom>
        <a:noFill/>
        <a:ln w="57150" cap="flat" cmpd="sng" algn="ctr">
          <a:solidFill>
            <a:schemeClr val="tx1"/>
          </a:solidFill>
          <a:prstDash val="solid"/>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sp>
    <dsp:sp modelId="{40482131-7F34-4BAE-9112-FC3CCE5F7E9B}">
      <dsp:nvSpPr>
        <dsp:cNvPr id="0" name=""/>
        <dsp:cNvSpPr/>
      </dsp:nvSpPr>
      <dsp:spPr>
        <a:xfrm>
          <a:off x="4095514" y="1165673"/>
          <a:ext cx="1061649" cy="358525"/>
        </a:xfrm>
        <a:custGeom>
          <a:avLst/>
          <a:gdLst/>
          <a:ahLst/>
          <a:cxnLst/>
          <a:rect l="0" t="0" r="0" b="0"/>
          <a:pathLst>
            <a:path>
              <a:moveTo>
                <a:pt x="0" y="0"/>
              </a:moveTo>
              <a:lnTo>
                <a:pt x="0" y="176317"/>
              </a:lnTo>
              <a:lnTo>
                <a:pt x="1061649" y="176317"/>
              </a:lnTo>
              <a:lnTo>
                <a:pt x="1061649" y="358525"/>
              </a:lnTo>
            </a:path>
          </a:pathLst>
        </a:custGeom>
        <a:noFill/>
        <a:ln w="57150" cap="flat" cmpd="sng" algn="ctr">
          <a:solidFill>
            <a:schemeClr val="tx1"/>
          </a:solidFill>
          <a:prstDash val="solid"/>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sp>
    <dsp:sp modelId="{BEAD81A5-AD23-45B5-AAEA-737B98E7F33C}">
      <dsp:nvSpPr>
        <dsp:cNvPr id="0" name=""/>
        <dsp:cNvSpPr/>
      </dsp:nvSpPr>
      <dsp:spPr>
        <a:xfrm>
          <a:off x="2965164" y="1165673"/>
          <a:ext cx="1130350" cy="358525"/>
        </a:xfrm>
        <a:custGeom>
          <a:avLst/>
          <a:gdLst/>
          <a:ahLst/>
          <a:cxnLst/>
          <a:rect l="0" t="0" r="0" b="0"/>
          <a:pathLst>
            <a:path>
              <a:moveTo>
                <a:pt x="1130350" y="0"/>
              </a:moveTo>
              <a:lnTo>
                <a:pt x="1130350" y="176317"/>
              </a:lnTo>
              <a:lnTo>
                <a:pt x="0" y="176317"/>
              </a:lnTo>
              <a:lnTo>
                <a:pt x="0" y="358525"/>
              </a:lnTo>
            </a:path>
          </a:pathLst>
        </a:custGeom>
        <a:noFill/>
        <a:ln w="57150" cap="flat" cmpd="sng" algn="ctr">
          <a:solidFill>
            <a:srgbClr val="FDFAF1"/>
          </a:solidFill>
          <a:prstDash val="solid"/>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sp>
    <dsp:sp modelId="{39C9437F-8C05-4675-95A6-0648AD28CB5F}">
      <dsp:nvSpPr>
        <dsp:cNvPr id="0" name=""/>
        <dsp:cNvSpPr/>
      </dsp:nvSpPr>
      <dsp:spPr>
        <a:xfrm>
          <a:off x="867658" y="1165673"/>
          <a:ext cx="3227856" cy="358525"/>
        </a:xfrm>
        <a:custGeom>
          <a:avLst/>
          <a:gdLst/>
          <a:ahLst/>
          <a:cxnLst/>
          <a:rect l="0" t="0" r="0" b="0"/>
          <a:pathLst>
            <a:path>
              <a:moveTo>
                <a:pt x="3227856" y="0"/>
              </a:moveTo>
              <a:lnTo>
                <a:pt x="3227856" y="176317"/>
              </a:lnTo>
              <a:lnTo>
                <a:pt x="0" y="176317"/>
              </a:lnTo>
              <a:lnTo>
                <a:pt x="0" y="358525"/>
              </a:lnTo>
            </a:path>
          </a:pathLst>
        </a:custGeom>
        <a:noFill/>
        <a:ln w="57150" cap="flat" cmpd="sng" algn="ctr">
          <a:solidFill>
            <a:schemeClr val="tx1"/>
          </a:solidFill>
          <a:prstDash val="solid"/>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sp>
    <dsp:sp modelId="{8F1DB786-E531-4360-A569-D2B78AB35DF2}">
      <dsp:nvSpPr>
        <dsp:cNvPr id="0" name=""/>
        <dsp:cNvSpPr/>
      </dsp:nvSpPr>
      <dsp:spPr>
        <a:xfrm>
          <a:off x="3227856" y="298015"/>
          <a:ext cx="1735316" cy="867658"/>
        </a:xfrm>
        <a:prstGeom prst="rect">
          <a:avLst/>
        </a:prstGeom>
        <a:solidFill>
          <a:schemeClr val="accent5">
            <a:lumMod val="60000"/>
            <a:lumOff val="40000"/>
          </a:schemeClr>
        </a:solidFill>
        <a:ln w="28575" cap="flat" cmpd="sng" algn="ctr">
          <a:solidFill>
            <a:schemeClr val="dk1">
              <a:shade val="75000"/>
              <a:lumMod val="80000"/>
            </a:schemeClr>
          </a:solidFill>
          <a:prstDash val="solid"/>
        </a:ln>
        <a:effectLst/>
        <a:scene3d>
          <a:camera prst="orthographicFront"/>
          <a:lightRig rig="flat" dir="t"/>
        </a:scene3d>
        <a:sp3d/>
      </dsp:spPr>
      <dsp:style>
        <a:lnRef idx="2">
          <a:schemeClr val="dk1"/>
        </a:lnRef>
        <a:fillRef idx="1">
          <a:schemeClr val="lt1"/>
        </a:fillRef>
        <a:effectRef idx="0">
          <a:schemeClr val="dk1"/>
        </a:effectRef>
        <a:fontRef idx="minor">
          <a:schemeClr val="dk1"/>
        </a:fontRef>
      </dsp:style>
      <dsp:txBody>
        <a:bodyPr spcFirstLastPara="0" vert="horz" wrap="square" lIns="16510" tIns="16510" rIns="16510" bIns="16510" numCol="1" spcCol="1270" anchor="ctr" anchorCtr="0">
          <a:no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2600" b="1" i="0" u="none" strike="noStrike" kern="1200" cap="none" normalizeH="0" baseline="0" dirty="0" smtClean="0">
              <a:ln/>
              <a:solidFill>
                <a:schemeClr val="accent4">
                  <a:lumMod val="10000"/>
                </a:schemeClr>
              </a:solidFill>
              <a:effectLst/>
              <a:latin typeface="+mn-ea"/>
              <a:ea typeface="+mn-ea"/>
            </a:rPr>
            <a:t>経営責任</a:t>
          </a:r>
        </a:p>
      </dsp:txBody>
      <dsp:txXfrm>
        <a:off x="3227856" y="298015"/>
        <a:ext cx="1735316" cy="867658"/>
      </dsp:txXfrm>
    </dsp:sp>
    <dsp:sp modelId="{70195859-AAE9-400B-8FC0-E998CC09140E}">
      <dsp:nvSpPr>
        <dsp:cNvPr id="0" name=""/>
        <dsp:cNvSpPr/>
      </dsp:nvSpPr>
      <dsp:spPr>
        <a:xfrm>
          <a:off x="0" y="1524198"/>
          <a:ext cx="1735316" cy="867658"/>
        </a:xfrm>
        <a:prstGeom prst="rect">
          <a:avLst/>
        </a:prstGeom>
        <a:solidFill>
          <a:schemeClr val="accent5">
            <a:lumMod val="60000"/>
            <a:lumOff val="40000"/>
          </a:schemeClr>
        </a:solidFill>
        <a:ln w="28575" cap="flat" cmpd="sng" algn="ctr">
          <a:solidFill>
            <a:schemeClr val="dk1">
              <a:shade val="75000"/>
              <a:lumMod val="80000"/>
            </a:schemeClr>
          </a:solidFill>
          <a:prstDash val="solid"/>
        </a:ln>
        <a:effectLst/>
        <a:scene3d>
          <a:camera prst="orthographicFront"/>
          <a:lightRig rig="flat" dir="t"/>
        </a:scene3d>
        <a:sp3d/>
      </dsp:spPr>
      <dsp:style>
        <a:lnRef idx="2">
          <a:schemeClr val="dk1"/>
        </a:lnRef>
        <a:fillRef idx="1">
          <a:schemeClr val="lt1"/>
        </a:fillRef>
        <a:effectRef idx="0">
          <a:schemeClr val="dk1"/>
        </a:effectRef>
        <a:fontRef idx="minor">
          <a:schemeClr val="dk1"/>
        </a:fontRef>
      </dsp:style>
      <dsp:txBody>
        <a:bodyPr spcFirstLastPara="0" vert="horz" wrap="square" lIns="16510" tIns="16510" rIns="16510" bIns="16510" numCol="1" spcCol="1270" anchor="ctr" anchorCtr="0">
          <a:no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2600" b="1" i="0" u="none" strike="noStrike" kern="1200" cap="none" normalizeH="0" baseline="0" dirty="0" smtClean="0">
              <a:ln/>
              <a:solidFill>
                <a:schemeClr val="accent4">
                  <a:lumMod val="10000"/>
                </a:schemeClr>
              </a:solidFill>
              <a:effectLst/>
              <a:latin typeface="+mn-ea"/>
              <a:ea typeface="+mn-ea"/>
            </a:rPr>
            <a:t>社会的責任</a:t>
          </a:r>
        </a:p>
      </dsp:txBody>
      <dsp:txXfrm>
        <a:off x="0" y="1524198"/>
        <a:ext cx="1735316" cy="867658"/>
      </dsp:txXfrm>
    </dsp:sp>
    <dsp:sp modelId="{C2989C5C-B671-4A9B-A04F-F1139EF11B85}">
      <dsp:nvSpPr>
        <dsp:cNvPr id="0" name=""/>
        <dsp:cNvSpPr/>
      </dsp:nvSpPr>
      <dsp:spPr>
        <a:xfrm>
          <a:off x="2097506" y="1524198"/>
          <a:ext cx="1735316" cy="867658"/>
        </a:xfrm>
        <a:prstGeom prst="rect">
          <a:avLst/>
        </a:prstGeom>
        <a:solidFill>
          <a:schemeClr val="accent5">
            <a:lumMod val="60000"/>
            <a:lumOff val="40000"/>
          </a:schemeClr>
        </a:solidFill>
        <a:ln w="28575" cap="flat" cmpd="sng" algn="ctr">
          <a:solidFill>
            <a:schemeClr val="dk1">
              <a:shade val="75000"/>
              <a:lumMod val="80000"/>
            </a:schemeClr>
          </a:solidFill>
          <a:prstDash val="solid"/>
        </a:ln>
        <a:effectLst/>
        <a:scene3d>
          <a:camera prst="orthographicFront"/>
          <a:lightRig rig="flat" dir="t"/>
        </a:scene3d>
        <a:sp3d/>
      </dsp:spPr>
      <dsp:style>
        <a:lnRef idx="2">
          <a:schemeClr val="dk1"/>
        </a:lnRef>
        <a:fillRef idx="1">
          <a:schemeClr val="lt1"/>
        </a:fillRef>
        <a:effectRef idx="0">
          <a:schemeClr val="dk1"/>
        </a:effectRef>
        <a:fontRef idx="minor">
          <a:schemeClr val="dk1"/>
        </a:fontRef>
      </dsp:style>
      <dsp:txBody>
        <a:bodyPr spcFirstLastPara="0" vert="horz" wrap="square" lIns="16510" tIns="16510" rIns="16510" bIns="16510" numCol="1" spcCol="1270" anchor="ctr" anchorCtr="0">
          <a:no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2600" b="1" i="0" u="none" strike="noStrike" kern="1200" cap="none" normalizeH="0" baseline="0" dirty="0" smtClean="0">
              <a:ln/>
              <a:solidFill>
                <a:schemeClr val="accent4">
                  <a:lumMod val="10000"/>
                </a:schemeClr>
              </a:solidFill>
              <a:effectLst/>
              <a:latin typeface="+mn-ea"/>
              <a:ea typeface="+mn-ea"/>
            </a:rPr>
            <a:t>刑事的責任</a:t>
          </a:r>
        </a:p>
      </dsp:txBody>
      <dsp:txXfrm>
        <a:off x="2097506" y="1524198"/>
        <a:ext cx="1735316" cy="867658"/>
      </dsp:txXfrm>
    </dsp:sp>
    <dsp:sp modelId="{80BD8427-482D-4B9B-8155-012F141B6E9E}">
      <dsp:nvSpPr>
        <dsp:cNvPr id="0" name=""/>
        <dsp:cNvSpPr/>
      </dsp:nvSpPr>
      <dsp:spPr>
        <a:xfrm>
          <a:off x="4289505" y="1524198"/>
          <a:ext cx="1735316" cy="867658"/>
        </a:xfrm>
        <a:prstGeom prst="rect">
          <a:avLst/>
        </a:prstGeom>
        <a:solidFill>
          <a:schemeClr val="accent5">
            <a:lumMod val="60000"/>
            <a:lumOff val="40000"/>
          </a:schemeClr>
        </a:solidFill>
        <a:ln w="28575" cap="flat" cmpd="sng" algn="ctr">
          <a:solidFill>
            <a:schemeClr val="dk1">
              <a:shade val="75000"/>
              <a:lumMod val="80000"/>
            </a:schemeClr>
          </a:solidFill>
          <a:prstDash val="solid"/>
        </a:ln>
        <a:effectLst/>
        <a:scene3d>
          <a:camera prst="orthographicFront"/>
          <a:lightRig rig="flat" dir="t"/>
        </a:scene3d>
        <a:sp3d/>
      </dsp:spPr>
      <dsp:style>
        <a:lnRef idx="2">
          <a:schemeClr val="dk1"/>
        </a:lnRef>
        <a:fillRef idx="1">
          <a:schemeClr val="lt1"/>
        </a:fillRef>
        <a:effectRef idx="0">
          <a:schemeClr val="dk1"/>
        </a:effectRef>
        <a:fontRef idx="minor">
          <a:schemeClr val="dk1"/>
        </a:fontRef>
      </dsp:style>
      <dsp:txBody>
        <a:bodyPr spcFirstLastPara="0" vert="horz" wrap="square" lIns="16510" tIns="16510" rIns="16510" bIns="16510" numCol="1" spcCol="1270" anchor="ctr" anchorCtr="0">
          <a:no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2600" b="1" i="0" u="none" strike="noStrike" kern="1200" cap="none" normalizeH="0" baseline="0" dirty="0" smtClean="0">
              <a:ln/>
              <a:solidFill>
                <a:schemeClr val="accent4">
                  <a:lumMod val="10000"/>
                </a:schemeClr>
              </a:solidFill>
              <a:effectLst/>
              <a:latin typeface="+mn-ea"/>
              <a:ea typeface="+mn-ea"/>
            </a:rPr>
            <a:t>行政的責任</a:t>
          </a:r>
        </a:p>
      </dsp:txBody>
      <dsp:txXfrm>
        <a:off x="4289505" y="1524198"/>
        <a:ext cx="1735316" cy="867658"/>
      </dsp:txXfrm>
    </dsp:sp>
    <dsp:sp modelId="{7134994D-5BB2-4B88-8CF9-4C94B6084206}">
      <dsp:nvSpPr>
        <dsp:cNvPr id="0" name=""/>
        <dsp:cNvSpPr/>
      </dsp:nvSpPr>
      <dsp:spPr>
        <a:xfrm>
          <a:off x="6294038" y="1524198"/>
          <a:ext cx="1735316" cy="867658"/>
        </a:xfrm>
        <a:prstGeom prst="rect">
          <a:avLst/>
        </a:prstGeom>
        <a:solidFill>
          <a:schemeClr val="accent5">
            <a:lumMod val="60000"/>
            <a:lumOff val="40000"/>
          </a:schemeClr>
        </a:solidFill>
        <a:ln w="28575" cap="flat" cmpd="sng" algn="ctr">
          <a:solidFill>
            <a:schemeClr val="dk1">
              <a:shade val="75000"/>
              <a:lumMod val="80000"/>
            </a:schemeClr>
          </a:solidFill>
          <a:prstDash val="solid"/>
        </a:ln>
        <a:effectLst/>
        <a:scene3d>
          <a:camera prst="orthographicFront"/>
          <a:lightRig rig="flat" dir="t"/>
        </a:scene3d>
        <a:sp3d/>
      </dsp:spPr>
      <dsp:style>
        <a:lnRef idx="2">
          <a:schemeClr val="dk1"/>
        </a:lnRef>
        <a:fillRef idx="1">
          <a:schemeClr val="lt1"/>
        </a:fillRef>
        <a:effectRef idx="0">
          <a:schemeClr val="dk1"/>
        </a:effectRef>
        <a:fontRef idx="minor">
          <a:schemeClr val="dk1"/>
        </a:fontRef>
      </dsp:style>
      <dsp:txBody>
        <a:bodyPr spcFirstLastPara="0" vert="horz" wrap="square" lIns="16510" tIns="16510" rIns="16510" bIns="16510" numCol="1" spcCol="1270" anchor="ctr" anchorCtr="0">
          <a:no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2600" b="1" i="0" u="none" strike="noStrike" kern="1200" cap="none" normalizeH="0" baseline="0" dirty="0" smtClean="0">
              <a:ln/>
              <a:solidFill>
                <a:schemeClr val="accent4">
                  <a:lumMod val="10000"/>
                </a:schemeClr>
              </a:solidFill>
              <a:effectLst/>
              <a:latin typeface="+mn-ea"/>
              <a:ea typeface="+mn-ea"/>
            </a:rPr>
            <a:t>民事的責任</a:t>
          </a:r>
        </a:p>
      </dsp:txBody>
      <dsp:txXfrm>
        <a:off x="6294038" y="1524198"/>
        <a:ext cx="1735316" cy="867658"/>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E528E88-B88F-4EA3-9C1E-F54FC06BB91D}">
      <dsp:nvSpPr>
        <dsp:cNvPr id="0" name=""/>
        <dsp:cNvSpPr/>
      </dsp:nvSpPr>
      <dsp:spPr>
        <a:xfrm>
          <a:off x="1132609" y="377341"/>
          <a:ext cx="3962083" cy="3962083"/>
        </a:xfrm>
        <a:prstGeom prst="pie">
          <a:avLst>
            <a:gd name="adj1" fmla="val 16200000"/>
            <a:gd name="adj2" fmla="val 1800000"/>
          </a:avLst>
        </a:prstGeom>
        <a:solidFill>
          <a:srgbClr val="FFFF00"/>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3020" tIns="33020" rIns="33020" bIns="33020" numCol="1" spcCol="1270" anchor="ctr" anchorCtr="0">
          <a:noAutofit/>
        </a:bodyPr>
        <a:lstStyle/>
        <a:p>
          <a:pPr lvl="0" algn="ctr" defTabSz="1155700">
            <a:lnSpc>
              <a:spcPct val="90000"/>
            </a:lnSpc>
            <a:spcBef>
              <a:spcPct val="0"/>
            </a:spcBef>
            <a:spcAft>
              <a:spcPct val="35000"/>
            </a:spcAft>
          </a:pPr>
          <a:r>
            <a:rPr lang="ja-JP" altLang="en-US" sz="2600" b="1" kern="1200" dirty="0" smtClean="0">
              <a:solidFill>
                <a:schemeClr val="accent4">
                  <a:lumMod val="10000"/>
                </a:schemeClr>
              </a:solidFill>
              <a:latin typeface="HGP明朝E" panose="02020900000000000000" pitchFamily="18" charset="-128"/>
            </a:rPr>
            <a:t>作業的</a:t>
          </a:r>
          <a:r>
            <a:rPr lang="en-US" altLang="ja-JP" sz="2600" b="1" kern="1200" dirty="0" smtClean="0">
              <a:solidFill>
                <a:schemeClr val="accent4">
                  <a:lumMod val="10000"/>
                </a:schemeClr>
              </a:solidFill>
              <a:latin typeface="HGP明朝E" panose="02020900000000000000" pitchFamily="18" charset="-128"/>
            </a:rPr>
            <a:t/>
          </a:r>
          <a:br>
            <a:rPr lang="en-US" altLang="ja-JP" sz="2600" b="1" kern="1200" dirty="0" smtClean="0">
              <a:solidFill>
                <a:schemeClr val="accent4">
                  <a:lumMod val="10000"/>
                </a:schemeClr>
              </a:solidFill>
              <a:latin typeface="HGP明朝E" panose="02020900000000000000" pitchFamily="18" charset="-128"/>
            </a:rPr>
          </a:br>
          <a:r>
            <a:rPr lang="ja-JP" altLang="en-US" sz="2600" b="1" kern="1200" dirty="0" smtClean="0">
              <a:solidFill>
                <a:schemeClr val="accent4">
                  <a:lumMod val="10000"/>
                </a:schemeClr>
              </a:solidFill>
              <a:latin typeface="HGP明朝E" panose="02020900000000000000" pitchFamily="18" charset="-128"/>
            </a:rPr>
            <a:t>要因対策</a:t>
          </a:r>
          <a:endParaRPr kumimoji="1" lang="ja-JP" altLang="en-US" sz="2600" b="1" kern="1200" dirty="0"/>
        </a:p>
      </dsp:txBody>
      <dsp:txXfrm>
        <a:off x="3220721" y="1216925"/>
        <a:ext cx="1415029" cy="1179191"/>
      </dsp:txXfrm>
    </dsp:sp>
    <dsp:sp modelId="{5215FC97-A75E-4B14-9D37-C40A8DA42097}">
      <dsp:nvSpPr>
        <dsp:cNvPr id="0" name=""/>
        <dsp:cNvSpPr/>
      </dsp:nvSpPr>
      <dsp:spPr>
        <a:xfrm>
          <a:off x="1082388" y="670889"/>
          <a:ext cx="3899324" cy="3657993"/>
        </a:xfrm>
        <a:prstGeom prst="pie">
          <a:avLst>
            <a:gd name="adj1" fmla="val 1800000"/>
            <a:gd name="adj2" fmla="val 9000000"/>
          </a:avLst>
        </a:prstGeom>
        <a:solidFill>
          <a:srgbClr val="F836EA"/>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3020" tIns="33020" rIns="33020" bIns="33020" numCol="1" spcCol="1270" anchor="ctr" anchorCtr="0">
          <a:noAutofit/>
        </a:bodyPr>
        <a:lstStyle/>
        <a:p>
          <a:pPr lvl="0" algn="ctr" defTabSz="1155700">
            <a:lnSpc>
              <a:spcPct val="90000"/>
            </a:lnSpc>
            <a:spcBef>
              <a:spcPct val="0"/>
            </a:spcBef>
            <a:spcAft>
              <a:spcPct val="35000"/>
            </a:spcAft>
          </a:pPr>
          <a:r>
            <a:rPr lang="ja-JP" altLang="en-US" sz="2600" b="1" kern="1200" dirty="0" smtClean="0">
              <a:solidFill>
                <a:schemeClr val="accent4">
                  <a:lumMod val="10000"/>
                </a:schemeClr>
              </a:solidFill>
              <a:latin typeface="HGP明朝E" panose="02020900000000000000" pitchFamily="18" charset="-128"/>
            </a:rPr>
            <a:t>人的要因対策</a:t>
          </a:r>
          <a:r>
            <a:rPr lang="ja-JP" altLang="en-US" sz="2600" kern="1200" dirty="0" smtClean="0">
              <a:solidFill>
                <a:schemeClr val="accent4">
                  <a:lumMod val="10000"/>
                </a:schemeClr>
              </a:solidFill>
              <a:latin typeface="HGP明朝E" panose="02020900000000000000" pitchFamily="18" charset="-128"/>
            </a:rPr>
            <a:t>　</a:t>
          </a:r>
          <a:endParaRPr kumimoji="1" lang="ja-JP" altLang="en-US" sz="2600" kern="1200" dirty="0"/>
        </a:p>
      </dsp:txBody>
      <dsp:txXfrm>
        <a:off x="2010799" y="3044230"/>
        <a:ext cx="2088923" cy="958045"/>
      </dsp:txXfrm>
    </dsp:sp>
    <dsp:sp modelId="{864C6BA7-30C3-46F4-A23A-82CA37C1107C}">
      <dsp:nvSpPr>
        <dsp:cNvPr id="0" name=""/>
        <dsp:cNvSpPr/>
      </dsp:nvSpPr>
      <dsp:spPr>
        <a:xfrm>
          <a:off x="969409" y="377341"/>
          <a:ext cx="3962083" cy="3962083"/>
        </a:xfrm>
        <a:prstGeom prst="pie">
          <a:avLst>
            <a:gd name="adj1" fmla="val 9000000"/>
            <a:gd name="adj2" fmla="val 16200000"/>
          </a:avLst>
        </a:prstGeom>
        <a:solidFill>
          <a:srgbClr val="FFC000"/>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3020" tIns="33020" rIns="33020" bIns="33020" numCol="1" spcCol="1270" anchor="ctr" anchorCtr="0">
          <a:noAutofit/>
        </a:bodyPr>
        <a:lstStyle/>
        <a:p>
          <a:pPr lvl="0" algn="ctr" defTabSz="1155700">
            <a:lnSpc>
              <a:spcPct val="90000"/>
            </a:lnSpc>
            <a:spcBef>
              <a:spcPct val="0"/>
            </a:spcBef>
            <a:spcAft>
              <a:spcPct val="35000"/>
            </a:spcAft>
          </a:pPr>
          <a:r>
            <a:rPr lang="ja-JP" altLang="en-US" sz="2600" b="1" kern="1200" dirty="0" smtClean="0">
              <a:solidFill>
                <a:schemeClr val="accent4">
                  <a:lumMod val="10000"/>
                </a:schemeClr>
              </a:solidFill>
              <a:latin typeface="HGP明朝E" panose="02020900000000000000" pitchFamily="18" charset="-128"/>
            </a:rPr>
            <a:t>管理的</a:t>
          </a:r>
          <a:r>
            <a:rPr lang="en-US" altLang="ja-JP" sz="2600" b="1" kern="1200" dirty="0" smtClean="0">
              <a:solidFill>
                <a:schemeClr val="accent4">
                  <a:lumMod val="10000"/>
                </a:schemeClr>
              </a:solidFill>
              <a:latin typeface="HGP明朝E" panose="02020900000000000000" pitchFamily="18" charset="-128"/>
            </a:rPr>
            <a:t/>
          </a:r>
          <a:br>
            <a:rPr lang="en-US" altLang="ja-JP" sz="2600" b="1" kern="1200" dirty="0" smtClean="0">
              <a:solidFill>
                <a:schemeClr val="accent4">
                  <a:lumMod val="10000"/>
                </a:schemeClr>
              </a:solidFill>
              <a:latin typeface="HGP明朝E" panose="02020900000000000000" pitchFamily="18" charset="-128"/>
            </a:rPr>
          </a:br>
          <a:r>
            <a:rPr lang="ja-JP" altLang="en-US" sz="2600" b="1" kern="1200" dirty="0" smtClean="0">
              <a:solidFill>
                <a:schemeClr val="accent4">
                  <a:lumMod val="10000"/>
                </a:schemeClr>
              </a:solidFill>
              <a:latin typeface="HGP明朝E" panose="02020900000000000000" pitchFamily="18" charset="-128"/>
            </a:rPr>
            <a:t>要因対策</a:t>
          </a:r>
          <a:endParaRPr kumimoji="1" lang="ja-JP" altLang="en-US" sz="2600" b="1" kern="1200" dirty="0"/>
        </a:p>
      </dsp:txBody>
      <dsp:txXfrm>
        <a:off x="1428350" y="1216925"/>
        <a:ext cx="1415029" cy="1179191"/>
      </dsp:txXfrm>
    </dsp:sp>
    <dsp:sp modelId="{191455CA-EAC6-482F-B039-59112EF75FD2}">
      <dsp:nvSpPr>
        <dsp:cNvPr id="0" name=""/>
        <dsp:cNvSpPr/>
      </dsp:nvSpPr>
      <dsp:spPr>
        <a:xfrm>
          <a:off x="916784" y="175749"/>
          <a:ext cx="4452627" cy="4452627"/>
        </a:xfrm>
        <a:prstGeom prst="circularArrow">
          <a:avLst>
            <a:gd name="adj1" fmla="val 5085"/>
            <a:gd name="adj2" fmla="val 327528"/>
            <a:gd name="adj3" fmla="val 1472472"/>
            <a:gd name="adj4" fmla="val 16199432"/>
            <a:gd name="adj5" fmla="val 5932"/>
          </a:avLst>
        </a:prstGeom>
        <a:solidFill>
          <a:schemeClr val="bg2">
            <a:lumMod val="50000"/>
          </a:schemeClr>
        </a:solidFill>
        <a:ln>
          <a:noFill/>
        </a:ln>
        <a:effectLst/>
      </dsp:spPr>
      <dsp:style>
        <a:lnRef idx="0">
          <a:scrgbClr r="0" g="0" b="0"/>
        </a:lnRef>
        <a:fillRef idx="1">
          <a:scrgbClr r="0" g="0" b="0"/>
        </a:fillRef>
        <a:effectRef idx="0">
          <a:scrgbClr r="0" g="0" b="0"/>
        </a:effectRef>
        <a:fontRef idx="minor">
          <a:schemeClr val="lt1"/>
        </a:fontRef>
      </dsp:style>
    </dsp:sp>
    <dsp:sp modelId="{D0A64009-418E-4A88-A918-8C9A9DF7E4B4}">
      <dsp:nvSpPr>
        <dsp:cNvPr id="0" name=""/>
        <dsp:cNvSpPr/>
      </dsp:nvSpPr>
      <dsp:spPr>
        <a:xfrm>
          <a:off x="806022" y="274703"/>
          <a:ext cx="4452627" cy="4452627"/>
        </a:xfrm>
        <a:prstGeom prst="circularArrow">
          <a:avLst>
            <a:gd name="adj1" fmla="val 5085"/>
            <a:gd name="adj2" fmla="val 327528"/>
            <a:gd name="adj3" fmla="val 8671970"/>
            <a:gd name="adj4" fmla="val 1800502"/>
            <a:gd name="adj5" fmla="val 5932"/>
          </a:avLst>
        </a:prstGeom>
        <a:solidFill>
          <a:schemeClr val="bg2">
            <a:lumMod val="50000"/>
          </a:schemeClr>
        </a:solidFill>
        <a:ln>
          <a:noFill/>
        </a:ln>
        <a:effectLst/>
      </dsp:spPr>
      <dsp:style>
        <a:lnRef idx="0">
          <a:scrgbClr r="0" g="0" b="0"/>
        </a:lnRef>
        <a:fillRef idx="1">
          <a:scrgbClr r="0" g="0" b="0"/>
        </a:fillRef>
        <a:effectRef idx="0">
          <a:scrgbClr r="0" g="0" b="0"/>
        </a:effectRef>
        <a:fontRef idx="minor">
          <a:schemeClr val="lt1"/>
        </a:fontRef>
      </dsp:style>
    </dsp:sp>
    <dsp:sp modelId="{5638F00F-8556-4734-AB50-798862FA27C8}">
      <dsp:nvSpPr>
        <dsp:cNvPr id="0" name=""/>
        <dsp:cNvSpPr/>
      </dsp:nvSpPr>
      <dsp:spPr>
        <a:xfrm>
          <a:off x="723810" y="132069"/>
          <a:ext cx="4452627" cy="4452627"/>
        </a:xfrm>
        <a:prstGeom prst="circularArrow">
          <a:avLst>
            <a:gd name="adj1" fmla="val 5085"/>
            <a:gd name="adj2" fmla="val 327528"/>
            <a:gd name="adj3" fmla="val 15873039"/>
            <a:gd name="adj4" fmla="val 9000000"/>
            <a:gd name="adj5" fmla="val 5932"/>
          </a:avLst>
        </a:prstGeom>
        <a:solidFill>
          <a:schemeClr val="bg2">
            <a:lumMod val="50000"/>
          </a:schemeClr>
        </a:solidFill>
        <a:ln>
          <a:solidFill>
            <a:schemeClr val="accent1"/>
          </a:solidFill>
        </a:ln>
        <a:effectLst/>
      </dsp:spPr>
      <dsp:style>
        <a:lnRef idx="0">
          <a:scrgbClr r="0" g="0" b="0"/>
        </a:lnRef>
        <a:fillRef idx="1">
          <a:scrgbClr r="0" g="0" b="0"/>
        </a:fillRef>
        <a:effectRef idx="0">
          <a:scrgbClr r="0" g="0" b="0"/>
        </a:effectRef>
        <a:fontRef idx="minor">
          <a:schemeClr val="lt1"/>
        </a:fontRef>
      </dsp:style>
    </dsp:sp>
  </dsp:spTree>
</dsp:drawing>
</file>

<file path=ppt/diagrams/layout1.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cycle8">
  <dgm:title val=""/>
  <dgm:desc val=""/>
  <dgm:catLst>
    <dgm:cat type="cycle" pri="7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 modelId="5"/>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clrData>
  <dgm:layoutNode name="compositeShape">
    <dgm:varLst>
      <dgm:chMax val="7"/>
      <dgm:dir/>
      <dgm:resizeHandles val="exact"/>
    </dgm:varLst>
    <dgm:alg type="composite">
      <dgm:param type="horzAlign" val="ctr"/>
      <dgm:param type="vertAlign" val="mid"/>
      <dgm:param type="ar" val="1"/>
    </dgm:alg>
    <dgm:shape xmlns:r="http://schemas.openxmlformats.org/officeDocument/2006/relationships" r:blip="">
      <dgm:adjLst/>
    </dgm:shape>
    <dgm:presOf/>
    <dgm:choose name="Name0">
      <dgm:if name="Name1" axis="ch" ptType="node" func="cnt" op="equ" val="1">
        <dgm:constrLst>
          <dgm:constr type="l" for="ch" forName="wedge1" refType="w" fact="0.08"/>
          <dgm:constr type="t" for="ch" forName="wedge1" refType="w" fact="0.08"/>
          <dgm:constr type="w" for="ch" forName="wedge1" refType="w" fact="0.84"/>
          <dgm:constr type="h" for="ch" forName="wedge1" refType="h" fact="0.84"/>
          <dgm:constr type="l" for="ch" forName="dummy1a" refType="w" fact="0.5"/>
          <dgm:constr type="t" for="ch" forName="dummy1a" refType="h" fact="0.08"/>
          <dgm:constr type="l" for="ch" forName="dummy1b" refType="w" fact="0.5"/>
          <dgm:constr type="t" for="ch" forName="dummy1b" refType="h" fact="0.08"/>
          <dgm:constr type="l" for="ch" forName="wedge1Tx" refType="w" fact="0.22"/>
          <dgm:constr type="t" for="ch" forName="wedge1Tx" refType="h" fact="0.22"/>
          <dgm:constr type="w" for="ch" forName="wedge1Tx" refType="w" fact="0.56"/>
          <dgm:constr type="h" for="ch" forName="wedge1Tx" refType="h" fact="0.56"/>
          <dgm:constr type="h" for="ch" forName="arrowWedge1single" refType="w" fact="0.08"/>
          <dgm:constr type="diam" for="ch" forName="arrowWedge1single" refType="w" fact="0.84"/>
          <dgm:constr type="l" for="ch" forName="arrowWedge1single" refType="w" fact="0.5"/>
          <dgm:constr type="t" for="ch" forName="arrowWedge1single" refType="w" fact="0.5"/>
          <dgm:constr type="primFontSz" for="ch" ptType="node" op="equ"/>
        </dgm:constrLst>
      </dgm:if>
      <dgm:if name="Name2" axis="ch" ptType="node" func="cnt" op="equ" val="2">
        <dgm:constrLst>
          <dgm:constr type="l" for="ch" forName="wedge1" refType="w" fact="0.1"/>
          <dgm:constr type="t" for="ch" forName="wedge1" refType="w" fact="0.08"/>
          <dgm:constr type="w" for="ch" forName="wedge1" refType="w" fact="0.84"/>
          <dgm:constr type="h" for="ch" forName="wedge1" refType="h" fact="0.84"/>
          <dgm:constr type="l" for="ch" forName="dummy1a" refType="w" fact="0.52"/>
          <dgm:constr type="t" for="ch" forName="dummy1a" refType="h" fact="0.08"/>
          <dgm:constr type="l" for="ch" forName="dummy1b" refType="w" fact="0.52"/>
          <dgm:constr type="t" for="ch" forName="dummy1b" refType="h" fact="0.92"/>
          <dgm:constr type="l" for="ch" forName="wedge1Tx" refType="w" fact="0.559"/>
          <dgm:constr type="t" for="ch" forName="wedge1Tx" refType="h" fact="0.3"/>
          <dgm:constr type="w" for="ch" forName="wedge1Tx" refType="w" fact="0.3"/>
          <dgm:constr type="h" for="ch" forName="wedge1Tx" refType="h" fact="0.4"/>
          <dgm:constr type="l" for="ch" forName="wedge2" refType="w" fact="0.06"/>
          <dgm:constr type="t" for="ch" forName="wedge2" refType="w" fact="0.08"/>
          <dgm:constr type="w" for="ch" forName="wedge2" refType="w" fact="0.84"/>
          <dgm:constr type="h" for="ch" forName="wedge2" refType="h" fact="0.84"/>
          <dgm:constr type="l" for="ch" forName="dummy2a" refType="w" fact="0.48"/>
          <dgm:constr type="t" for="ch" forName="dummy2a" refType="h" fact="0.92"/>
          <dgm:constr type="l" for="ch" forName="dummy2b" refType="w" fact="0.48"/>
          <dgm:constr type="t" for="ch" forName="dummy2b" refType="h" fact="0.08"/>
          <dgm:constr type="r" for="ch" forName="wedge2Tx" refType="w" fact="0.441"/>
          <dgm:constr type="t" for="ch" forName="wedge2Tx" refType="h" fact="0.3"/>
          <dgm:constr type="w" for="ch" forName="wedge2Tx" refType="w" fact="0.3"/>
          <dgm:constr type="h" for="ch" forName="wedge2Tx" refType="h" fact="0.4"/>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primFontSz" for="ch" ptType="node" op="equ"/>
        </dgm:constrLst>
      </dgm:if>
      <dgm:if name="Name3" axis="ch" ptType="node" func="cnt" op="equ" val="3">
        <dgm:constrLst>
          <dgm:constr type="l" for="ch" forName="wedge1" refType="w" fact="0.0973"/>
          <dgm:constr type="t" for="ch" forName="wedge1" refType="w" fact="0.07"/>
          <dgm:constr type="w" for="ch" forName="wedge1" refType="w" fact="0.84"/>
          <dgm:constr type="h" for="ch" forName="wedge1" refType="h" fact="0.84"/>
          <dgm:constr type="l" for="ch" forName="dummy1a" refType="w" fact="0.5173"/>
          <dgm:constr type="t" for="ch" forName="dummy1a" refType="h" fact="0.07"/>
          <dgm:constr type="l" for="ch" forName="dummy1b" refType="w" fact="0.8811"/>
          <dgm:constr type="t" for="ch" forName="dummy1b" refType="h" fact="0.7"/>
          <dgm:constr type="l" for="ch" forName="wedge1Tx" refType="w" fact="0.54"/>
          <dgm:constr type="t" for="ch" forName="wedge1Tx" refType="h" fact="0.248"/>
          <dgm:constr type="w" for="ch" forName="wedge1Tx" refType="w" fact="0.3"/>
          <dgm:constr type="h" for="ch" forName="wedge1Tx" refType="h" fact="0.25"/>
          <dgm:constr type="l" for="ch" forName="wedge2" refType="w" fact="0.08"/>
          <dgm:constr type="t" for="ch" forName="wedge2" refType="w" fact="0.1"/>
          <dgm:constr type="w" for="ch" forName="wedge2" refType="w" fact="0.84"/>
          <dgm:constr type="h" for="ch" forName="wedge2" refType="h" fact="0.84"/>
          <dgm:constr type="l" for="ch" forName="dummy2a" refType="w" fact="0.8637"/>
          <dgm:constr type="t" for="ch" forName="dummy2a" refType="h" fact="0.73"/>
          <dgm:constr type="l" for="ch" forName="dummy2b" refType="w" fact="0.1363"/>
          <dgm:constr type="t" for="ch" forName="dummy2b" refType="h" fact="0.73"/>
          <dgm:constr type="l" for="ch" forName="wedge2Tx" refType="w" fact="0.28"/>
          <dgm:constr type="t" for="ch" forName="wedge2Tx" refType="h" fact="0.645"/>
          <dgm:constr type="w" for="ch" forName="wedge2Tx" refType="w" fact="0.45"/>
          <dgm:constr type="h" for="ch" forName="wedge2Tx" refType="h" fact="0.22"/>
          <dgm:constr type="l" for="ch" forName="wedge3" refType="w" fact="0.0627"/>
          <dgm:constr type="t" for="ch" forName="wedge3" refType="w" fact="0.07"/>
          <dgm:constr type="w" for="ch" forName="wedge3" refType="w" fact="0.84"/>
          <dgm:constr type="h" for="ch" forName="wedge3" refType="h" fact="0.84"/>
          <dgm:constr type="l" for="ch" forName="dummy3a" refType="w" fact="0.1189"/>
          <dgm:constr type="t" for="ch" forName="dummy3a" refType="h" fact="0.7"/>
          <dgm:constr type="l" for="ch" forName="dummy3b" refType="w" fact="0.4827"/>
          <dgm:constr type="t" for="ch" forName="dummy3b" refType="h" fact="0.07"/>
          <dgm:constr type="r" for="ch" forName="wedge3Tx" refType="w" fact="0.46"/>
          <dgm:constr type="t" for="ch" forName="wedge3Tx" refType="h" fact="0.248"/>
          <dgm:constr type="w" for="ch" forName="wedge3Tx" refType="w" fact="0.3"/>
          <dgm:constr type="h" for="ch" forName="wedge3Tx" refType="h" fact="0.25"/>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primFontSz" for="ch" ptType="node" op="equ"/>
        </dgm:constrLst>
      </dgm:if>
      <dgm:if name="Name4" axis="ch" ptType="node" func="cnt" op="equ" val="4">
        <dgm:constrLst>
          <dgm:constr type="l" for="ch" forName="wedge1" refType="w" fact="0.0941"/>
          <dgm:constr type="t" for="ch" forName="wedge1" refType="w" fact="0.0659"/>
          <dgm:constr type="w" for="ch" forName="wedge1" refType="w" fact="0.84"/>
          <dgm:constr type="h" for="ch" forName="wedge1" refType="h" fact="0.84"/>
          <dgm:constr type="l" for="ch" forName="dummy1a" refType="w" fact="0.5141"/>
          <dgm:constr type="t" for="ch" forName="dummy1a" refType="h" fact="0.0659"/>
          <dgm:constr type="l" for="ch" forName="dummy1b" refType="w" fact="0.9341"/>
          <dgm:constr type="t" for="ch" forName="dummy1b" refType="h" fact="0.4859"/>
          <dgm:constr type="l" for="ch" forName="wedge1Tx" refType="w" fact="0.54"/>
          <dgm:constr type="t" for="ch" forName="wedge1Tx" refType="h" fact="0.24"/>
          <dgm:constr type="w" for="ch" forName="wedge1Tx" refType="w" fact="0.31"/>
          <dgm:constr type="h" for="ch" forName="wedge1Tx" refType="h" fact="0.23"/>
          <dgm:constr type="l" for="ch" forName="wedge2" refType="w" fact="0.0941"/>
          <dgm:constr type="t" for="ch" forName="wedge2" refType="w" fact="0.0941"/>
          <dgm:constr type="w" for="ch" forName="wedge2" refType="w" fact="0.84"/>
          <dgm:constr type="h" for="ch" forName="wedge2" refType="h" fact="0.84"/>
          <dgm:constr type="l" for="ch" forName="dummy2a" refType="w" fact="0.9341"/>
          <dgm:constr type="t" for="ch" forName="dummy2a" refType="h" fact="0.5141"/>
          <dgm:constr type="l" for="ch" forName="dummy2b" refType="w" fact="0.5141"/>
          <dgm:constr type="t" for="ch" forName="dummy2b" refType="h" fact="0.9341"/>
          <dgm:constr type="l" for="ch" forName="wedge2Tx" refType="w" fact="0.54"/>
          <dgm:constr type="t" for="ch" forName="wedge2Tx" refType="h" fact="0.53"/>
          <dgm:constr type="w" for="ch" forName="wedge2Tx" refType="w" fact="0.31"/>
          <dgm:constr type="h" for="ch" forName="wedge2Tx" refType="h" fact="0.23"/>
          <dgm:constr type="l" for="ch" forName="wedge3" refType="w" fact="0.0659"/>
          <dgm:constr type="t" for="ch" forName="wedge3" refType="w" fact="0.0941"/>
          <dgm:constr type="w" for="ch" forName="wedge3" refType="w" fact="0.84"/>
          <dgm:constr type="h" for="ch" forName="wedge3" refType="h" fact="0.84"/>
          <dgm:constr type="l" for="ch" forName="dummy3a" refType="w" fact="0.4859"/>
          <dgm:constr type="t" for="ch" forName="dummy3a" refType="h" fact="0.9341"/>
          <dgm:constr type="l" for="ch" forName="dummy3b" refType="w" fact="0.0659"/>
          <dgm:constr type="t" for="ch" forName="dummy3b" refType="h" fact="0.5141"/>
          <dgm:constr type="r" for="ch" forName="wedge3Tx" refType="w" fact="0.46"/>
          <dgm:constr type="t" for="ch" forName="wedge3Tx" refType="h" fact="0.53"/>
          <dgm:constr type="w" for="ch" forName="wedge3Tx" refType="w" fact="0.31"/>
          <dgm:constr type="h" for="ch" forName="wedge3Tx" refType="h" fact="0.23"/>
          <dgm:constr type="l" for="ch" forName="wedge4" refType="w" fact="0.0659"/>
          <dgm:constr type="t" for="ch" forName="wedge4" refType="h" fact="0.0659"/>
          <dgm:constr type="w" for="ch" forName="wedge4" refType="w" fact="0.84"/>
          <dgm:constr type="h" for="ch" forName="wedge4" refType="h" fact="0.84"/>
          <dgm:constr type="l" for="ch" forName="dummy4a" refType="w" fact="0.0659"/>
          <dgm:constr type="t" for="ch" forName="dummy4a" refType="h" fact="0.4859"/>
          <dgm:constr type="l" for="ch" forName="dummy4b" refType="w" fact="0.4859"/>
          <dgm:constr type="t" for="ch" forName="dummy4b" refType="h" fact="0.0659"/>
          <dgm:constr type="r" for="ch" forName="wedge4Tx" refType="w" fact="0.46"/>
          <dgm:constr type="t" for="ch" forName="wedge4Tx" refType="h" fact="0.24"/>
          <dgm:constr type="w" for="ch" forName="wedge4Tx" refType="w" fact="0.31"/>
          <dgm:constr type="h" for="ch" forName="wedge4Tx" refType="h" fact="0.23"/>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primFontSz" for="ch" ptType="node" op="equ"/>
        </dgm:constrLst>
      </dgm:if>
      <dgm:if name="Name5" axis="ch" ptType="node" func="cnt" op="equ" val="5">
        <dgm:constrLst>
          <dgm:constr type="l" for="ch" forName="wedge1" refType="w" fact="0.0918"/>
          <dgm:constr type="t" for="ch" forName="wedge1" refType="w" fact="0.0638"/>
          <dgm:constr type="w" for="ch" forName="wedge1" refType="w" fact="0.84"/>
          <dgm:constr type="h" for="ch" forName="wedge1" refType="h" fact="0.84"/>
          <dgm:constr type="l" for="ch" forName="dummy1a" refType="w" fact="0.5118"/>
          <dgm:constr type="t" for="ch" forName="dummy1a" refType="h" fact="0.0638"/>
          <dgm:constr type="l" for="ch" forName="dummy1b" refType="w" fact="0.9112"/>
          <dgm:constr type="t" for="ch" forName="dummy1b" refType="h" fact="0.354"/>
          <dgm:constr type="l" for="ch" forName="wedge1Tx" refType="w" fact="0.53"/>
          <dgm:constr type="t" for="ch" forName="wedge1Tx" refType="h" fact="0.205"/>
          <dgm:constr type="w" for="ch" forName="wedge1Tx" refType="w" fact="0.27"/>
          <dgm:constr type="h" for="ch" forName="wedge1Tx" refType="h" fact="0.18"/>
          <dgm:constr type="l" for="ch" forName="wedge2" refType="w" fact="0.099"/>
          <dgm:constr type="t" for="ch" forName="wedge2" refType="w" fact="0.0862"/>
          <dgm:constr type="w" for="ch" forName="wedge2" refType="w" fact="0.84"/>
          <dgm:constr type="h" for="ch" forName="wedge2" refType="h" fact="0.84"/>
          <dgm:constr type="l" for="ch" forName="dummy2a" refType="w" fact="0.9185"/>
          <dgm:constr type="t" for="ch" forName="dummy2a" refType="h" fact="0.3764"/>
          <dgm:constr type="l" for="ch" forName="dummy2b" refType="w" fact="0.7659"/>
          <dgm:constr type="t" for="ch" forName="dummy2b" refType="h" fact="0.846"/>
          <dgm:constr type="l" for="ch" forName="wedge2Tx" refType="w" fact="0.64"/>
          <dgm:constr type="t" for="ch" forName="wedge2Tx" refType="h" fact="0.47"/>
          <dgm:constr type="w" for="ch" forName="wedge2Tx" refType="w" fact="0.25"/>
          <dgm:constr type="h" for="ch" forName="wedge2Tx" refType="h" fact="0.2"/>
          <dgm:constr type="l" for="ch" forName="wedge3" refType="w" fact="0.08"/>
          <dgm:constr type="t" for="ch" forName="wedge3" refType="w" fact="0.1"/>
          <dgm:constr type="w" for="ch" forName="wedge3" refType="w" fact="0.84"/>
          <dgm:constr type="h" for="ch" forName="wedge3" refType="h" fact="0.84"/>
          <dgm:constr type="l" for="ch" forName="dummy3a" refType="w" fact="0.7469"/>
          <dgm:constr type="t" for="ch" forName="dummy3a" refType="h" fact="0.8598"/>
          <dgm:constr type="l" for="ch" forName="dummy3b" refType="w" fact="0.2531"/>
          <dgm:constr type="t" for="ch" forName="dummy3b" refType="h" fact="0.8598"/>
          <dgm:constr type="l" for="ch" forName="wedge3Tx" refType="w" fact="0.38"/>
          <dgm:constr type="t" for="ch" forName="wedge3Tx" refType="h" fact="0.69"/>
          <dgm:constr type="w" for="ch" forName="wedge3Tx" refType="w" fact="0.24"/>
          <dgm:constr type="h" for="ch" forName="wedge3Tx" refType="h" fact="0.22"/>
          <dgm:constr type="l" for="ch" forName="wedge4" refType="w" fact="0.061"/>
          <dgm:constr type="t" for="ch" forName="wedge4" refType="h" fact="0.0862"/>
          <dgm:constr type="w" for="ch" forName="wedge4" refType="w" fact="0.84"/>
          <dgm:constr type="h" for="ch" forName="wedge4" refType="h" fact="0.84"/>
          <dgm:constr type="l" for="ch" forName="dummy4a" refType="w" fact="0.2341"/>
          <dgm:constr type="t" for="ch" forName="dummy4a" refType="h" fact="0.846"/>
          <dgm:constr type="l" for="ch" forName="dummy4b" refType="w" fact="0.0815"/>
          <dgm:constr type="t" for="ch" forName="dummy4b" refType="h" fact="0.3764"/>
          <dgm:constr type="r" for="ch" forName="wedge4Tx" refType="w" fact="0.36"/>
          <dgm:constr type="t" for="ch" forName="wedge4Tx" refType="h" fact="0.47"/>
          <dgm:constr type="w" for="ch" forName="wedge4Tx" refType="w" fact="0.25"/>
          <dgm:constr type="h" for="ch" forName="wedge4Tx" refType="h" fact="0.2"/>
          <dgm:constr type="l" for="ch" forName="wedge5" refType="w" fact="0.0682"/>
          <dgm:constr type="t" for="ch" forName="wedge5" refType="h" fact="0.0638"/>
          <dgm:constr type="w" for="ch" forName="wedge5" refType="w" fact="0.84"/>
          <dgm:constr type="h" for="ch" forName="wedge5" refType="h" fact="0.84"/>
          <dgm:constr type="l" for="ch" forName="dummy5a" refType="w" fact="0.0888"/>
          <dgm:constr type="t" for="ch" forName="dummy5a" refType="h" fact="0.354"/>
          <dgm:constr type="l" for="ch" forName="dummy5b" refType="w" fact="0.4882"/>
          <dgm:constr type="t" for="ch" forName="dummy5b" refType="h" fact="0.0638"/>
          <dgm:constr type="r" for="ch" forName="wedge5Tx" refType="w" fact="0.47"/>
          <dgm:constr type="t" for="ch" forName="wedge5Tx" refType="h" fact="0.205"/>
          <dgm:constr type="w" for="ch" forName="wedge5Tx" refType="w" fact="0.27"/>
          <dgm:constr type="h" for="ch" forName="wedge5Tx" refType="h" fact="0.18"/>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primFontSz" for="ch" ptType="node" op="equ"/>
        </dgm:constrLst>
      </dgm:if>
      <dgm:if name="Name6" axis="ch" ptType="node" func="cnt" op="equ" val="6">
        <dgm:constrLst>
          <dgm:constr type="l" for="ch" forName="wedge1" refType="w" fact="0.09"/>
          <dgm:constr type="t" for="ch" forName="wedge1" refType="w" fact="0.0627"/>
          <dgm:constr type="w" for="ch" forName="wedge1" refType="w" fact="0.84"/>
          <dgm:constr type="h" for="ch" forName="wedge1" refType="h" fact="0.84"/>
          <dgm:constr type="l" for="ch" forName="dummy1a" refType="w" fact="0.51"/>
          <dgm:constr type="t" for="ch" forName="dummy1a" refType="h" fact="0.0627"/>
          <dgm:constr type="l" for="ch" forName="dummy1b" refType="w" fact="0.8737"/>
          <dgm:constr type="t" for="ch" forName="dummy1b" refType="h" fact="0.2727"/>
          <dgm:constr type="l" for="ch" forName="wedge1Tx" refType="w" fact="0.53"/>
          <dgm:constr type="t" for="ch" forName="wedge1Tx" refType="h" fact="0.17"/>
          <dgm:constr type="w" for="ch" forName="wedge1Tx" refType="w" fact="0.22"/>
          <dgm:constr type="h" for="ch" forName="wedge1Tx" refType="h" fact="0.17"/>
          <dgm:constr type="l" for="ch" forName="wedge2" refType="w" fact="0.1"/>
          <dgm:constr type="t" for="ch" forName="wedge2" refType="w" fact="0.08"/>
          <dgm:constr type="w" for="ch" forName="wedge2" refType="w" fact="0.84"/>
          <dgm:constr type="h" for="ch" forName="wedge2" refType="h" fact="0.84"/>
          <dgm:constr type="l" for="ch" forName="dummy2a" refType="w" fact="0.8837"/>
          <dgm:constr type="t" for="ch" forName="dummy2a" refType="h" fact="0.29"/>
          <dgm:constr type="l" for="ch" forName="dummy2b" refType="w" fact="0.8837"/>
          <dgm:constr type="t" for="ch" forName="dummy2b" refType="h" fact="0.71"/>
          <dgm:constr type="l" for="ch" forName="wedge2Tx" refType="w" fact="0.67"/>
          <dgm:constr type="t" for="ch" forName="wedge2Tx" refType="h" fact="0.42"/>
          <dgm:constr type="w" for="ch" forName="wedge2Tx" refType="w" fact="0.23"/>
          <dgm:constr type="h" for="ch" forName="wedge2Tx" refType="h" fact="0.165"/>
          <dgm:constr type="l" for="ch" forName="wedge3" refType="w" fact="0.09"/>
          <dgm:constr type="t" for="ch" forName="wedge3" refType="w" fact="0.0973"/>
          <dgm:constr type="w" for="ch" forName="wedge3" refType="w" fact="0.84"/>
          <dgm:constr type="h" for="ch" forName="wedge3" refType="h" fact="0.84"/>
          <dgm:constr type="l" for="ch" forName="dummy3a" refType="w" fact="0.8737"/>
          <dgm:constr type="t" for="ch" forName="dummy3a" refType="h" fact="0.7273"/>
          <dgm:constr type="l" for="ch" forName="dummy3b" refType="w" fact="0.51"/>
          <dgm:constr type="t" for="ch" forName="dummy3b" refType="h" fact="0.9373"/>
          <dgm:constr type="l" for="ch" forName="wedge3Tx" refType="w" fact="0.53"/>
          <dgm:constr type="t" for="ch" forName="wedge3Tx" refType="h" fact="0.665"/>
          <dgm:constr type="w" for="ch" forName="wedge3Tx" refType="w" fact="0.22"/>
          <dgm:constr type="h" for="ch" forName="wedge3Tx" refType="h" fact="0.17"/>
          <dgm:constr type="l" for="ch" forName="wedge4" refType="w" fact="0.07"/>
          <dgm:constr type="t" for="ch" forName="wedge4" refType="h" fact="0.0973"/>
          <dgm:constr type="w" for="ch" forName="wedge4" refType="w" fact="0.84"/>
          <dgm:constr type="h" for="ch" forName="wedge4" refType="h" fact="0.84"/>
          <dgm:constr type="l" for="ch" forName="dummy4a" refType="w" fact="0.49"/>
          <dgm:constr type="t" for="ch" forName="dummy4a" refType="h" fact="0.9373"/>
          <dgm:constr type="l" for="ch" forName="dummy4b" refType="w" fact="0.1263"/>
          <dgm:constr type="t" for="ch" forName="dummy4b" refType="h" fact="0.7273"/>
          <dgm:constr type="r" for="ch" forName="wedge4Tx" refType="w" fact="0.47"/>
          <dgm:constr type="t" for="ch" forName="wedge4Tx" refType="h" fact="0.665"/>
          <dgm:constr type="w" for="ch" forName="wedge4Tx" refType="w" fact="0.22"/>
          <dgm:constr type="h" for="ch" forName="wedge4Tx" refType="h" fact="0.17"/>
          <dgm:constr type="l" for="ch" forName="wedge5" refType="w" fact="0.06"/>
          <dgm:constr type="t" for="ch" forName="wedge5" refType="h" fact="0.08"/>
          <dgm:constr type="w" for="ch" forName="wedge5" refType="w" fact="0.84"/>
          <dgm:constr type="h" for="ch" forName="wedge5" refType="h" fact="0.84"/>
          <dgm:constr type="l" for="ch" forName="dummy5a" refType="w" fact="0.1163"/>
          <dgm:constr type="t" for="ch" forName="dummy5a" refType="h" fact="0.71"/>
          <dgm:constr type="l" for="ch" forName="dummy5b" refType="w" fact="0.1163"/>
          <dgm:constr type="t" for="ch" forName="dummy5b" refType="h" fact="0.29"/>
          <dgm:constr type="r" for="ch" forName="wedge5Tx" refType="w" fact="0.33"/>
          <dgm:constr type="t" for="ch" forName="wedge5Tx" refType="h" fact="0.42"/>
          <dgm:constr type="w" for="ch" forName="wedge5Tx" refType="w" fact="0.23"/>
          <dgm:constr type="h" for="ch" forName="wedge5Tx" refType="h" fact="0.165"/>
          <dgm:constr type="l" for="ch" forName="wedge6" refType="w" fact="0.07"/>
          <dgm:constr type="t" for="ch" forName="wedge6" refType="h" fact="0.0627"/>
          <dgm:constr type="w" for="ch" forName="wedge6" refType="w" fact="0.84"/>
          <dgm:constr type="h" for="ch" forName="wedge6" refType="h" fact="0.84"/>
          <dgm:constr type="l" for="ch" forName="dummy6a" refType="w" fact="0.1263"/>
          <dgm:constr type="t" for="ch" forName="dummy6a" refType="h" fact="0.2727"/>
          <dgm:constr type="l" for="ch" forName="dummy6b" refType="w" fact="0.49"/>
          <dgm:constr type="t" for="ch" forName="dummy6b" refType="h" fact="0.0627"/>
          <dgm:constr type="r" for="ch" forName="wedge6Tx" refType="w" fact="0.47"/>
          <dgm:constr type="t" for="ch" forName="wedge6Tx" refType="h" fact="0.17"/>
          <dgm:constr type="w" for="ch" forName="wedge6Tx" refType="w" fact="0.22"/>
          <dgm:constr type="h" for="ch" forName="wedge6Tx" refType="h" fact="0.17"/>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h" for="ch" forName="arrowWedge6" refType="w" fact="0.08"/>
          <dgm:constr type="diam" for="ch" forName="arrowWedge6" refType="w" fact="0.84"/>
          <dgm:constr type="l" for="ch" forName="arrowWedge6" refType="w" fact="0.5"/>
          <dgm:constr type="t" for="ch" forName="arrowWedge6" refType="w" fact="0.5"/>
          <dgm:constr type="primFontSz" for="ch" ptType="node" op="equ"/>
        </dgm:constrLst>
      </dgm:if>
      <dgm:else name="Name7">
        <dgm:constrLst>
          <dgm:constr type="l" for="ch" forName="wedge1" refType="w" fact="0.0887"/>
          <dgm:constr type="t" for="ch" forName="wedge1" refType="w" fact="0.062"/>
          <dgm:constr type="w" for="ch" forName="wedge1" refType="w" fact="0.84"/>
          <dgm:constr type="h" for="ch" forName="wedge1" refType="h" fact="0.84"/>
          <dgm:constr type="l" for="ch" forName="dummy1a" refType="w" fact="0.5087"/>
          <dgm:constr type="t" for="ch" forName="dummy1a" refType="h" fact="0.062"/>
          <dgm:constr type="l" for="ch" forName="dummy1b" refType="w" fact="0.837"/>
          <dgm:constr type="t" for="ch" forName="dummy1b" refType="h" fact="0.2201"/>
          <dgm:constr type="l" for="ch" forName="wedge1Tx" refType="w" fact="0.53"/>
          <dgm:constr type="t" for="ch" forName="wedge1Tx" refType="h" fact="0.14"/>
          <dgm:constr type="w" for="ch" forName="wedge1Tx" refType="w" fact="0.2"/>
          <dgm:constr type="h" for="ch" forName="wedge1Tx" refType="h" fact="0.16"/>
          <dgm:constr type="l" for="ch" forName="wedge2" refType="w" fact="0.0995"/>
          <dgm:constr type="t" for="ch" forName="wedge2" refType="w" fact="0.0755"/>
          <dgm:constr type="w" for="ch" forName="wedge2" refType="w" fact="0.84"/>
          <dgm:constr type="h" for="ch" forName="wedge2" refType="h" fact="0.84"/>
          <dgm:constr type="l" for="ch" forName="dummy2a" refType="w" fact="0.8479"/>
          <dgm:constr type="t" for="ch" forName="dummy2a" refType="h" fact="0.2337"/>
          <dgm:constr type="l" for="ch" forName="dummy2b" refType="w" fact="0.929"/>
          <dgm:constr type="t" for="ch" forName="dummy2b" refType="h" fact="0.589"/>
          <dgm:constr type="l" for="ch" forName="wedge2Tx" refType="w" fact="0.67"/>
          <dgm:constr type="t" for="ch" forName="wedge2Tx" refType="h" fact="0.38"/>
          <dgm:constr type="w" for="ch" forName="wedge2Tx" refType="w" fact="0.23"/>
          <dgm:constr type="h" for="ch" forName="wedge2Tx" refType="h" fact="0.14"/>
          <dgm:constr type="l" for="ch" forName="wedge3" refType="w" fact="0.0956"/>
          <dgm:constr type="t" for="ch" forName="wedge3" refType="w" fact="0.0925"/>
          <dgm:constr type="w" for="ch" forName="wedge3" refType="w" fact="0.84"/>
          <dgm:constr type="h" for="ch" forName="wedge3" refType="h" fact="0.84"/>
          <dgm:constr type="l" for="ch" forName="dummy3a" refType="w" fact="0.9251"/>
          <dgm:constr type="t" for="ch" forName="dummy3a" refType="h" fact="0.6059"/>
          <dgm:constr type="l" for="ch" forName="dummy3b" refType="w" fact="0.6979"/>
          <dgm:constr type="t" for="ch" forName="dummy3b" refType="h" fact="0.8909"/>
          <dgm:constr type="l" for="ch" forName="wedge3Tx" refType="w" fact="0.635"/>
          <dgm:constr type="t" for="ch" forName="wedge3Tx" refType="h" fact="0.59"/>
          <dgm:constr type="w" for="ch" forName="wedge3Tx" refType="w" fact="0.2"/>
          <dgm:constr type="h" for="ch" forName="wedge3Tx" refType="h" fact="0.155"/>
          <dgm:constr type="l" for="ch" forName="wedge4" refType="w" fact="0.08"/>
          <dgm:constr type="t" for="ch" forName="wedge4" refType="h" fact="0.1"/>
          <dgm:constr type="w" for="ch" forName="wedge4" refType="w" fact="0.84"/>
          <dgm:constr type="h" for="ch" forName="wedge4" refType="h" fact="0.84"/>
          <dgm:constr type="l" for="ch" forName="dummy4a" refType="w" fact="0.6822"/>
          <dgm:constr type="t" for="ch" forName="dummy4a" refType="h" fact="0.8984"/>
          <dgm:constr type="l" for="ch" forName="dummy4b" refType="w" fact="0.3178"/>
          <dgm:constr type="t" for="ch" forName="dummy4b" refType="h" fact="0.8984"/>
          <dgm:constr type="l" for="ch" forName="wedge4Tx" refType="w" fact="0.4025"/>
          <dgm:constr type="t" for="ch" forName="wedge4Tx" refType="h" fact="0.76"/>
          <dgm:constr type="w" for="ch" forName="wedge4Tx" refType="w" fact="0.195"/>
          <dgm:constr type="h" for="ch" forName="wedge4Tx" refType="h" fact="0.14"/>
          <dgm:constr type="l" for="ch" forName="wedge5" refType="w" fact="0.0644"/>
          <dgm:constr type="t" for="ch" forName="wedge5" refType="h" fact="0.0925"/>
          <dgm:constr type="w" for="ch" forName="wedge5" refType="w" fact="0.84"/>
          <dgm:constr type="h" for="ch" forName="wedge5" refType="h" fact="0.84"/>
          <dgm:constr type="l" for="ch" forName="dummy5a" refType="w" fact="0.3021"/>
          <dgm:constr type="t" for="ch" forName="dummy5a" refType="h" fact="0.8909"/>
          <dgm:constr type="l" for="ch" forName="dummy5b" refType="w" fact="0.0749"/>
          <dgm:constr type="t" for="ch" forName="dummy5b" refType="h" fact="0.6059"/>
          <dgm:constr type="r" for="ch" forName="wedge5Tx" refType="w" fact="0.365"/>
          <dgm:constr type="t" for="ch" forName="wedge5Tx" refType="h" fact="0.59"/>
          <dgm:constr type="w" for="ch" forName="wedge5Tx" refType="w" fact="0.2"/>
          <dgm:constr type="h" for="ch" forName="wedge5Tx" refType="h" fact="0.155"/>
          <dgm:constr type="l" for="ch" forName="wedge6" refType="w" fact="0.0605"/>
          <dgm:constr type="t" for="ch" forName="wedge6" refType="h" fact="0.0755"/>
          <dgm:constr type="w" for="ch" forName="wedge6" refType="w" fact="0.84"/>
          <dgm:constr type="h" for="ch" forName="wedge6" refType="h" fact="0.84"/>
          <dgm:constr type="l" for="ch" forName="dummy6a" refType="w" fact="0.071"/>
          <dgm:constr type="t" for="ch" forName="dummy6a" refType="h" fact="0.589"/>
          <dgm:constr type="l" for="ch" forName="dummy6b" refType="w" fact="0.1521"/>
          <dgm:constr type="t" for="ch" forName="dummy6b" refType="h" fact="0.2337"/>
          <dgm:constr type="r" for="ch" forName="wedge6Tx" refType="w" fact="0.33"/>
          <dgm:constr type="t" for="ch" forName="wedge6Tx" refType="h" fact="0.38"/>
          <dgm:constr type="w" for="ch" forName="wedge6Tx" refType="w" fact="0.23"/>
          <dgm:constr type="h" for="ch" forName="wedge6Tx" refType="h" fact="0.14"/>
          <dgm:constr type="l" for="ch" forName="wedge7" refType="w" fact="0.0713"/>
          <dgm:constr type="t" for="ch" forName="wedge7" refType="h" fact="0.062"/>
          <dgm:constr type="w" for="ch" forName="wedge7" refType="w" fact="0.84"/>
          <dgm:constr type="h" for="ch" forName="wedge7" refType="h" fact="0.84"/>
          <dgm:constr type="l" for="ch" forName="dummy7a" refType="w" fact="0.163"/>
          <dgm:constr type="t" for="ch" forName="dummy7a" refType="h" fact="0.2201"/>
          <dgm:constr type="l" for="ch" forName="dummy7b" refType="w" fact="0.4913"/>
          <dgm:constr type="t" for="ch" forName="dummy7b" refType="h" fact="0.062"/>
          <dgm:constr type="r" for="ch" forName="wedge7Tx" refType="w" fact="0.47"/>
          <dgm:constr type="t" for="ch" forName="wedge7Tx" refType="h" fact="0.14"/>
          <dgm:constr type="w" for="ch" forName="wedge7Tx" refType="w" fact="0.2"/>
          <dgm:constr type="h" for="ch" forName="wedge7Tx" refType="h" fact="0.16"/>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h" for="ch" forName="arrowWedge6" refType="w" fact="0.08"/>
          <dgm:constr type="diam" for="ch" forName="arrowWedge6" refType="w" fact="0.84"/>
          <dgm:constr type="l" for="ch" forName="arrowWedge6" refType="w" fact="0.5"/>
          <dgm:constr type="t" for="ch" forName="arrowWedge6" refType="w" fact="0.5"/>
          <dgm:constr type="h" for="ch" forName="arrowWedge7" refType="w" fact="0.08"/>
          <dgm:constr type="diam" for="ch" forName="arrowWedge7" refType="w" fact="0.84"/>
          <dgm:constr type="l" for="ch" forName="arrowWedge7" refType="w" fact="0.5"/>
          <dgm:constr type="t" for="ch" forName="arrowWedge7" refType="w" fact="0.5"/>
          <dgm:constr type="primFontSz" for="ch" ptType="node" op="equ"/>
        </dgm:constrLst>
      </dgm:else>
    </dgm:choose>
    <dgm:ruleLst/>
    <dgm:choose name="Name8">
      <dgm:if name="Name9" axis="ch" ptType="node" func="cnt" op="gte" val="1">
        <dgm:layoutNode name="wedge1">
          <dgm:alg type="sp"/>
          <dgm:choose name="Name10">
            <dgm:if name="Name11" axis="ch" ptType="node" func="cnt" op="equ" val="1">
              <dgm:shape xmlns:r="http://schemas.openxmlformats.org/officeDocument/2006/relationships" type="ellipse" r:blip="">
                <dgm:adjLst/>
              </dgm:shape>
            </dgm:if>
            <dgm:if name="Name12" axis="ch" ptType="node" func="cnt" op="equ" val="2">
              <dgm:shape xmlns:r="http://schemas.openxmlformats.org/officeDocument/2006/relationships" type="pie" r:blip="">
                <dgm:adjLst>
                  <dgm:adj idx="1" val="270"/>
                  <dgm:adj idx="2" val="90"/>
                </dgm:adjLst>
              </dgm:shape>
            </dgm:if>
            <dgm:if name="Name13" axis="ch" ptType="node" func="cnt" op="equ" val="3">
              <dgm:shape xmlns:r="http://schemas.openxmlformats.org/officeDocument/2006/relationships" type="pie" r:blip="">
                <dgm:adjLst>
                  <dgm:adj idx="1" val="270"/>
                  <dgm:adj idx="2" val="30"/>
                </dgm:adjLst>
              </dgm:shape>
            </dgm:if>
            <dgm:if name="Name14" axis="ch" ptType="node" func="cnt" op="equ" val="4">
              <dgm:shape xmlns:r="http://schemas.openxmlformats.org/officeDocument/2006/relationships" type="pie" r:blip="">
                <dgm:adjLst>
                  <dgm:adj idx="1" val="270"/>
                  <dgm:adj idx="2" val="0"/>
                </dgm:adjLst>
              </dgm:shape>
            </dgm:if>
            <dgm:if name="Name15" axis="ch" ptType="node" func="cnt" op="equ" val="5">
              <dgm:shape xmlns:r="http://schemas.openxmlformats.org/officeDocument/2006/relationships" type="pie" r:blip="">
                <dgm:adjLst>
                  <dgm:adj idx="1" val="270"/>
                  <dgm:adj idx="2" val="342"/>
                </dgm:adjLst>
              </dgm:shape>
            </dgm:if>
            <dgm:if name="Name16" axis="ch" ptType="node" func="cnt" op="equ" val="6">
              <dgm:shape xmlns:r="http://schemas.openxmlformats.org/officeDocument/2006/relationships" type="pie" r:blip="">
                <dgm:adjLst>
                  <dgm:adj idx="1" val="270"/>
                  <dgm:adj idx="2" val="330"/>
                </dgm:adjLst>
              </dgm:shape>
            </dgm:if>
            <dgm:else name="Name17">
              <dgm:shape xmlns:r="http://schemas.openxmlformats.org/officeDocument/2006/relationships" type="pie" r:blip="">
                <dgm:adjLst>
                  <dgm:adj idx="1" val="270"/>
                  <dgm:adj idx="2" val="321.4286"/>
                </dgm:adjLst>
              </dgm:shape>
            </dgm:else>
          </dgm:choose>
          <dgm:choose name="Name18">
            <dgm:if name="Name19" func="var" arg="dir" op="equ" val="norm">
              <dgm:presOf axis="ch desOrSelf" ptType="node node" st="1 1" cnt="1 0"/>
            </dgm:if>
            <dgm:else name="Name20">
              <dgm:choose name="Name21">
                <dgm:if name="Name22" axis="ch" ptType="node" func="cnt" op="equ" val="1">
                  <dgm:presOf axis="ch desOrSelf" ptType="node node" st="1 1" cnt="1 0"/>
                </dgm:if>
                <dgm:if name="Name23" axis="ch" ptType="node" func="cnt" op="equ" val="2">
                  <dgm:presOf axis="ch desOrSelf" ptType="node node" st="2 1" cnt="1 0"/>
                </dgm:if>
                <dgm:if name="Name24" axis="ch" ptType="node" func="cnt" op="equ" val="3">
                  <dgm:presOf axis="ch desOrSelf" ptType="node node" st="3 1" cnt="1 0"/>
                </dgm:if>
                <dgm:if name="Name25" axis="ch" ptType="node" func="cnt" op="equ" val="4">
                  <dgm:presOf axis="ch desOrSelf" ptType="node node" st="4 1" cnt="1 0"/>
                </dgm:if>
                <dgm:if name="Name26" axis="ch" ptType="node" func="cnt" op="equ" val="5">
                  <dgm:presOf axis="ch desOrSelf" ptType="node node" st="5 1" cnt="1 0"/>
                </dgm:if>
                <dgm:if name="Name27" axis="ch" ptType="node" func="cnt" op="equ" val="6">
                  <dgm:presOf axis="ch desOrSelf" ptType="node node" st="6 1" cnt="1 0"/>
                </dgm:if>
                <dgm:else name="Name28">
                  <dgm:presOf axis="ch desOrSelf" ptType="node node" st="7 1" cnt="1 0"/>
                </dgm:else>
              </dgm:choose>
            </dgm:else>
          </dgm:choose>
          <dgm:constrLst/>
          <dgm:ruleLst/>
        </dgm:layoutNode>
        <dgm:layoutNode name="dummy1a" moveWith="wedge1">
          <dgm:alg type="sp"/>
          <dgm:shape xmlns:r="http://schemas.openxmlformats.org/officeDocument/2006/relationships" r:blip="">
            <dgm:adjLst/>
          </dgm:shape>
          <dgm:presOf/>
          <dgm:constrLst>
            <dgm:constr type="w" val="1"/>
            <dgm:constr type="h" val="1"/>
          </dgm:constrLst>
          <dgm:ruleLst/>
        </dgm:layoutNode>
        <dgm:layoutNode name="dummy1b" moveWith="wedge1">
          <dgm:alg type="sp"/>
          <dgm:shape xmlns:r="http://schemas.openxmlformats.org/officeDocument/2006/relationships" r:blip="">
            <dgm:adjLst/>
          </dgm:shape>
          <dgm:presOf/>
          <dgm:constrLst>
            <dgm:constr type="w" val="1"/>
            <dgm:constr type="h" val="1"/>
          </dgm:constrLst>
          <dgm:ruleLst/>
        </dgm:layoutNode>
        <dgm:layoutNode name="wedge1Tx" moveWith="wedge1">
          <dgm:varLst>
            <dgm:chMax val="0"/>
            <dgm:chPref val="0"/>
            <dgm:bulletEnabled val="1"/>
          </dgm:varLst>
          <dgm:alg type="tx"/>
          <dgm:shape xmlns:r="http://schemas.openxmlformats.org/officeDocument/2006/relationships" type="rect" r:blip="" hideGeom="1">
            <dgm:adjLst/>
          </dgm:shape>
          <dgm:choose name="Name29">
            <dgm:if name="Name30" func="var" arg="dir" op="equ" val="norm">
              <dgm:presOf axis="ch desOrSelf" ptType="node node" st="1 1" cnt="1 0"/>
            </dgm:if>
            <dgm:else name="Name31">
              <dgm:choose name="Name32">
                <dgm:if name="Name33" axis="ch" ptType="node" func="cnt" op="equ" val="1">
                  <dgm:presOf axis="ch desOrSelf" ptType="node node" st="1 1" cnt="1 0"/>
                </dgm:if>
                <dgm:if name="Name34" axis="ch" ptType="node" func="cnt" op="equ" val="2">
                  <dgm:presOf axis="ch desOrSelf" ptType="node node" st="2 1" cnt="1 0"/>
                </dgm:if>
                <dgm:if name="Name35" axis="ch" ptType="node" func="cnt" op="equ" val="3">
                  <dgm:presOf axis="ch desOrSelf" ptType="node node" st="3 1" cnt="1 0"/>
                </dgm:if>
                <dgm:if name="Name36" axis="ch" ptType="node" func="cnt" op="equ" val="4">
                  <dgm:presOf axis="ch desOrSelf" ptType="node node" st="4 1" cnt="1 0"/>
                </dgm:if>
                <dgm:if name="Name37" axis="ch" ptType="node" func="cnt" op="equ" val="5">
                  <dgm:presOf axis="ch desOrSelf" ptType="node node" st="5 1" cnt="1 0"/>
                </dgm:if>
                <dgm:if name="Name38" axis="ch" ptType="node" func="cnt" op="equ" val="6">
                  <dgm:presOf axis="ch desOrSelf" ptType="node node" st="6 1" cnt="1 0"/>
                </dgm:if>
                <dgm:else name="Name39">
                  <dgm:presOf axis="ch desOrSelf" ptType="node node" st="7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40"/>
    </dgm:choose>
    <dgm:choose name="Name41">
      <dgm:if name="Name42" axis="ch" ptType="node" func="cnt" op="gte" val="2">
        <dgm:layoutNode name="wedge2">
          <dgm:alg type="sp"/>
          <dgm:choose name="Name43">
            <dgm:if name="Name44" axis="ch" ptType="node" func="cnt" op="equ" val="2">
              <dgm:shape xmlns:r="http://schemas.openxmlformats.org/officeDocument/2006/relationships" type="pie" r:blip="">
                <dgm:adjLst>
                  <dgm:adj idx="1" val="90"/>
                  <dgm:adj idx="2" val="270"/>
                </dgm:adjLst>
              </dgm:shape>
            </dgm:if>
            <dgm:if name="Name45" axis="ch" ptType="node" func="cnt" op="equ" val="3">
              <dgm:shape xmlns:r="http://schemas.openxmlformats.org/officeDocument/2006/relationships" type="pie" r:blip="">
                <dgm:adjLst>
                  <dgm:adj idx="1" val="30"/>
                  <dgm:adj idx="2" val="150"/>
                </dgm:adjLst>
              </dgm:shape>
            </dgm:if>
            <dgm:if name="Name46" axis="ch" ptType="node" func="cnt" op="equ" val="4">
              <dgm:shape xmlns:r="http://schemas.openxmlformats.org/officeDocument/2006/relationships" type="pie" r:blip="">
                <dgm:adjLst>
                  <dgm:adj idx="1" val="0"/>
                  <dgm:adj idx="2" val="90"/>
                </dgm:adjLst>
              </dgm:shape>
            </dgm:if>
            <dgm:if name="Name47" axis="ch" ptType="node" func="cnt" op="equ" val="5">
              <dgm:shape xmlns:r="http://schemas.openxmlformats.org/officeDocument/2006/relationships" type="pie" r:blip="">
                <dgm:adjLst>
                  <dgm:adj idx="1" val="342"/>
                  <dgm:adj idx="2" val="54"/>
                </dgm:adjLst>
              </dgm:shape>
            </dgm:if>
            <dgm:if name="Name48" axis="ch" ptType="node" func="cnt" op="equ" val="6">
              <dgm:shape xmlns:r="http://schemas.openxmlformats.org/officeDocument/2006/relationships" type="pie" r:blip="">
                <dgm:adjLst>
                  <dgm:adj idx="1" val="330"/>
                  <dgm:adj idx="2" val="30"/>
                </dgm:adjLst>
              </dgm:shape>
            </dgm:if>
            <dgm:else name="Name49">
              <dgm:shape xmlns:r="http://schemas.openxmlformats.org/officeDocument/2006/relationships" type="pie" r:blip="">
                <dgm:adjLst>
                  <dgm:adj idx="1" val="321.4286"/>
                  <dgm:adj idx="2" val="12.85714"/>
                </dgm:adjLst>
              </dgm:shape>
            </dgm:else>
          </dgm:choose>
          <dgm:choose name="Name50">
            <dgm:if name="Name51" func="var" arg="dir" op="equ" val="norm">
              <dgm:presOf axis="ch desOrSelf" ptType="node node" st="2 1" cnt="1 0"/>
            </dgm:if>
            <dgm:else name="Name52">
              <dgm:choose name="Name53">
                <dgm:if name="Name54" axis="ch" ptType="node" func="cnt" op="equ" val="2">
                  <dgm:presOf axis="ch desOrSelf" ptType="node node" st="1 1" cnt="1 0"/>
                </dgm:if>
                <dgm:if name="Name55" axis="ch" ptType="node" func="cnt" op="equ" val="3">
                  <dgm:presOf axis="ch desOrSelf" ptType="node node" st="2 1" cnt="1 0"/>
                </dgm:if>
                <dgm:if name="Name56" axis="ch" ptType="node" func="cnt" op="equ" val="4">
                  <dgm:presOf axis="ch desOrSelf" ptType="node node" st="3 1" cnt="1 0"/>
                </dgm:if>
                <dgm:if name="Name57" axis="ch" ptType="node" func="cnt" op="equ" val="5">
                  <dgm:presOf axis="ch desOrSelf" ptType="node node" st="4 1" cnt="1 0"/>
                </dgm:if>
                <dgm:if name="Name58" axis="ch" ptType="node" func="cnt" op="equ" val="6">
                  <dgm:presOf axis="ch desOrSelf" ptType="node node" st="5 1" cnt="1 0"/>
                </dgm:if>
                <dgm:else name="Name59">
                  <dgm:presOf axis="ch desOrSelf" ptType="node node" st="6 1" cnt="1 0"/>
                </dgm:else>
              </dgm:choose>
            </dgm:else>
          </dgm:choose>
          <dgm:constrLst/>
          <dgm:ruleLst/>
        </dgm:layoutNode>
        <dgm:layoutNode name="dummy2a" moveWith="wedge2">
          <dgm:alg type="sp"/>
          <dgm:shape xmlns:r="http://schemas.openxmlformats.org/officeDocument/2006/relationships" r:blip="">
            <dgm:adjLst/>
          </dgm:shape>
          <dgm:presOf/>
          <dgm:constrLst>
            <dgm:constr type="w" val="1"/>
            <dgm:constr type="h" val="1"/>
          </dgm:constrLst>
          <dgm:ruleLst/>
        </dgm:layoutNode>
        <dgm:layoutNode name="dummy2b" moveWith="wedge2">
          <dgm:alg type="sp"/>
          <dgm:shape xmlns:r="http://schemas.openxmlformats.org/officeDocument/2006/relationships" r:blip="">
            <dgm:adjLst/>
          </dgm:shape>
          <dgm:presOf/>
          <dgm:constrLst>
            <dgm:constr type="w" val="1"/>
            <dgm:constr type="h" val="1"/>
          </dgm:constrLst>
          <dgm:ruleLst/>
        </dgm:layoutNode>
        <dgm:layoutNode name="wedge2Tx" moveWith="wedge2">
          <dgm:varLst>
            <dgm:chMax val="0"/>
            <dgm:chPref val="0"/>
            <dgm:bulletEnabled val="1"/>
          </dgm:varLst>
          <dgm:alg type="tx"/>
          <dgm:shape xmlns:r="http://schemas.openxmlformats.org/officeDocument/2006/relationships" type="rect" r:blip="" hideGeom="1">
            <dgm:adjLst/>
          </dgm:shape>
          <dgm:choose name="Name60">
            <dgm:if name="Name61" func="var" arg="dir" op="equ" val="norm">
              <dgm:presOf axis="ch desOrSelf" ptType="node node" st="2 1" cnt="1 0"/>
            </dgm:if>
            <dgm:else name="Name62">
              <dgm:choose name="Name63">
                <dgm:if name="Name64" axis="ch" ptType="node" func="cnt" op="equ" val="2">
                  <dgm:presOf axis="ch desOrSelf" ptType="node node" st="1 1" cnt="1 0"/>
                </dgm:if>
                <dgm:if name="Name65" axis="ch" ptType="node" func="cnt" op="equ" val="3">
                  <dgm:presOf axis="ch desOrSelf" ptType="node node" st="2 1" cnt="1 0"/>
                </dgm:if>
                <dgm:if name="Name66" axis="ch" ptType="node" func="cnt" op="equ" val="4">
                  <dgm:presOf axis="ch desOrSelf" ptType="node node" st="3 1" cnt="1 0"/>
                </dgm:if>
                <dgm:if name="Name67" axis="ch" ptType="node" func="cnt" op="equ" val="5">
                  <dgm:presOf axis="ch desOrSelf" ptType="node node" st="4 1" cnt="1 0"/>
                </dgm:if>
                <dgm:if name="Name68" axis="ch" ptType="node" func="cnt" op="equ" val="6">
                  <dgm:presOf axis="ch desOrSelf" ptType="node node" st="5 1" cnt="1 0"/>
                </dgm:if>
                <dgm:else name="Name69">
                  <dgm:presOf axis="ch desOrSelf" ptType="node node" st="6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70"/>
    </dgm:choose>
    <dgm:choose name="Name71">
      <dgm:if name="Name72" axis="ch" ptType="node" func="cnt" op="gte" val="3">
        <dgm:layoutNode name="wedge3">
          <dgm:alg type="sp"/>
          <dgm:choose name="Name73">
            <dgm:if name="Name74" axis="ch" ptType="node" func="cnt" op="equ" val="3">
              <dgm:shape xmlns:r="http://schemas.openxmlformats.org/officeDocument/2006/relationships" type="pie" r:blip="">
                <dgm:adjLst>
                  <dgm:adj idx="1" val="150"/>
                  <dgm:adj idx="2" val="270"/>
                </dgm:adjLst>
              </dgm:shape>
            </dgm:if>
            <dgm:if name="Name75" axis="ch" ptType="node" func="cnt" op="equ" val="4">
              <dgm:shape xmlns:r="http://schemas.openxmlformats.org/officeDocument/2006/relationships" type="pie" r:blip="">
                <dgm:adjLst>
                  <dgm:adj idx="1" val="90"/>
                  <dgm:adj idx="2" val="180"/>
                </dgm:adjLst>
              </dgm:shape>
            </dgm:if>
            <dgm:if name="Name76" axis="ch" ptType="node" func="cnt" op="equ" val="5">
              <dgm:shape xmlns:r="http://schemas.openxmlformats.org/officeDocument/2006/relationships" type="pie" r:blip="">
                <dgm:adjLst>
                  <dgm:adj idx="1" val="54"/>
                  <dgm:adj idx="2" val="126"/>
                </dgm:adjLst>
              </dgm:shape>
            </dgm:if>
            <dgm:if name="Name77" axis="ch" ptType="node" func="cnt" op="equ" val="6">
              <dgm:shape xmlns:r="http://schemas.openxmlformats.org/officeDocument/2006/relationships" type="pie" r:blip="">
                <dgm:adjLst>
                  <dgm:adj idx="1" val="30"/>
                  <dgm:adj idx="2" val="90"/>
                </dgm:adjLst>
              </dgm:shape>
            </dgm:if>
            <dgm:else name="Name78">
              <dgm:shape xmlns:r="http://schemas.openxmlformats.org/officeDocument/2006/relationships" type="pie" r:blip="">
                <dgm:adjLst>
                  <dgm:adj idx="1" val="12.85714"/>
                  <dgm:adj idx="2" val="64.28571"/>
                </dgm:adjLst>
              </dgm:shape>
            </dgm:else>
          </dgm:choose>
          <dgm:choose name="Name79">
            <dgm:if name="Name80" func="var" arg="dir" op="equ" val="norm">
              <dgm:presOf axis="ch desOrSelf" ptType="node node" st="3 1" cnt="1 0"/>
            </dgm:if>
            <dgm:else name="Name81">
              <dgm:choose name="Name82">
                <dgm:if name="Name83" axis="ch" ptType="node" func="cnt" op="equ" val="3">
                  <dgm:presOf axis="ch desOrSelf" ptType="node node" st="1 1" cnt="1 0"/>
                </dgm:if>
                <dgm:if name="Name84" axis="ch" ptType="node" func="cnt" op="equ" val="4">
                  <dgm:presOf axis="ch desOrSelf" ptType="node node" st="2 1" cnt="1 0"/>
                </dgm:if>
                <dgm:if name="Name85" axis="ch" ptType="node" func="cnt" op="equ" val="5">
                  <dgm:presOf axis="ch desOrSelf" ptType="node node" st="3 1" cnt="1 0"/>
                </dgm:if>
                <dgm:if name="Name86" axis="ch" ptType="node" func="cnt" op="equ" val="6">
                  <dgm:presOf axis="ch desOrSelf" ptType="node node" st="4 1" cnt="1 0"/>
                </dgm:if>
                <dgm:else name="Name87">
                  <dgm:presOf axis="ch desOrSelf" ptType="node node" st="5 1" cnt="1 0"/>
                </dgm:else>
              </dgm:choose>
            </dgm:else>
          </dgm:choose>
          <dgm:constrLst/>
          <dgm:ruleLst/>
        </dgm:layoutNode>
        <dgm:layoutNode name="dummy3a" moveWith="wedge3">
          <dgm:alg type="sp"/>
          <dgm:shape xmlns:r="http://schemas.openxmlformats.org/officeDocument/2006/relationships" r:blip="">
            <dgm:adjLst/>
          </dgm:shape>
          <dgm:presOf/>
          <dgm:constrLst>
            <dgm:constr type="w" val="1"/>
            <dgm:constr type="h" val="1"/>
          </dgm:constrLst>
          <dgm:ruleLst/>
        </dgm:layoutNode>
        <dgm:layoutNode name="dummy3b" moveWith="wedge3">
          <dgm:alg type="sp"/>
          <dgm:shape xmlns:r="http://schemas.openxmlformats.org/officeDocument/2006/relationships" r:blip="">
            <dgm:adjLst/>
          </dgm:shape>
          <dgm:presOf/>
          <dgm:constrLst>
            <dgm:constr type="w" val="1"/>
            <dgm:constr type="h" val="1"/>
          </dgm:constrLst>
          <dgm:ruleLst/>
        </dgm:layoutNode>
        <dgm:layoutNode name="wedge3Tx" moveWith="wedge3">
          <dgm:varLst>
            <dgm:chMax val="0"/>
            <dgm:chPref val="0"/>
            <dgm:bulletEnabled val="1"/>
          </dgm:varLst>
          <dgm:alg type="tx"/>
          <dgm:shape xmlns:r="http://schemas.openxmlformats.org/officeDocument/2006/relationships" type="rect" r:blip="" hideGeom="1">
            <dgm:adjLst/>
          </dgm:shape>
          <dgm:choose name="Name88">
            <dgm:if name="Name89" func="var" arg="dir" op="equ" val="norm">
              <dgm:presOf axis="ch desOrSelf" ptType="node node" st="3 1" cnt="1 0"/>
            </dgm:if>
            <dgm:else name="Name90">
              <dgm:choose name="Name91">
                <dgm:if name="Name92" axis="ch" ptType="node" func="cnt" op="equ" val="3">
                  <dgm:presOf axis="ch desOrSelf" ptType="node node" st="1 1" cnt="1 0"/>
                </dgm:if>
                <dgm:if name="Name93" axis="ch" ptType="node" func="cnt" op="equ" val="4">
                  <dgm:presOf axis="ch desOrSelf" ptType="node node" st="2 1" cnt="1 0"/>
                </dgm:if>
                <dgm:if name="Name94" axis="ch" ptType="node" func="cnt" op="equ" val="5">
                  <dgm:presOf axis="ch desOrSelf" ptType="node node" st="3 1" cnt="1 0"/>
                </dgm:if>
                <dgm:if name="Name95" axis="ch" ptType="node" func="cnt" op="equ" val="6">
                  <dgm:presOf axis="ch desOrSelf" ptType="node node" st="4 1" cnt="1 0"/>
                </dgm:if>
                <dgm:else name="Name96">
                  <dgm:presOf axis="ch desOrSelf" ptType="node node" st="5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97"/>
    </dgm:choose>
    <dgm:choose name="Name98">
      <dgm:if name="Name99" axis="ch" ptType="node" func="cnt" op="gte" val="4">
        <dgm:layoutNode name="wedge4">
          <dgm:alg type="sp"/>
          <dgm:choose name="Name100">
            <dgm:if name="Name101" axis="ch" ptType="node" func="cnt" op="equ" val="4">
              <dgm:shape xmlns:r="http://schemas.openxmlformats.org/officeDocument/2006/relationships" type="pie" r:blip="">
                <dgm:adjLst>
                  <dgm:adj idx="1" val="180"/>
                  <dgm:adj idx="2" val="270"/>
                </dgm:adjLst>
              </dgm:shape>
            </dgm:if>
            <dgm:if name="Name102" axis="ch" ptType="node" func="cnt" op="equ" val="5">
              <dgm:shape xmlns:r="http://schemas.openxmlformats.org/officeDocument/2006/relationships" type="pie" r:blip="">
                <dgm:adjLst>
                  <dgm:adj idx="1" val="126"/>
                  <dgm:adj idx="2" val="198"/>
                </dgm:adjLst>
              </dgm:shape>
            </dgm:if>
            <dgm:if name="Name103" axis="ch" ptType="node" func="cnt" op="equ" val="6">
              <dgm:shape xmlns:r="http://schemas.openxmlformats.org/officeDocument/2006/relationships" type="pie" r:blip="">
                <dgm:adjLst>
                  <dgm:adj idx="1" val="90"/>
                  <dgm:adj idx="2" val="150"/>
                </dgm:adjLst>
              </dgm:shape>
            </dgm:if>
            <dgm:else name="Name104">
              <dgm:shape xmlns:r="http://schemas.openxmlformats.org/officeDocument/2006/relationships" type="pie" r:blip="">
                <dgm:adjLst>
                  <dgm:adj idx="1" val="64.2871"/>
                  <dgm:adj idx="2" val="115.7143"/>
                </dgm:adjLst>
              </dgm:shape>
            </dgm:else>
          </dgm:choose>
          <dgm:choose name="Name105">
            <dgm:if name="Name106" func="var" arg="dir" op="equ" val="norm">
              <dgm:presOf axis="ch desOrSelf" ptType="node node" st="4 1" cnt="1 0"/>
            </dgm:if>
            <dgm:else name="Name107">
              <dgm:choose name="Name108">
                <dgm:if name="Name109" axis="ch" ptType="node" func="cnt" op="equ" val="4">
                  <dgm:presOf axis="ch desOrSelf" ptType="node node" st="1 1" cnt="1 0"/>
                </dgm:if>
                <dgm:if name="Name110" axis="ch" ptType="node" func="cnt" op="equ" val="5">
                  <dgm:presOf axis="ch desOrSelf" ptType="node node" st="2 1" cnt="1 0"/>
                </dgm:if>
                <dgm:if name="Name111" axis="ch" ptType="node" func="cnt" op="equ" val="6">
                  <dgm:presOf axis="ch desOrSelf" ptType="node node" st="3 1" cnt="1 0"/>
                </dgm:if>
                <dgm:else name="Name112">
                  <dgm:presOf axis="ch desOrSelf" ptType="node node" st="4 1" cnt="1 0"/>
                </dgm:else>
              </dgm:choose>
            </dgm:else>
          </dgm:choose>
          <dgm:constrLst/>
          <dgm:ruleLst/>
        </dgm:layoutNode>
        <dgm:layoutNode name="dummy4a" moveWith="wedge4">
          <dgm:alg type="sp"/>
          <dgm:shape xmlns:r="http://schemas.openxmlformats.org/officeDocument/2006/relationships" r:blip="">
            <dgm:adjLst/>
          </dgm:shape>
          <dgm:presOf/>
          <dgm:constrLst>
            <dgm:constr type="w" val="1"/>
            <dgm:constr type="h" val="1"/>
          </dgm:constrLst>
          <dgm:ruleLst/>
        </dgm:layoutNode>
        <dgm:layoutNode name="dummy4b" moveWith="wedge4">
          <dgm:alg type="sp"/>
          <dgm:shape xmlns:r="http://schemas.openxmlformats.org/officeDocument/2006/relationships" r:blip="">
            <dgm:adjLst/>
          </dgm:shape>
          <dgm:presOf/>
          <dgm:constrLst>
            <dgm:constr type="w" val="1"/>
            <dgm:constr type="h" val="1"/>
          </dgm:constrLst>
          <dgm:ruleLst/>
        </dgm:layoutNode>
        <dgm:layoutNode name="wedge4Tx" moveWith="wedge4">
          <dgm:varLst>
            <dgm:chMax val="0"/>
            <dgm:chPref val="0"/>
            <dgm:bulletEnabled val="1"/>
          </dgm:varLst>
          <dgm:alg type="tx"/>
          <dgm:shape xmlns:r="http://schemas.openxmlformats.org/officeDocument/2006/relationships" type="rect" r:blip="" hideGeom="1">
            <dgm:adjLst/>
          </dgm:shape>
          <dgm:choose name="Name113">
            <dgm:if name="Name114" func="var" arg="dir" op="equ" val="norm">
              <dgm:presOf axis="ch desOrSelf" ptType="node node" st="4 1" cnt="1 0"/>
            </dgm:if>
            <dgm:else name="Name115">
              <dgm:choose name="Name116">
                <dgm:if name="Name117" axis="ch" ptType="node" func="cnt" op="equ" val="4">
                  <dgm:presOf axis="ch desOrSelf" ptType="node node" st="1 1" cnt="1 0"/>
                </dgm:if>
                <dgm:if name="Name118" axis="ch" ptType="node" func="cnt" op="equ" val="5">
                  <dgm:presOf axis="ch desOrSelf" ptType="node node" st="2 1" cnt="1 0"/>
                </dgm:if>
                <dgm:if name="Name119" axis="ch" ptType="node" func="cnt" op="equ" val="6">
                  <dgm:presOf axis="ch desOrSelf" ptType="node node" st="3 1" cnt="1 0"/>
                </dgm:if>
                <dgm:else name="Name120">
                  <dgm:presOf axis="ch desOrSelf" ptType="node node" st="4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21"/>
    </dgm:choose>
    <dgm:choose name="Name122">
      <dgm:if name="Name123" axis="ch" ptType="node" func="cnt" op="gte" val="5">
        <dgm:layoutNode name="wedge5">
          <dgm:alg type="sp"/>
          <dgm:choose name="Name124">
            <dgm:if name="Name125" axis="ch" ptType="node" func="cnt" op="equ" val="5">
              <dgm:shape xmlns:r="http://schemas.openxmlformats.org/officeDocument/2006/relationships" type="pie" r:blip="">
                <dgm:adjLst>
                  <dgm:adj idx="1" val="198"/>
                  <dgm:adj idx="2" val="270"/>
                </dgm:adjLst>
              </dgm:shape>
            </dgm:if>
            <dgm:if name="Name126" axis="ch" ptType="node" func="cnt" op="equ" val="6">
              <dgm:shape xmlns:r="http://schemas.openxmlformats.org/officeDocument/2006/relationships" type="pie" r:blip="">
                <dgm:adjLst>
                  <dgm:adj idx="1" val="150"/>
                  <dgm:adj idx="2" val="210"/>
                </dgm:adjLst>
              </dgm:shape>
            </dgm:if>
            <dgm:else name="Name127">
              <dgm:shape xmlns:r="http://schemas.openxmlformats.org/officeDocument/2006/relationships" type="pie" r:blip="">
                <dgm:adjLst>
                  <dgm:adj idx="1" val="115.7143"/>
                  <dgm:adj idx="2" val="167.1429"/>
                </dgm:adjLst>
              </dgm:shape>
            </dgm:else>
          </dgm:choose>
          <dgm:choose name="Name128">
            <dgm:if name="Name129" func="var" arg="dir" op="equ" val="norm">
              <dgm:presOf axis="ch desOrSelf" ptType="node node" st="5 1" cnt="1 0"/>
            </dgm:if>
            <dgm:else name="Name130">
              <dgm:choose name="Name131">
                <dgm:if name="Name132" axis="ch" ptType="node" func="cnt" op="equ" val="5">
                  <dgm:presOf axis="ch desOrSelf" ptType="node node" st="1 1" cnt="1 0"/>
                </dgm:if>
                <dgm:if name="Name133" axis="ch" ptType="node" func="cnt" op="equ" val="6">
                  <dgm:presOf axis="ch desOrSelf" ptType="node node" st="2 1" cnt="1 0"/>
                </dgm:if>
                <dgm:else name="Name134">
                  <dgm:presOf axis="ch desOrSelf" ptType="node node" st="3 1" cnt="1 0"/>
                </dgm:else>
              </dgm:choose>
            </dgm:else>
          </dgm:choose>
          <dgm:constrLst/>
          <dgm:ruleLst/>
        </dgm:layoutNode>
        <dgm:layoutNode name="dummy5a" moveWith="wedge5">
          <dgm:alg type="sp"/>
          <dgm:shape xmlns:r="http://schemas.openxmlformats.org/officeDocument/2006/relationships" r:blip="">
            <dgm:adjLst/>
          </dgm:shape>
          <dgm:presOf/>
          <dgm:constrLst>
            <dgm:constr type="w" val="1"/>
            <dgm:constr type="h" val="1"/>
          </dgm:constrLst>
          <dgm:ruleLst/>
        </dgm:layoutNode>
        <dgm:layoutNode name="dummy5b" moveWith="wedge5">
          <dgm:alg type="sp"/>
          <dgm:shape xmlns:r="http://schemas.openxmlformats.org/officeDocument/2006/relationships" r:blip="">
            <dgm:adjLst/>
          </dgm:shape>
          <dgm:presOf/>
          <dgm:constrLst>
            <dgm:constr type="w" val="1"/>
            <dgm:constr type="h" val="1"/>
          </dgm:constrLst>
          <dgm:ruleLst/>
        </dgm:layoutNode>
        <dgm:layoutNode name="wedge5Tx" moveWith="wedge5">
          <dgm:varLst>
            <dgm:chMax val="0"/>
            <dgm:chPref val="0"/>
            <dgm:bulletEnabled val="1"/>
          </dgm:varLst>
          <dgm:alg type="tx"/>
          <dgm:shape xmlns:r="http://schemas.openxmlformats.org/officeDocument/2006/relationships" type="rect" r:blip="" hideGeom="1">
            <dgm:adjLst/>
          </dgm:shape>
          <dgm:choose name="Name135">
            <dgm:if name="Name136" func="var" arg="dir" op="equ" val="norm">
              <dgm:presOf axis="ch desOrSelf" ptType="node node" st="5 1" cnt="1 0"/>
            </dgm:if>
            <dgm:else name="Name137">
              <dgm:choose name="Name138">
                <dgm:if name="Name139" axis="ch" ptType="node" func="cnt" op="equ" val="5">
                  <dgm:presOf axis="ch desOrSelf" ptType="node node" st="1 1" cnt="1 0"/>
                </dgm:if>
                <dgm:if name="Name140" axis="ch" ptType="node" func="cnt" op="equ" val="6">
                  <dgm:presOf axis="ch desOrSelf" ptType="node node" st="2 1" cnt="1 0"/>
                </dgm:if>
                <dgm:else name="Name141">
                  <dgm:presOf axis="ch desOrSelf" ptType="node node" st="3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42"/>
    </dgm:choose>
    <dgm:choose name="Name143">
      <dgm:if name="Name144" axis="ch" ptType="node" func="cnt" op="gte" val="6">
        <dgm:layoutNode name="wedge6">
          <dgm:alg type="sp"/>
          <dgm:choose name="Name145">
            <dgm:if name="Name146" axis="ch" ptType="node" func="cnt" op="equ" val="6">
              <dgm:shape xmlns:r="http://schemas.openxmlformats.org/officeDocument/2006/relationships" type="pie" r:blip="">
                <dgm:adjLst>
                  <dgm:adj idx="1" val="210"/>
                  <dgm:adj idx="2" val="270"/>
                </dgm:adjLst>
              </dgm:shape>
            </dgm:if>
            <dgm:else name="Name147">
              <dgm:shape xmlns:r="http://schemas.openxmlformats.org/officeDocument/2006/relationships" type="pie" r:blip="">
                <dgm:adjLst>
                  <dgm:adj idx="1" val="167.1429"/>
                  <dgm:adj idx="2" val="218.5714"/>
                </dgm:adjLst>
              </dgm:shape>
            </dgm:else>
          </dgm:choose>
          <dgm:choose name="Name148">
            <dgm:if name="Name149" func="var" arg="dir" op="equ" val="norm">
              <dgm:presOf axis="ch desOrSelf" ptType="node node" st="6 1" cnt="1 0"/>
            </dgm:if>
            <dgm:else name="Name150">
              <dgm:choose name="Name151">
                <dgm:if name="Name152" axis="ch" ptType="node" func="cnt" op="equ" val="6">
                  <dgm:presOf axis="ch desOrSelf" ptType="node node" st="1 1" cnt="1 0"/>
                </dgm:if>
                <dgm:else name="Name153">
                  <dgm:presOf axis="ch desOrSelf" ptType="node node" st="2 1" cnt="1 0"/>
                </dgm:else>
              </dgm:choose>
            </dgm:else>
          </dgm:choose>
          <dgm:constrLst/>
          <dgm:ruleLst/>
        </dgm:layoutNode>
        <dgm:layoutNode name="dummy6a" moveWith="wedge6">
          <dgm:alg type="sp"/>
          <dgm:shape xmlns:r="http://schemas.openxmlformats.org/officeDocument/2006/relationships" r:blip="">
            <dgm:adjLst/>
          </dgm:shape>
          <dgm:presOf/>
          <dgm:constrLst>
            <dgm:constr type="w" val="1"/>
            <dgm:constr type="h" val="1"/>
          </dgm:constrLst>
          <dgm:ruleLst/>
        </dgm:layoutNode>
        <dgm:layoutNode name="dummy6b" moveWith="wedge6">
          <dgm:alg type="sp"/>
          <dgm:shape xmlns:r="http://schemas.openxmlformats.org/officeDocument/2006/relationships" r:blip="">
            <dgm:adjLst/>
          </dgm:shape>
          <dgm:presOf/>
          <dgm:constrLst>
            <dgm:constr type="w" val="1"/>
            <dgm:constr type="h" val="1"/>
          </dgm:constrLst>
          <dgm:ruleLst/>
        </dgm:layoutNode>
        <dgm:layoutNode name="wedge6Tx" moveWith="wedge6">
          <dgm:varLst>
            <dgm:chMax val="0"/>
            <dgm:chPref val="0"/>
            <dgm:bulletEnabled val="1"/>
          </dgm:varLst>
          <dgm:alg type="tx"/>
          <dgm:shape xmlns:r="http://schemas.openxmlformats.org/officeDocument/2006/relationships" type="rect" r:blip="" hideGeom="1">
            <dgm:adjLst/>
          </dgm:shape>
          <dgm:choose name="Name154">
            <dgm:if name="Name155" func="var" arg="dir" op="equ" val="norm">
              <dgm:presOf axis="ch desOrSelf" ptType="node node" st="6 1" cnt="1 0"/>
            </dgm:if>
            <dgm:else name="Name156">
              <dgm:choose name="Name157">
                <dgm:if name="Name158" axis="ch" ptType="node" func="cnt" op="equ" val="6">
                  <dgm:presOf axis="ch desOrSelf" ptType="node node" st="1 1" cnt="1 0"/>
                </dgm:if>
                <dgm:else name="Name159">
                  <dgm:presOf axis="ch desOrSelf" ptType="node node" st="2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60"/>
    </dgm:choose>
    <dgm:choose name="Name161">
      <dgm:if name="Name162" axis="ch" ptType="node" func="cnt" op="gte" val="7">
        <dgm:layoutNode name="wedge7">
          <dgm:alg type="sp"/>
          <dgm:shape xmlns:r="http://schemas.openxmlformats.org/officeDocument/2006/relationships" type="pie" r:blip="">
            <dgm:adjLst>
              <dgm:adj idx="1" val="218.5714"/>
              <dgm:adj idx="2" val="270"/>
            </dgm:adjLst>
          </dgm:shape>
          <dgm:choose name="Name163">
            <dgm:if name="Name164" func="var" arg="dir" op="equ" val="norm">
              <dgm:presOf axis="ch desOrSelf" ptType="node node" st="7 1" cnt="1 0"/>
            </dgm:if>
            <dgm:else name="Name165">
              <dgm:presOf axis="ch desOrSelf" ptType="node node" st="1 1" cnt="1 0"/>
            </dgm:else>
          </dgm:choose>
          <dgm:constrLst/>
          <dgm:ruleLst/>
        </dgm:layoutNode>
        <dgm:layoutNode name="dummy7a" moveWith="wedge7">
          <dgm:alg type="sp"/>
          <dgm:shape xmlns:r="http://schemas.openxmlformats.org/officeDocument/2006/relationships" r:blip="">
            <dgm:adjLst/>
          </dgm:shape>
          <dgm:presOf/>
          <dgm:constrLst>
            <dgm:constr type="w" val="1"/>
            <dgm:constr type="h" val="1"/>
          </dgm:constrLst>
          <dgm:ruleLst/>
        </dgm:layoutNode>
        <dgm:layoutNode name="dummy7b" moveWith="wedge7">
          <dgm:alg type="sp"/>
          <dgm:shape xmlns:r="http://schemas.openxmlformats.org/officeDocument/2006/relationships" r:blip="">
            <dgm:adjLst/>
          </dgm:shape>
          <dgm:presOf/>
          <dgm:constrLst>
            <dgm:constr type="w" val="1"/>
            <dgm:constr type="h" val="1"/>
          </dgm:constrLst>
          <dgm:ruleLst/>
        </dgm:layoutNode>
        <dgm:layoutNode name="wedge7Tx" moveWith="wedge7">
          <dgm:varLst>
            <dgm:chMax val="0"/>
            <dgm:chPref val="0"/>
            <dgm:bulletEnabled val="1"/>
          </dgm:varLst>
          <dgm:alg type="tx"/>
          <dgm:shape xmlns:r="http://schemas.openxmlformats.org/officeDocument/2006/relationships" type="rect" r:blip="" hideGeom="1">
            <dgm:adjLst/>
          </dgm:shape>
          <dgm:choose name="Name166">
            <dgm:if name="Name167" func="var" arg="dir" op="equ" val="norm">
              <dgm:presOf axis="ch desOrSelf" ptType="node node" st="7 1" cnt="1 0"/>
            </dgm:if>
            <dgm:else name="Name168">
              <dgm:presOf axis="ch desOrSelf" ptType="node node" st="1 1" cnt="1 0"/>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69"/>
    </dgm:choose>
    <dgm:choose name="Name170">
      <dgm:if name="Name171" axis="ch" ptType="node" func="cnt" op="equ" val="1">
        <dgm:forEach name="Name172" axis="ch" ptType="sibTrans" hideLastTrans="0" cnt="1">
          <dgm:layoutNode name="arrowWedge1single" styleLbl="fgSibTrans2D1">
            <dgm:choose name="Name173">
              <dgm:if name="Name174" func="var" arg="dir" op="equ" val="norm">
                <dgm:alg type="conn">
                  <dgm:param type="connRout" val="longCurve"/>
                  <dgm:param type="srcNode" val="dummy1a"/>
                  <dgm:param type="dstNode" val="dummy1b"/>
                  <dgm:param type="begPts" val="tL"/>
                  <dgm:param type="endPts" val="tR"/>
                  <dgm:param type="begSty" val="arr"/>
                  <dgm:param type="endSty" val="noArr"/>
                </dgm:alg>
              </dgm:if>
              <dgm:else name="Name175">
                <dgm:alg type="conn">
                  <dgm:param type="connRout" val="longCurve"/>
                  <dgm:param type="srcNode" val="dummy1a"/>
                  <dgm:param type="dstNode" val="dummy1b"/>
                  <dgm:param type="begPts" val="tL"/>
                  <dgm:param type="endPts" val="tR"/>
                  <dgm:param type="begSty" val="noArr"/>
                  <dgm:param type="endSty" val="arr"/>
                </dgm:alg>
              </dgm:else>
            </dgm:choose>
            <dgm:shape xmlns:r="http://schemas.openxmlformats.org/officeDocument/2006/relationships" type="conn" r:blip="">
              <dgm:adjLst/>
            </dgm:shape>
            <dgm:presOf/>
            <dgm:constrLst>
              <dgm:constr type="w" val="1"/>
              <dgm:constr type="begPad"/>
              <dgm:constr type="endPad"/>
            </dgm:constrLst>
            <dgm:ruleLst/>
          </dgm:layoutNode>
        </dgm:forEach>
      </dgm:if>
      <dgm:if name="Name176" axis="ch" ptType="node" func="cnt" op="gte" val="2">
        <dgm:forEach name="Name177" axis="ch" ptType="sibTrans" hideLastTrans="0" cnt="1">
          <dgm:layoutNode name="arrowWedge1" styleLbl="fgSibTrans2D1">
            <dgm:choose name="Name178">
              <dgm:if name="Name179" func="var" arg="dir" op="equ" val="norm">
                <dgm:alg type="conn">
                  <dgm:param type="connRout" val="curve"/>
                  <dgm:param type="srcNode" val="dummy1a"/>
                  <dgm:param type="dstNode" val="dummy1b"/>
                  <dgm:param type="begPts" val="tL"/>
                  <dgm:param type="endPts" val="tL"/>
                  <dgm:param type="begSty" val="noArr"/>
                  <dgm:param type="endSty" val="arr"/>
                </dgm:alg>
              </dgm:if>
              <dgm:else name="Name180">
                <dgm:alg type="conn">
                  <dgm:param type="connRout" val="curve"/>
                  <dgm:param type="srcNode" val="dummy1a"/>
                  <dgm:param type="dstNode" val="dummy1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if>
      <dgm:else name="Name181"/>
    </dgm:choose>
    <dgm:forEach name="Name182" axis="ch" ptType="sibTrans" hideLastTrans="0" st="2" cnt="1">
      <dgm:layoutNode name="arrowWedge2" styleLbl="fgSibTrans2D1">
        <dgm:choose name="Name183">
          <dgm:if name="Name184" func="var" arg="dir" op="equ" val="norm">
            <dgm:alg type="conn">
              <dgm:param type="connRout" val="curve"/>
              <dgm:param type="srcNode" val="dummy2a"/>
              <dgm:param type="dstNode" val="dummy2b"/>
              <dgm:param type="begPts" val="tL"/>
              <dgm:param type="endPts" val="tL"/>
              <dgm:param type="begSty" val="noArr"/>
              <dgm:param type="endSty" val="arr"/>
            </dgm:alg>
          </dgm:if>
          <dgm:else name="Name185">
            <dgm:alg type="conn">
              <dgm:param type="connRout" val="curve"/>
              <dgm:param type="srcNode" val="dummy2a"/>
              <dgm:param type="dstNode" val="dummy2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86" axis="ch" ptType="sibTrans" hideLastTrans="0" st="3" cnt="1">
      <dgm:layoutNode name="arrowWedge3" styleLbl="fgSibTrans2D1">
        <dgm:choose name="Name187">
          <dgm:if name="Name188" func="var" arg="dir" op="equ" val="norm">
            <dgm:alg type="conn">
              <dgm:param type="connRout" val="curve"/>
              <dgm:param type="srcNode" val="dummy3a"/>
              <dgm:param type="dstNode" val="dummy3b"/>
              <dgm:param type="begPts" val="tL"/>
              <dgm:param type="endPts" val="tL"/>
              <dgm:param type="begSty" val="noArr"/>
              <dgm:param type="endSty" val="arr"/>
            </dgm:alg>
          </dgm:if>
          <dgm:else name="Name189">
            <dgm:alg type="conn">
              <dgm:param type="connRout" val="curve"/>
              <dgm:param type="srcNode" val="dummy3a"/>
              <dgm:param type="dstNode" val="dummy3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0" axis="ch" ptType="sibTrans" hideLastTrans="0" st="4" cnt="1">
      <dgm:layoutNode name="arrowWedge4" styleLbl="fgSibTrans2D1">
        <dgm:choose name="Name191">
          <dgm:if name="Name192" func="var" arg="dir" op="equ" val="norm">
            <dgm:alg type="conn">
              <dgm:param type="connRout" val="curve"/>
              <dgm:param type="srcNode" val="dummy4a"/>
              <dgm:param type="dstNode" val="dummy4b"/>
              <dgm:param type="begPts" val="tL"/>
              <dgm:param type="endPts" val="tL"/>
              <dgm:param type="begSty" val="noArr"/>
              <dgm:param type="endSty" val="arr"/>
            </dgm:alg>
          </dgm:if>
          <dgm:else name="Name193">
            <dgm:alg type="conn">
              <dgm:param type="connRout" val="curve"/>
              <dgm:param type="srcNode" val="dummy4a"/>
              <dgm:param type="dstNode" val="dummy4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4" axis="ch" ptType="sibTrans" hideLastTrans="0" st="5" cnt="1">
      <dgm:layoutNode name="arrowWedge5" styleLbl="fgSibTrans2D1">
        <dgm:choose name="Name195">
          <dgm:if name="Name196" func="var" arg="dir" op="equ" val="norm">
            <dgm:alg type="conn">
              <dgm:param type="connRout" val="curve"/>
              <dgm:param type="srcNode" val="dummy5a"/>
              <dgm:param type="dstNode" val="dummy5b"/>
              <dgm:param type="begPts" val="tL"/>
              <dgm:param type="endPts" val="tL"/>
              <dgm:param type="begSty" val="noArr"/>
              <dgm:param type="endSty" val="arr"/>
            </dgm:alg>
          </dgm:if>
          <dgm:else name="Name197">
            <dgm:alg type="conn">
              <dgm:param type="connRout" val="curve"/>
              <dgm:param type="srcNode" val="dummy5a"/>
              <dgm:param type="dstNode" val="dummy5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8" axis="ch" ptType="sibTrans" hideLastTrans="0" st="6" cnt="1">
      <dgm:layoutNode name="arrowWedge6" styleLbl="fgSibTrans2D1">
        <dgm:choose name="Name199">
          <dgm:if name="Name200" func="var" arg="dir" op="equ" val="norm">
            <dgm:alg type="conn">
              <dgm:param type="connRout" val="curve"/>
              <dgm:param type="srcNode" val="dummy6a"/>
              <dgm:param type="dstNode" val="dummy6b"/>
              <dgm:param type="begPts" val="tL"/>
              <dgm:param type="endPts" val="tL"/>
              <dgm:param type="begSty" val="noArr"/>
              <dgm:param type="endSty" val="arr"/>
            </dgm:alg>
          </dgm:if>
          <dgm:else name="Name201">
            <dgm:alg type="conn">
              <dgm:param type="connRout" val="curve"/>
              <dgm:param type="srcNode" val="dummy6a"/>
              <dgm:param type="dstNode" val="dummy6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202" axis="ch" ptType="sibTrans" hideLastTrans="0" st="7" cnt="1">
      <dgm:layoutNode name="arrowWedge7" styleLbl="fgSibTrans2D1">
        <dgm:choose name="Name203">
          <dgm:if name="Name204" func="var" arg="dir" op="equ" val="norm">
            <dgm:alg type="conn">
              <dgm:param type="connRout" val="curve"/>
              <dgm:param type="srcNode" val="dummy7a"/>
              <dgm:param type="dstNode" val="dummy7b"/>
              <dgm:param type="begPts" val="tL"/>
              <dgm:param type="endPts" val="tL"/>
              <dgm:param type="begSty" val="noArr"/>
              <dgm:param type="endSty" val="arr"/>
            </dgm:alg>
          </dgm:if>
          <dgm:else name="Name205">
            <dgm:alg type="conn">
              <dgm:param type="connRout" val="curve"/>
              <dgm:param type="srcNode" val="dummy7a"/>
              <dgm:param type="dstNode" val="dummy7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drawing1.xml><?xml version="1.0" encoding="utf-8"?>
<c:userShapes xmlns:c="http://schemas.openxmlformats.org/drawingml/2006/chart">
  <cdr:relSizeAnchor xmlns:cdr="http://schemas.openxmlformats.org/drawingml/2006/chartDrawing">
    <cdr:from>
      <cdr:x>0.04288</cdr:x>
      <cdr:y>0.00275</cdr:y>
    </cdr:from>
    <cdr:to>
      <cdr:x>0.06313</cdr:x>
      <cdr:y>0.0235</cdr:y>
    </cdr:to>
    <cdr:sp macro="" textlink="">
      <cdr:nvSpPr>
        <cdr:cNvPr id="41986" name="Text Box 2"/>
        <cdr:cNvSpPr txBox="1">
          <a:spLocks xmlns:a="http://schemas.openxmlformats.org/drawingml/2006/main" noChangeArrowheads="1"/>
        </cdr:cNvSpPr>
      </cdr:nvSpPr>
      <cdr:spPr bwMode="auto">
        <a:xfrm xmlns:a="http://schemas.openxmlformats.org/drawingml/2006/main">
          <a:off x="414356" y="19440"/>
          <a:ext cx="199260" cy="129600"/>
        </a:xfrm>
        <a:prstGeom xmlns:a="http://schemas.openxmlformats.org/drawingml/2006/main" prst="rect">
          <a:avLst/>
        </a:prstGeom>
        <a:noFill xmlns:a="http://schemas.openxmlformats.org/drawingml/2006/main"/>
        <a:ln xmlns:a="http://schemas.openxmlformats.org/drawingml/2006/main" w="9525">
          <a:noFill/>
          <a:miter lim="800000"/>
          <a:headEnd/>
          <a:tailEnd/>
        </a:ln>
      </cdr:spPr>
      <cdr:txBody>
        <a:bodyPr xmlns:a="http://schemas.openxmlformats.org/drawingml/2006/main" vertOverflow="clip" wrap="square" lIns="27432" tIns="18288" rIns="27432" bIns="0" anchor="t" upright="1"/>
        <a:lstStyle xmlns:a="http://schemas.openxmlformats.org/drawingml/2006/main"/>
        <a:p xmlns:a="http://schemas.openxmlformats.org/drawingml/2006/main">
          <a:pPr algn="ctr" rtl="0">
            <a:defRPr sz="1000"/>
          </a:pPr>
          <a:r>
            <a:rPr lang="ja-JP" altLang="en-US" sz="800" b="1" i="0" u="none" strike="noStrike" baseline="0" dirty="0">
              <a:solidFill>
                <a:srgbClr val="000000"/>
              </a:solidFill>
              <a:latin typeface="ＭＳ Ｐゴシック"/>
              <a:ea typeface="ＭＳ Ｐゴシック"/>
            </a:rPr>
            <a:t>人</a:t>
          </a:r>
        </a:p>
      </cdr:txBody>
    </cdr:sp>
  </cdr:relSizeAnchor>
  <cdr:relSizeAnchor xmlns:cdr="http://schemas.openxmlformats.org/drawingml/2006/chartDrawing">
    <cdr:from>
      <cdr:x>0.43137</cdr:x>
      <cdr:y>0.34968</cdr:y>
    </cdr:from>
    <cdr:to>
      <cdr:x>0.49862</cdr:x>
      <cdr:y>0.40293</cdr:y>
    </cdr:to>
    <cdr:sp macro="" textlink="">
      <cdr:nvSpPr>
        <cdr:cNvPr id="41988" name="Text Box 4"/>
        <cdr:cNvSpPr txBox="1">
          <a:spLocks xmlns:a="http://schemas.openxmlformats.org/drawingml/2006/main" noChangeArrowheads="1"/>
        </cdr:cNvSpPr>
      </cdr:nvSpPr>
      <cdr:spPr bwMode="auto">
        <a:xfrm xmlns:a="http://schemas.openxmlformats.org/drawingml/2006/main">
          <a:off x="4256688" y="2291494"/>
          <a:ext cx="663616" cy="348958"/>
        </a:xfrm>
        <a:prstGeom xmlns:a="http://schemas.openxmlformats.org/drawingml/2006/main" prst="rect">
          <a:avLst/>
        </a:prstGeom>
        <a:noFill xmlns:a="http://schemas.openxmlformats.org/drawingml/2006/main"/>
        <a:ln xmlns:a="http://schemas.openxmlformats.org/drawingml/2006/main" w="9525" algn="ctr">
          <a:noFill/>
          <a:miter lim="800000"/>
          <a:headEnd/>
          <a:tailEnd/>
        </a:ln>
        <a:effectLst xmlns:a="http://schemas.openxmlformats.org/drawingml/2006/main"/>
      </cdr:spPr>
      <cdr:txBody>
        <a:bodyPr xmlns:a="http://schemas.openxmlformats.org/drawingml/2006/main" vertOverflow="clip" wrap="square" lIns="27432" tIns="18288" rIns="27432" bIns="18288" anchor="ctr" upright="1"/>
        <a:lstStyle xmlns:a="http://schemas.openxmlformats.org/drawingml/2006/main"/>
        <a:p xmlns:a="http://schemas.openxmlformats.org/drawingml/2006/main">
          <a:pPr algn="ctr" rtl="0">
            <a:defRPr sz="1000"/>
          </a:pPr>
          <a:r>
            <a:rPr lang="ja-JP" altLang="en-US" sz="1000" b="1" i="0" u="none" strike="noStrike" baseline="0">
              <a:solidFill>
                <a:srgbClr val="000000"/>
              </a:solidFill>
              <a:latin typeface="ＭＳ Ｐゴシック"/>
              <a:ea typeface="ＭＳ Ｐゴシック"/>
            </a:rPr>
            <a:t>全産業</a:t>
          </a:r>
        </a:p>
      </cdr:txBody>
    </cdr:sp>
  </cdr:relSizeAnchor>
  <cdr:relSizeAnchor xmlns:cdr="http://schemas.openxmlformats.org/drawingml/2006/chartDrawing">
    <cdr:from>
      <cdr:x>0.42571</cdr:x>
      <cdr:y>0.91114</cdr:y>
    </cdr:from>
    <cdr:to>
      <cdr:x>0.46234</cdr:x>
      <cdr:y>0.93066</cdr:y>
    </cdr:to>
    <cdr:sp macro="" textlink="">
      <cdr:nvSpPr>
        <cdr:cNvPr id="9" name="正方形/長方形 8"/>
        <cdr:cNvSpPr/>
      </cdr:nvSpPr>
      <cdr:spPr bwMode="auto">
        <a:xfrm xmlns:a="http://schemas.openxmlformats.org/drawingml/2006/main">
          <a:off x="4206252" y="5970896"/>
          <a:ext cx="361926" cy="127918"/>
        </a:xfrm>
        <a:prstGeom xmlns:a="http://schemas.openxmlformats.org/drawingml/2006/main" prst="rect">
          <a:avLst/>
        </a:prstGeom>
        <a:noFill xmlns:a="http://schemas.openxmlformats.org/drawingml/2006/main"/>
        <a:ln xmlns:a="http://schemas.openxmlformats.org/drawingml/2006/main" w="9525" cap="flat" cmpd="sng" algn="ctr">
          <a:noFill/>
          <a:prstDash val="solid"/>
          <a:round/>
          <a:headEnd type="none" w="med" len="med"/>
          <a:tailEnd type="none" w="med" len="med"/>
        </a:ln>
        <a:effectLst xmlns:a="http://schemas.openxmlformats.org/drawingml/2006/main"/>
      </cdr:spPr>
      <cdr:txBody>
        <a:bodyPr xmlns:a="http://schemas.openxmlformats.org/drawingml/2006/main" wrap="square" lIns="18288" tIns="0" rIns="0" bIns="0" upright="1"/>
        <a:lstStyle xmlns:a="http://schemas.openxmlformats.org/drawingml/2006/main">
          <a:lvl1pPr marL="0" indent="0">
            <a:defRPr sz="1100">
              <a:latin typeface="Calibri"/>
            </a:defRPr>
          </a:lvl1pPr>
          <a:lvl2pPr marL="457200" indent="0">
            <a:defRPr sz="1100">
              <a:latin typeface="Calibri"/>
            </a:defRPr>
          </a:lvl2pPr>
          <a:lvl3pPr marL="914400" indent="0">
            <a:defRPr sz="1100">
              <a:latin typeface="Calibri"/>
            </a:defRPr>
          </a:lvl3pPr>
          <a:lvl4pPr marL="1371600" indent="0">
            <a:defRPr sz="1100">
              <a:latin typeface="Calibri"/>
            </a:defRPr>
          </a:lvl4pPr>
          <a:lvl5pPr marL="1828800" indent="0">
            <a:defRPr sz="1100">
              <a:latin typeface="Calibri"/>
            </a:defRPr>
          </a:lvl5pPr>
          <a:lvl6pPr marL="2286000" indent="0">
            <a:defRPr sz="1100">
              <a:latin typeface="Calibri"/>
            </a:defRPr>
          </a:lvl6pPr>
          <a:lvl7pPr marL="2743200" indent="0">
            <a:defRPr sz="1100">
              <a:latin typeface="Calibri"/>
            </a:defRPr>
          </a:lvl7pPr>
          <a:lvl8pPr marL="3200400" indent="0">
            <a:defRPr sz="1100">
              <a:latin typeface="Calibri"/>
            </a:defRPr>
          </a:lvl8pPr>
          <a:lvl9pPr marL="3657600" indent="0">
            <a:defRPr sz="1100">
              <a:latin typeface="Calibri"/>
            </a:defRPr>
          </a:lvl9pPr>
        </a:lstStyle>
        <a:p xmlns:a="http://schemas.openxmlformats.org/drawingml/2006/main">
          <a:r>
            <a:rPr lang="ja-JP" altLang="en-US" sz="800" dirty="0"/>
            <a:t>平成</a:t>
          </a:r>
          <a:endParaRPr lang="ja-JP" sz="800" dirty="0"/>
        </a:p>
      </cdr:txBody>
    </cdr:sp>
  </cdr:relSizeAnchor>
  <cdr:relSizeAnchor xmlns:cdr="http://schemas.openxmlformats.org/drawingml/2006/chartDrawing">
    <cdr:from>
      <cdr:x>0.04288</cdr:x>
      <cdr:y>0.00275</cdr:y>
    </cdr:from>
    <cdr:to>
      <cdr:x>0.06313</cdr:x>
      <cdr:y>0.0235</cdr:y>
    </cdr:to>
    <cdr:sp macro="" textlink="">
      <cdr:nvSpPr>
        <cdr:cNvPr id="2" name="Text Box 2"/>
        <cdr:cNvSpPr txBox="1">
          <a:spLocks xmlns:a="http://schemas.openxmlformats.org/drawingml/2006/main" noChangeArrowheads="1"/>
        </cdr:cNvSpPr>
      </cdr:nvSpPr>
      <cdr:spPr bwMode="auto">
        <a:xfrm xmlns:a="http://schemas.openxmlformats.org/drawingml/2006/main">
          <a:off x="414356" y="19440"/>
          <a:ext cx="199260" cy="129600"/>
        </a:xfrm>
        <a:prstGeom xmlns:a="http://schemas.openxmlformats.org/drawingml/2006/main" prst="rect">
          <a:avLst/>
        </a:prstGeom>
        <a:noFill xmlns:a="http://schemas.openxmlformats.org/drawingml/2006/main"/>
        <a:ln xmlns:a="http://schemas.openxmlformats.org/drawingml/2006/main" w="9525">
          <a:noFill/>
          <a:miter lim="800000"/>
          <a:headEnd/>
          <a:tailEnd/>
        </a:ln>
      </cdr:spPr>
      <cdr:txBody>
        <a:bodyPr xmlns:a="http://schemas.openxmlformats.org/drawingml/2006/main" vertOverflow="clip" wrap="square" lIns="27432" tIns="18288" rIns="27432" bIns="0" anchor="t" upright="1"/>
        <a:lstStyle xmlns:a="http://schemas.openxmlformats.org/drawingml/2006/main"/>
        <a:p xmlns:a="http://schemas.openxmlformats.org/drawingml/2006/main">
          <a:pPr algn="ctr" rtl="0">
            <a:defRPr sz="1000"/>
          </a:pPr>
          <a:r>
            <a:rPr lang="ja-JP" altLang="en-US" sz="800" b="1" i="0" u="none" strike="noStrike" baseline="0" dirty="0">
              <a:solidFill>
                <a:srgbClr val="000000"/>
              </a:solidFill>
              <a:latin typeface="ＭＳ Ｐゴシック"/>
              <a:ea typeface="ＭＳ Ｐゴシック"/>
            </a:rPr>
            <a:t>人</a:t>
          </a:r>
        </a:p>
      </cdr:txBody>
    </cdr:sp>
  </cdr:relSizeAnchor>
  <cdr:relSizeAnchor xmlns:cdr="http://schemas.openxmlformats.org/drawingml/2006/chartDrawing">
    <cdr:from>
      <cdr:x>0.43137</cdr:x>
      <cdr:y>0.34968</cdr:y>
    </cdr:from>
    <cdr:to>
      <cdr:x>0.49862</cdr:x>
      <cdr:y>0.40293</cdr:y>
    </cdr:to>
    <cdr:sp macro="" textlink="">
      <cdr:nvSpPr>
        <cdr:cNvPr id="3" name="Text Box 4"/>
        <cdr:cNvSpPr txBox="1">
          <a:spLocks xmlns:a="http://schemas.openxmlformats.org/drawingml/2006/main" noChangeArrowheads="1"/>
        </cdr:cNvSpPr>
      </cdr:nvSpPr>
      <cdr:spPr bwMode="auto">
        <a:xfrm xmlns:a="http://schemas.openxmlformats.org/drawingml/2006/main">
          <a:off x="4256688" y="2291494"/>
          <a:ext cx="663616" cy="348958"/>
        </a:xfrm>
        <a:prstGeom xmlns:a="http://schemas.openxmlformats.org/drawingml/2006/main" prst="rect">
          <a:avLst/>
        </a:prstGeom>
        <a:noFill xmlns:a="http://schemas.openxmlformats.org/drawingml/2006/main"/>
        <a:ln xmlns:a="http://schemas.openxmlformats.org/drawingml/2006/main" w="9525" algn="ctr">
          <a:noFill/>
          <a:miter lim="800000"/>
          <a:headEnd/>
          <a:tailEnd/>
        </a:ln>
        <a:effectLst xmlns:a="http://schemas.openxmlformats.org/drawingml/2006/main"/>
      </cdr:spPr>
      <cdr:txBody>
        <a:bodyPr xmlns:a="http://schemas.openxmlformats.org/drawingml/2006/main" vertOverflow="clip" wrap="square" lIns="27432" tIns="18288" rIns="27432" bIns="18288" anchor="ctr" upright="1"/>
        <a:lstStyle xmlns:a="http://schemas.openxmlformats.org/drawingml/2006/main"/>
        <a:p xmlns:a="http://schemas.openxmlformats.org/drawingml/2006/main">
          <a:pPr algn="ctr" rtl="0">
            <a:defRPr sz="1000"/>
          </a:pPr>
          <a:r>
            <a:rPr lang="ja-JP" altLang="en-US" sz="1000" b="1" i="0" u="none" strike="noStrike" baseline="0">
              <a:solidFill>
                <a:srgbClr val="000000"/>
              </a:solidFill>
              <a:latin typeface="ＭＳ Ｐゴシック"/>
              <a:ea typeface="ＭＳ Ｐゴシック"/>
            </a:rPr>
            <a:t>全産業</a:t>
          </a:r>
        </a:p>
      </cdr:txBody>
    </cdr:sp>
  </cdr:relSizeAnchor>
  <cdr:relSizeAnchor xmlns:cdr="http://schemas.openxmlformats.org/drawingml/2006/chartDrawing">
    <cdr:from>
      <cdr:x>0.12321</cdr:x>
      <cdr:y>0.76918</cdr:y>
    </cdr:from>
    <cdr:to>
      <cdr:x>0.17721</cdr:x>
      <cdr:y>0.80718</cdr:y>
    </cdr:to>
    <cdr:sp macro="" textlink="">
      <cdr:nvSpPr>
        <cdr:cNvPr id="4" name="Text Box 5"/>
        <cdr:cNvSpPr txBox="1">
          <a:spLocks xmlns:a="http://schemas.openxmlformats.org/drawingml/2006/main" noChangeArrowheads="1"/>
        </cdr:cNvSpPr>
      </cdr:nvSpPr>
      <cdr:spPr bwMode="auto">
        <a:xfrm xmlns:a="http://schemas.openxmlformats.org/drawingml/2006/main">
          <a:off x="1217355" y="5040575"/>
          <a:ext cx="533553" cy="249022"/>
        </a:xfrm>
        <a:prstGeom xmlns:a="http://schemas.openxmlformats.org/drawingml/2006/main" prst="rect">
          <a:avLst/>
        </a:prstGeom>
        <a:noFill xmlns:a="http://schemas.openxmlformats.org/drawingml/2006/main"/>
        <a:ln xmlns:a="http://schemas.openxmlformats.org/drawingml/2006/main" w="9525" algn="ctr">
          <a:noFill/>
          <a:miter lim="800000"/>
          <a:headEnd/>
          <a:tailEnd/>
        </a:ln>
        <a:effectLst xmlns:a="http://schemas.openxmlformats.org/drawingml/2006/main"/>
      </cdr:spPr>
      <cdr:txBody>
        <a:bodyPr xmlns:a="http://schemas.openxmlformats.org/drawingml/2006/main" vertOverflow="clip" wrap="square" lIns="27432" tIns="18288" rIns="27432" bIns="18288" anchor="ctr" upright="1"/>
        <a:lstStyle xmlns:a="http://schemas.openxmlformats.org/drawingml/2006/main"/>
        <a:p xmlns:a="http://schemas.openxmlformats.org/drawingml/2006/main">
          <a:pPr algn="ctr" rtl="0">
            <a:defRPr sz="1000"/>
          </a:pPr>
          <a:r>
            <a:rPr lang="ja-JP" altLang="en-US" sz="1000" b="1" i="0" u="none" strike="noStrike" baseline="0">
              <a:solidFill>
                <a:srgbClr val="000000"/>
              </a:solidFill>
              <a:latin typeface="ＭＳ Ｐゴシック"/>
              <a:ea typeface="ＭＳ Ｐゴシック"/>
            </a:rPr>
            <a:t>建設業</a:t>
          </a:r>
        </a:p>
      </cdr:txBody>
    </cdr:sp>
  </cdr:relSizeAnchor>
  <cdr:relSizeAnchor xmlns:cdr="http://schemas.openxmlformats.org/drawingml/2006/chartDrawing">
    <cdr:from>
      <cdr:x>0.11942</cdr:x>
      <cdr:y>0.56141</cdr:y>
    </cdr:from>
    <cdr:to>
      <cdr:x>0.18292</cdr:x>
      <cdr:y>0.60141</cdr:y>
    </cdr:to>
    <cdr:sp macro="" textlink="">
      <cdr:nvSpPr>
        <cdr:cNvPr id="5" name="Text Box 6"/>
        <cdr:cNvSpPr txBox="1">
          <a:spLocks xmlns:a="http://schemas.openxmlformats.org/drawingml/2006/main" noChangeArrowheads="1"/>
        </cdr:cNvSpPr>
      </cdr:nvSpPr>
      <cdr:spPr bwMode="auto">
        <a:xfrm xmlns:a="http://schemas.openxmlformats.org/drawingml/2006/main">
          <a:off x="1179941" y="3679051"/>
          <a:ext cx="627418" cy="262128"/>
        </a:xfrm>
        <a:prstGeom xmlns:a="http://schemas.openxmlformats.org/drawingml/2006/main" prst="rect">
          <a:avLst/>
        </a:prstGeom>
        <a:noFill xmlns:a="http://schemas.openxmlformats.org/drawingml/2006/main"/>
        <a:ln xmlns:a="http://schemas.openxmlformats.org/drawingml/2006/main" w="9525" algn="ctr">
          <a:noFill/>
          <a:miter lim="800000"/>
          <a:headEnd/>
          <a:tailEnd/>
        </a:ln>
        <a:effectLst xmlns:a="http://schemas.openxmlformats.org/drawingml/2006/main"/>
      </cdr:spPr>
      <cdr:txBody>
        <a:bodyPr xmlns:a="http://schemas.openxmlformats.org/drawingml/2006/main" vertOverflow="clip" wrap="square" lIns="27432" tIns="18288" rIns="27432" bIns="18288" anchor="ctr" upright="1"/>
        <a:lstStyle xmlns:a="http://schemas.openxmlformats.org/drawingml/2006/main"/>
        <a:p xmlns:a="http://schemas.openxmlformats.org/drawingml/2006/main">
          <a:pPr algn="ctr" rtl="0">
            <a:defRPr sz="1000"/>
          </a:pPr>
          <a:r>
            <a:rPr lang="ja-JP" altLang="en-US" sz="1000" b="1" i="0" u="none" strike="noStrike" baseline="0">
              <a:solidFill>
                <a:srgbClr val="000000"/>
              </a:solidFill>
              <a:latin typeface="ＭＳ Ｐゴシック"/>
              <a:ea typeface="ＭＳ Ｐゴシック"/>
            </a:rPr>
            <a:t>製造業</a:t>
          </a:r>
        </a:p>
      </cdr:txBody>
    </cdr:sp>
  </cdr:relSizeAnchor>
  <cdr:relSizeAnchor xmlns:cdr="http://schemas.openxmlformats.org/drawingml/2006/chartDrawing">
    <cdr:from>
      <cdr:x>0.05777</cdr:x>
      <cdr:y>0.91039</cdr:y>
    </cdr:from>
    <cdr:to>
      <cdr:x>0.09415</cdr:x>
      <cdr:y>0.93016</cdr:y>
    </cdr:to>
    <cdr:sp macro="" textlink="">
      <cdr:nvSpPr>
        <cdr:cNvPr id="7" name="正方形/長方形 5"/>
        <cdr:cNvSpPr/>
      </cdr:nvSpPr>
      <cdr:spPr bwMode="auto">
        <a:xfrm xmlns:a="http://schemas.openxmlformats.org/drawingml/2006/main">
          <a:off x="571258" y="6319298"/>
          <a:ext cx="359731" cy="137231"/>
        </a:xfrm>
        <a:prstGeom xmlns:a="http://schemas.openxmlformats.org/drawingml/2006/main" prst="rect">
          <a:avLst/>
        </a:prstGeom>
        <a:noFill xmlns:a="http://schemas.openxmlformats.org/drawingml/2006/main"/>
        <a:ln xmlns:a="http://schemas.openxmlformats.org/drawingml/2006/main" w="9525" cap="flat" cmpd="sng" algn="ctr">
          <a:noFill/>
          <a:prstDash val="solid"/>
          <a:round/>
          <a:headEnd type="none" w="med" len="med"/>
          <a:tailEnd type="none" w="med" len="med"/>
        </a:ln>
        <a:effectLst xmlns:a="http://schemas.openxmlformats.org/drawingml/2006/main"/>
      </cdr:spPr>
      <cdr:txBody>
        <a:bodyPr xmlns:a="http://schemas.openxmlformats.org/drawingml/2006/main" vertOverflow="clip" wrap="square" lIns="18288" tIns="0" rIns="0" bIns="0" upright="1"/>
        <a:lstStyle xmlns:a="http://schemas.openxmlformats.org/drawingml/2006/main"/>
        <a:p xmlns:a="http://schemas.openxmlformats.org/drawingml/2006/main">
          <a:r>
            <a:rPr lang="ja-JP" altLang="en-US" sz="800"/>
            <a:t>昭和</a:t>
          </a:r>
          <a:endParaRPr lang="ja-JP" sz="800"/>
        </a:p>
      </cdr:txBody>
    </cdr:sp>
  </cdr:relSizeAnchor>
</c:userShapes>
</file>

<file path=ppt/drawings/drawing2.xml><?xml version="1.0" encoding="utf-8"?>
<c:userShapes xmlns:c="http://schemas.openxmlformats.org/drawingml/2006/chart">
  <cdr:relSizeAnchor xmlns:cdr="http://schemas.openxmlformats.org/drawingml/2006/chartDrawing">
    <cdr:from>
      <cdr:x>0.38975</cdr:x>
      <cdr:y>0.13251</cdr:y>
    </cdr:from>
    <cdr:to>
      <cdr:x>0.64266</cdr:x>
      <cdr:y>0.29001</cdr:y>
    </cdr:to>
    <cdr:sp macro="" textlink="">
      <cdr:nvSpPr>
        <cdr:cNvPr id="2" name="円形吹き出し 1"/>
        <cdr:cNvSpPr/>
      </cdr:nvSpPr>
      <cdr:spPr>
        <a:xfrm xmlns:a="http://schemas.openxmlformats.org/drawingml/2006/main">
          <a:off x="3423958" y="877811"/>
          <a:ext cx="2221830" cy="1043399"/>
        </a:xfrm>
        <a:prstGeom xmlns:a="http://schemas.openxmlformats.org/drawingml/2006/main" prst="wedgeEllipseCallout">
          <a:avLst>
            <a:gd name="adj1" fmla="val -3686"/>
            <a:gd name="adj2" fmla="val 135335"/>
          </a:avLst>
        </a:prstGeom>
        <a:solidFill xmlns:a="http://schemas.openxmlformats.org/drawingml/2006/main">
          <a:srgbClr val="EFFF5B"/>
        </a:solidFill>
        <a:ln xmlns:a="http://schemas.openxmlformats.org/drawingml/2006/main" w="12700">
          <a:solidFill>
            <a:schemeClr val="tx1"/>
          </a:solidFill>
        </a:ln>
      </cdr:spPr>
      <cdr:style>
        <a:lnRef xmlns:a="http://schemas.openxmlformats.org/drawingml/2006/main" idx="2">
          <a:schemeClr val="accent6"/>
        </a:lnRef>
        <a:fillRef xmlns:a="http://schemas.openxmlformats.org/drawingml/2006/main" idx="1">
          <a:schemeClr val="lt1"/>
        </a:fillRef>
        <a:effectRef xmlns:a="http://schemas.openxmlformats.org/drawingml/2006/main" idx="0">
          <a:schemeClr val="accent6"/>
        </a:effectRef>
        <a:fontRef xmlns:a="http://schemas.openxmlformats.org/drawingml/2006/main" idx="minor">
          <a:schemeClr val="dk1"/>
        </a:fontRef>
      </cdr:style>
      <cdr:txBody>
        <a:bodyPr xmlns:a="http://schemas.openxmlformats.org/drawingml/2006/main" rot="0" spcFirstLastPara="0" vert="horz" wrap="square" lIns="91440" tIns="45720" rIns="91440" bIns="45720" numCol="1" spcCol="0" rtlCol="0" fromWordArt="0" anchor="ctr" anchorCtr="0" forceAA="0" compatLnSpc="1">
          <a:prstTxWarp prst="textNoShape">
            <a:avLst/>
          </a:prstTxWarp>
          <a:noAutofit/>
        </a:bodyPr>
        <a:lstStyle xmlns:a="http://schemas.openxmlformats.org/drawingml/2006/main">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xmlns:a="http://schemas.openxmlformats.org/drawingml/2006/main">
          <a:r>
            <a:rPr kumimoji="1" lang="ja-JP" altLang="en-US" sz="1800" b="1" dirty="0" smtClean="0"/>
            <a:t>精神障害が脳・心臓疾患を上回る。</a:t>
          </a:r>
          <a:endParaRPr kumimoji="1" lang="ja-JP" altLang="en-US" sz="1800" b="1" dirty="0"/>
        </a:p>
      </cdr:txBody>
    </cdr: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635347416"/>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スライド イメージ プレースホルダー 7"/>
          <p:cNvSpPr>
            <a:spLocks noGrp="1" noRot="1" noChangeAspect="1"/>
          </p:cNvSpPr>
          <p:nvPr>
            <p:ph type="sldImg" idx="2"/>
          </p:nvPr>
        </p:nvSpPr>
        <p:spPr>
          <a:xfrm>
            <a:off x="1154113" y="741363"/>
            <a:ext cx="4814887" cy="3889375"/>
          </a:xfrm>
          <a:prstGeom prst="rect">
            <a:avLst/>
          </a:prstGeom>
          <a:noFill/>
          <a:ln w="12700">
            <a:solidFill>
              <a:prstClr val="black"/>
            </a:solidFill>
          </a:ln>
        </p:spPr>
        <p:txBody>
          <a:bodyPr vert="horz" lIns="94348" tIns="47174" rIns="94348" bIns="47174" rtlCol="0" anchor="ctr"/>
          <a:lstStyle/>
          <a:p>
            <a:endParaRPr lang="ja-JP" altLang="en-US"/>
          </a:p>
        </p:txBody>
      </p:sp>
      <p:sp>
        <p:nvSpPr>
          <p:cNvPr id="9" name="ノート プレースホルダー 8"/>
          <p:cNvSpPr>
            <a:spLocks noGrp="1" noChangeAspect="1"/>
          </p:cNvSpPr>
          <p:nvPr>
            <p:ph type="body" sz="quarter" idx="3"/>
          </p:nvPr>
        </p:nvSpPr>
        <p:spPr>
          <a:xfrm>
            <a:off x="1144543" y="4890047"/>
            <a:ext cx="4828132" cy="4445497"/>
          </a:xfrm>
          <a:prstGeom prst="rect">
            <a:avLst/>
          </a:prstGeom>
        </p:spPr>
        <p:txBody>
          <a:bodyPr vert="horz" lIns="94348" tIns="47174" rIns="94348" bIns="47174" rtlCol="0"/>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10" name="スライド番号プレースホルダー 9"/>
          <p:cNvSpPr>
            <a:spLocks noGrp="1"/>
          </p:cNvSpPr>
          <p:nvPr>
            <p:ph type="sldNum" sz="quarter" idx="5"/>
          </p:nvPr>
        </p:nvSpPr>
        <p:spPr>
          <a:xfrm>
            <a:off x="4023992" y="9721658"/>
            <a:ext cx="3078427" cy="512956"/>
          </a:xfrm>
          <a:prstGeom prst="rect">
            <a:avLst/>
          </a:prstGeom>
        </p:spPr>
        <p:txBody>
          <a:bodyPr vert="horz" lIns="94348" tIns="47174" rIns="94348" bIns="47174" rtlCol="0" anchor="b"/>
          <a:lstStyle>
            <a:lvl1pPr algn="r">
              <a:defRPr sz="1200"/>
            </a:lvl1pPr>
          </a:lstStyle>
          <a:p>
            <a:fld id="{5F65748C-C6D8-4748-808C-1CEA1825BD04}" type="slidenum">
              <a:rPr kumimoji="1" lang="ja-JP" altLang="en-US" smtClean="0"/>
              <a:t>‹#›</a:t>
            </a:fld>
            <a:endParaRPr kumimoji="1" lang="ja-JP" altLang="en-US"/>
          </a:p>
        </p:txBody>
      </p:sp>
    </p:spTree>
    <p:extLst>
      <p:ext uri="{BB962C8B-B14F-4D97-AF65-F5344CB8AC3E}">
        <p14:creationId xmlns:p14="http://schemas.microsoft.com/office/powerpoint/2010/main" val="3395975082"/>
      </p:ext>
    </p:extLst>
  </p:cSld>
  <p:clrMap bg1="lt1" tx1="dk1" bg2="lt2" tx2="dk2" accent1="accent1" accent2="accent2" accent3="accent3" accent4="accent4" accent5="accent5" accent6="accent6" hlink="hlink" folHlink="folHlink"/>
  <p:hf hdr="0" ftr="0" dt="0"/>
  <p:notesStyle>
    <a:lvl1pPr marL="0" algn="l" defTabSz="991197" rtl="0" eaLnBrk="1" latinLnBrk="0" hangingPunct="1">
      <a:defRPr kumimoji="1" sz="1301" kern="1200">
        <a:solidFill>
          <a:schemeClr val="tx1"/>
        </a:solidFill>
        <a:latin typeface="+mn-lt"/>
        <a:ea typeface="+mn-ea"/>
        <a:cs typeface="+mn-cs"/>
      </a:defRPr>
    </a:lvl1pPr>
    <a:lvl2pPr marL="495598" algn="l" defTabSz="991197" rtl="0" eaLnBrk="1" latinLnBrk="0" hangingPunct="1">
      <a:defRPr kumimoji="1" sz="1301" kern="1200">
        <a:solidFill>
          <a:schemeClr val="tx1"/>
        </a:solidFill>
        <a:latin typeface="+mn-lt"/>
        <a:ea typeface="+mn-ea"/>
        <a:cs typeface="+mn-cs"/>
      </a:defRPr>
    </a:lvl2pPr>
    <a:lvl3pPr marL="991197" algn="l" defTabSz="991197" rtl="0" eaLnBrk="1" latinLnBrk="0" hangingPunct="1">
      <a:defRPr kumimoji="1" sz="1301" kern="1200">
        <a:solidFill>
          <a:schemeClr val="tx1"/>
        </a:solidFill>
        <a:latin typeface="+mn-lt"/>
        <a:ea typeface="+mn-ea"/>
        <a:cs typeface="+mn-cs"/>
      </a:defRPr>
    </a:lvl3pPr>
    <a:lvl4pPr marL="1486794" algn="l" defTabSz="991197" rtl="0" eaLnBrk="1" latinLnBrk="0" hangingPunct="1">
      <a:defRPr kumimoji="1" sz="1301" kern="1200">
        <a:solidFill>
          <a:schemeClr val="tx1"/>
        </a:solidFill>
        <a:latin typeface="+mn-lt"/>
        <a:ea typeface="+mn-ea"/>
        <a:cs typeface="+mn-cs"/>
      </a:defRPr>
    </a:lvl4pPr>
    <a:lvl5pPr marL="1982391" algn="l" defTabSz="991197" rtl="0" eaLnBrk="1" latinLnBrk="0" hangingPunct="1">
      <a:defRPr kumimoji="1" sz="1301" kern="1200">
        <a:solidFill>
          <a:schemeClr val="tx1"/>
        </a:solidFill>
        <a:latin typeface="+mn-lt"/>
        <a:ea typeface="+mn-ea"/>
        <a:cs typeface="+mn-cs"/>
      </a:defRPr>
    </a:lvl5pPr>
    <a:lvl6pPr marL="2477989" algn="l" defTabSz="991197" rtl="0" eaLnBrk="1" latinLnBrk="0" hangingPunct="1">
      <a:defRPr kumimoji="1" sz="1301" kern="1200">
        <a:solidFill>
          <a:schemeClr val="tx1"/>
        </a:solidFill>
        <a:latin typeface="+mn-lt"/>
        <a:ea typeface="+mn-ea"/>
        <a:cs typeface="+mn-cs"/>
      </a:defRPr>
    </a:lvl6pPr>
    <a:lvl7pPr marL="2973588" algn="l" defTabSz="991197" rtl="0" eaLnBrk="1" latinLnBrk="0" hangingPunct="1">
      <a:defRPr kumimoji="1" sz="1301" kern="1200">
        <a:solidFill>
          <a:schemeClr val="tx1"/>
        </a:solidFill>
        <a:latin typeface="+mn-lt"/>
        <a:ea typeface="+mn-ea"/>
        <a:cs typeface="+mn-cs"/>
      </a:defRPr>
    </a:lvl7pPr>
    <a:lvl8pPr marL="3469186" algn="l" defTabSz="991197" rtl="0" eaLnBrk="1" latinLnBrk="0" hangingPunct="1">
      <a:defRPr kumimoji="1" sz="1301" kern="1200">
        <a:solidFill>
          <a:schemeClr val="tx1"/>
        </a:solidFill>
        <a:latin typeface="+mn-lt"/>
        <a:ea typeface="+mn-ea"/>
        <a:cs typeface="+mn-cs"/>
      </a:defRPr>
    </a:lvl8pPr>
    <a:lvl9pPr marL="3964783" algn="l" defTabSz="991197" rtl="0" eaLnBrk="1" latinLnBrk="0" hangingPunct="1">
      <a:defRPr kumimoji="1" sz="1301"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00.xml.rels><?xml version="1.0" encoding="UTF-8" standalone="yes"?>
<Relationships xmlns="http://schemas.openxmlformats.org/package/2006/relationships"><Relationship Id="rId2" Type="http://schemas.openxmlformats.org/officeDocument/2006/relationships/slide" Target="../slides/slide100.xml"/><Relationship Id="rId1" Type="http://schemas.openxmlformats.org/officeDocument/2006/relationships/notesMaster" Target="../notesMasters/notesMaster1.xml"/></Relationships>
</file>

<file path=ppt/notesSlides/_rels/notesSlide101.xml.rels><?xml version="1.0" encoding="UTF-8" standalone="yes"?>
<Relationships xmlns="http://schemas.openxmlformats.org/package/2006/relationships"><Relationship Id="rId2" Type="http://schemas.openxmlformats.org/officeDocument/2006/relationships/slide" Target="../slides/slide101.xml"/><Relationship Id="rId1" Type="http://schemas.openxmlformats.org/officeDocument/2006/relationships/notesMaster" Target="../notesMasters/notesMaster1.xml"/></Relationships>
</file>

<file path=ppt/notesSlides/_rels/notesSlide102.xml.rels><?xml version="1.0" encoding="UTF-8" standalone="yes"?>
<Relationships xmlns="http://schemas.openxmlformats.org/package/2006/relationships"><Relationship Id="rId2" Type="http://schemas.openxmlformats.org/officeDocument/2006/relationships/slide" Target="../slides/slide102.xml"/><Relationship Id="rId1" Type="http://schemas.openxmlformats.org/officeDocument/2006/relationships/notesMaster" Target="../notesMasters/notesMaster1.xml"/></Relationships>
</file>

<file path=ppt/notesSlides/_rels/notesSlide103.xml.rels><?xml version="1.0" encoding="UTF-8" standalone="yes"?>
<Relationships xmlns="http://schemas.openxmlformats.org/package/2006/relationships"><Relationship Id="rId2" Type="http://schemas.openxmlformats.org/officeDocument/2006/relationships/slide" Target="../slides/slide10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83.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84.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85.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86.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87.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88.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89.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0.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91.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92.xml.rels><?xml version="1.0" encoding="UTF-8" standalone="yes"?>
<Relationships xmlns="http://schemas.openxmlformats.org/package/2006/relationships"><Relationship Id="rId2" Type="http://schemas.openxmlformats.org/officeDocument/2006/relationships/slide" Target="../slides/slide92.xml"/><Relationship Id="rId1" Type="http://schemas.openxmlformats.org/officeDocument/2006/relationships/notesMaster" Target="../notesMasters/notesMaster1.xml"/></Relationships>
</file>

<file path=ppt/notesSlides/_rels/notesSlide93.xml.rels><?xml version="1.0" encoding="UTF-8" standalone="yes"?>
<Relationships xmlns="http://schemas.openxmlformats.org/package/2006/relationships"><Relationship Id="rId2" Type="http://schemas.openxmlformats.org/officeDocument/2006/relationships/slide" Target="../slides/slide93.xml"/><Relationship Id="rId1" Type="http://schemas.openxmlformats.org/officeDocument/2006/relationships/notesMaster" Target="../notesMasters/notesMaster1.xml"/></Relationships>
</file>

<file path=ppt/notesSlides/_rels/notesSlide94.xml.rels><?xml version="1.0" encoding="UTF-8" standalone="yes"?>
<Relationships xmlns="http://schemas.openxmlformats.org/package/2006/relationships"><Relationship Id="rId2" Type="http://schemas.openxmlformats.org/officeDocument/2006/relationships/slide" Target="../slides/slide94.xml"/><Relationship Id="rId1" Type="http://schemas.openxmlformats.org/officeDocument/2006/relationships/notesMaster" Target="../notesMasters/notesMaster1.xml"/></Relationships>
</file>

<file path=ppt/notesSlides/_rels/notesSlide95.xml.rels><?xml version="1.0" encoding="UTF-8" standalone="yes"?>
<Relationships xmlns="http://schemas.openxmlformats.org/package/2006/relationships"><Relationship Id="rId2" Type="http://schemas.openxmlformats.org/officeDocument/2006/relationships/slide" Target="../slides/slide95.xml"/><Relationship Id="rId1" Type="http://schemas.openxmlformats.org/officeDocument/2006/relationships/notesMaster" Target="../notesMasters/notesMaster1.xml"/></Relationships>
</file>

<file path=ppt/notesSlides/_rels/notesSlide96.xml.rels><?xml version="1.0" encoding="UTF-8" standalone="yes"?>
<Relationships xmlns="http://schemas.openxmlformats.org/package/2006/relationships"><Relationship Id="rId2" Type="http://schemas.openxmlformats.org/officeDocument/2006/relationships/slide" Target="../slides/slide96.xml"/><Relationship Id="rId1" Type="http://schemas.openxmlformats.org/officeDocument/2006/relationships/notesMaster" Target="../notesMasters/notesMaster1.xml"/></Relationships>
</file>

<file path=ppt/notesSlides/_rels/notesSlide97.xml.rels><?xml version="1.0" encoding="UTF-8" standalone="yes"?>
<Relationships xmlns="http://schemas.openxmlformats.org/package/2006/relationships"><Relationship Id="rId2" Type="http://schemas.openxmlformats.org/officeDocument/2006/relationships/slide" Target="../slides/slide97.xml"/><Relationship Id="rId1" Type="http://schemas.openxmlformats.org/officeDocument/2006/relationships/notesMaster" Target="../notesMasters/notesMaster1.xml"/></Relationships>
</file>

<file path=ppt/notesSlides/_rels/notesSlide98.xml.rels><?xml version="1.0" encoding="UTF-8" standalone="yes"?>
<Relationships xmlns="http://schemas.openxmlformats.org/package/2006/relationships"><Relationship Id="rId2" Type="http://schemas.openxmlformats.org/officeDocument/2006/relationships/slide" Target="../slides/slide98.xml"/><Relationship Id="rId1" Type="http://schemas.openxmlformats.org/officeDocument/2006/relationships/notesMaster" Target="../notesMasters/notesMaster1.xml"/></Relationships>
</file>

<file path=ppt/notesSlides/_rels/notesSlide99.xml.rels><?xml version="1.0" encoding="UTF-8" standalone="yes"?>
<Relationships xmlns="http://schemas.openxmlformats.org/package/2006/relationships"><Relationship Id="rId2" Type="http://schemas.openxmlformats.org/officeDocument/2006/relationships/slide" Target="../slides/slide9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154113" y="741363"/>
            <a:ext cx="4814887" cy="3887787"/>
          </a:xfrm>
          <a:prstGeom prst="rect">
            <a:avLst/>
          </a:prstGeom>
        </p:spPr>
      </p:sp>
      <p:sp>
        <p:nvSpPr>
          <p:cNvPr id="3" name="ノート プレースホルダー 2"/>
          <p:cNvSpPr>
            <a:spLocks noGrp="1" noChangeAspect="1"/>
          </p:cNvSpPr>
          <p:nvPr>
            <p:ph type="body" idx="1"/>
          </p:nvPr>
        </p:nvSpPr>
        <p:spPr>
          <a:xfrm>
            <a:off x="1091921" y="4746289"/>
            <a:ext cx="4893910" cy="4872450"/>
          </a:xfrm>
          <a:prstGeom prst="rect">
            <a:avLst/>
          </a:prstGeom>
        </p:spPr>
        <p:txBody>
          <a:bodyPr/>
          <a:lstStyle/>
          <a:p>
            <a:pPr defTabSz="946686">
              <a:lnSpc>
                <a:spcPts val="2064"/>
              </a:lnSpc>
              <a:defRPr/>
            </a:pPr>
            <a:r>
              <a:rPr lang="ja-JP" altLang="en-US" sz="1400" dirty="0">
                <a:latin typeface="HGP明朝E" panose="02020900000000000000" pitchFamily="18" charset="-128"/>
                <a:ea typeface="HGP明朝E" panose="02020900000000000000" pitchFamily="18" charset="-128"/>
              </a:rPr>
              <a:t>　安全衛生のセールスマン</a:t>
            </a:r>
            <a:r>
              <a:rPr lang="en-US" altLang="ja-JP" sz="1400" dirty="0">
                <a:latin typeface="HGP明朝E" panose="02020900000000000000" pitchFamily="18" charset="-128"/>
                <a:ea typeface="HGP明朝E" panose="02020900000000000000" pitchFamily="18" charset="-128"/>
              </a:rPr>
              <a:t>(</a:t>
            </a:r>
            <a:r>
              <a:rPr lang="ja-JP" altLang="en-US" sz="1400" dirty="0">
                <a:latin typeface="HGP明朝E" panose="02020900000000000000" pitchFamily="18" charset="-128"/>
                <a:ea typeface="HGP明朝E" panose="02020900000000000000" pitchFamily="18" charset="-128"/>
              </a:rPr>
              <a:t>労働基準監督官</a:t>
            </a:r>
            <a:r>
              <a:rPr lang="en-US" altLang="ja-JP" sz="1400" dirty="0">
                <a:latin typeface="HGP明朝E" panose="02020900000000000000" pitchFamily="18" charset="-128"/>
                <a:ea typeface="HGP明朝E" panose="02020900000000000000" pitchFamily="18" charset="-128"/>
              </a:rPr>
              <a:t>)</a:t>
            </a:r>
            <a:r>
              <a:rPr lang="ja-JP" altLang="en-US" sz="1400" dirty="0">
                <a:latin typeface="HGP明朝E" panose="02020900000000000000" pitchFamily="18" charset="-128"/>
                <a:ea typeface="HGP明朝E" panose="02020900000000000000" pitchFamily="18" charset="-128"/>
              </a:rPr>
              <a:t>としての</a:t>
            </a:r>
            <a:r>
              <a:rPr lang="en-US" altLang="ja-JP" sz="1400" dirty="0">
                <a:latin typeface="HGP明朝E" panose="02020900000000000000" pitchFamily="18" charset="-128"/>
                <a:ea typeface="HGP明朝E" panose="02020900000000000000" pitchFamily="18" charset="-128"/>
              </a:rPr>
              <a:t>30</a:t>
            </a:r>
            <a:r>
              <a:rPr lang="ja-JP" altLang="en-US" sz="1400" dirty="0">
                <a:latin typeface="HGP明朝E" panose="02020900000000000000" pitchFamily="18" charset="-128"/>
                <a:ea typeface="HGP明朝E" panose="02020900000000000000" pitchFamily="18" charset="-128"/>
              </a:rPr>
              <a:t>年の経験で作り上げた</a:t>
            </a:r>
            <a:r>
              <a:rPr lang="ja-JP" altLang="en-US" sz="1400" dirty="0" smtClean="0">
                <a:latin typeface="HGP明朝E" panose="02020900000000000000" pitchFamily="18" charset="-128"/>
                <a:ea typeface="HGP明朝E" panose="02020900000000000000" pitchFamily="18" charset="-128"/>
              </a:rPr>
              <a:t>一冊</a:t>
            </a:r>
            <a:endParaRPr lang="en-US" altLang="ja-JP" sz="1400" smtClean="0">
              <a:latin typeface="HGP明朝E" panose="02020900000000000000" pitchFamily="18" charset="-128"/>
              <a:ea typeface="HGP明朝E" panose="02020900000000000000" pitchFamily="18" charset="-128"/>
            </a:endParaRPr>
          </a:p>
          <a:p>
            <a:pPr defTabSz="946686">
              <a:lnSpc>
                <a:spcPts val="2064"/>
              </a:lnSpc>
              <a:defRPr/>
            </a:pPr>
            <a:endParaRPr lang="en-US" altLang="ja-JP" sz="1400" dirty="0">
              <a:latin typeface="HGP明朝E" panose="02020900000000000000" pitchFamily="18" charset="-128"/>
              <a:ea typeface="HGP明朝E" panose="02020900000000000000" pitchFamily="18" charset="-128"/>
            </a:endParaRPr>
          </a:p>
          <a:p>
            <a:pPr defTabSz="946686">
              <a:lnSpc>
                <a:spcPts val="2064"/>
              </a:lnSpc>
              <a:defRPr/>
            </a:pPr>
            <a:r>
              <a:rPr lang="ja-JP" altLang="en-US" sz="1400" dirty="0">
                <a:latin typeface="HGP明朝E" panose="02020900000000000000" pitchFamily="18" charset="-128"/>
                <a:ea typeface="HGP明朝E" panose="02020900000000000000" pitchFamily="18" charset="-128"/>
              </a:rPr>
              <a:t>　この本の目的は</a:t>
            </a:r>
            <a:r>
              <a:rPr lang="en-US" altLang="ja-JP" sz="1400" dirty="0">
                <a:latin typeface="HGP明朝E" panose="02020900000000000000" pitchFamily="18" charset="-128"/>
                <a:ea typeface="HGP明朝E" panose="02020900000000000000" pitchFamily="18" charset="-128"/>
              </a:rPr>
              <a:t>,</a:t>
            </a:r>
            <a:r>
              <a:rPr lang="ja-JP" altLang="en-US" sz="1400" dirty="0">
                <a:latin typeface="HGP明朝E" panose="02020900000000000000" pitchFamily="18" charset="-128"/>
                <a:ea typeface="HGP明朝E" panose="02020900000000000000" pitchFamily="18" charset="-128"/>
              </a:rPr>
              <a:t>第１部安全編（Ｐ</a:t>
            </a:r>
            <a:r>
              <a:rPr lang="en-US" altLang="ja-JP" sz="1400" dirty="0">
                <a:latin typeface="HGP明朝E" panose="02020900000000000000" pitchFamily="18" charset="-128"/>
                <a:ea typeface="HGP明朝E" panose="02020900000000000000" pitchFamily="18" charset="-128"/>
              </a:rPr>
              <a:t>6</a:t>
            </a:r>
            <a:r>
              <a:rPr lang="ja-JP" altLang="en-US" sz="1400" dirty="0">
                <a:latin typeface="HGP明朝E" panose="02020900000000000000" pitchFamily="18" charset="-128"/>
                <a:ea typeface="HGP明朝E" panose="02020900000000000000" pitchFamily="18" charset="-128"/>
              </a:rPr>
              <a:t>～Ｐ</a:t>
            </a:r>
            <a:r>
              <a:rPr lang="en-US" altLang="ja-JP" sz="1400" dirty="0">
                <a:latin typeface="HGP明朝E" panose="02020900000000000000" pitchFamily="18" charset="-128"/>
                <a:ea typeface="HGP明朝E" panose="02020900000000000000" pitchFamily="18" charset="-128"/>
              </a:rPr>
              <a:t>53</a:t>
            </a:r>
            <a:r>
              <a:rPr lang="ja-JP" altLang="en-US" sz="1400" dirty="0">
                <a:latin typeface="HGP明朝E" panose="02020900000000000000" pitchFamily="18" charset="-128"/>
                <a:ea typeface="HGP明朝E" panose="02020900000000000000" pitchFamily="18" charset="-128"/>
              </a:rPr>
              <a:t>）と第</a:t>
            </a:r>
            <a:r>
              <a:rPr lang="en-US" altLang="ja-JP" sz="1400" dirty="0">
                <a:latin typeface="HGP明朝E" panose="02020900000000000000" pitchFamily="18" charset="-128"/>
                <a:ea typeface="HGP明朝E" panose="02020900000000000000" pitchFamily="18" charset="-128"/>
              </a:rPr>
              <a:t>2</a:t>
            </a:r>
            <a:r>
              <a:rPr lang="ja-JP" altLang="en-US" sz="1400" dirty="0">
                <a:latin typeface="HGP明朝E" panose="02020900000000000000" pitchFamily="18" charset="-128"/>
                <a:ea typeface="HGP明朝E" panose="02020900000000000000" pitchFamily="18" charset="-128"/>
              </a:rPr>
              <a:t>部労働衛生編（Ｐ</a:t>
            </a:r>
            <a:r>
              <a:rPr lang="en-US" altLang="ja-JP" sz="1400" dirty="0">
                <a:latin typeface="HGP明朝E" panose="02020900000000000000" pitchFamily="18" charset="-128"/>
                <a:ea typeface="HGP明朝E" panose="02020900000000000000" pitchFamily="18" charset="-128"/>
              </a:rPr>
              <a:t>54</a:t>
            </a:r>
            <a:r>
              <a:rPr lang="ja-JP" altLang="en-US" sz="1400" dirty="0">
                <a:latin typeface="HGP明朝E" panose="02020900000000000000" pitchFamily="18" charset="-128"/>
                <a:ea typeface="HGP明朝E" panose="02020900000000000000" pitchFamily="18" charset="-128"/>
              </a:rPr>
              <a:t>～Ｐ</a:t>
            </a:r>
            <a:r>
              <a:rPr lang="en-US" altLang="ja-JP" sz="1400" dirty="0">
                <a:latin typeface="HGP明朝E" panose="02020900000000000000" pitchFamily="18" charset="-128"/>
                <a:ea typeface="HGP明朝E" panose="02020900000000000000" pitchFamily="18" charset="-128"/>
              </a:rPr>
              <a:t>102</a:t>
            </a:r>
            <a:r>
              <a:rPr lang="ja-JP" altLang="en-US" sz="1400" dirty="0">
                <a:latin typeface="HGP明朝E" panose="02020900000000000000" pitchFamily="18" charset="-128"/>
                <a:ea typeface="HGP明朝E" panose="02020900000000000000" pitchFamily="18" charset="-128"/>
              </a:rPr>
              <a:t>）に分けてそれぞれ独立させ</a:t>
            </a:r>
            <a:r>
              <a:rPr lang="en-US" altLang="ja-JP" sz="1400" dirty="0">
                <a:latin typeface="HGP明朝E" panose="02020900000000000000" pitchFamily="18" charset="-128"/>
                <a:ea typeface="HGP明朝E" panose="02020900000000000000" pitchFamily="18" charset="-128"/>
              </a:rPr>
              <a:t>,</a:t>
            </a:r>
            <a:r>
              <a:rPr lang="ja-JP" altLang="en-US" sz="1400" dirty="0">
                <a:latin typeface="HGP明朝E" panose="02020900000000000000" pitchFamily="18" charset="-128"/>
                <a:ea typeface="HGP明朝E" panose="02020900000000000000" pitchFamily="18" charset="-128"/>
              </a:rPr>
              <a:t>労働安全衛生を理解することを目指したものである。</a:t>
            </a:r>
            <a:endParaRPr lang="en-US" altLang="ja-JP" sz="1400" dirty="0">
              <a:latin typeface="HGP明朝E" panose="02020900000000000000" pitchFamily="18" charset="-128"/>
              <a:ea typeface="HGP明朝E" panose="02020900000000000000" pitchFamily="18" charset="-128"/>
            </a:endParaRPr>
          </a:p>
          <a:p>
            <a:pPr defTabSz="946686">
              <a:lnSpc>
                <a:spcPts val="2064"/>
              </a:lnSpc>
              <a:defRPr/>
            </a:pPr>
            <a:r>
              <a:rPr lang="ja-JP" altLang="en-US" sz="1400" dirty="0">
                <a:latin typeface="HGP明朝E" panose="02020900000000000000" pitchFamily="18" charset="-128"/>
                <a:ea typeface="HGP明朝E" panose="02020900000000000000" pitchFamily="18" charset="-128"/>
              </a:rPr>
              <a:t>　また</a:t>
            </a:r>
            <a:r>
              <a:rPr lang="en-US" altLang="ja-JP" sz="1400" dirty="0">
                <a:latin typeface="HGP明朝E" panose="02020900000000000000" pitchFamily="18" charset="-128"/>
                <a:ea typeface="HGP明朝E" panose="02020900000000000000" pitchFamily="18" charset="-128"/>
              </a:rPr>
              <a:t>,</a:t>
            </a:r>
            <a:r>
              <a:rPr lang="ja-JP" altLang="en-US" sz="1400" dirty="0">
                <a:latin typeface="HGP明朝E" panose="02020900000000000000" pitchFamily="18" charset="-128"/>
                <a:ea typeface="HGP明朝E" panose="02020900000000000000" pitchFamily="18" charset="-128"/>
              </a:rPr>
              <a:t>パワーポイントでまとめることにより</a:t>
            </a:r>
            <a:r>
              <a:rPr lang="en-US" altLang="ja-JP" sz="1400" dirty="0">
                <a:latin typeface="HGP明朝E" panose="02020900000000000000" pitchFamily="18" charset="-128"/>
                <a:ea typeface="HGP明朝E" panose="02020900000000000000" pitchFamily="18" charset="-128"/>
              </a:rPr>
              <a:t>,</a:t>
            </a:r>
            <a:r>
              <a:rPr lang="ja-JP" altLang="en-US" sz="1400" dirty="0">
                <a:latin typeface="HGP明朝E" panose="02020900000000000000" pitchFamily="18" charset="-128"/>
                <a:ea typeface="HGP明朝E" panose="02020900000000000000" pitchFamily="18" charset="-128"/>
              </a:rPr>
              <a:t>直ぐにでも説明の資料として活用することも可能である。</a:t>
            </a:r>
          </a:p>
          <a:p>
            <a:pPr>
              <a:lnSpc>
                <a:spcPts val="2064"/>
              </a:lnSpc>
            </a:pPr>
            <a:endParaRPr lang="en-US" altLang="ja-JP" sz="1400" dirty="0">
              <a:latin typeface="HGP明朝E" panose="02020900000000000000" pitchFamily="18" charset="-128"/>
              <a:ea typeface="HGP明朝E" panose="02020900000000000000" pitchFamily="18" charset="-128"/>
            </a:endParaRPr>
          </a:p>
          <a:p>
            <a:pPr>
              <a:lnSpc>
                <a:spcPts val="2064"/>
              </a:lnSpc>
            </a:pPr>
            <a:r>
              <a:rPr lang="ja-JP" altLang="en-US" sz="1400" dirty="0">
                <a:latin typeface="HGP明朝E" panose="02020900000000000000" pitchFamily="18" charset="-128"/>
                <a:ea typeface="HGP明朝E" panose="02020900000000000000" pitchFamily="18" charset="-128"/>
              </a:rPr>
              <a:t>＊労働基準監督官は</a:t>
            </a:r>
            <a:r>
              <a:rPr lang="en-US" altLang="ja-JP" sz="1400" dirty="0">
                <a:latin typeface="HGP明朝E" panose="02020900000000000000" pitchFamily="18" charset="-128"/>
                <a:ea typeface="HGP明朝E" panose="02020900000000000000" pitchFamily="18" charset="-128"/>
              </a:rPr>
              <a:t>,</a:t>
            </a:r>
            <a:r>
              <a:rPr lang="ja-JP" altLang="en-US" sz="1400" dirty="0">
                <a:latin typeface="HGP明朝E" panose="02020900000000000000" pitchFamily="18" charset="-128"/>
                <a:ea typeface="HGP明朝E" panose="02020900000000000000" pitchFamily="18" charset="-128"/>
              </a:rPr>
              <a:t>事業場を訪問して</a:t>
            </a:r>
            <a:r>
              <a:rPr lang="en-US" altLang="ja-JP" sz="1400" dirty="0">
                <a:latin typeface="HGP明朝E" panose="02020900000000000000" pitchFamily="18" charset="-128"/>
                <a:ea typeface="HGP明朝E" panose="02020900000000000000" pitchFamily="18" charset="-128"/>
              </a:rPr>
              <a:t>,</a:t>
            </a:r>
            <a:r>
              <a:rPr lang="ja-JP" altLang="en-US" sz="1400" dirty="0">
                <a:latin typeface="HGP明朝E" panose="02020900000000000000" pitchFamily="18" charset="-128"/>
                <a:ea typeface="HGP明朝E" panose="02020900000000000000" pitchFamily="18" charset="-128"/>
              </a:rPr>
              <a:t>安全衛生の指導をすることから</a:t>
            </a:r>
            <a:r>
              <a:rPr lang="en-US" altLang="ja-JP" sz="1400" dirty="0">
                <a:latin typeface="HGP明朝E" panose="02020900000000000000" pitchFamily="18" charset="-128"/>
                <a:ea typeface="HGP明朝E" panose="02020900000000000000" pitchFamily="18" charset="-128"/>
              </a:rPr>
              <a:t>,</a:t>
            </a:r>
            <a:r>
              <a:rPr lang="ja-JP" altLang="en-US" sz="1400" dirty="0">
                <a:latin typeface="HGP明朝E" panose="02020900000000000000" pitchFamily="18" charset="-128"/>
                <a:ea typeface="HGP明朝E" panose="02020900000000000000" pitchFamily="18" charset="-128"/>
              </a:rPr>
              <a:t>時に</a:t>
            </a:r>
            <a:r>
              <a:rPr lang="en-US" altLang="ja-JP" sz="1400" dirty="0">
                <a:latin typeface="HGP明朝E" panose="02020900000000000000" pitchFamily="18" charset="-128"/>
                <a:ea typeface="HGP明朝E" panose="02020900000000000000" pitchFamily="18" charset="-128"/>
              </a:rPr>
              <a:t>,｢</a:t>
            </a:r>
            <a:r>
              <a:rPr lang="ja-JP" altLang="en-US" sz="1400" dirty="0">
                <a:latin typeface="HGP明朝E" panose="02020900000000000000" pitchFamily="18" charset="-128"/>
                <a:ea typeface="HGP明朝E" panose="02020900000000000000" pitchFamily="18" charset="-128"/>
              </a:rPr>
              <a:t>安全衛生のセールスマン</a:t>
            </a:r>
            <a:r>
              <a:rPr lang="en-US" altLang="ja-JP" sz="1400" dirty="0">
                <a:latin typeface="HGP明朝E" panose="02020900000000000000" pitchFamily="18" charset="-128"/>
                <a:ea typeface="HGP明朝E" panose="02020900000000000000" pitchFamily="18" charset="-128"/>
              </a:rPr>
              <a:t>｣</a:t>
            </a:r>
            <a:r>
              <a:rPr lang="ja-JP" altLang="en-US" sz="1400" dirty="0">
                <a:latin typeface="HGP明朝E" panose="02020900000000000000" pitchFamily="18" charset="-128"/>
                <a:ea typeface="HGP明朝E" panose="02020900000000000000" pitchFamily="18" charset="-128"/>
              </a:rPr>
              <a:t>と呼ばれる。</a:t>
            </a:r>
          </a:p>
        </p:txBody>
      </p:sp>
      <p:sp>
        <p:nvSpPr>
          <p:cNvPr id="5" name="スライド番号プレースホルダー 4"/>
          <p:cNvSpPr>
            <a:spLocks noGrp="1"/>
          </p:cNvSpPr>
          <p:nvPr>
            <p:ph type="sldNum" sz="quarter" idx="10"/>
          </p:nvPr>
        </p:nvSpPr>
        <p:spPr/>
        <p:txBody>
          <a:bodyPr/>
          <a:lstStyle/>
          <a:p>
            <a:endParaRPr kumimoji="1" lang="ja-JP" altLang="en-US" dirty="0"/>
          </a:p>
        </p:txBody>
      </p:sp>
    </p:spTree>
    <p:extLst>
      <p:ext uri="{BB962C8B-B14F-4D97-AF65-F5344CB8AC3E}">
        <p14:creationId xmlns:p14="http://schemas.microsoft.com/office/powerpoint/2010/main" val="352386544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154113" y="741363"/>
            <a:ext cx="4814887" cy="3889375"/>
          </a:xfrm>
          <a:prstGeom prst="rect">
            <a:avLst/>
          </a:prstGeom>
        </p:spPr>
      </p:sp>
      <p:sp>
        <p:nvSpPr>
          <p:cNvPr id="3" name="ノート プレースホルダー 2"/>
          <p:cNvSpPr>
            <a:spLocks noGrp="1" noChangeAspect="1"/>
          </p:cNvSpPr>
          <p:nvPr>
            <p:ph type="body" idx="1"/>
          </p:nvPr>
        </p:nvSpPr>
        <p:spPr>
          <a:xfrm>
            <a:off x="1105077" y="4890047"/>
            <a:ext cx="4893910" cy="4794037"/>
          </a:xfrm>
          <a:prstGeom prst="rect">
            <a:avLst/>
          </a:prstGeom>
        </p:spPr>
        <p:txBody>
          <a:bodyPr/>
          <a:lstStyle/>
          <a:p>
            <a:pPr>
              <a:lnSpc>
                <a:spcPts val="2064"/>
              </a:lnSpc>
            </a:pPr>
            <a:r>
              <a:rPr lang="ja-JP" altLang="en-US" sz="1400" dirty="0">
                <a:latin typeface="HGP明朝E" panose="02020900000000000000" pitchFamily="18" charset="-128"/>
                <a:ea typeface="HGP明朝E" panose="02020900000000000000" pitchFamily="18" charset="-128"/>
              </a:rPr>
              <a:t>　労働災害がなくすためには</a:t>
            </a:r>
            <a:r>
              <a:rPr lang="en-US" altLang="ja-JP" sz="1400" dirty="0">
                <a:latin typeface="HGP明朝E" panose="02020900000000000000" pitchFamily="18" charset="-128"/>
                <a:ea typeface="HGP明朝E" panose="02020900000000000000" pitchFamily="18" charset="-128"/>
              </a:rPr>
              <a:t>,</a:t>
            </a:r>
            <a:r>
              <a:rPr lang="ja-JP" altLang="en-US" sz="1400" dirty="0">
                <a:latin typeface="HGP明朝E" panose="02020900000000000000" pitchFamily="18" charset="-128"/>
                <a:ea typeface="HGP明朝E" panose="02020900000000000000" pitchFamily="18" charset="-128"/>
              </a:rPr>
              <a:t>危険（リスク）をなくすことである。</a:t>
            </a:r>
          </a:p>
          <a:p>
            <a:pPr defTabSz="946686">
              <a:lnSpc>
                <a:spcPts val="2064"/>
              </a:lnSpc>
              <a:defRPr/>
            </a:pPr>
            <a:r>
              <a:rPr lang="ja-JP" altLang="en-US" sz="1400" dirty="0">
                <a:latin typeface="HGP明朝E" panose="02020900000000000000" pitchFamily="18" charset="-128"/>
                <a:ea typeface="HGP明朝E" panose="02020900000000000000" pitchFamily="18" charset="-128"/>
              </a:rPr>
              <a:t>　世の中には様々なリスクがあり</a:t>
            </a:r>
            <a:r>
              <a:rPr lang="en-US" altLang="ja-JP" sz="1400" dirty="0">
                <a:latin typeface="HGP明朝E" panose="02020900000000000000" pitchFamily="18" charset="-128"/>
                <a:ea typeface="HGP明朝E" panose="02020900000000000000" pitchFamily="18" charset="-128"/>
              </a:rPr>
              <a:t>,</a:t>
            </a:r>
            <a:r>
              <a:rPr lang="ja-JP" altLang="en-US" sz="1400" dirty="0">
                <a:latin typeface="HGP明朝E" panose="02020900000000000000" pitchFamily="18" charset="-128"/>
                <a:ea typeface="HGP明朝E" panose="02020900000000000000" pitchFamily="18" charset="-128"/>
              </a:rPr>
              <a:t>どんなにリスクを排除してもリスクはゼロにならない。</a:t>
            </a:r>
            <a:endParaRPr lang="en-US" altLang="ja-JP" sz="1400" dirty="0">
              <a:latin typeface="HGP明朝E" panose="02020900000000000000" pitchFamily="18" charset="-128"/>
              <a:ea typeface="HGP明朝E" panose="02020900000000000000" pitchFamily="18" charset="-128"/>
            </a:endParaRPr>
          </a:p>
          <a:p>
            <a:pPr defTabSz="946686">
              <a:lnSpc>
                <a:spcPts val="2064"/>
              </a:lnSpc>
              <a:defRPr/>
            </a:pPr>
            <a:endParaRPr lang="ja-JP" altLang="en-US" sz="1400" dirty="0">
              <a:latin typeface="HGP明朝E" panose="02020900000000000000" pitchFamily="18" charset="-128"/>
              <a:ea typeface="HGP明朝E" panose="02020900000000000000" pitchFamily="18" charset="-128"/>
            </a:endParaRPr>
          </a:p>
          <a:p>
            <a:pPr defTabSz="946686">
              <a:lnSpc>
                <a:spcPts val="2064"/>
              </a:lnSpc>
              <a:defRPr/>
            </a:pPr>
            <a:r>
              <a:rPr lang="ja-JP" altLang="en-US" sz="1400" dirty="0">
                <a:latin typeface="HGP明朝E" panose="02020900000000000000" pitchFamily="18" charset="-128"/>
                <a:ea typeface="HGP明朝E" panose="02020900000000000000" pitchFamily="18" charset="-128"/>
              </a:rPr>
              <a:t>＊「リスク」とは</a:t>
            </a:r>
            <a:r>
              <a:rPr lang="en-US" altLang="ja-JP" sz="1400" dirty="0">
                <a:latin typeface="HGP明朝E" panose="02020900000000000000" pitchFamily="18" charset="-128"/>
                <a:ea typeface="HGP明朝E" panose="02020900000000000000" pitchFamily="18" charset="-128"/>
              </a:rPr>
              <a:t>,</a:t>
            </a:r>
            <a:r>
              <a:rPr lang="ja-JP" altLang="en-US" sz="1400" dirty="0">
                <a:latin typeface="HGP明朝E" panose="02020900000000000000" pitchFamily="18" charset="-128"/>
                <a:ea typeface="HGP明朝E" panose="02020900000000000000" pitchFamily="18" charset="-128"/>
              </a:rPr>
              <a:t>何か行動した後に得られる将来の結果の不確実さである。</a:t>
            </a:r>
          </a:p>
          <a:p>
            <a:pPr defTabSz="946686">
              <a:lnSpc>
                <a:spcPts val="2064"/>
              </a:lnSpc>
              <a:defRPr/>
            </a:pPr>
            <a:r>
              <a:rPr lang="ja-JP" altLang="en-US" sz="1400" dirty="0">
                <a:latin typeface="HGP明朝E" panose="02020900000000000000" pitchFamily="18" charset="-128"/>
                <a:ea typeface="HGP明朝E" panose="02020900000000000000" pitchFamily="18" charset="-128"/>
              </a:rPr>
              <a:t>　よく</a:t>
            </a:r>
            <a:r>
              <a:rPr lang="en-US" altLang="ja-JP" sz="1400" dirty="0">
                <a:latin typeface="HGP明朝E" panose="02020900000000000000" pitchFamily="18" charset="-128"/>
                <a:ea typeface="HGP明朝E" panose="02020900000000000000" pitchFamily="18" charset="-128"/>
              </a:rPr>
              <a:t>,</a:t>
            </a:r>
            <a:r>
              <a:rPr lang="ja-JP" altLang="en-US" sz="1400" dirty="0">
                <a:latin typeface="HGP明朝E" panose="02020900000000000000" pitchFamily="18" charset="-128"/>
                <a:ea typeface="HGP明朝E" panose="02020900000000000000" pitchFamily="18" charset="-128"/>
              </a:rPr>
              <a:t>「ハイリスク</a:t>
            </a:r>
            <a:r>
              <a:rPr lang="en-US" altLang="ja-JP" sz="1400" dirty="0">
                <a:latin typeface="HGP明朝E" panose="02020900000000000000" pitchFamily="18" charset="-128"/>
                <a:ea typeface="HGP明朝E" panose="02020900000000000000" pitchFamily="18" charset="-128"/>
              </a:rPr>
              <a:t>,</a:t>
            </a:r>
            <a:r>
              <a:rPr lang="ja-JP" altLang="en-US" sz="1400" dirty="0">
                <a:latin typeface="HGP明朝E" panose="02020900000000000000" pitchFamily="18" charset="-128"/>
                <a:ea typeface="HGP明朝E" panose="02020900000000000000" pitchFamily="18" charset="-128"/>
              </a:rPr>
              <a:t>ハイリターン」というが</a:t>
            </a:r>
            <a:r>
              <a:rPr lang="en-US" altLang="ja-JP" sz="1400" dirty="0">
                <a:latin typeface="HGP明朝E" panose="02020900000000000000" pitchFamily="18" charset="-128"/>
                <a:ea typeface="HGP明朝E" panose="02020900000000000000" pitchFamily="18" charset="-128"/>
              </a:rPr>
              <a:t>,</a:t>
            </a:r>
            <a:r>
              <a:rPr lang="ja-JP" altLang="en-US" sz="1400" dirty="0">
                <a:latin typeface="HGP明朝E" panose="02020900000000000000" pitchFamily="18" charset="-128"/>
                <a:ea typeface="HGP明朝E" panose="02020900000000000000" pitchFamily="18" charset="-128"/>
              </a:rPr>
              <a:t>ハイリターンは</a:t>
            </a:r>
            <a:r>
              <a:rPr lang="en-US" altLang="ja-JP" sz="1400" dirty="0">
                <a:latin typeface="HGP明朝E" panose="02020900000000000000" pitchFamily="18" charset="-128"/>
                <a:ea typeface="HGP明朝E" panose="02020900000000000000" pitchFamily="18" charset="-128"/>
              </a:rPr>
              <a:t>,</a:t>
            </a:r>
            <a:r>
              <a:rPr lang="ja-JP" altLang="en-US" sz="1400" dirty="0">
                <a:latin typeface="HGP明朝E" panose="02020900000000000000" pitchFamily="18" charset="-128"/>
                <a:ea typeface="HGP明朝E" panose="02020900000000000000" pitchFamily="18" charset="-128"/>
              </a:rPr>
              <a:t>大儲けなどのハイリターン（プラス）ばかりでなく</a:t>
            </a:r>
            <a:r>
              <a:rPr lang="en-US" altLang="ja-JP" sz="1400" dirty="0">
                <a:latin typeface="HGP明朝E" panose="02020900000000000000" pitchFamily="18" charset="-128"/>
                <a:ea typeface="HGP明朝E" panose="02020900000000000000" pitchFamily="18" charset="-128"/>
              </a:rPr>
              <a:t>,</a:t>
            </a:r>
            <a:r>
              <a:rPr lang="ja-JP" altLang="en-US" sz="1400" dirty="0">
                <a:latin typeface="HGP明朝E" panose="02020900000000000000" pitchFamily="18" charset="-128"/>
                <a:ea typeface="HGP明朝E" panose="02020900000000000000" pitchFamily="18" charset="-128"/>
              </a:rPr>
              <a:t>死や大損害などもハイリターン（マイナス）であり</a:t>
            </a:r>
            <a:r>
              <a:rPr lang="en-US" altLang="ja-JP" sz="1400" dirty="0">
                <a:latin typeface="HGP明朝E" panose="02020900000000000000" pitchFamily="18" charset="-128"/>
                <a:ea typeface="HGP明朝E" panose="02020900000000000000" pitchFamily="18" charset="-128"/>
              </a:rPr>
              <a:t>,</a:t>
            </a:r>
            <a:r>
              <a:rPr lang="ja-JP" altLang="en-US" sz="1400" dirty="0">
                <a:latin typeface="HGP明朝E" panose="02020900000000000000" pitchFamily="18" charset="-128"/>
                <a:ea typeface="HGP明朝E" panose="02020900000000000000" pitchFamily="18" charset="-128"/>
              </a:rPr>
              <a:t>（死や大損害などが）ハイリスクではない。</a:t>
            </a:r>
            <a:endParaRPr lang="en-US" altLang="ja-JP" sz="1400" dirty="0">
              <a:latin typeface="HGP明朝E" panose="02020900000000000000" pitchFamily="18" charset="-128"/>
              <a:ea typeface="HGP明朝E" panose="02020900000000000000" pitchFamily="18" charset="-128"/>
            </a:endParaRPr>
          </a:p>
          <a:p>
            <a:pPr defTabSz="946686">
              <a:lnSpc>
                <a:spcPts val="2064"/>
              </a:lnSpc>
              <a:defRPr/>
            </a:pPr>
            <a:r>
              <a:rPr lang="ja-JP" altLang="en-US" sz="1400" dirty="0">
                <a:latin typeface="HGP明朝E" panose="02020900000000000000" pitchFamily="18" charset="-128"/>
                <a:ea typeface="HGP明朝E" panose="02020900000000000000" pitchFamily="18" charset="-128"/>
              </a:rPr>
              <a:t>　ハイリスク</a:t>
            </a:r>
            <a:r>
              <a:rPr lang="en-US" altLang="ja-JP" sz="1400" dirty="0">
                <a:latin typeface="HGP明朝E" panose="02020900000000000000" pitchFamily="18" charset="-128"/>
                <a:ea typeface="HGP明朝E" panose="02020900000000000000" pitchFamily="18" charset="-128"/>
              </a:rPr>
              <a:t>,</a:t>
            </a:r>
            <a:r>
              <a:rPr lang="ja-JP" altLang="en-US" sz="1400" dirty="0">
                <a:latin typeface="HGP明朝E" panose="02020900000000000000" pitchFamily="18" charset="-128"/>
                <a:ea typeface="HGP明朝E" panose="02020900000000000000" pitchFamily="18" charset="-128"/>
              </a:rPr>
              <a:t>ハイリターンの「リスク」は</a:t>
            </a:r>
            <a:r>
              <a:rPr lang="en-US" altLang="ja-JP" sz="1400" dirty="0">
                <a:latin typeface="HGP明朝E" panose="02020900000000000000" pitchFamily="18" charset="-128"/>
                <a:ea typeface="HGP明朝E" panose="02020900000000000000" pitchFamily="18" charset="-128"/>
              </a:rPr>
              <a:t>,</a:t>
            </a:r>
            <a:r>
              <a:rPr lang="ja-JP" altLang="en-US" sz="1400" dirty="0">
                <a:latin typeface="HGP明朝E" panose="02020900000000000000" pitchFamily="18" charset="-128"/>
                <a:ea typeface="HGP明朝E" panose="02020900000000000000" pitchFamily="18" charset="-128"/>
              </a:rPr>
              <a:t>投機や賭けのリスクで</a:t>
            </a:r>
            <a:r>
              <a:rPr lang="en-US" altLang="ja-JP" sz="1400" dirty="0">
                <a:latin typeface="HGP明朝E" panose="02020900000000000000" pitchFamily="18" charset="-128"/>
                <a:ea typeface="HGP明朝E" panose="02020900000000000000" pitchFamily="18" charset="-128"/>
              </a:rPr>
              <a:t>,</a:t>
            </a:r>
            <a:r>
              <a:rPr lang="ja-JP" altLang="en-US" sz="1400" dirty="0">
                <a:latin typeface="HGP明朝E" panose="02020900000000000000" pitchFamily="18" charset="-128"/>
                <a:ea typeface="HGP明朝E" panose="02020900000000000000" pitchFamily="18" charset="-128"/>
              </a:rPr>
              <a:t>「ポジティブリスク」と呼ばれる。</a:t>
            </a:r>
            <a:endParaRPr lang="en-US" altLang="ja-JP" sz="1400" dirty="0">
              <a:latin typeface="HGP明朝E" panose="02020900000000000000" pitchFamily="18" charset="-128"/>
              <a:ea typeface="HGP明朝E" panose="02020900000000000000" pitchFamily="18" charset="-128"/>
            </a:endParaRPr>
          </a:p>
          <a:p>
            <a:pPr defTabSz="946686">
              <a:lnSpc>
                <a:spcPts val="2064"/>
              </a:lnSpc>
              <a:defRPr/>
            </a:pPr>
            <a:r>
              <a:rPr lang="ja-JP" altLang="en-US" sz="1400" dirty="0">
                <a:latin typeface="HGP明朝E" panose="02020900000000000000" pitchFamily="18" charset="-128"/>
                <a:ea typeface="HGP明朝E" panose="02020900000000000000" pitchFamily="18" charset="-128"/>
              </a:rPr>
              <a:t>　これに対し</a:t>
            </a:r>
            <a:r>
              <a:rPr lang="en-US" altLang="ja-JP" sz="1400" dirty="0">
                <a:latin typeface="HGP明朝E" panose="02020900000000000000" pitchFamily="18" charset="-128"/>
                <a:ea typeface="HGP明朝E" panose="02020900000000000000" pitchFamily="18" charset="-128"/>
              </a:rPr>
              <a:t>,</a:t>
            </a:r>
            <a:r>
              <a:rPr lang="ja-JP" altLang="en-US" sz="1400" dirty="0">
                <a:latin typeface="HGP明朝E" panose="02020900000000000000" pitchFamily="18" charset="-128"/>
                <a:ea typeface="HGP明朝E" panose="02020900000000000000" pitchFamily="18" charset="-128"/>
              </a:rPr>
              <a:t>損害だけしかない労働災害などで使うリスクは</a:t>
            </a:r>
            <a:r>
              <a:rPr lang="en-US" altLang="ja-JP" sz="1400" dirty="0">
                <a:latin typeface="HGP明朝E" panose="02020900000000000000" pitchFamily="18" charset="-128"/>
                <a:ea typeface="HGP明朝E" panose="02020900000000000000" pitchFamily="18" charset="-128"/>
              </a:rPr>
              <a:t>,</a:t>
            </a:r>
            <a:r>
              <a:rPr lang="ja-JP" altLang="en-US" sz="1400" dirty="0">
                <a:latin typeface="HGP明朝E" panose="02020900000000000000" pitchFamily="18" charset="-128"/>
                <a:ea typeface="HGP明朝E" panose="02020900000000000000" pitchFamily="18" charset="-128"/>
              </a:rPr>
              <a:t>「ネガティブリスク」と呼ばれる。</a:t>
            </a:r>
          </a:p>
        </p:txBody>
      </p:sp>
      <p:sp>
        <p:nvSpPr>
          <p:cNvPr id="5" name="スライド番号プレースホルダー 4"/>
          <p:cNvSpPr>
            <a:spLocks noGrp="1"/>
          </p:cNvSpPr>
          <p:nvPr>
            <p:ph type="sldNum" sz="quarter" idx="10"/>
          </p:nvPr>
        </p:nvSpPr>
        <p:spPr/>
        <p:txBody>
          <a:bodyPr/>
          <a:lstStyle/>
          <a:p>
            <a:fld id="{5F65748C-C6D8-4748-808C-1CEA1825BD04}" type="slidenum">
              <a:rPr kumimoji="1" lang="ja-JP" altLang="en-US" smtClean="0"/>
              <a:t>10</a:t>
            </a:fld>
            <a:endParaRPr kumimoji="1" lang="ja-JP" altLang="en-US"/>
          </a:p>
        </p:txBody>
      </p:sp>
    </p:spTree>
    <p:extLst>
      <p:ext uri="{BB962C8B-B14F-4D97-AF65-F5344CB8AC3E}">
        <p14:creationId xmlns:p14="http://schemas.microsoft.com/office/powerpoint/2010/main" val="3901064981"/>
      </p:ext>
    </p:extLst>
  </p:cSld>
  <p:clrMapOvr>
    <a:masterClrMapping/>
  </p:clrMapOvr>
</p:notes>
</file>

<file path=ppt/notesSlides/notesSlide10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a:xfrm>
            <a:off x="1144543" y="4720151"/>
            <a:ext cx="4828132" cy="5107691"/>
          </a:xfrm>
        </p:spPr>
        <p:txBody>
          <a:bodyPr/>
          <a:lstStyle/>
          <a:p>
            <a:pPr>
              <a:lnSpc>
                <a:spcPts val="2064"/>
              </a:lnSpc>
            </a:pPr>
            <a:r>
              <a:rPr lang="ja-JP" altLang="en-US" sz="1400" dirty="0">
                <a:latin typeface="HGP明朝E" panose="02020900000000000000" pitchFamily="18" charset="-128"/>
                <a:ea typeface="HGP明朝E" panose="02020900000000000000" pitchFamily="18" charset="-128"/>
              </a:rPr>
              <a:t>　長時間にわたる過重な労働は</a:t>
            </a:r>
            <a:r>
              <a:rPr lang="en-US" altLang="ja-JP" sz="1400" dirty="0">
                <a:latin typeface="HGP明朝E" panose="02020900000000000000" pitchFamily="18" charset="-128"/>
                <a:ea typeface="HGP明朝E" panose="02020900000000000000" pitchFamily="18" charset="-128"/>
              </a:rPr>
              <a:t>,</a:t>
            </a:r>
            <a:r>
              <a:rPr lang="ja-JP" altLang="en-US" sz="1400" dirty="0">
                <a:latin typeface="HGP明朝E" panose="02020900000000000000" pitchFamily="18" charset="-128"/>
                <a:ea typeface="HGP明朝E" panose="02020900000000000000" pitchFamily="18" charset="-128"/>
              </a:rPr>
              <a:t>疲労の蓄積をもたらす最も重要な要因と考えられ</a:t>
            </a:r>
            <a:r>
              <a:rPr lang="en-US" altLang="ja-JP" sz="1400" dirty="0">
                <a:latin typeface="HGP明朝E" panose="02020900000000000000" pitchFamily="18" charset="-128"/>
                <a:ea typeface="HGP明朝E" panose="02020900000000000000" pitchFamily="18" charset="-128"/>
              </a:rPr>
              <a:t>,</a:t>
            </a:r>
            <a:r>
              <a:rPr lang="ja-JP" altLang="en-US" sz="1400" dirty="0">
                <a:latin typeface="HGP明朝E" panose="02020900000000000000" pitchFamily="18" charset="-128"/>
                <a:ea typeface="HGP明朝E" panose="02020900000000000000" pitchFamily="18" charset="-128"/>
              </a:rPr>
              <a:t>さらには</a:t>
            </a:r>
            <a:r>
              <a:rPr lang="en-US" altLang="ja-JP" sz="1400" dirty="0">
                <a:latin typeface="HGP明朝E" panose="02020900000000000000" pitchFamily="18" charset="-128"/>
                <a:ea typeface="HGP明朝E" panose="02020900000000000000" pitchFamily="18" charset="-128"/>
              </a:rPr>
              <a:t>,</a:t>
            </a:r>
            <a:r>
              <a:rPr lang="ja-JP" altLang="en-US" sz="1400" dirty="0">
                <a:latin typeface="HGP明朝E" panose="02020900000000000000" pitchFamily="18" charset="-128"/>
                <a:ea typeface="HGP明朝E" panose="02020900000000000000" pitchFamily="18" charset="-128"/>
              </a:rPr>
              <a:t>脳・心臓疾患の発症との関連性が強いという医学的知見が得られている。</a:t>
            </a:r>
            <a:endParaRPr lang="en-US" altLang="ja-JP" sz="1400" dirty="0">
              <a:latin typeface="HGP明朝E" panose="02020900000000000000" pitchFamily="18" charset="-128"/>
              <a:ea typeface="HGP明朝E" panose="02020900000000000000" pitchFamily="18" charset="-128"/>
            </a:endParaRPr>
          </a:p>
          <a:p>
            <a:pPr>
              <a:lnSpc>
                <a:spcPts val="2064"/>
              </a:lnSpc>
            </a:pPr>
            <a:r>
              <a:rPr lang="ja-JP" altLang="en-US" sz="1400" dirty="0">
                <a:latin typeface="HGP明朝E" panose="02020900000000000000" pitchFamily="18" charset="-128"/>
                <a:ea typeface="HGP明朝E" panose="02020900000000000000" pitchFamily="18" charset="-128"/>
              </a:rPr>
              <a:t>　この医学的知見を踏まえ</a:t>
            </a:r>
            <a:r>
              <a:rPr lang="en-US" altLang="ja-JP" sz="1400" dirty="0">
                <a:latin typeface="HGP明朝E" panose="02020900000000000000" pitchFamily="18" charset="-128"/>
                <a:ea typeface="HGP明朝E" panose="02020900000000000000" pitchFamily="18" charset="-128"/>
              </a:rPr>
              <a:t>,</a:t>
            </a:r>
            <a:r>
              <a:rPr lang="ja-JP" altLang="en-US" sz="1400" dirty="0">
                <a:latin typeface="HGP明朝E" panose="02020900000000000000" pitchFamily="18" charset="-128"/>
                <a:ea typeface="HGP明朝E" panose="02020900000000000000" pitchFamily="18" charset="-128"/>
              </a:rPr>
              <a:t>労働者が疲労を回復することができないような長時間にわたる過重労働を排除していくとともに</a:t>
            </a:r>
            <a:r>
              <a:rPr lang="en-US" altLang="ja-JP" sz="1400" dirty="0">
                <a:latin typeface="HGP明朝E" panose="02020900000000000000" pitchFamily="18" charset="-128"/>
                <a:ea typeface="HGP明朝E" panose="02020900000000000000" pitchFamily="18" charset="-128"/>
              </a:rPr>
              <a:t>,</a:t>
            </a:r>
            <a:r>
              <a:rPr lang="ja-JP" altLang="en-US" sz="1400" dirty="0">
                <a:latin typeface="HGP明朝E" panose="02020900000000000000" pitchFamily="18" charset="-128"/>
                <a:ea typeface="HGP明朝E" panose="02020900000000000000" pitchFamily="18" charset="-128"/>
              </a:rPr>
              <a:t>労働者に疲労の蓄積を生じさせないようにするため</a:t>
            </a:r>
            <a:r>
              <a:rPr lang="en-US" altLang="ja-JP" sz="1400" dirty="0">
                <a:latin typeface="HGP明朝E" panose="02020900000000000000" pitchFamily="18" charset="-128"/>
                <a:ea typeface="HGP明朝E" panose="02020900000000000000" pitchFamily="18" charset="-128"/>
              </a:rPr>
              <a:t>,</a:t>
            </a:r>
            <a:r>
              <a:rPr lang="ja-JP" altLang="en-US" sz="1400" dirty="0">
                <a:latin typeface="HGP明朝E" panose="02020900000000000000" pitchFamily="18" charset="-128"/>
                <a:ea typeface="HGP明朝E" panose="02020900000000000000" pitchFamily="18" charset="-128"/>
              </a:rPr>
              <a:t>労働者の健康管理に係る措置を適切に実施することが重要である。</a:t>
            </a:r>
            <a:endParaRPr lang="en-US" altLang="ja-JP" sz="1400" dirty="0">
              <a:latin typeface="HGP明朝E" panose="02020900000000000000" pitchFamily="18" charset="-128"/>
              <a:ea typeface="HGP明朝E" panose="02020900000000000000" pitchFamily="18" charset="-128"/>
            </a:endParaRPr>
          </a:p>
          <a:p>
            <a:pPr>
              <a:lnSpc>
                <a:spcPts val="2064"/>
              </a:lnSpc>
            </a:pPr>
            <a:r>
              <a:rPr lang="ja-JP" altLang="en-US" sz="1400" dirty="0">
                <a:latin typeface="HGP明朝E" panose="02020900000000000000" pitchFamily="18" charset="-128"/>
                <a:ea typeface="HGP明朝E" panose="02020900000000000000" pitchFamily="18" charset="-128"/>
              </a:rPr>
              <a:t>　時間外労働</a:t>
            </a:r>
            <a:r>
              <a:rPr lang="en-US" altLang="ja-JP" sz="1400" dirty="0">
                <a:latin typeface="HGP明朝E" panose="02020900000000000000" pitchFamily="18" charset="-128"/>
                <a:ea typeface="HGP明朝E" panose="02020900000000000000" pitchFamily="18" charset="-128"/>
              </a:rPr>
              <a:t>(</a:t>
            </a:r>
            <a:r>
              <a:rPr lang="ja-JP" altLang="en-US" sz="1400" dirty="0">
                <a:latin typeface="HGP明朝E" panose="02020900000000000000" pitchFamily="18" charset="-128"/>
                <a:ea typeface="HGP明朝E" panose="02020900000000000000" pitchFamily="18" charset="-128"/>
              </a:rPr>
              <a:t>負荷要因</a:t>
            </a:r>
            <a:r>
              <a:rPr lang="en-US" altLang="ja-JP" sz="1400" dirty="0">
                <a:latin typeface="HGP明朝E" panose="02020900000000000000" pitchFamily="18" charset="-128"/>
                <a:ea typeface="HGP明朝E" panose="02020900000000000000" pitchFamily="18" charset="-128"/>
              </a:rPr>
              <a:t>)</a:t>
            </a:r>
            <a:r>
              <a:rPr lang="ja-JP" altLang="en-US" sz="1400" dirty="0">
                <a:latin typeface="HGP明朝E" panose="02020900000000000000" pitchFamily="18" charset="-128"/>
                <a:ea typeface="HGP明朝E" panose="02020900000000000000" pitchFamily="18" charset="-128"/>
              </a:rPr>
              <a:t>と脳・心臓疾患の関係についての参照文献：「脳・心臓疾患の認定基準に関する専門検討会報告書」</a:t>
            </a:r>
            <a:r>
              <a:rPr lang="en-US" altLang="ja-JP" sz="1400" dirty="0">
                <a:latin typeface="HGP明朝E" panose="02020900000000000000" pitchFamily="18" charset="-128"/>
                <a:ea typeface="HGP明朝E" panose="02020900000000000000" pitchFamily="18" charset="-128"/>
              </a:rPr>
              <a:t>,</a:t>
            </a:r>
            <a:r>
              <a:rPr lang="ja-JP" altLang="en-US" sz="1400" dirty="0">
                <a:latin typeface="HGP明朝E" panose="02020900000000000000" pitchFamily="18" charset="-128"/>
                <a:ea typeface="HGP明朝E" panose="02020900000000000000" pitchFamily="18" charset="-128"/>
              </a:rPr>
              <a:t>「過重労働・メンタルヘルス対策の在り方に係る検討会資料」</a:t>
            </a:r>
            <a:r>
              <a:rPr lang="en-US" altLang="ja-JP" sz="1400" dirty="0">
                <a:latin typeface="HGP明朝E" panose="02020900000000000000" pitchFamily="18" charset="-128"/>
                <a:ea typeface="HGP明朝E" panose="02020900000000000000" pitchFamily="18" charset="-128"/>
              </a:rPr>
              <a:t>,</a:t>
            </a:r>
            <a:r>
              <a:rPr lang="ja-JP" altLang="en-US" sz="1400" dirty="0">
                <a:latin typeface="HGP明朝E" panose="02020900000000000000" pitchFamily="18" charset="-128"/>
                <a:ea typeface="HGP明朝E" panose="02020900000000000000" pitchFamily="18" charset="-128"/>
              </a:rPr>
              <a:t>「独立行政法人労働安全衛生総合研究所「長時間労働者の健康ガイド」」など。</a:t>
            </a:r>
            <a:endParaRPr lang="en-US" altLang="ja-JP" sz="1400" dirty="0">
              <a:latin typeface="HGP明朝E" panose="02020900000000000000" pitchFamily="18" charset="-128"/>
              <a:ea typeface="HGP明朝E" panose="02020900000000000000" pitchFamily="18" charset="-128"/>
            </a:endParaRPr>
          </a:p>
          <a:p>
            <a:pPr>
              <a:lnSpc>
                <a:spcPts val="2064"/>
              </a:lnSpc>
            </a:pPr>
            <a:r>
              <a:rPr lang="ja-JP" altLang="en-US" sz="1400" dirty="0">
                <a:latin typeface="HGP明朝E" panose="02020900000000000000" pitchFamily="18" charset="-128"/>
                <a:ea typeface="HGP明朝E" panose="02020900000000000000" pitchFamily="18" charset="-128"/>
              </a:rPr>
              <a:t>　なお</a:t>
            </a:r>
            <a:r>
              <a:rPr lang="en-US" altLang="ja-JP" sz="1400" dirty="0">
                <a:latin typeface="HGP明朝E" panose="02020900000000000000" pitchFamily="18" charset="-128"/>
                <a:ea typeface="HGP明朝E" panose="02020900000000000000" pitchFamily="18" charset="-128"/>
              </a:rPr>
              <a:t>,</a:t>
            </a:r>
            <a:r>
              <a:rPr lang="ja-JP" altLang="en-US" sz="1400" dirty="0">
                <a:latin typeface="HGP明朝E" panose="02020900000000000000" pitchFamily="18" charset="-128"/>
                <a:ea typeface="HGP明朝E" panose="02020900000000000000" pitchFamily="18" charset="-128"/>
              </a:rPr>
              <a:t>過重労働をした場合には面接指導等が義務付けられている（</a:t>
            </a:r>
            <a:r>
              <a:rPr lang="en-US" altLang="ja-JP" sz="1400" dirty="0">
                <a:latin typeface="HGP明朝E" panose="02020900000000000000" pitchFamily="18" charset="-128"/>
                <a:ea typeface="HGP明朝E" panose="02020900000000000000" pitchFamily="18" charset="-128"/>
              </a:rPr>
              <a:t>1</a:t>
            </a:r>
            <a:r>
              <a:rPr lang="ja-JP" altLang="en-US" sz="1400" dirty="0">
                <a:latin typeface="HGP明朝E" panose="02020900000000000000" pitchFamily="18" charset="-128"/>
                <a:ea typeface="HGP明朝E" panose="02020900000000000000" pitchFamily="18" charset="-128"/>
              </a:rPr>
              <a:t>月当たり</a:t>
            </a:r>
            <a:r>
              <a:rPr lang="en-US" altLang="ja-JP" sz="1400" dirty="0">
                <a:latin typeface="HGP明朝E" panose="02020900000000000000" pitchFamily="18" charset="-128"/>
                <a:ea typeface="HGP明朝E" panose="02020900000000000000" pitchFamily="18" charset="-128"/>
              </a:rPr>
              <a:t>100</a:t>
            </a:r>
            <a:r>
              <a:rPr lang="ja-JP" altLang="en-US" sz="1400" dirty="0">
                <a:latin typeface="HGP明朝E" panose="02020900000000000000" pitchFamily="18" charset="-128"/>
                <a:ea typeface="HGP明朝E" panose="02020900000000000000" pitchFamily="18" charset="-128"/>
              </a:rPr>
              <a:t>時間超は申出で面接指導実施</a:t>
            </a:r>
            <a:r>
              <a:rPr lang="en-US" altLang="ja-JP" sz="1400" dirty="0">
                <a:latin typeface="HGP明朝E" panose="02020900000000000000" pitchFamily="18" charset="-128"/>
                <a:ea typeface="HGP明朝E" panose="02020900000000000000" pitchFamily="18" charset="-128"/>
              </a:rPr>
              <a:t>,1</a:t>
            </a:r>
            <a:r>
              <a:rPr lang="ja-JP" altLang="en-US" sz="1400" dirty="0">
                <a:latin typeface="HGP明朝E" panose="02020900000000000000" pitchFamily="18" charset="-128"/>
                <a:ea typeface="HGP明朝E" panose="02020900000000000000" pitchFamily="18" charset="-128"/>
              </a:rPr>
              <a:t>月当たり</a:t>
            </a:r>
            <a:r>
              <a:rPr lang="en-US" altLang="ja-JP" sz="1400" dirty="0">
                <a:latin typeface="HGP明朝E" panose="02020900000000000000" pitchFamily="18" charset="-128"/>
                <a:ea typeface="HGP明朝E" panose="02020900000000000000" pitchFamily="18" charset="-128"/>
              </a:rPr>
              <a:t>80</a:t>
            </a:r>
            <a:r>
              <a:rPr lang="ja-JP" altLang="en-US" sz="1400" dirty="0">
                <a:latin typeface="HGP明朝E" panose="02020900000000000000" pitchFamily="18" charset="-128"/>
                <a:ea typeface="HGP明朝E" panose="02020900000000000000" pitchFamily="18" charset="-128"/>
              </a:rPr>
              <a:t>時間超は申出で面接指導努めるなど）。</a:t>
            </a:r>
          </a:p>
        </p:txBody>
      </p:sp>
      <p:sp>
        <p:nvSpPr>
          <p:cNvPr id="4" name="スライド番号プレースホルダー 3"/>
          <p:cNvSpPr>
            <a:spLocks noGrp="1"/>
          </p:cNvSpPr>
          <p:nvPr>
            <p:ph type="sldNum" sz="quarter" idx="10"/>
          </p:nvPr>
        </p:nvSpPr>
        <p:spPr/>
        <p:txBody>
          <a:bodyPr/>
          <a:lstStyle/>
          <a:p>
            <a:fld id="{5F65748C-C6D8-4748-808C-1CEA1825BD04}" type="slidenum">
              <a:rPr kumimoji="1" lang="ja-JP" altLang="en-US" smtClean="0"/>
              <a:t>100</a:t>
            </a:fld>
            <a:endParaRPr kumimoji="1" lang="ja-JP" altLang="en-US"/>
          </a:p>
        </p:txBody>
      </p:sp>
    </p:spTree>
    <p:extLst>
      <p:ext uri="{BB962C8B-B14F-4D97-AF65-F5344CB8AC3E}">
        <p14:creationId xmlns:p14="http://schemas.microsoft.com/office/powerpoint/2010/main" val="3879180751"/>
      </p:ext>
    </p:extLst>
  </p:cSld>
  <p:clrMapOvr>
    <a:masterClrMapping/>
  </p:clrMapOvr>
</p:notes>
</file>

<file path=ppt/notesSlides/notesSlide10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154113" y="741363"/>
            <a:ext cx="4814887" cy="3889375"/>
          </a:xfrm>
          <a:prstGeom prst="rect">
            <a:avLst/>
          </a:prstGeom>
        </p:spPr>
      </p:sp>
      <p:sp>
        <p:nvSpPr>
          <p:cNvPr id="3" name="ノート プレースホルダー 2"/>
          <p:cNvSpPr>
            <a:spLocks noGrp="1" noChangeAspect="1"/>
          </p:cNvSpPr>
          <p:nvPr>
            <p:ph type="body" idx="1"/>
          </p:nvPr>
        </p:nvSpPr>
        <p:spPr>
          <a:xfrm>
            <a:off x="1105077" y="4746289"/>
            <a:ext cx="4972844" cy="4807105"/>
          </a:xfrm>
          <a:prstGeom prst="rect">
            <a:avLst/>
          </a:prstGeom>
        </p:spPr>
        <p:txBody>
          <a:bodyPr/>
          <a:lstStyle/>
          <a:p>
            <a:pPr>
              <a:lnSpc>
                <a:spcPts val="2064"/>
              </a:lnSpc>
            </a:pPr>
            <a:r>
              <a:rPr lang="ja-JP" altLang="en-US" sz="1400" dirty="0">
                <a:latin typeface="HGP明朝E" panose="02020900000000000000" pitchFamily="18" charset="-128"/>
                <a:ea typeface="HGP明朝E" panose="02020900000000000000" pitchFamily="18" charset="-128"/>
              </a:rPr>
              <a:t>　</a:t>
            </a:r>
            <a:r>
              <a:rPr lang="en-US" altLang="ja-JP" sz="1400" dirty="0">
                <a:latin typeface="HGP明朝E" panose="02020900000000000000" pitchFamily="18" charset="-128"/>
                <a:ea typeface="HGP明朝E" panose="02020900000000000000" pitchFamily="18" charset="-128"/>
              </a:rPr>
              <a:t>｢</a:t>
            </a:r>
            <a:r>
              <a:rPr lang="ja-JP" altLang="en-US" sz="1400" dirty="0">
                <a:latin typeface="HGP明朝E" panose="02020900000000000000" pitchFamily="18" charset="-128"/>
                <a:ea typeface="HGP明朝E" panose="02020900000000000000" pitchFamily="18" charset="-128"/>
              </a:rPr>
              <a:t>事業場が講ずべき快適な職場環境の形成のための措置に関する指針</a:t>
            </a:r>
            <a:r>
              <a:rPr lang="en-US" altLang="ja-JP" sz="1400" dirty="0">
                <a:latin typeface="HGP明朝E" panose="02020900000000000000" pitchFamily="18" charset="-128"/>
                <a:ea typeface="HGP明朝E" panose="02020900000000000000" pitchFamily="18" charset="-128"/>
              </a:rPr>
              <a:t>｣(</a:t>
            </a:r>
            <a:r>
              <a:rPr lang="ja-JP" altLang="en-US" sz="1400" dirty="0">
                <a:latin typeface="HGP明朝E" panose="02020900000000000000" pitchFamily="18" charset="-128"/>
                <a:ea typeface="HGP明朝E" panose="02020900000000000000" pitchFamily="18" charset="-128"/>
              </a:rPr>
              <a:t>Ｈ</a:t>
            </a:r>
            <a:r>
              <a:rPr lang="en-US" altLang="ja-JP" sz="1400" dirty="0">
                <a:latin typeface="HGP明朝E" panose="02020900000000000000" pitchFamily="18" charset="-128"/>
                <a:ea typeface="HGP明朝E" panose="02020900000000000000" pitchFamily="18" charset="-128"/>
              </a:rPr>
              <a:t>4.7.1</a:t>
            </a:r>
            <a:r>
              <a:rPr lang="ja-JP" altLang="en-US" sz="1400" dirty="0">
                <a:latin typeface="HGP明朝E" panose="02020900000000000000" pitchFamily="18" charset="-128"/>
                <a:ea typeface="HGP明朝E" panose="02020900000000000000" pitchFamily="18" charset="-128"/>
              </a:rPr>
              <a:t>労働省告示</a:t>
            </a:r>
            <a:r>
              <a:rPr lang="en-US" altLang="ja-JP" sz="1400" dirty="0">
                <a:latin typeface="HGP明朝E" panose="02020900000000000000" pitchFamily="18" charset="-128"/>
                <a:ea typeface="HGP明朝E" panose="02020900000000000000" pitchFamily="18" charset="-128"/>
              </a:rPr>
              <a:t>59</a:t>
            </a:r>
            <a:r>
              <a:rPr lang="ja-JP" altLang="en-US" sz="1400" dirty="0">
                <a:latin typeface="HGP明朝E" panose="02020900000000000000" pitchFamily="18" charset="-128"/>
                <a:ea typeface="HGP明朝E" panose="02020900000000000000" pitchFamily="18" charset="-128"/>
              </a:rPr>
              <a:t>号</a:t>
            </a:r>
            <a:r>
              <a:rPr lang="en-US" altLang="ja-JP" sz="1400" dirty="0">
                <a:latin typeface="HGP明朝E" panose="02020900000000000000" pitchFamily="18" charset="-128"/>
                <a:ea typeface="HGP明朝E" panose="02020900000000000000" pitchFamily="18" charset="-128"/>
              </a:rPr>
              <a:t>,</a:t>
            </a:r>
            <a:r>
              <a:rPr lang="ja-JP" altLang="en-US" sz="1400" dirty="0">
                <a:latin typeface="HGP明朝E" panose="02020900000000000000" pitchFamily="18" charset="-128"/>
                <a:ea typeface="HGP明朝E" panose="02020900000000000000" pitchFamily="18" charset="-128"/>
              </a:rPr>
              <a:t>改正Ｈ</a:t>
            </a:r>
            <a:r>
              <a:rPr lang="en-US" altLang="ja-JP" sz="1400" dirty="0">
                <a:latin typeface="HGP明朝E" panose="02020900000000000000" pitchFamily="18" charset="-128"/>
                <a:ea typeface="HGP明朝E" panose="02020900000000000000" pitchFamily="18" charset="-128"/>
              </a:rPr>
              <a:t>9.9.25</a:t>
            </a:r>
            <a:r>
              <a:rPr lang="ja-JP" altLang="en-US" sz="1400" dirty="0">
                <a:latin typeface="HGP明朝E" panose="02020900000000000000" pitchFamily="18" charset="-128"/>
                <a:ea typeface="HGP明朝E" panose="02020900000000000000" pitchFamily="18" charset="-128"/>
              </a:rPr>
              <a:t>労働省告示</a:t>
            </a:r>
            <a:r>
              <a:rPr lang="en-US" altLang="ja-JP" sz="1400" dirty="0">
                <a:latin typeface="HGP明朝E" panose="02020900000000000000" pitchFamily="18" charset="-128"/>
                <a:ea typeface="HGP明朝E" panose="02020900000000000000" pitchFamily="18" charset="-128"/>
              </a:rPr>
              <a:t>104</a:t>
            </a:r>
            <a:r>
              <a:rPr lang="ja-JP" altLang="en-US" sz="1400" dirty="0">
                <a:latin typeface="HGP明朝E" panose="02020900000000000000" pitchFamily="18" charset="-128"/>
                <a:ea typeface="HGP明朝E" panose="02020900000000000000" pitchFamily="18" charset="-128"/>
              </a:rPr>
              <a:t>号</a:t>
            </a:r>
            <a:r>
              <a:rPr lang="en-US" altLang="ja-JP" sz="1400" dirty="0">
                <a:latin typeface="HGP明朝E" panose="02020900000000000000" pitchFamily="18" charset="-128"/>
                <a:ea typeface="HGP明朝E" panose="02020900000000000000" pitchFamily="18" charset="-128"/>
              </a:rPr>
              <a:t>)</a:t>
            </a:r>
            <a:endParaRPr lang="ja-JP" altLang="en-US" sz="1400" dirty="0">
              <a:latin typeface="HGP明朝E" panose="02020900000000000000" pitchFamily="18" charset="-128"/>
              <a:ea typeface="HGP明朝E" panose="02020900000000000000" pitchFamily="18" charset="-128"/>
            </a:endParaRPr>
          </a:p>
          <a:p>
            <a:pPr>
              <a:lnSpc>
                <a:spcPts val="2064"/>
              </a:lnSpc>
            </a:pPr>
            <a:r>
              <a:rPr lang="en-US" altLang="ja-JP" sz="1400" dirty="0">
                <a:latin typeface="HGP明朝E" panose="02020900000000000000" pitchFamily="18" charset="-128"/>
                <a:ea typeface="HGP明朝E" panose="02020900000000000000" pitchFamily="18" charset="-128"/>
              </a:rPr>
              <a:t>1</a:t>
            </a:r>
            <a:r>
              <a:rPr lang="ja-JP" altLang="en-US" sz="1400" dirty="0">
                <a:latin typeface="HGP明朝E" panose="02020900000000000000" pitchFamily="18" charset="-128"/>
                <a:ea typeface="HGP明朝E" panose="02020900000000000000" pitchFamily="18" charset="-128"/>
              </a:rPr>
              <a:t> 空気環境</a:t>
            </a:r>
            <a:r>
              <a:rPr lang="en-US" altLang="ja-JP" sz="1400" dirty="0">
                <a:latin typeface="HGP明朝E" panose="02020900000000000000" pitchFamily="18" charset="-128"/>
                <a:ea typeface="HGP明朝E" panose="02020900000000000000" pitchFamily="18" charset="-128"/>
              </a:rPr>
              <a:t>,</a:t>
            </a:r>
            <a:r>
              <a:rPr lang="ja-JP" altLang="en-US" sz="1400" dirty="0">
                <a:latin typeface="HGP明朝E" panose="02020900000000000000" pitchFamily="18" charset="-128"/>
                <a:ea typeface="HGP明朝E" panose="02020900000000000000" pitchFamily="18" charset="-128"/>
              </a:rPr>
              <a:t>温熱条件</a:t>
            </a:r>
            <a:r>
              <a:rPr lang="en-US" altLang="ja-JP" sz="1400" dirty="0">
                <a:latin typeface="HGP明朝E" panose="02020900000000000000" pitchFamily="18" charset="-128"/>
                <a:ea typeface="HGP明朝E" panose="02020900000000000000" pitchFamily="18" charset="-128"/>
              </a:rPr>
              <a:t>,</a:t>
            </a:r>
            <a:r>
              <a:rPr lang="ja-JP" altLang="en-US" sz="1400" dirty="0">
                <a:latin typeface="HGP明朝E" panose="02020900000000000000" pitchFamily="18" charset="-128"/>
                <a:ea typeface="HGP明朝E" panose="02020900000000000000" pitchFamily="18" charset="-128"/>
              </a:rPr>
              <a:t>視環境</a:t>
            </a:r>
            <a:r>
              <a:rPr lang="en-US" altLang="ja-JP" sz="1400" dirty="0">
                <a:latin typeface="HGP明朝E" panose="02020900000000000000" pitchFamily="18" charset="-128"/>
                <a:ea typeface="HGP明朝E" panose="02020900000000000000" pitchFamily="18" charset="-128"/>
              </a:rPr>
              <a:t>,</a:t>
            </a:r>
            <a:r>
              <a:rPr lang="ja-JP" altLang="en-US" sz="1400" dirty="0">
                <a:latin typeface="HGP明朝E" panose="02020900000000000000" pitchFamily="18" charset="-128"/>
                <a:ea typeface="HGP明朝E" panose="02020900000000000000" pitchFamily="18" charset="-128"/>
              </a:rPr>
              <a:t>音環境</a:t>
            </a:r>
            <a:r>
              <a:rPr lang="en-US" altLang="ja-JP" sz="1400" dirty="0">
                <a:latin typeface="HGP明朝E" panose="02020900000000000000" pitchFamily="18" charset="-128"/>
                <a:ea typeface="HGP明朝E" panose="02020900000000000000" pitchFamily="18" charset="-128"/>
              </a:rPr>
              <a:t>,</a:t>
            </a:r>
            <a:r>
              <a:rPr lang="ja-JP" altLang="en-US" sz="1400" dirty="0">
                <a:latin typeface="HGP明朝E" panose="02020900000000000000" pitchFamily="18" charset="-128"/>
                <a:ea typeface="HGP明朝E" panose="02020900000000000000" pitchFamily="18" charset="-128"/>
              </a:rPr>
              <a:t>作業空間等についての作業環境を快適な状態に維持管理するための措置</a:t>
            </a:r>
          </a:p>
          <a:p>
            <a:pPr>
              <a:lnSpc>
                <a:spcPts val="2064"/>
              </a:lnSpc>
            </a:pPr>
            <a:r>
              <a:rPr lang="en-US" altLang="ja-JP" sz="1400" dirty="0">
                <a:latin typeface="HGP明朝E" panose="02020900000000000000" pitchFamily="18" charset="-128"/>
                <a:ea typeface="HGP明朝E" panose="02020900000000000000" pitchFamily="18" charset="-128"/>
              </a:rPr>
              <a:t>2 </a:t>
            </a:r>
            <a:r>
              <a:rPr lang="ja-JP" altLang="en-US" sz="1400" dirty="0">
                <a:latin typeface="HGP明朝E" panose="02020900000000000000" pitchFamily="18" charset="-128"/>
                <a:ea typeface="HGP明朝E" panose="02020900000000000000" pitchFamily="18" charset="-128"/>
              </a:rPr>
              <a:t>作業姿勢</a:t>
            </a:r>
            <a:r>
              <a:rPr lang="en-US" altLang="ja-JP" sz="1400" dirty="0">
                <a:latin typeface="HGP明朝E" panose="02020900000000000000" pitchFamily="18" charset="-128"/>
                <a:ea typeface="HGP明朝E" panose="02020900000000000000" pitchFamily="18" charset="-128"/>
              </a:rPr>
              <a:t>,</a:t>
            </a:r>
            <a:r>
              <a:rPr lang="ja-JP" altLang="en-US" sz="1400" dirty="0">
                <a:latin typeface="HGP明朝E" panose="02020900000000000000" pitchFamily="18" charset="-128"/>
                <a:ea typeface="HGP明朝E" panose="02020900000000000000" pitchFamily="18" charset="-128"/>
              </a:rPr>
              <a:t>筋力作業</a:t>
            </a:r>
            <a:r>
              <a:rPr lang="en-US" altLang="ja-JP" sz="1400" dirty="0">
                <a:latin typeface="HGP明朝E" panose="02020900000000000000" pitchFamily="18" charset="-128"/>
                <a:ea typeface="HGP明朝E" panose="02020900000000000000" pitchFamily="18" charset="-128"/>
              </a:rPr>
              <a:t>,</a:t>
            </a:r>
            <a:r>
              <a:rPr lang="ja-JP" altLang="en-US" sz="1400" dirty="0">
                <a:latin typeface="HGP明朝E" panose="02020900000000000000" pitchFamily="18" charset="-128"/>
                <a:ea typeface="HGP明朝E" panose="02020900000000000000" pitchFamily="18" charset="-128"/>
              </a:rPr>
              <a:t>高温</a:t>
            </a:r>
            <a:r>
              <a:rPr lang="en-US" altLang="ja-JP" sz="1400" dirty="0">
                <a:latin typeface="HGP明朝E" panose="02020900000000000000" pitchFamily="18" charset="-128"/>
                <a:ea typeface="HGP明朝E" panose="02020900000000000000" pitchFamily="18" charset="-128"/>
              </a:rPr>
              <a:t>,</a:t>
            </a:r>
            <a:r>
              <a:rPr lang="ja-JP" altLang="en-US" sz="1400" dirty="0">
                <a:latin typeface="HGP明朝E" panose="02020900000000000000" pitchFamily="18" charset="-128"/>
                <a:ea typeface="HGP明朝E" panose="02020900000000000000" pitchFamily="18" charset="-128"/>
              </a:rPr>
              <a:t>多湿や騒音等作業場所</a:t>
            </a:r>
            <a:r>
              <a:rPr lang="en-US" altLang="ja-JP" sz="1400" dirty="0">
                <a:latin typeface="HGP明朝E" panose="02020900000000000000" pitchFamily="18" charset="-128"/>
                <a:ea typeface="HGP明朝E" panose="02020900000000000000" pitchFamily="18" charset="-128"/>
              </a:rPr>
              <a:t>,</a:t>
            </a:r>
            <a:r>
              <a:rPr lang="ja-JP" altLang="en-US" sz="1400" dirty="0">
                <a:latin typeface="HGP明朝E" panose="02020900000000000000" pitchFamily="18" charset="-128"/>
                <a:ea typeface="HGP明朝E" panose="02020900000000000000" pitchFamily="18" charset="-128"/>
              </a:rPr>
              <a:t>高い緊張状態の作業</a:t>
            </a:r>
            <a:r>
              <a:rPr lang="en-US" altLang="ja-JP" sz="1400" dirty="0">
                <a:latin typeface="HGP明朝E" panose="02020900000000000000" pitchFamily="18" charset="-128"/>
                <a:ea typeface="HGP明朝E" panose="02020900000000000000" pitchFamily="18" charset="-128"/>
              </a:rPr>
              <a:t>,</a:t>
            </a:r>
            <a:r>
              <a:rPr lang="ja-JP" altLang="en-US" sz="1400" dirty="0">
                <a:latin typeface="HGP明朝E" panose="02020900000000000000" pitchFamily="18" charset="-128"/>
                <a:ea typeface="HGP明朝E" panose="02020900000000000000" pitchFamily="18" charset="-128"/>
              </a:rPr>
              <a:t>機械設備等の表示など作業方法を改善するための措置</a:t>
            </a:r>
          </a:p>
          <a:p>
            <a:pPr defTabSz="1022717">
              <a:lnSpc>
                <a:spcPts val="2064"/>
              </a:lnSpc>
              <a:defRPr/>
            </a:pPr>
            <a:r>
              <a:rPr lang="en-US" altLang="ja-JP" sz="1400" dirty="0">
                <a:latin typeface="HGP明朝E" panose="02020900000000000000" pitchFamily="18" charset="-128"/>
                <a:ea typeface="HGP明朝E" panose="02020900000000000000" pitchFamily="18" charset="-128"/>
              </a:rPr>
              <a:t>3</a:t>
            </a:r>
            <a:r>
              <a:rPr lang="ja-JP" altLang="en-US" sz="1400" dirty="0">
                <a:latin typeface="HGP明朝E" panose="02020900000000000000" pitchFamily="18" charset="-128"/>
                <a:ea typeface="HGP明朝E" panose="02020900000000000000" pitchFamily="18" charset="-128"/>
              </a:rPr>
              <a:t> 臥床できる設備を備えた休憩室</a:t>
            </a:r>
            <a:r>
              <a:rPr lang="en-US" altLang="ja-JP" sz="1400" dirty="0">
                <a:latin typeface="HGP明朝E" panose="02020900000000000000" pitchFamily="18" charset="-128"/>
                <a:ea typeface="HGP明朝E" panose="02020900000000000000" pitchFamily="18" charset="-128"/>
              </a:rPr>
              <a:t>,</a:t>
            </a:r>
            <a:r>
              <a:rPr lang="ja-JP" altLang="en-US" sz="1400" dirty="0">
                <a:latin typeface="HGP明朝E" panose="02020900000000000000" pitchFamily="18" charset="-128"/>
                <a:ea typeface="HGP明朝E" panose="02020900000000000000" pitchFamily="18" charset="-128"/>
              </a:rPr>
              <a:t>洗身施設</a:t>
            </a:r>
            <a:r>
              <a:rPr lang="en-US" altLang="ja-JP" sz="1400" dirty="0">
                <a:latin typeface="HGP明朝E" panose="02020900000000000000" pitchFamily="18" charset="-128"/>
                <a:ea typeface="HGP明朝E" panose="02020900000000000000" pitchFamily="18" charset="-128"/>
              </a:rPr>
              <a:t>,</a:t>
            </a:r>
            <a:r>
              <a:rPr lang="ja-JP" altLang="en-US" sz="1400" dirty="0">
                <a:latin typeface="HGP明朝E" panose="02020900000000000000" pitchFamily="18" charset="-128"/>
                <a:ea typeface="HGP明朝E" panose="02020900000000000000" pitchFamily="18" charset="-128"/>
              </a:rPr>
              <a:t>相談室</a:t>
            </a:r>
            <a:r>
              <a:rPr lang="en-US" altLang="ja-JP" sz="1400" dirty="0">
                <a:latin typeface="HGP明朝E" panose="02020900000000000000" pitchFamily="18" charset="-128"/>
                <a:ea typeface="HGP明朝E" panose="02020900000000000000" pitchFamily="18" charset="-128"/>
              </a:rPr>
              <a:t>,</a:t>
            </a:r>
            <a:r>
              <a:rPr lang="ja-JP" altLang="en-US" sz="1400" dirty="0">
                <a:latin typeface="HGP明朝E" panose="02020900000000000000" pitchFamily="18" charset="-128"/>
                <a:ea typeface="HGP明朝E" panose="02020900000000000000" pitchFamily="18" charset="-128"/>
              </a:rPr>
              <a:t>運動施設など疲労の回復を図るための施設・設備の設置・整備</a:t>
            </a:r>
          </a:p>
          <a:p>
            <a:pPr>
              <a:lnSpc>
                <a:spcPts val="2064"/>
              </a:lnSpc>
            </a:pPr>
            <a:r>
              <a:rPr lang="en-US" altLang="ja-JP" sz="1400" dirty="0">
                <a:latin typeface="HGP明朝E" panose="02020900000000000000" pitchFamily="18" charset="-128"/>
                <a:ea typeface="HGP明朝E" panose="02020900000000000000" pitchFamily="18" charset="-128"/>
              </a:rPr>
              <a:t>4 </a:t>
            </a:r>
            <a:r>
              <a:rPr lang="ja-JP" altLang="en-US" sz="1400" dirty="0">
                <a:latin typeface="HGP明朝E" panose="02020900000000000000" pitchFamily="18" charset="-128"/>
                <a:ea typeface="HGP明朝E" panose="02020900000000000000" pitchFamily="18" charset="-128"/>
              </a:rPr>
              <a:t>洗面所</a:t>
            </a:r>
            <a:r>
              <a:rPr lang="en-US" altLang="ja-JP" sz="1400" dirty="0">
                <a:latin typeface="HGP明朝E" panose="02020900000000000000" pitchFamily="18" charset="-128"/>
                <a:ea typeface="HGP明朝E" panose="02020900000000000000" pitchFamily="18" charset="-128"/>
              </a:rPr>
              <a:t>,</a:t>
            </a:r>
            <a:r>
              <a:rPr lang="ja-JP" altLang="en-US" sz="1400" dirty="0">
                <a:latin typeface="HGP明朝E" panose="02020900000000000000" pitchFamily="18" charset="-128"/>
                <a:ea typeface="HGP明朝E" panose="02020900000000000000" pitchFamily="18" charset="-128"/>
              </a:rPr>
              <a:t>更衣室</a:t>
            </a:r>
            <a:r>
              <a:rPr lang="en-US" altLang="ja-JP" sz="1400" dirty="0">
                <a:latin typeface="HGP明朝E" panose="02020900000000000000" pitchFamily="18" charset="-128"/>
                <a:ea typeface="HGP明朝E" panose="02020900000000000000" pitchFamily="18" charset="-128"/>
              </a:rPr>
              <a:t>,</a:t>
            </a:r>
            <a:r>
              <a:rPr lang="ja-JP" altLang="en-US" sz="1400" dirty="0">
                <a:latin typeface="HGP明朝E" panose="02020900000000000000" pitchFamily="18" charset="-128"/>
                <a:ea typeface="HGP明朝E" panose="02020900000000000000" pitchFamily="18" charset="-128"/>
              </a:rPr>
              <a:t>食堂</a:t>
            </a:r>
            <a:r>
              <a:rPr lang="en-US" altLang="ja-JP" sz="1400" dirty="0">
                <a:latin typeface="HGP明朝E" panose="02020900000000000000" pitchFamily="18" charset="-128"/>
                <a:ea typeface="HGP明朝E" panose="02020900000000000000" pitchFamily="18" charset="-128"/>
              </a:rPr>
              <a:t>,</a:t>
            </a:r>
            <a:r>
              <a:rPr lang="ja-JP" altLang="en-US" sz="1400" dirty="0">
                <a:latin typeface="HGP明朝E" panose="02020900000000000000" pitchFamily="18" charset="-128"/>
                <a:ea typeface="HGP明朝E" panose="02020900000000000000" pitchFamily="18" charset="-128"/>
              </a:rPr>
              <a:t>談話室等を確保など快適な職場環境を形成するため必要な措置</a:t>
            </a:r>
            <a:endParaRPr lang="en-US" altLang="ja-JP" sz="1400" dirty="0">
              <a:latin typeface="HGP明朝E" panose="02020900000000000000" pitchFamily="18" charset="-128"/>
              <a:ea typeface="HGP明朝E" panose="02020900000000000000" pitchFamily="18" charset="-128"/>
            </a:endParaRPr>
          </a:p>
          <a:p>
            <a:pPr defTabSz="1022717">
              <a:lnSpc>
                <a:spcPts val="2064"/>
              </a:lnSpc>
              <a:defRPr/>
            </a:pPr>
            <a:r>
              <a:rPr lang="ja-JP" altLang="en-US" sz="1400" dirty="0">
                <a:latin typeface="HGP明朝E" panose="02020900000000000000" pitchFamily="18" charset="-128"/>
                <a:ea typeface="HGP明朝E" panose="02020900000000000000" pitchFamily="18" charset="-128"/>
              </a:rPr>
              <a:t>以上のような事項について</a:t>
            </a:r>
            <a:r>
              <a:rPr lang="en-US" altLang="ja-JP" sz="1400" dirty="0">
                <a:latin typeface="HGP明朝E" panose="02020900000000000000" pitchFamily="18" charset="-128"/>
                <a:ea typeface="HGP明朝E" panose="02020900000000000000" pitchFamily="18" charset="-128"/>
              </a:rPr>
              <a:t>,</a:t>
            </a:r>
            <a:r>
              <a:rPr lang="ja-JP" altLang="en-US" sz="1400" dirty="0">
                <a:latin typeface="HGP明朝E" panose="02020900000000000000" pitchFamily="18" charset="-128"/>
                <a:ea typeface="HGP明朝E" panose="02020900000000000000" pitchFamily="18" charset="-128"/>
              </a:rPr>
              <a:t>快適な職場環境の形成を図るために事業者が講ずべき措置の内容が具体的に記載されている。</a:t>
            </a:r>
            <a:endParaRPr lang="en-US" altLang="ja-JP" sz="1400" dirty="0">
              <a:latin typeface="HGP明朝E" panose="02020900000000000000" pitchFamily="18" charset="-128"/>
              <a:ea typeface="HGP明朝E" panose="02020900000000000000" pitchFamily="18" charset="-128"/>
            </a:endParaRPr>
          </a:p>
          <a:p>
            <a:pPr defTabSz="1022717">
              <a:lnSpc>
                <a:spcPts val="2064"/>
              </a:lnSpc>
              <a:defRPr/>
            </a:pPr>
            <a:r>
              <a:rPr lang="ja-JP" altLang="en-US" sz="1400" dirty="0">
                <a:latin typeface="HGP明朝E" panose="02020900000000000000" pitchFamily="18" charset="-128"/>
                <a:ea typeface="HGP明朝E" panose="02020900000000000000" pitchFamily="18" charset="-128"/>
              </a:rPr>
              <a:t>　また</a:t>
            </a:r>
            <a:r>
              <a:rPr lang="en-US" altLang="ja-JP" sz="1400" dirty="0">
                <a:latin typeface="HGP明朝E" panose="02020900000000000000" pitchFamily="18" charset="-128"/>
                <a:ea typeface="HGP明朝E" panose="02020900000000000000" pitchFamily="18" charset="-128"/>
              </a:rPr>
              <a:t>,</a:t>
            </a:r>
            <a:r>
              <a:rPr lang="ja-JP" altLang="en-US" sz="1400" dirty="0">
                <a:latin typeface="HGP明朝E" panose="02020900000000000000" pitchFamily="18" charset="-128"/>
                <a:ea typeface="HGP明朝E" panose="02020900000000000000" pitchFamily="18" charset="-128"/>
              </a:rPr>
              <a:t>快適な職場環境の形成のための措置の実施に関し</a:t>
            </a:r>
            <a:r>
              <a:rPr lang="en-US" altLang="ja-JP" sz="1400" dirty="0">
                <a:latin typeface="HGP明朝E" panose="02020900000000000000" pitchFamily="18" charset="-128"/>
                <a:ea typeface="HGP明朝E" panose="02020900000000000000" pitchFamily="18" charset="-128"/>
              </a:rPr>
              <a:t>,</a:t>
            </a:r>
            <a:r>
              <a:rPr lang="ja-JP" altLang="en-US" sz="1400" dirty="0">
                <a:latin typeface="HGP明朝E" panose="02020900000000000000" pitchFamily="18" charset="-128"/>
                <a:ea typeface="HGP明朝E" panose="02020900000000000000" pitchFamily="18" charset="-128"/>
              </a:rPr>
              <a:t>考慮すべき事項として</a:t>
            </a:r>
            <a:r>
              <a:rPr lang="en-US" altLang="ja-JP" sz="1400" dirty="0">
                <a:latin typeface="HGP明朝E" panose="02020900000000000000" pitchFamily="18" charset="-128"/>
                <a:ea typeface="HGP明朝E" panose="02020900000000000000" pitchFamily="18" charset="-128"/>
              </a:rPr>
              <a:t>,</a:t>
            </a:r>
            <a:r>
              <a:rPr lang="ja-JP" altLang="en-US" sz="1400" dirty="0">
                <a:latin typeface="HGP明朝E" panose="02020900000000000000" pitchFamily="18" charset="-128"/>
                <a:ea typeface="HGP明朝E" panose="02020900000000000000" pitchFamily="18" charset="-128"/>
              </a:rPr>
              <a:t>継続的かつ計画的な取組</a:t>
            </a:r>
            <a:r>
              <a:rPr lang="en-US" altLang="ja-JP" sz="1400" dirty="0">
                <a:latin typeface="HGP明朝E" panose="02020900000000000000" pitchFamily="18" charset="-128"/>
                <a:ea typeface="HGP明朝E" panose="02020900000000000000" pitchFamily="18" charset="-128"/>
              </a:rPr>
              <a:t>,</a:t>
            </a:r>
            <a:r>
              <a:rPr lang="ja-JP" altLang="en-US" sz="1400" dirty="0">
                <a:latin typeface="HGP明朝E" panose="02020900000000000000" pitchFamily="18" charset="-128"/>
                <a:ea typeface="HGP明朝E" panose="02020900000000000000" pitchFamily="18" charset="-128"/>
              </a:rPr>
              <a:t>労働者の意見の反映</a:t>
            </a:r>
            <a:r>
              <a:rPr lang="en-US" altLang="ja-JP" sz="1400" dirty="0">
                <a:latin typeface="HGP明朝E" panose="02020900000000000000" pitchFamily="18" charset="-128"/>
                <a:ea typeface="HGP明朝E" panose="02020900000000000000" pitchFamily="18" charset="-128"/>
              </a:rPr>
              <a:t>,</a:t>
            </a:r>
            <a:r>
              <a:rPr lang="ja-JP" altLang="en-US" sz="1400" dirty="0">
                <a:latin typeface="HGP明朝E" panose="02020900000000000000" pitchFamily="18" charset="-128"/>
                <a:ea typeface="HGP明朝E" panose="02020900000000000000" pitchFamily="18" charset="-128"/>
              </a:rPr>
              <a:t>個人差への配慮などが示されている。</a:t>
            </a:r>
            <a:endParaRPr lang="en-US" altLang="ja-JP" sz="1400" dirty="0">
              <a:latin typeface="HGP明朝E" panose="02020900000000000000" pitchFamily="18" charset="-128"/>
              <a:ea typeface="HGP明朝E" panose="02020900000000000000" pitchFamily="18" charset="-128"/>
            </a:endParaRPr>
          </a:p>
        </p:txBody>
      </p:sp>
      <p:sp>
        <p:nvSpPr>
          <p:cNvPr id="5" name="スライド番号プレースホルダー 4"/>
          <p:cNvSpPr>
            <a:spLocks noGrp="1"/>
          </p:cNvSpPr>
          <p:nvPr>
            <p:ph type="sldNum" sz="quarter" idx="10"/>
          </p:nvPr>
        </p:nvSpPr>
        <p:spPr/>
        <p:txBody>
          <a:bodyPr/>
          <a:lstStyle/>
          <a:p>
            <a:fld id="{5F65748C-C6D8-4748-808C-1CEA1825BD04}" type="slidenum">
              <a:rPr kumimoji="1" lang="ja-JP" altLang="en-US" smtClean="0"/>
              <a:t>101</a:t>
            </a:fld>
            <a:endParaRPr kumimoji="1" lang="ja-JP" altLang="en-US"/>
          </a:p>
        </p:txBody>
      </p:sp>
    </p:spTree>
    <p:extLst>
      <p:ext uri="{BB962C8B-B14F-4D97-AF65-F5344CB8AC3E}">
        <p14:creationId xmlns:p14="http://schemas.microsoft.com/office/powerpoint/2010/main" val="256083726"/>
      </p:ext>
    </p:extLst>
  </p:cSld>
  <p:clrMapOvr>
    <a:masterClrMapping/>
  </p:clrMapOvr>
</p:notes>
</file>

<file path=ppt/notesSlides/notesSlide10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154113" y="741363"/>
            <a:ext cx="4814887" cy="3889375"/>
          </a:xfrm>
          <a:prstGeom prst="rect">
            <a:avLst/>
          </a:prstGeom>
        </p:spPr>
      </p:sp>
      <p:sp>
        <p:nvSpPr>
          <p:cNvPr id="3" name="ノート プレースホルダー 2"/>
          <p:cNvSpPr>
            <a:spLocks noGrp="1" noChangeAspect="1"/>
          </p:cNvSpPr>
          <p:nvPr>
            <p:ph type="body" idx="1"/>
          </p:nvPr>
        </p:nvSpPr>
        <p:spPr>
          <a:xfrm>
            <a:off x="1131388" y="4890047"/>
            <a:ext cx="4814976" cy="4445497"/>
          </a:xfrm>
          <a:prstGeom prst="rect">
            <a:avLst/>
          </a:prstGeom>
        </p:spPr>
        <p:txBody>
          <a:bodyPr/>
          <a:lstStyle/>
          <a:p>
            <a:pPr defTabSz="1022717">
              <a:lnSpc>
                <a:spcPts val="2064"/>
              </a:lnSpc>
              <a:defRPr/>
            </a:pPr>
            <a:r>
              <a:rPr lang="ja-JP" altLang="en-US" sz="1400" dirty="0">
                <a:latin typeface="HGP明朝E" panose="02020900000000000000" pitchFamily="18" charset="-128"/>
                <a:ea typeface="HGP明朝E" panose="02020900000000000000" pitchFamily="18" charset="-128"/>
              </a:rPr>
              <a:t>　人が快適と感じるかどうかは個人差があり</a:t>
            </a:r>
            <a:r>
              <a:rPr lang="en-US" altLang="ja-JP" sz="1400" dirty="0">
                <a:latin typeface="HGP明朝E" panose="02020900000000000000" pitchFamily="18" charset="-128"/>
                <a:ea typeface="HGP明朝E" panose="02020900000000000000" pitchFamily="18" charset="-128"/>
              </a:rPr>
              <a:t>,</a:t>
            </a:r>
            <a:r>
              <a:rPr lang="ja-JP" altLang="en-US" sz="1400" dirty="0">
                <a:latin typeface="HGP明朝E" panose="02020900000000000000" pitchFamily="18" charset="-128"/>
                <a:ea typeface="HGP明朝E" panose="02020900000000000000" pitchFamily="18" charset="-128"/>
              </a:rPr>
              <a:t>例えば暑いからといって</a:t>
            </a:r>
            <a:r>
              <a:rPr lang="en-US" altLang="ja-JP" sz="1400" dirty="0">
                <a:latin typeface="HGP明朝E" panose="02020900000000000000" pitchFamily="18" charset="-128"/>
                <a:ea typeface="HGP明朝E" panose="02020900000000000000" pitchFamily="18" charset="-128"/>
              </a:rPr>
              <a:t>,</a:t>
            </a:r>
            <a:r>
              <a:rPr lang="ja-JP" altLang="en-US" sz="1400" dirty="0">
                <a:latin typeface="HGP明朝E" panose="02020900000000000000" pitchFamily="18" charset="-128"/>
                <a:ea typeface="HGP明朝E" panose="02020900000000000000" pitchFamily="18" charset="-128"/>
              </a:rPr>
              <a:t>クーラーをかけると</a:t>
            </a:r>
            <a:r>
              <a:rPr lang="en-US" altLang="ja-JP" sz="1400" dirty="0">
                <a:latin typeface="HGP明朝E" panose="02020900000000000000" pitchFamily="18" charset="-128"/>
                <a:ea typeface="HGP明朝E" panose="02020900000000000000" pitchFamily="18" charset="-128"/>
              </a:rPr>
              <a:t>,</a:t>
            </a:r>
            <a:r>
              <a:rPr lang="ja-JP" altLang="en-US" sz="1400" dirty="0">
                <a:latin typeface="HGP明朝E" panose="02020900000000000000" pitchFamily="18" charset="-128"/>
                <a:ea typeface="HGP明朝E" panose="02020900000000000000" pitchFamily="18" charset="-128"/>
              </a:rPr>
              <a:t>冷えて困る人もいる。</a:t>
            </a:r>
            <a:endParaRPr lang="en-US" altLang="ja-JP" sz="1400" dirty="0">
              <a:latin typeface="HGP明朝E" panose="02020900000000000000" pitchFamily="18" charset="-128"/>
              <a:ea typeface="HGP明朝E" panose="02020900000000000000" pitchFamily="18" charset="-128"/>
            </a:endParaRPr>
          </a:p>
          <a:p>
            <a:pPr defTabSz="1022717">
              <a:lnSpc>
                <a:spcPts val="2064"/>
              </a:lnSpc>
              <a:defRPr/>
            </a:pPr>
            <a:r>
              <a:rPr lang="en-US" altLang="ja-JP" sz="1400" dirty="0">
                <a:latin typeface="HGP明朝E" panose="02020900000000000000" pitchFamily="18" charset="-128"/>
                <a:ea typeface="HGP明朝E" panose="02020900000000000000" pitchFamily="18" charset="-128"/>
              </a:rPr>
              <a:t>  </a:t>
            </a:r>
            <a:r>
              <a:rPr lang="ja-JP" altLang="en-US" sz="1400" dirty="0">
                <a:latin typeface="HGP明朝E" panose="02020900000000000000" pitchFamily="18" charset="-128"/>
                <a:ea typeface="HGP明朝E" panose="02020900000000000000" pitchFamily="18" charset="-128"/>
              </a:rPr>
              <a:t>座った作業が嫌いな人や立ち作業の苦手な人</a:t>
            </a:r>
            <a:r>
              <a:rPr lang="en-US" altLang="ja-JP" sz="1400" dirty="0">
                <a:latin typeface="HGP明朝E" panose="02020900000000000000" pitchFamily="18" charset="-128"/>
                <a:ea typeface="HGP明朝E" panose="02020900000000000000" pitchFamily="18" charset="-128"/>
              </a:rPr>
              <a:t>,</a:t>
            </a:r>
            <a:r>
              <a:rPr lang="ja-JP" altLang="en-US" sz="1400" dirty="0">
                <a:latin typeface="HGP明朝E" panose="02020900000000000000" pitchFamily="18" charset="-128"/>
                <a:ea typeface="HGP明朝E" panose="02020900000000000000" pitchFamily="18" charset="-128"/>
              </a:rPr>
              <a:t>一般的な快適さを目指すだけでなく</a:t>
            </a:r>
            <a:r>
              <a:rPr lang="en-US" altLang="ja-JP" sz="1400" dirty="0">
                <a:latin typeface="HGP明朝E" panose="02020900000000000000" pitchFamily="18" charset="-128"/>
                <a:ea typeface="HGP明朝E" panose="02020900000000000000" pitchFamily="18" charset="-128"/>
              </a:rPr>
              <a:t>,</a:t>
            </a:r>
            <a:r>
              <a:rPr lang="ja-JP" altLang="en-US" sz="1400" dirty="0">
                <a:latin typeface="HGP明朝E" panose="02020900000000000000" pitchFamily="18" charset="-128"/>
                <a:ea typeface="HGP明朝E" panose="02020900000000000000" pitchFamily="18" charset="-128"/>
              </a:rPr>
              <a:t>個人差にも配慮した職場環境が理想となる。</a:t>
            </a:r>
            <a:endParaRPr lang="en-US" altLang="ja-JP" sz="1400" dirty="0">
              <a:latin typeface="HGP明朝E" panose="02020900000000000000" pitchFamily="18" charset="-128"/>
              <a:ea typeface="HGP明朝E" panose="02020900000000000000" pitchFamily="18" charset="-128"/>
            </a:endParaRPr>
          </a:p>
          <a:p>
            <a:endParaRPr lang="en-US" altLang="ja-JP" sz="1400" dirty="0">
              <a:latin typeface="HGP明朝E" panose="02020900000000000000" pitchFamily="18" charset="-128"/>
              <a:ea typeface="HGP明朝E" panose="02020900000000000000" pitchFamily="18" charset="-128"/>
            </a:endParaRPr>
          </a:p>
          <a:p>
            <a:r>
              <a:rPr lang="ja-JP" altLang="en-US" sz="1400" dirty="0">
                <a:latin typeface="HGP明朝E" panose="02020900000000000000" pitchFamily="18" charset="-128"/>
                <a:ea typeface="HGP明朝E" panose="02020900000000000000" pitchFamily="18" charset="-128"/>
              </a:rPr>
              <a:t>　</a:t>
            </a:r>
            <a:r>
              <a:rPr lang="ja-JP" altLang="ja-JP" sz="1400" dirty="0">
                <a:latin typeface="HGP明朝E" panose="02020900000000000000" pitchFamily="18" charset="-128"/>
                <a:ea typeface="HGP明朝E" panose="02020900000000000000" pitchFamily="18" charset="-128"/>
              </a:rPr>
              <a:t>人にとって健康は目標そのものではない。生きる目標は</a:t>
            </a:r>
            <a:r>
              <a:rPr lang="ja-JP" altLang="en-US" sz="1400" dirty="0">
                <a:latin typeface="HGP明朝E" panose="02020900000000000000" pitchFamily="18" charset="-128"/>
                <a:ea typeface="HGP明朝E" panose="02020900000000000000" pitchFamily="18" charset="-128"/>
              </a:rPr>
              <a:t>人それぞれである。</a:t>
            </a:r>
            <a:endParaRPr lang="en-US" altLang="ja-JP" sz="1400" dirty="0">
              <a:latin typeface="HGP明朝E" panose="02020900000000000000" pitchFamily="18" charset="-128"/>
              <a:ea typeface="HGP明朝E" panose="02020900000000000000" pitchFamily="18" charset="-128"/>
            </a:endParaRPr>
          </a:p>
          <a:p>
            <a:r>
              <a:rPr lang="ja-JP" altLang="en-US" sz="1400" dirty="0">
                <a:latin typeface="HGP明朝E" panose="02020900000000000000" pitchFamily="18" charset="-128"/>
                <a:ea typeface="HGP明朝E" panose="02020900000000000000" pitchFamily="18" charset="-128"/>
              </a:rPr>
              <a:t>　</a:t>
            </a:r>
            <a:r>
              <a:rPr lang="ja-JP" altLang="ja-JP" sz="1400" dirty="0">
                <a:latin typeface="HGP明朝E" panose="02020900000000000000" pitchFamily="18" charset="-128"/>
                <a:ea typeface="HGP明朝E" panose="02020900000000000000" pitchFamily="18" charset="-128"/>
              </a:rPr>
              <a:t>しかし</a:t>
            </a:r>
            <a:r>
              <a:rPr lang="en-US" altLang="ja-JP" sz="1400" dirty="0">
                <a:latin typeface="HGP明朝E" panose="02020900000000000000" pitchFamily="18" charset="-128"/>
                <a:ea typeface="HGP明朝E" panose="02020900000000000000" pitchFamily="18" charset="-128"/>
              </a:rPr>
              <a:t>,</a:t>
            </a:r>
            <a:r>
              <a:rPr lang="ja-JP" altLang="ja-JP" sz="1400" dirty="0">
                <a:latin typeface="HGP明朝E" panose="02020900000000000000" pitchFamily="18" charset="-128"/>
                <a:ea typeface="HGP明朝E" panose="02020900000000000000" pitchFamily="18" charset="-128"/>
              </a:rPr>
              <a:t>健康で</a:t>
            </a:r>
            <a:r>
              <a:rPr lang="ja-JP" altLang="en-US" sz="1400" dirty="0">
                <a:latin typeface="HGP明朝E" panose="02020900000000000000" pitchFamily="18" charset="-128"/>
                <a:ea typeface="HGP明朝E" panose="02020900000000000000" pitchFamily="18" charset="-128"/>
              </a:rPr>
              <a:t>なければ</a:t>
            </a:r>
            <a:r>
              <a:rPr lang="en-US" altLang="ja-JP" sz="1400" dirty="0">
                <a:latin typeface="HGP明朝E" panose="02020900000000000000" pitchFamily="18" charset="-128"/>
                <a:ea typeface="HGP明朝E" panose="02020900000000000000" pitchFamily="18" charset="-128"/>
              </a:rPr>
              <a:t>,</a:t>
            </a:r>
            <a:r>
              <a:rPr lang="ja-JP" altLang="en-US" sz="1400" dirty="0">
                <a:latin typeface="HGP明朝E" panose="02020900000000000000" pitchFamily="18" charset="-128"/>
                <a:ea typeface="HGP明朝E" panose="02020900000000000000" pitchFamily="18" charset="-128"/>
              </a:rPr>
              <a:t>生きる</a:t>
            </a:r>
            <a:r>
              <a:rPr lang="ja-JP" altLang="ja-JP" sz="1400" dirty="0">
                <a:latin typeface="HGP明朝E" panose="02020900000000000000" pitchFamily="18" charset="-128"/>
                <a:ea typeface="HGP明朝E" panose="02020900000000000000" pitchFamily="18" charset="-128"/>
              </a:rPr>
              <a:t>目標</a:t>
            </a:r>
            <a:r>
              <a:rPr lang="ja-JP" altLang="en-US" sz="1400" dirty="0">
                <a:latin typeface="HGP明朝E" panose="02020900000000000000" pitchFamily="18" charset="-128"/>
                <a:ea typeface="HGP明朝E" panose="02020900000000000000" pitchFamily="18" charset="-128"/>
              </a:rPr>
              <a:t>や</a:t>
            </a:r>
            <a:r>
              <a:rPr lang="ja-JP" altLang="ja-JP" sz="1400" dirty="0">
                <a:latin typeface="HGP明朝E" panose="02020900000000000000" pitchFamily="18" charset="-128"/>
                <a:ea typeface="HGP明朝E" panose="02020900000000000000" pitchFamily="18" charset="-128"/>
              </a:rPr>
              <a:t>生きがいを</a:t>
            </a:r>
            <a:r>
              <a:rPr lang="ja-JP" altLang="en-US" sz="1400" dirty="0">
                <a:latin typeface="HGP明朝E" panose="02020900000000000000" pitchFamily="18" charset="-128"/>
                <a:ea typeface="HGP明朝E" panose="02020900000000000000" pitchFamily="18" charset="-128"/>
              </a:rPr>
              <a:t>求めることが難しくなる</a:t>
            </a:r>
            <a:r>
              <a:rPr lang="ja-JP" altLang="ja-JP" sz="1400" dirty="0" smtClean="0">
                <a:latin typeface="HGP明朝E" panose="02020900000000000000" pitchFamily="18" charset="-128"/>
                <a:ea typeface="HGP明朝E" panose="02020900000000000000" pitchFamily="18" charset="-128"/>
              </a:rPr>
              <a:t>。</a:t>
            </a:r>
            <a:endParaRPr lang="en-US" altLang="ja-JP" sz="1300" dirty="0">
              <a:latin typeface="HGP明朝E" panose="02020900000000000000" pitchFamily="18" charset="-128"/>
              <a:ea typeface="HGP明朝E" panose="02020900000000000000" pitchFamily="18" charset="-128"/>
            </a:endParaRPr>
          </a:p>
        </p:txBody>
      </p:sp>
      <p:sp>
        <p:nvSpPr>
          <p:cNvPr id="5" name="スライド番号プレースホルダー 4"/>
          <p:cNvSpPr>
            <a:spLocks noGrp="1"/>
          </p:cNvSpPr>
          <p:nvPr>
            <p:ph type="sldNum" sz="quarter" idx="10"/>
          </p:nvPr>
        </p:nvSpPr>
        <p:spPr/>
        <p:txBody>
          <a:bodyPr/>
          <a:lstStyle/>
          <a:p>
            <a:fld id="{5F65748C-C6D8-4748-808C-1CEA1825BD04}" type="slidenum">
              <a:rPr kumimoji="1" lang="ja-JP" altLang="en-US" smtClean="0"/>
              <a:t>102</a:t>
            </a:fld>
            <a:endParaRPr kumimoji="1" lang="ja-JP" altLang="en-US"/>
          </a:p>
        </p:txBody>
      </p:sp>
    </p:spTree>
    <p:extLst>
      <p:ext uri="{BB962C8B-B14F-4D97-AF65-F5344CB8AC3E}">
        <p14:creationId xmlns:p14="http://schemas.microsoft.com/office/powerpoint/2010/main" val="2987626234"/>
      </p:ext>
    </p:extLst>
  </p:cSld>
  <p:clrMapOvr>
    <a:masterClrMapping/>
  </p:clrMapOvr>
</p:notes>
</file>

<file path=ppt/notesSlides/notesSlide10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algn="ctr">
              <a:lnSpc>
                <a:spcPts val="2064"/>
              </a:lnSpc>
            </a:pPr>
            <a:r>
              <a:rPr lang="ja-JP" altLang="en-US" sz="1400" dirty="0">
                <a:latin typeface="HGP明朝E" panose="02020900000000000000" pitchFamily="18" charset="-128"/>
                <a:ea typeface="HGP明朝E" panose="02020900000000000000" pitchFamily="18" charset="-128"/>
              </a:rPr>
              <a:t>（著者略歴）</a:t>
            </a:r>
            <a:endParaRPr lang="en-US" altLang="ja-JP" sz="1400" dirty="0">
              <a:latin typeface="HGP明朝E" panose="02020900000000000000" pitchFamily="18" charset="-128"/>
              <a:ea typeface="HGP明朝E" panose="02020900000000000000" pitchFamily="18" charset="-128"/>
            </a:endParaRPr>
          </a:p>
          <a:p>
            <a:pPr algn="ctr">
              <a:lnSpc>
                <a:spcPts val="2064"/>
              </a:lnSpc>
            </a:pPr>
            <a:endParaRPr lang="en-US" altLang="ja-JP" sz="1400" dirty="0">
              <a:latin typeface="HGP明朝E" panose="02020900000000000000" pitchFamily="18" charset="-128"/>
              <a:ea typeface="HGP明朝E" panose="02020900000000000000" pitchFamily="18" charset="-128"/>
            </a:endParaRPr>
          </a:p>
          <a:p>
            <a:pPr>
              <a:lnSpc>
                <a:spcPts val="2064"/>
              </a:lnSpc>
            </a:pPr>
            <a:r>
              <a:rPr lang="ja-JP" altLang="en-US" sz="1400" dirty="0">
                <a:latin typeface="HGP明朝E" panose="02020900000000000000" pitchFamily="18" charset="-128"/>
                <a:ea typeface="HGP明朝E" panose="02020900000000000000" pitchFamily="18" charset="-128"/>
              </a:rPr>
              <a:t>　昭和</a:t>
            </a:r>
            <a:r>
              <a:rPr lang="en-US" altLang="ja-JP" sz="1400" dirty="0">
                <a:latin typeface="HGP明朝E" panose="02020900000000000000" pitchFamily="18" charset="-128"/>
                <a:ea typeface="HGP明朝E" panose="02020900000000000000" pitchFamily="18" charset="-128"/>
              </a:rPr>
              <a:t>60</a:t>
            </a:r>
            <a:r>
              <a:rPr lang="ja-JP" altLang="en-US" sz="1400" dirty="0">
                <a:latin typeface="HGP明朝E" panose="02020900000000000000" pitchFamily="18" charset="-128"/>
                <a:ea typeface="HGP明朝E" panose="02020900000000000000" pitchFamily="18" charset="-128"/>
              </a:rPr>
              <a:t>年労働基準監督官に任官し</a:t>
            </a:r>
            <a:r>
              <a:rPr lang="en-US" altLang="ja-JP" sz="1400" dirty="0">
                <a:latin typeface="HGP明朝E" panose="02020900000000000000" pitchFamily="18" charset="-128"/>
                <a:ea typeface="HGP明朝E" panose="02020900000000000000" pitchFamily="18" charset="-128"/>
              </a:rPr>
              <a:t>,</a:t>
            </a:r>
            <a:r>
              <a:rPr lang="ja-JP" altLang="en-US" sz="1400" dirty="0">
                <a:latin typeface="HGP明朝E" panose="02020900000000000000" pitchFamily="18" charset="-128"/>
                <a:ea typeface="HGP明朝E" panose="02020900000000000000" pitchFamily="18" charset="-128"/>
              </a:rPr>
              <a:t>滋賀県</a:t>
            </a:r>
            <a:r>
              <a:rPr lang="en-US" altLang="ja-JP" sz="1400" dirty="0">
                <a:latin typeface="HGP明朝E" panose="02020900000000000000" pitchFamily="18" charset="-128"/>
                <a:ea typeface="HGP明朝E" panose="02020900000000000000" pitchFamily="18" charset="-128"/>
              </a:rPr>
              <a:t>,</a:t>
            </a:r>
            <a:r>
              <a:rPr lang="ja-JP" altLang="en-US" sz="1400" dirty="0">
                <a:latin typeface="HGP明朝E" panose="02020900000000000000" pitchFamily="18" charset="-128"/>
                <a:ea typeface="HGP明朝E" panose="02020900000000000000" pitchFamily="18" charset="-128"/>
              </a:rPr>
              <a:t>大阪府などを経て</a:t>
            </a:r>
            <a:r>
              <a:rPr lang="en-US" altLang="ja-JP" sz="1400" dirty="0">
                <a:latin typeface="HGP明朝E" panose="02020900000000000000" pitchFamily="18" charset="-128"/>
                <a:ea typeface="HGP明朝E" panose="02020900000000000000" pitchFamily="18" charset="-128"/>
              </a:rPr>
              <a:t>,</a:t>
            </a:r>
            <a:r>
              <a:rPr lang="ja-JP" altLang="en-US" sz="1400" dirty="0">
                <a:latin typeface="HGP明朝E" panose="02020900000000000000" pitchFamily="18" charset="-128"/>
                <a:ea typeface="HGP明朝E" panose="02020900000000000000" pitchFamily="18" charset="-128"/>
              </a:rPr>
              <a:t>香川県で</a:t>
            </a:r>
            <a:r>
              <a:rPr lang="en-US" altLang="ja-JP" sz="1400" dirty="0">
                <a:latin typeface="HGP明朝E" panose="02020900000000000000" pitchFamily="18" charset="-128"/>
                <a:ea typeface="HGP明朝E" panose="02020900000000000000" pitchFamily="18" charset="-128"/>
              </a:rPr>
              <a:t>,</a:t>
            </a:r>
            <a:r>
              <a:rPr lang="ja-JP" altLang="en-US" sz="1400" dirty="0">
                <a:latin typeface="HGP明朝E" panose="02020900000000000000" pitchFamily="18" charset="-128"/>
                <a:ea typeface="HGP明朝E" panose="02020900000000000000" pitchFamily="18" charset="-128"/>
              </a:rPr>
              <a:t>地方安全専門官</a:t>
            </a:r>
            <a:r>
              <a:rPr lang="en-US" altLang="ja-JP" sz="1400" dirty="0">
                <a:latin typeface="HGP明朝E" panose="02020900000000000000" pitchFamily="18" charset="-128"/>
                <a:ea typeface="HGP明朝E" panose="02020900000000000000" pitchFamily="18" charset="-128"/>
              </a:rPr>
              <a:t>,</a:t>
            </a:r>
            <a:r>
              <a:rPr lang="ja-JP" altLang="en-US" sz="1400" dirty="0">
                <a:latin typeface="HGP明朝E" panose="02020900000000000000" pitchFamily="18" charset="-128"/>
                <a:ea typeface="HGP明朝E" panose="02020900000000000000" pitchFamily="18" charset="-128"/>
              </a:rPr>
              <a:t>地方労働衛生専門官</a:t>
            </a:r>
            <a:r>
              <a:rPr lang="en-US" altLang="ja-JP" sz="1400" dirty="0">
                <a:latin typeface="HGP明朝E" panose="02020900000000000000" pitchFamily="18" charset="-128"/>
                <a:ea typeface="HGP明朝E" panose="02020900000000000000" pitchFamily="18" charset="-128"/>
              </a:rPr>
              <a:t>,</a:t>
            </a:r>
            <a:r>
              <a:rPr lang="ja-JP" altLang="en-US" sz="1400" dirty="0">
                <a:latin typeface="HGP明朝E" panose="02020900000000000000" pitchFamily="18" charset="-128"/>
                <a:ea typeface="HGP明朝E" panose="02020900000000000000" pitchFamily="18" charset="-128"/>
              </a:rPr>
              <a:t>健康安全課長</a:t>
            </a:r>
            <a:r>
              <a:rPr lang="en-US" altLang="ja-JP" sz="1400" dirty="0">
                <a:latin typeface="HGP明朝E" panose="02020900000000000000" pitchFamily="18" charset="-128"/>
                <a:ea typeface="HGP明朝E" panose="02020900000000000000" pitchFamily="18" charset="-128"/>
              </a:rPr>
              <a:t>,</a:t>
            </a:r>
            <a:r>
              <a:rPr lang="ja-JP" altLang="en-US" sz="1400" dirty="0">
                <a:latin typeface="HGP明朝E" panose="02020900000000000000" pitchFamily="18" charset="-128"/>
                <a:ea typeface="HGP明朝E" panose="02020900000000000000" pitchFamily="18" charset="-128"/>
              </a:rPr>
              <a:t>賃金室長</a:t>
            </a:r>
            <a:r>
              <a:rPr lang="en-US" altLang="ja-JP" sz="1400" dirty="0">
                <a:latin typeface="HGP明朝E" panose="02020900000000000000" pitchFamily="18" charset="-128"/>
                <a:ea typeface="HGP明朝E" panose="02020900000000000000" pitchFamily="18" charset="-128"/>
              </a:rPr>
              <a:t>,</a:t>
            </a:r>
            <a:r>
              <a:rPr lang="ja-JP" altLang="en-US" sz="1400" dirty="0">
                <a:latin typeface="HGP明朝E" panose="02020900000000000000" pitchFamily="18" charset="-128"/>
                <a:ea typeface="HGP明朝E" panose="02020900000000000000" pitchFamily="18" charset="-128"/>
              </a:rPr>
              <a:t>各労働基準監督署長等を歴任している。</a:t>
            </a:r>
            <a:endParaRPr lang="en-US" altLang="ja-JP" sz="1400" dirty="0">
              <a:latin typeface="HGP明朝E" panose="02020900000000000000" pitchFamily="18" charset="-128"/>
              <a:ea typeface="HGP明朝E" panose="02020900000000000000" pitchFamily="18" charset="-128"/>
            </a:endParaRPr>
          </a:p>
          <a:p>
            <a:pPr>
              <a:lnSpc>
                <a:spcPts val="2064"/>
              </a:lnSpc>
            </a:pPr>
            <a:endParaRPr lang="en-US" altLang="ja-JP" sz="1400" dirty="0">
              <a:latin typeface="HGP明朝E" panose="02020900000000000000" pitchFamily="18" charset="-128"/>
              <a:ea typeface="HGP明朝E" panose="02020900000000000000" pitchFamily="18" charset="-128"/>
            </a:endParaRPr>
          </a:p>
          <a:p>
            <a:pPr>
              <a:lnSpc>
                <a:spcPts val="2064"/>
              </a:lnSpc>
            </a:pPr>
            <a:endParaRPr lang="en-US" altLang="ja-JP" sz="1400" dirty="0">
              <a:latin typeface="HGP明朝E" panose="02020900000000000000" pitchFamily="18" charset="-128"/>
              <a:ea typeface="HGP明朝E" panose="02020900000000000000" pitchFamily="18" charset="-128"/>
            </a:endParaRPr>
          </a:p>
          <a:p>
            <a:pPr>
              <a:lnSpc>
                <a:spcPts val="2064"/>
              </a:lnSpc>
            </a:pPr>
            <a:r>
              <a:rPr lang="ja-JP" altLang="en-US" sz="1400" dirty="0">
                <a:latin typeface="HGP明朝E" panose="02020900000000000000" pitchFamily="18" charset="-128"/>
                <a:ea typeface="HGP明朝E" panose="02020900000000000000" pitchFamily="18" charset="-128"/>
              </a:rPr>
              <a:t>著者　社会保険労務士　合田弘孝</a:t>
            </a:r>
          </a:p>
        </p:txBody>
      </p:sp>
      <p:sp>
        <p:nvSpPr>
          <p:cNvPr id="4" name="スライド番号プレースホルダー 3"/>
          <p:cNvSpPr>
            <a:spLocks noGrp="1"/>
          </p:cNvSpPr>
          <p:nvPr>
            <p:ph type="sldNum" sz="quarter" idx="10"/>
          </p:nvPr>
        </p:nvSpPr>
        <p:spPr/>
        <p:txBody>
          <a:bodyPr/>
          <a:lstStyle/>
          <a:p>
            <a:fld id="{5F65748C-C6D8-4748-808C-1CEA1825BD04}" type="slidenum">
              <a:rPr kumimoji="1" lang="ja-JP" altLang="en-US" smtClean="0"/>
              <a:t>103</a:t>
            </a:fld>
            <a:endParaRPr kumimoji="1" lang="ja-JP" altLang="en-US"/>
          </a:p>
        </p:txBody>
      </p:sp>
    </p:spTree>
    <p:extLst>
      <p:ext uri="{BB962C8B-B14F-4D97-AF65-F5344CB8AC3E}">
        <p14:creationId xmlns:p14="http://schemas.microsoft.com/office/powerpoint/2010/main" val="45727446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154113" y="741363"/>
            <a:ext cx="4814887" cy="3889375"/>
          </a:xfrm>
          <a:prstGeom prst="rect">
            <a:avLst/>
          </a:prstGeom>
        </p:spPr>
      </p:sp>
      <p:sp>
        <p:nvSpPr>
          <p:cNvPr id="3" name="ノート プレースホルダー 2"/>
          <p:cNvSpPr>
            <a:spLocks noGrp="1" noChangeAspect="1"/>
          </p:cNvSpPr>
          <p:nvPr>
            <p:ph type="body" idx="1"/>
          </p:nvPr>
        </p:nvSpPr>
        <p:spPr>
          <a:xfrm>
            <a:off x="1105077" y="4890047"/>
            <a:ext cx="4893910" cy="4794037"/>
          </a:xfrm>
          <a:prstGeom prst="rect">
            <a:avLst/>
          </a:prstGeom>
        </p:spPr>
        <p:txBody>
          <a:bodyPr/>
          <a:lstStyle/>
          <a:p>
            <a:pPr defTabSz="1022717">
              <a:lnSpc>
                <a:spcPts val="2064"/>
              </a:lnSpc>
              <a:defRPr/>
            </a:pPr>
            <a:r>
              <a:rPr lang="ja-JP" altLang="en-US" sz="1400" dirty="0">
                <a:latin typeface="HGP明朝E" panose="02020900000000000000" pitchFamily="18" charset="-128"/>
                <a:ea typeface="HGP明朝E" panose="02020900000000000000" pitchFamily="18" charset="-128"/>
              </a:rPr>
              <a:t>　労働災害とは何かを知ることにより，それが防止できるものであることが分かる。</a:t>
            </a:r>
            <a:endParaRPr lang="en-US" altLang="ja-JP" sz="1400" dirty="0">
              <a:latin typeface="HGP明朝E" panose="02020900000000000000" pitchFamily="18" charset="-128"/>
              <a:ea typeface="HGP明朝E" panose="02020900000000000000" pitchFamily="18" charset="-128"/>
            </a:endParaRPr>
          </a:p>
          <a:p>
            <a:pPr defTabSz="1022717">
              <a:lnSpc>
                <a:spcPts val="2064"/>
              </a:lnSpc>
              <a:defRPr/>
            </a:pPr>
            <a:endParaRPr lang="en-US" altLang="ja-JP" sz="1400" dirty="0">
              <a:latin typeface="HGP明朝E" panose="02020900000000000000" pitchFamily="18" charset="-128"/>
              <a:ea typeface="HGP明朝E" panose="02020900000000000000" pitchFamily="18" charset="-128"/>
            </a:endParaRPr>
          </a:p>
          <a:p>
            <a:pPr>
              <a:lnSpc>
                <a:spcPts val="2064"/>
              </a:lnSpc>
            </a:pPr>
            <a:r>
              <a:rPr lang="ja-JP" altLang="en-US" sz="1400" dirty="0">
                <a:latin typeface="HGP明朝E" panose="02020900000000000000" pitchFamily="18" charset="-128"/>
                <a:ea typeface="HGP明朝E" panose="02020900000000000000" pitchFamily="18" charset="-128"/>
              </a:rPr>
              <a:t>　労働災害がなくなれば</a:t>
            </a:r>
            <a:r>
              <a:rPr lang="en-US" altLang="ja-JP" sz="1400" dirty="0">
                <a:latin typeface="HGP明朝E" panose="02020900000000000000" pitchFamily="18" charset="-128"/>
                <a:ea typeface="HGP明朝E" panose="02020900000000000000" pitchFamily="18" charset="-128"/>
              </a:rPr>
              <a:t>,</a:t>
            </a:r>
            <a:r>
              <a:rPr lang="ja-JP" altLang="en-US" sz="1400" dirty="0">
                <a:latin typeface="HGP明朝E" panose="02020900000000000000" pitchFamily="18" charset="-128"/>
                <a:ea typeface="HGP明朝E" panose="02020900000000000000" pitchFamily="18" charset="-128"/>
              </a:rPr>
              <a:t>労働安全衛生法を知らなくても</a:t>
            </a:r>
            <a:r>
              <a:rPr lang="en-US" altLang="ja-JP" sz="1400" dirty="0">
                <a:latin typeface="HGP明朝E" panose="02020900000000000000" pitchFamily="18" charset="-128"/>
                <a:ea typeface="HGP明朝E" panose="02020900000000000000" pitchFamily="18" charset="-128"/>
              </a:rPr>
              <a:t>,</a:t>
            </a:r>
            <a:r>
              <a:rPr lang="ja-JP" altLang="en-US" sz="1400" dirty="0">
                <a:latin typeface="HGP明朝E" panose="02020900000000000000" pitchFamily="18" charset="-128"/>
                <a:ea typeface="HGP明朝E" panose="02020900000000000000" pitchFamily="18" charset="-128"/>
              </a:rPr>
              <a:t>労働災害に関する労働基準監督署からの立ち入り調査はないし</a:t>
            </a:r>
            <a:r>
              <a:rPr lang="en-US" altLang="ja-JP" sz="1400" dirty="0">
                <a:latin typeface="HGP明朝E" panose="02020900000000000000" pitchFamily="18" charset="-128"/>
                <a:ea typeface="HGP明朝E" panose="02020900000000000000" pitchFamily="18" charset="-128"/>
              </a:rPr>
              <a:t>,</a:t>
            </a:r>
            <a:r>
              <a:rPr lang="ja-JP" altLang="en-US" sz="1400" dirty="0">
                <a:latin typeface="HGP明朝E" panose="02020900000000000000" pitchFamily="18" charset="-128"/>
                <a:ea typeface="HGP明朝E" panose="02020900000000000000" pitchFamily="18" charset="-128"/>
              </a:rPr>
              <a:t>仕事を中断することなどもない。</a:t>
            </a:r>
            <a:endParaRPr lang="en-US" altLang="ja-JP" sz="1400" dirty="0">
              <a:latin typeface="HGP明朝E" panose="02020900000000000000" pitchFamily="18" charset="-128"/>
              <a:ea typeface="HGP明朝E" panose="02020900000000000000" pitchFamily="18" charset="-128"/>
            </a:endParaRPr>
          </a:p>
          <a:p>
            <a:pPr>
              <a:lnSpc>
                <a:spcPts val="2064"/>
              </a:lnSpc>
            </a:pPr>
            <a:r>
              <a:rPr lang="ja-JP" altLang="en-US" sz="1400" dirty="0">
                <a:latin typeface="HGP明朝E" panose="02020900000000000000" pitchFamily="18" charset="-128"/>
                <a:ea typeface="HGP明朝E" panose="02020900000000000000" pitchFamily="18" charset="-128"/>
              </a:rPr>
              <a:t>　そして何よりも労働者及びその家族の悲しみがなくなる。</a:t>
            </a:r>
          </a:p>
          <a:p>
            <a:pPr>
              <a:lnSpc>
                <a:spcPts val="2064"/>
              </a:lnSpc>
            </a:pPr>
            <a:endParaRPr lang="ja-JP" altLang="en-US" sz="1400" dirty="0">
              <a:latin typeface="HGP明朝E" panose="02020900000000000000" pitchFamily="18" charset="-128"/>
              <a:ea typeface="HGP明朝E" panose="02020900000000000000" pitchFamily="18" charset="-128"/>
            </a:endParaRPr>
          </a:p>
          <a:p>
            <a:pPr>
              <a:lnSpc>
                <a:spcPts val="2064"/>
              </a:lnSpc>
            </a:pPr>
            <a:r>
              <a:rPr lang="ja-JP" altLang="en-US" sz="1400" dirty="0">
                <a:latin typeface="HGP明朝E" panose="02020900000000000000" pitchFamily="18" charset="-128"/>
                <a:ea typeface="HGP明朝E" panose="02020900000000000000" pitchFamily="18" charset="-128"/>
              </a:rPr>
              <a:t>　労働災害（労働者の負傷）から生じる民事上の損害賠償責任については</a:t>
            </a:r>
            <a:r>
              <a:rPr lang="en-US" altLang="ja-JP" sz="1400" dirty="0">
                <a:latin typeface="HGP明朝E" panose="02020900000000000000" pitchFamily="18" charset="-128"/>
                <a:ea typeface="HGP明朝E" panose="02020900000000000000" pitchFamily="18" charset="-128"/>
              </a:rPr>
              <a:t>,</a:t>
            </a:r>
            <a:r>
              <a:rPr lang="ja-JP" altLang="en-US" sz="1400" dirty="0">
                <a:latin typeface="HGP明朝E" panose="02020900000000000000" pitchFamily="18" charset="-128"/>
                <a:ea typeface="HGP明朝E" panose="02020900000000000000" pitchFamily="18" charset="-128"/>
              </a:rPr>
              <a:t>労災保険があると安心できない。</a:t>
            </a:r>
            <a:endParaRPr lang="en-US" altLang="ja-JP" sz="1400" dirty="0">
              <a:latin typeface="HGP明朝E" panose="02020900000000000000" pitchFamily="18" charset="-128"/>
              <a:ea typeface="HGP明朝E" panose="02020900000000000000" pitchFamily="18" charset="-128"/>
            </a:endParaRPr>
          </a:p>
          <a:p>
            <a:pPr>
              <a:lnSpc>
                <a:spcPts val="2064"/>
              </a:lnSpc>
            </a:pPr>
            <a:r>
              <a:rPr lang="ja-JP" altLang="en-US" sz="1400" dirty="0">
                <a:latin typeface="HGP明朝E" panose="02020900000000000000" pitchFamily="18" charset="-128"/>
                <a:ea typeface="HGP明朝E" panose="02020900000000000000" pitchFamily="18" charset="-128"/>
              </a:rPr>
              <a:t>　労災保険だけでは済まず</a:t>
            </a:r>
            <a:r>
              <a:rPr lang="en-US" altLang="ja-JP" sz="1400" dirty="0">
                <a:latin typeface="HGP明朝E" panose="02020900000000000000" pitchFamily="18" charset="-128"/>
                <a:ea typeface="HGP明朝E" panose="02020900000000000000" pitchFamily="18" charset="-128"/>
              </a:rPr>
              <a:t>,</a:t>
            </a:r>
            <a:r>
              <a:rPr lang="ja-JP" altLang="en-US" sz="1400" dirty="0">
                <a:latin typeface="HGP明朝E" panose="02020900000000000000" pitchFamily="18" charset="-128"/>
                <a:ea typeface="HGP明朝E" panose="02020900000000000000" pitchFamily="18" charset="-128"/>
              </a:rPr>
              <a:t>別に民事上の損害賠償責任が問われる場合が多くなっている。</a:t>
            </a:r>
          </a:p>
          <a:p>
            <a:pPr>
              <a:lnSpc>
                <a:spcPts val="2064"/>
              </a:lnSpc>
            </a:pPr>
            <a:endParaRPr lang="ja-JP" altLang="en-US" sz="1400" dirty="0">
              <a:latin typeface="HGP明朝E" panose="02020900000000000000" pitchFamily="18" charset="-128"/>
              <a:ea typeface="HGP明朝E" panose="02020900000000000000" pitchFamily="18" charset="-128"/>
            </a:endParaRPr>
          </a:p>
          <a:p>
            <a:pPr>
              <a:lnSpc>
                <a:spcPts val="2064"/>
              </a:lnSpc>
            </a:pPr>
            <a:endParaRPr lang="en-US" altLang="ja-JP" sz="1400" dirty="0">
              <a:latin typeface="HGP明朝E" panose="02020900000000000000" pitchFamily="18" charset="-128"/>
              <a:ea typeface="HGP明朝E" panose="02020900000000000000" pitchFamily="18" charset="-128"/>
            </a:endParaRPr>
          </a:p>
          <a:p>
            <a:pPr>
              <a:lnSpc>
                <a:spcPts val="2064"/>
              </a:lnSpc>
            </a:pPr>
            <a:endParaRPr lang="en-US" altLang="ja-JP" sz="1400" dirty="0">
              <a:latin typeface="HGP明朝E" panose="02020900000000000000" pitchFamily="18" charset="-128"/>
              <a:ea typeface="HGP明朝E" panose="02020900000000000000" pitchFamily="18" charset="-128"/>
            </a:endParaRPr>
          </a:p>
        </p:txBody>
      </p:sp>
      <p:sp>
        <p:nvSpPr>
          <p:cNvPr id="5" name="スライド番号プレースホルダー 4"/>
          <p:cNvSpPr>
            <a:spLocks noGrp="1"/>
          </p:cNvSpPr>
          <p:nvPr>
            <p:ph type="sldNum" sz="quarter" idx="10"/>
          </p:nvPr>
        </p:nvSpPr>
        <p:spPr/>
        <p:txBody>
          <a:bodyPr/>
          <a:lstStyle/>
          <a:p>
            <a:fld id="{5F65748C-C6D8-4748-808C-1CEA1825BD04}" type="slidenum">
              <a:rPr kumimoji="1" lang="ja-JP" altLang="en-US" smtClean="0"/>
              <a:t>11</a:t>
            </a:fld>
            <a:endParaRPr kumimoji="1" lang="ja-JP" altLang="en-US"/>
          </a:p>
        </p:txBody>
      </p:sp>
    </p:spTree>
    <p:extLst>
      <p:ext uri="{BB962C8B-B14F-4D97-AF65-F5344CB8AC3E}">
        <p14:creationId xmlns:p14="http://schemas.microsoft.com/office/powerpoint/2010/main" val="92703424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244" name="Rectangle 2"/>
          <p:cNvSpPr>
            <a:spLocks noGrp="1" noRot="1" noChangeAspect="1" noChangeArrowheads="1" noTextEdit="1"/>
          </p:cNvSpPr>
          <p:nvPr>
            <p:ph type="sldImg"/>
          </p:nvPr>
        </p:nvSpPr>
        <p:spPr>
          <a:xfrm>
            <a:off x="1154113" y="741363"/>
            <a:ext cx="4814887" cy="3889375"/>
          </a:xfrm>
          <a:prstGeom prst="rect">
            <a:avLst/>
          </a:prstGeom>
          <a:ln/>
        </p:spPr>
      </p:sp>
      <p:sp>
        <p:nvSpPr>
          <p:cNvPr id="138245" name="Rectangle 3"/>
          <p:cNvSpPr>
            <a:spLocks noGrp="1" noChangeAspect="1" noChangeArrowheads="1"/>
          </p:cNvSpPr>
          <p:nvPr>
            <p:ph type="body" idx="1"/>
          </p:nvPr>
        </p:nvSpPr>
        <p:spPr>
          <a:xfrm>
            <a:off x="1131388" y="4890047"/>
            <a:ext cx="4880754" cy="4445497"/>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defTabSz="943478">
              <a:lnSpc>
                <a:spcPts val="2064"/>
              </a:lnSpc>
              <a:defRPr/>
            </a:pPr>
            <a:r>
              <a:rPr lang="ja-JP" altLang="en-US" sz="1400" dirty="0">
                <a:latin typeface="HGP明朝E" panose="02020900000000000000" pitchFamily="18" charset="-128"/>
                <a:ea typeface="HGP明朝E" panose="02020900000000000000" pitchFamily="18" charset="-128"/>
              </a:rPr>
              <a:t>　災害とは</a:t>
            </a:r>
            <a:r>
              <a:rPr lang="en-US" altLang="ja-JP" sz="1400" dirty="0">
                <a:latin typeface="HGP明朝E" panose="02020900000000000000" pitchFamily="18" charset="-128"/>
                <a:ea typeface="HGP明朝E" panose="02020900000000000000" pitchFamily="18" charset="-128"/>
              </a:rPr>
              <a:t>,</a:t>
            </a:r>
            <a:r>
              <a:rPr lang="ja-JP" altLang="en-US" sz="1400" dirty="0">
                <a:latin typeface="HGP明朝E" panose="02020900000000000000" pitchFamily="18" charset="-128"/>
                <a:ea typeface="HGP明朝E" panose="02020900000000000000" pitchFamily="18" charset="-128"/>
              </a:rPr>
              <a:t>人と環境との生態学的な関係の広範囲な破壊の結果</a:t>
            </a:r>
            <a:r>
              <a:rPr lang="en-US" altLang="ja-JP" sz="1400" dirty="0">
                <a:latin typeface="HGP明朝E" panose="02020900000000000000" pitchFamily="18" charset="-128"/>
                <a:ea typeface="HGP明朝E" panose="02020900000000000000" pitchFamily="18" charset="-128"/>
              </a:rPr>
              <a:t>,</a:t>
            </a:r>
            <a:r>
              <a:rPr lang="ja-JP" altLang="en-US" sz="1400" dirty="0">
                <a:latin typeface="HGP明朝E" panose="02020900000000000000" pitchFamily="18" charset="-128"/>
                <a:ea typeface="HGP明朝E" panose="02020900000000000000" pitchFamily="18" charset="-128"/>
              </a:rPr>
              <a:t>被災地域の対応能力をはるかに超えた生態系の破壊状態で</a:t>
            </a:r>
            <a:r>
              <a:rPr lang="en-US" altLang="ja-JP" sz="1400" dirty="0">
                <a:latin typeface="HGP明朝E" panose="02020900000000000000" pitchFamily="18" charset="-128"/>
                <a:ea typeface="HGP明朝E" panose="02020900000000000000" pitchFamily="18" charset="-128"/>
              </a:rPr>
              <a:t>,</a:t>
            </a:r>
            <a:r>
              <a:rPr lang="ja-JP" altLang="en-US" sz="1400" dirty="0">
                <a:latin typeface="HGP明朝E" panose="02020900000000000000" pitchFamily="18" charset="-128"/>
                <a:ea typeface="HGP明朝E" panose="02020900000000000000" pitchFamily="18" charset="-128"/>
              </a:rPr>
              <a:t>自然災害</a:t>
            </a:r>
            <a:r>
              <a:rPr lang="en-US" altLang="ja-JP" sz="1400" dirty="0">
                <a:latin typeface="HGP明朝E" panose="02020900000000000000" pitchFamily="18" charset="-128"/>
                <a:ea typeface="HGP明朝E" panose="02020900000000000000" pitchFamily="18" charset="-128"/>
              </a:rPr>
              <a:t>,</a:t>
            </a:r>
            <a:r>
              <a:rPr lang="ja-JP" altLang="en-US" sz="1400" dirty="0">
                <a:latin typeface="HGP明朝E" panose="02020900000000000000" pitchFamily="18" charset="-128"/>
                <a:ea typeface="HGP明朝E" panose="02020900000000000000" pitchFamily="18" charset="-128"/>
              </a:rPr>
              <a:t>人為災害</a:t>
            </a:r>
            <a:r>
              <a:rPr lang="en-US" altLang="ja-JP" sz="1400" dirty="0">
                <a:latin typeface="HGP明朝E" panose="02020900000000000000" pitchFamily="18" charset="-128"/>
                <a:ea typeface="HGP明朝E" panose="02020900000000000000" pitchFamily="18" charset="-128"/>
              </a:rPr>
              <a:t>,</a:t>
            </a:r>
            <a:r>
              <a:rPr lang="ja-JP" altLang="en-US" sz="1400" dirty="0">
                <a:latin typeface="HGP明朝E" panose="02020900000000000000" pitchFamily="18" charset="-128"/>
                <a:ea typeface="HGP明朝E" panose="02020900000000000000" pitchFamily="18" charset="-128"/>
              </a:rPr>
              <a:t>特殊災害などがある。</a:t>
            </a:r>
            <a:endParaRPr lang="en-US" altLang="ja-JP" sz="1400" dirty="0">
              <a:latin typeface="HGP明朝E" panose="02020900000000000000" pitchFamily="18" charset="-128"/>
              <a:ea typeface="HGP明朝E" panose="02020900000000000000" pitchFamily="18" charset="-128"/>
            </a:endParaRPr>
          </a:p>
          <a:p>
            <a:pPr defTabSz="943478">
              <a:lnSpc>
                <a:spcPts val="2064"/>
              </a:lnSpc>
              <a:defRPr/>
            </a:pPr>
            <a:r>
              <a:rPr lang="ja-JP" altLang="en-US" sz="1400" dirty="0">
                <a:latin typeface="HGP明朝E" panose="02020900000000000000" pitchFamily="18" charset="-128"/>
                <a:ea typeface="HGP明朝E" panose="02020900000000000000" pitchFamily="18" charset="-128"/>
              </a:rPr>
              <a:t>　 「物」と「人」とが接触した現象</a:t>
            </a:r>
            <a:r>
              <a:rPr lang="en-US" altLang="ja-JP" sz="1400" dirty="0">
                <a:latin typeface="HGP明朝E" panose="02020900000000000000" pitchFamily="18" charset="-128"/>
                <a:ea typeface="HGP明朝E" panose="02020900000000000000" pitchFamily="18" charset="-128"/>
              </a:rPr>
              <a:t>,</a:t>
            </a:r>
            <a:r>
              <a:rPr lang="ja-JP" altLang="en-US" sz="1400" dirty="0">
                <a:latin typeface="HGP明朝E" panose="02020900000000000000" pitchFamily="18" charset="-128"/>
                <a:ea typeface="HGP明朝E" panose="02020900000000000000" pitchFamily="18" charset="-128"/>
              </a:rPr>
              <a:t>人が有害な環境のもとに暴露された現象などともいう。</a:t>
            </a:r>
            <a:endParaRPr lang="en-US" altLang="ja-JP" sz="1400" dirty="0">
              <a:latin typeface="HGP明朝E" panose="02020900000000000000" pitchFamily="18" charset="-128"/>
              <a:ea typeface="HGP明朝E" panose="02020900000000000000" pitchFamily="18" charset="-128"/>
            </a:endParaRPr>
          </a:p>
          <a:p>
            <a:pPr defTabSz="943478">
              <a:lnSpc>
                <a:spcPts val="2064"/>
              </a:lnSpc>
              <a:defRPr/>
            </a:pPr>
            <a:endParaRPr lang="ja-JP" altLang="en-US" sz="1400" dirty="0">
              <a:latin typeface="HGP明朝E" panose="02020900000000000000" pitchFamily="18" charset="-128"/>
              <a:ea typeface="HGP明朝E" panose="02020900000000000000" pitchFamily="18" charset="-128"/>
            </a:endParaRPr>
          </a:p>
          <a:p>
            <a:pPr defTabSz="943478">
              <a:lnSpc>
                <a:spcPts val="2064"/>
              </a:lnSpc>
              <a:defRPr/>
            </a:pPr>
            <a:r>
              <a:rPr lang="ja-JP" altLang="en-US" sz="1400" dirty="0">
                <a:latin typeface="HGP明朝E" panose="02020900000000000000" pitchFamily="18" charset="-128"/>
                <a:ea typeface="HGP明朝E" panose="02020900000000000000" pitchFamily="18" charset="-128"/>
              </a:rPr>
              <a:t>　「災」と「害」はほぼ同じ意味である。</a:t>
            </a:r>
            <a:endParaRPr lang="en-US" altLang="ja-JP" sz="1400" dirty="0">
              <a:latin typeface="HGP明朝E" panose="02020900000000000000" pitchFamily="18" charset="-128"/>
              <a:ea typeface="HGP明朝E" panose="02020900000000000000" pitchFamily="18" charset="-128"/>
            </a:endParaRPr>
          </a:p>
          <a:p>
            <a:pPr defTabSz="943478">
              <a:lnSpc>
                <a:spcPts val="2064"/>
              </a:lnSpc>
              <a:defRPr/>
            </a:pPr>
            <a:r>
              <a:rPr lang="ja-JP" altLang="en-US" sz="1400" dirty="0">
                <a:latin typeface="HGP明朝E" panose="02020900000000000000" pitchFamily="18" charset="-128"/>
                <a:ea typeface="HGP明朝E" panose="02020900000000000000" pitchFamily="18" charset="-128"/>
              </a:rPr>
              <a:t>　「災」の字自体の上の「巛」は「水」を意味し</a:t>
            </a:r>
            <a:r>
              <a:rPr lang="en-US" altLang="ja-JP" sz="1400" dirty="0">
                <a:latin typeface="HGP明朝E" panose="02020900000000000000" pitchFamily="18" charset="-128"/>
                <a:ea typeface="HGP明朝E" panose="02020900000000000000" pitchFamily="18" charset="-128"/>
              </a:rPr>
              <a:t>,</a:t>
            </a:r>
            <a:r>
              <a:rPr lang="ja-JP" altLang="en-US" sz="1400" dirty="0">
                <a:latin typeface="HGP明朝E" panose="02020900000000000000" pitchFamily="18" charset="-128"/>
                <a:ea typeface="HGP明朝E" panose="02020900000000000000" pitchFamily="18" charset="-128"/>
              </a:rPr>
              <a:t>下はそのまま「火」を意味する漢字で</a:t>
            </a:r>
            <a:r>
              <a:rPr lang="en-US" altLang="ja-JP" sz="1400" dirty="0">
                <a:latin typeface="HGP明朝E" panose="02020900000000000000" pitchFamily="18" charset="-128"/>
                <a:ea typeface="HGP明朝E" panose="02020900000000000000" pitchFamily="18" charset="-128"/>
              </a:rPr>
              <a:t>,</a:t>
            </a:r>
            <a:r>
              <a:rPr lang="ja-JP" altLang="en-US" sz="1400" dirty="0">
                <a:latin typeface="HGP明朝E" panose="02020900000000000000" pitchFamily="18" charset="-128"/>
                <a:ea typeface="HGP明朝E" panose="02020900000000000000" pitchFamily="18" charset="-128"/>
              </a:rPr>
              <a:t>「水」と「火」が代表するように</a:t>
            </a:r>
            <a:r>
              <a:rPr lang="en-US" altLang="ja-JP" sz="1400" dirty="0">
                <a:latin typeface="HGP明朝E" panose="02020900000000000000" pitchFamily="18" charset="-128"/>
                <a:ea typeface="HGP明朝E" panose="02020900000000000000" pitchFamily="18" charset="-128"/>
              </a:rPr>
              <a:t>,</a:t>
            </a:r>
            <a:r>
              <a:rPr lang="ja-JP" altLang="en-US" sz="1400" dirty="0">
                <a:latin typeface="HGP明朝E" panose="02020900000000000000" pitchFamily="18" charset="-128"/>
                <a:ea typeface="HGP明朝E" panose="02020900000000000000" pitchFamily="18" charset="-128"/>
              </a:rPr>
              <a:t>「災害」とは「異常な自然現象などによって</a:t>
            </a:r>
            <a:r>
              <a:rPr lang="en-US" altLang="ja-JP" sz="1400" dirty="0">
                <a:latin typeface="HGP明朝E" panose="02020900000000000000" pitchFamily="18" charset="-128"/>
                <a:ea typeface="HGP明朝E" panose="02020900000000000000" pitchFamily="18" charset="-128"/>
              </a:rPr>
              <a:t>,</a:t>
            </a:r>
            <a:r>
              <a:rPr lang="ja-JP" altLang="en-US" sz="1400" dirty="0">
                <a:latin typeface="HGP明朝E" panose="02020900000000000000" pitchFamily="18" charset="-128"/>
                <a:ea typeface="HGP明朝E" panose="02020900000000000000" pitchFamily="18" charset="-128"/>
              </a:rPr>
              <a:t>人間が被害を受けること」であり</a:t>
            </a:r>
            <a:r>
              <a:rPr lang="en-US" altLang="ja-JP" sz="1400" dirty="0">
                <a:latin typeface="HGP明朝E" panose="02020900000000000000" pitchFamily="18" charset="-128"/>
                <a:ea typeface="HGP明朝E" panose="02020900000000000000" pitchFamily="18" charset="-128"/>
              </a:rPr>
              <a:t>,</a:t>
            </a:r>
            <a:r>
              <a:rPr lang="ja-JP" altLang="en-US" sz="1400" dirty="0">
                <a:latin typeface="HGP明朝E" panose="02020900000000000000" pitchFamily="18" charset="-128"/>
                <a:ea typeface="HGP明朝E" panose="02020900000000000000" pitchFamily="18" charset="-128"/>
              </a:rPr>
              <a:t>自然災害の防止は無理であるが</a:t>
            </a:r>
            <a:r>
              <a:rPr lang="en-US" altLang="ja-JP" sz="1400" dirty="0">
                <a:latin typeface="HGP明朝E" panose="02020900000000000000" pitchFamily="18" charset="-128"/>
                <a:ea typeface="HGP明朝E" panose="02020900000000000000" pitchFamily="18" charset="-128"/>
              </a:rPr>
              <a:t>,</a:t>
            </a:r>
            <a:r>
              <a:rPr lang="ja-JP" altLang="en-US" sz="1400" dirty="0">
                <a:latin typeface="HGP明朝E" panose="02020900000000000000" pitchFamily="18" charset="-128"/>
                <a:ea typeface="HGP明朝E" panose="02020900000000000000" pitchFamily="18" charset="-128"/>
              </a:rPr>
              <a:t>「労働災害」は</a:t>
            </a:r>
            <a:r>
              <a:rPr lang="en-US" altLang="ja-JP" sz="1400" dirty="0">
                <a:latin typeface="HGP明朝E" panose="02020900000000000000" pitchFamily="18" charset="-128"/>
                <a:ea typeface="HGP明朝E" panose="02020900000000000000" pitchFamily="18" charset="-128"/>
              </a:rPr>
              <a:t>,</a:t>
            </a:r>
            <a:r>
              <a:rPr lang="ja-JP" altLang="en-US" sz="1400" dirty="0">
                <a:latin typeface="HGP明朝E" panose="02020900000000000000" pitchFamily="18" charset="-128"/>
                <a:ea typeface="HGP明朝E" panose="02020900000000000000" pitchFamily="18" charset="-128"/>
              </a:rPr>
              <a:t>人間が引き起こすもので</a:t>
            </a:r>
            <a:r>
              <a:rPr lang="en-US" altLang="ja-JP" sz="1400" dirty="0">
                <a:latin typeface="HGP明朝E" panose="02020900000000000000" pitchFamily="18" charset="-128"/>
                <a:ea typeface="HGP明朝E" panose="02020900000000000000" pitchFamily="18" charset="-128"/>
              </a:rPr>
              <a:t>,</a:t>
            </a:r>
            <a:r>
              <a:rPr lang="ja-JP" altLang="en-US" sz="1400" dirty="0">
                <a:latin typeface="HGP明朝E" panose="02020900000000000000" pitchFamily="18" charset="-128"/>
                <a:ea typeface="HGP明朝E" panose="02020900000000000000" pitchFamily="18" charset="-128"/>
              </a:rPr>
              <a:t>対策は可能である。</a:t>
            </a:r>
            <a:endParaRPr lang="en-US" altLang="ja-JP" sz="1400" dirty="0">
              <a:latin typeface="HGP明朝E" panose="02020900000000000000" pitchFamily="18" charset="-128"/>
              <a:ea typeface="HGP明朝E" panose="02020900000000000000" pitchFamily="18" charset="-128"/>
            </a:endParaRPr>
          </a:p>
          <a:p>
            <a:pPr defTabSz="943478">
              <a:lnSpc>
                <a:spcPts val="2064"/>
              </a:lnSpc>
              <a:defRPr/>
            </a:pPr>
            <a:endParaRPr lang="en-US" altLang="ja-JP" sz="1400" dirty="0">
              <a:latin typeface="HGP明朝E" panose="02020900000000000000" pitchFamily="18" charset="-128"/>
              <a:ea typeface="HGP明朝E" panose="02020900000000000000" pitchFamily="18" charset="-128"/>
            </a:endParaRPr>
          </a:p>
          <a:p>
            <a:pPr defTabSz="943478">
              <a:lnSpc>
                <a:spcPts val="2064"/>
              </a:lnSpc>
              <a:defRPr/>
            </a:pPr>
            <a:r>
              <a:rPr lang="ja-JP" altLang="en-US" sz="1400" dirty="0">
                <a:latin typeface="HGP明朝E" panose="02020900000000000000" pitchFamily="18" charset="-128"/>
                <a:ea typeface="HGP明朝E" panose="02020900000000000000" pitchFamily="18" charset="-128"/>
              </a:rPr>
              <a:t>　＊「その他業務に起因して」は</a:t>
            </a:r>
            <a:r>
              <a:rPr lang="en-US" altLang="ja-JP" sz="1400" dirty="0">
                <a:latin typeface="HGP明朝E" panose="02020900000000000000" pitchFamily="18" charset="-128"/>
                <a:ea typeface="HGP明朝E" panose="02020900000000000000" pitchFamily="18" charset="-128"/>
              </a:rPr>
              <a:t>,</a:t>
            </a:r>
            <a:r>
              <a:rPr lang="ja-JP" altLang="en-US" sz="1400" dirty="0">
                <a:latin typeface="HGP明朝E" panose="02020900000000000000" pitchFamily="18" charset="-128"/>
                <a:ea typeface="HGP明朝E" panose="02020900000000000000" pitchFamily="18" charset="-128"/>
              </a:rPr>
              <a:t>原案にはなかったが</a:t>
            </a:r>
            <a:r>
              <a:rPr lang="en-US" altLang="ja-JP" sz="1400" dirty="0">
                <a:latin typeface="HGP明朝E" panose="02020900000000000000" pitchFamily="18" charset="-128"/>
                <a:ea typeface="HGP明朝E" panose="02020900000000000000" pitchFamily="18" charset="-128"/>
              </a:rPr>
              <a:t>,</a:t>
            </a:r>
            <a:r>
              <a:rPr lang="ja-JP" altLang="en-US" sz="1400" dirty="0">
                <a:latin typeface="HGP明朝E" panose="02020900000000000000" pitchFamily="18" charset="-128"/>
                <a:ea typeface="HGP明朝E" panose="02020900000000000000" pitchFamily="18" charset="-128"/>
              </a:rPr>
              <a:t>衆議院において挿入された。</a:t>
            </a:r>
          </a:p>
          <a:p>
            <a:pPr defTabSz="943478">
              <a:lnSpc>
                <a:spcPts val="2064"/>
              </a:lnSpc>
              <a:defRPr/>
            </a:pPr>
            <a:endParaRPr lang="en-US" altLang="ja-JP" sz="1400" dirty="0">
              <a:latin typeface="HGP明朝E" panose="02020900000000000000" pitchFamily="18" charset="-128"/>
              <a:ea typeface="HGP明朝E" panose="02020900000000000000" pitchFamily="18" charset="-128"/>
            </a:endParaRPr>
          </a:p>
        </p:txBody>
      </p:sp>
      <p:sp>
        <p:nvSpPr>
          <p:cNvPr id="2" name="スライド番号プレースホルダー 1"/>
          <p:cNvSpPr>
            <a:spLocks noGrp="1"/>
          </p:cNvSpPr>
          <p:nvPr>
            <p:ph type="sldNum" sz="quarter" idx="10"/>
          </p:nvPr>
        </p:nvSpPr>
        <p:spPr/>
        <p:txBody>
          <a:bodyPr/>
          <a:lstStyle/>
          <a:p>
            <a:fld id="{5F65748C-C6D8-4748-808C-1CEA1825BD04}" type="slidenum">
              <a:rPr kumimoji="1" lang="ja-JP" altLang="en-US" smtClean="0"/>
              <a:t>12</a:t>
            </a:fld>
            <a:endParaRPr kumimoji="1" lang="ja-JP" altLang="en-US"/>
          </a:p>
        </p:txBody>
      </p:sp>
    </p:spTree>
    <p:extLst>
      <p:ext uri="{BB962C8B-B14F-4D97-AF65-F5344CB8AC3E}">
        <p14:creationId xmlns:p14="http://schemas.microsoft.com/office/powerpoint/2010/main" val="175705533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244" name="Rectangle 2"/>
          <p:cNvSpPr>
            <a:spLocks noGrp="1" noRot="1" noChangeAspect="1" noChangeArrowheads="1" noTextEdit="1"/>
          </p:cNvSpPr>
          <p:nvPr>
            <p:ph type="sldImg"/>
          </p:nvPr>
        </p:nvSpPr>
        <p:spPr>
          <a:xfrm>
            <a:off x="1154113" y="741363"/>
            <a:ext cx="4814887" cy="3889375"/>
          </a:xfrm>
          <a:prstGeom prst="rect">
            <a:avLst/>
          </a:prstGeom>
          <a:ln/>
        </p:spPr>
      </p:sp>
      <p:sp>
        <p:nvSpPr>
          <p:cNvPr id="138245" name="Rectangle 3"/>
          <p:cNvSpPr>
            <a:spLocks noGrp="1" noChangeAspect="1" noChangeArrowheads="1"/>
          </p:cNvSpPr>
          <p:nvPr>
            <p:ph type="body" idx="1"/>
          </p:nvPr>
        </p:nvSpPr>
        <p:spPr>
          <a:xfrm>
            <a:off x="1197166" y="4890047"/>
            <a:ext cx="4749198" cy="4728692"/>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nSpc>
                <a:spcPts val="2064"/>
              </a:lnSpc>
            </a:pPr>
            <a:r>
              <a:rPr lang="ja-JP" altLang="en-US" sz="1400" dirty="0">
                <a:latin typeface="HGP明朝E" panose="02020900000000000000" pitchFamily="18" charset="-128"/>
                <a:ea typeface="HGP明朝E" panose="02020900000000000000" pitchFamily="18" charset="-128"/>
              </a:rPr>
              <a:t>　</a:t>
            </a:r>
            <a:r>
              <a:rPr lang="en-US" altLang="ja-JP" sz="1400" dirty="0">
                <a:latin typeface="HGP明朝E" panose="02020900000000000000" pitchFamily="18" charset="-128"/>
                <a:ea typeface="HGP明朝E" panose="02020900000000000000" pitchFamily="18" charset="-128"/>
              </a:rPr>
              <a:t>『</a:t>
            </a:r>
            <a:r>
              <a:rPr lang="ja-JP" altLang="en-US" sz="1400" dirty="0">
                <a:latin typeface="HGP明朝E" panose="02020900000000000000" pitchFamily="18" charset="-128"/>
                <a:ea typeface="HGP明朝E" panose="02020900000000000000" pitchFamily="18" charset="-128"/>
              </a:rPr>
              <a:t>労働安全衛生マネジメントシステムに関する指針</a:t>
            </a:r>
            <a:r>
              <a:rPr lang="en-US" altLang="ja-JP" sz="1400" dirty="0">
                <a:latin typeface="HGP明朝E" panose="02020900000000000000" pitchFamily="18" charset="-128"/>
                <a:ea typeface="HGP明朝E" panose="02020900000000000000" pitchFamily="18" charset="-128"/>
              </a:rPr>
              <a:t>』</a:t>
            </a:r>
            <a:r>
              <a:rPr lang="ja-JP" altLang="en-US" sz="1400" dirty="0">
                <a:latin typeface="HGP明朝E" panose="02020900000000000000" pitchFamily="18" charset="-128"/>
                <a:ea typeface="HGP明朝E" panose="02020900000000000000" pitchFamily="18" charset="-128"/>
              </a:rPr>
              <a:t>に関する通達の中で</a:t>
            </a:r>
            <a:r>
              <a:rPr lang="en-US" altLang="ja-JP" sz="1400" dirty="0">
                <a:latin typeface="HGP明朝E" panose="02020900000000000000" pitchFamily="18" charset="-128"/>
                <a:ea typeface="HGP明朝E" panose="02020900000000000000" pitchFamily="18" charset="-128"/>
              </a:rPr>
              <a:t>,</a:t>
            </a:r>
            <a:r>
              <a:rPr lang="ja-JP" altLang="en-US" sz="1400" dirty="0">
                <a:latin typeface="HGP明朝E" panose="02020900000000000000" pitchFamily="18" charset="-128"/>
                <a:ea typeface="HGP明朝E" panose="02020900000000000000" pitchFamily="18" charset="-128"/>
              </a:rPr>
              <a:t>「労働災害が多発した時代を経験し</a:t>
            </a:r>
            <a:r>
              <a:rPr lang="en-US" altLang="ja-JP" sz="1400" dirty="0">
                <a:latin typeface="HGP明朝E" panose="02020900000000000000" pitchFamily="18" charset="-128"/>
                <a:ea typeface="HGP明朝E" panose="02020900000000000000" pitchFamily="18" charset="-128"/>
              </a:rPr>
              <a:t>,</a:t>
            </a:r>
            <a:r>
              <a:rPr lang="ja-JP" altLang="en-US" sz="1400" dirty="0">
                <a:latin typeface="HGP明朝E" panose="02020900000000000000" pitchFamily="18" charset="-128"/>
                <a:ea typeface="HGP明朝E" panose="02020900000000000000" pitchFamily="18" charset="-128"/>
              </a:rPr>
              <a:t>労働災害防止のノウハウを蓄積した者が異動する際に</a:t>
            </a:r>
            <a:r>
              <a:rPr lang="en-US" altLang="ja-JP" sz="1400" dirty="0">
                <a:latin typeface="HGP明朝E" panose="02020900000000000000" pitchFamily="18" charset="-128"/>
                <a:ea typeface="HGP明朝E" panose="02020900000000000000" pitchFamily="18" charset="-128"/>
              </a:rPr>
              <a:t>,</a:t>
            </a:r>
            <a:r>
              <a:rPr lang="ja-JP" altLang="en-US" sz="1400" dirty="0">
                <a:latin typeface="HGP明朝E" panose="02020900000000000000" pitchFamily="18" charset="-128"/>
                <a:ea typeface="HGP明朝E" panose="02020900000000000000" pitchFamily="18" charset="-128"/>
              </a:rPr>
              <a:t>安全衛生管理のノウハウが事業場において十分に継承されないことにより</a:t>
            </a:r>
            <a:r>
              <a:rPr lang="en-US" altLang="ja-JP" sz="1400" dirty="0">
                <a:latin typeface="HGP明朝E" panose="02020900000000000000" pitchFamily="18" charset="-128"/>
                <a:ea typeface="HGP明朝E" panose="02020900000000000000" pitchFamily="18" charset="-128"/>
              </a:rPr>
              <a:t>,</a:t>
            </a:r>
            <a:r>
              <a:rPr lang="ja-JP" altLang="en-US" sz="1400" dirty="0">
                <a:latin typeface="HGP明朝E" panose="02020900000000000000" pitchFamily="18" charset="-128"/>
                <a:ea typeface="HGP明朝E" panose="02020900000000000000" pitchFamily="18" charset="-128"/>
              </a:rPr>
              <a:t>事業場の安全衛生水準が低下し</a:t>
            </a:r>
            <a:r>
              <a:rPr lang="en-US" altLang="ja-JP" sz="1400" dirty="0">
                <a:latin typeface="HGP明朝E" panose="02020900000000000000" pitchFamily="18" charset="-128"/>
                <a:ea typeface="HGP明朝E" panose="02020900000000000000" pitchFamily="18" charset="-128"/>
              </a:rPr>
              <a:t>,</a:t>
            </a:r>
            <a:r>
              <a:rPr lang="ja-JP" altLang="en-US" sz="1400" dirty="0">
                <a:latin typeface="HGP明朝E" panose="02020900000000000000" pitchFamily="18" charset="-128"/>
                <a:ea typeface="HGP明朝E" panose="02020900000000000000" pitchFamily="18" charset="-128"/>
              </a:rPr>
              <a:t>労働災害の発生に繋がるのではないかということが危惧されている」との説明があるように</a:t>
            </a:r>
            <a:r>
              <a:rPr lang="en-US" altLang="ja-JP" sz="1400" dirty="0">
                <a:latin typeface="HGP明朝E" panose="02020900000000000000" pitchFamily="18" charset="-128"/>
                <a:ea typeface="HGP明朝E" panose="02020900000000000000" pitchFamily="18" charset="-128"/>
              </a:rPr>
              <a:t>,</a:t>
            </a:r>
            <a:r>
              <a:rPr lang="ja-JP" altLang="en-US" sz="1400" dirty="0">
                <a:latin typeface="HGP明朝E" panose="02020900000000000000" pitchFamily="18" charset="-128"/>
                <a:ea typeface="HGP明朝E" panose="02020900000000000000" pitchFamily="18" charset="-128"/>
              </a:rPr>
              <a:t>災害を経験した者は</a:t>
            </a:r>
            <a:r>
              <a:rPr lang="en-US" altLang="ja-JP" sz="1400" dirty="0">
                <a:latin typeface="HGP明朝E" panose="02020900000000000000" pitchFamily="18" charset="-128"/>
                <a:ea typeface="HGP明朝E" panose="02020900000000000000" pitchFamily="18" charset="-128"/>
              </a:rPr>
              <a:t>,</a:t>
            </a:r>
            <a:r>
              <a:rPr lang="ja-JP" altLang="en-US" sz="1400" dirty="0">
                <a:latin typeface="HGP明朝E" panose="02020900000000000000" pitchFamily="18" charset="-128"/>
                <a:ea typeface="HGP明朝E" panose="02020900000000000000" pitchFamily="18" charset="-128"/>
              </a:rPr>
              <a:t>災害防止のノウハウも身につき</a:t>
            </a:r>
            <a:r>
              <a:rPr lang="en-US" altLang="ja-JP" sz="1400" dirty="0">
                <a:latin typeface="HGP明朝E" panose="02020900000000000000" pitchFamily="18" charset="-128"/>
                <a:ea typeface="HGP明朝E" panose="02020900000000000000" pitchFamily="18" charset="-128"/>
              </a:rPr>
              <a:t>,2</a:t>
            </a:r>
            <a:r>
              <a:rPr lang="ja-JP" altLang="en-US" sz="1400" dirty="0">
                <a:latin typeface="HGP明朝E" panose="02020900000000000000" pitchFamily="18" charset="-128"/>
                <a:ea typeface="HGP明朝E" panose="02020900000000000000" pitchFamily="18" charset="-128"/>
              </a:rPr>
              <a:t>度と発生させまいとの意識も高くなる。　</a:t>
            </a:r>
            <a:endParaRPr lang="en-US" altLang="ja-JP" sz="1400" dirty="0">
              <a:latin typeface="HGP明朝E" panose="02020900000000000000" pitchFamily="18" charset="-128"/>
              <a:ea typeface="HGP明朝E" panose="02020900000000000000" pitchFamily="18" charset="-128"/>
            </a:endParaRPr>
          </a:p>
          <a:p>
            <a:pPr>
              <a:lnSpc>
                <a:spcPts val="2064"/>
              </a:lnSpc>
            </a:pPr>
            <a:endParaRPr lang="en-US" altLang="ja-JP" sz="1400" dirty="0">
              <a:latin typeface="HGP明朝E" panose="02020900000000000000" pitchFamily="18" charset="-128"/>
              <a:ea typeface="HGP明朝E" panose="02020900000000000000" pitchFamily="18" charset="-128"/>
            </a:endParaRPr>
          </a:p>
          <a:p>
            <a:pPr>
              <a:lnSpc>
                <a:spcPts val="2064"/>
              </a:lnSpc>
            </a:pPr>
            <a:r>
              <a:rPr lang="ja-JP" altLang="en-US" sz="1400" dirty="0">
                <a:latin typeface="HGP明朝E" panose="02020900000000000000" pitchFamily="18" charset="-128"/>
                <a:ea typeface="HGP明朝E" panose="02020900000000000000" pitchFamily="18" charset="-128"/>
              </a:rPr>
              <a:t>　</a:t>
            </a:r>
            <a:r>
              <a:rPr lang="en-US" altLang="ja-JP" sz="1400" dirty="0">
                <a:latin typeface="HGP明朝E" panose="02020900000000000000" pitchFamily="18" charset="-128"/>
                <a:ea typeface="HGP明朝E" panose="02020900000000000000" pitchFamily="18" charset="-128"/>
              </a:rPr>
              <a:t>【</a:t>
            </a:r>
            <a:r>
              <a:rPr lang="ja-JP" altLang="en-US" sz="1400" dirty="0">
                <a:latin typeface="HGP明朝E" panose="02020900000000000000" pitchFamily="18" charset="-128"/>
                <a:ea typeface="HGP明朝E" panose="02020900000000000000" pitchFamily="18" charset="-128"/>
              </a:rPr>
              <a:t>ピンチをチャンスに</a:t>
            </a:r>
            <a:r>
              <a:rPr lang="en-US" altLang="ja-JP" sz="1400" dirty="0">
                <a:latin typeface="HGP明朝E" panose="02020900000000000000" pitchFamily="18" charset="-128"/>
                <a:ea typeface="HGP明朝E" panose="02020900000000000000" pitchFamily="18" charset="-128"/>
              </a:rPr>
              <a:t>】</a:t>
            </a:r>
          </a:p>
          <a:p>
            <a:pPr defTabSz="1022717">
              <a:lnSpc>
                <a:spcPts val="2064"/>
              </a:lnSpc>
              <a:defRPr/>
            </a:pPr>
            <a:r>
              <a:rPr lang="ja-JP" altLang="en-US" sz="1400" dirty="0">
                <a:latin typeface="HGP明朝E" panose="02020900000000000000" pitchFamily="18" charset="-128"/>
                <a:ea typeface="HGP明朝E" panose="02020900000000000000" pitchFamily="18" charset="-128"/>
              </a:rPr>
              <a:t>　どんなに危険な職場であっても</a:t>
            </a:r>
            <a:r>
              <a:rPr lang="en-US" altLang="ja-JP" sz="1400" dirty="0">
                <a:latin typeface="HGP明朝E" panose="02020900000000000000" pitchFamily="18" charset="-128"/>
                <a:ea typeface="HGP明朝E" panose="02020900000000000000" pitchFamily="18" charset="-128"/>
              </a:rPr>
              <a:t>,</a:t>
            </a:r>
            <a:r>
              <a:rPr lang="ja-JP" altLang="en-US" sz="1400" dirty="0">
                <a:latin typeface="HGP明朝E" panose="02020900000000000000" pitchFamily="18" charset="-128"/>
                <a:ea typeface="HGP明朝E" panose="02020900000000000000" pitchFamily="18" charset="-128"/>
              </a:rPr>
              <a:t>災害が発生していなければ</a:t>
            </a:r>
            <a:r>
              <a:rPr lang="en-US" altLang="ja-JP" sz="1400" dirty="0">
                <a:latin typeface="HGP明朝E" panose="02020900000000000000" pitchFamily="18" charset="-128"/>
                <a:ea typeface="HGP明朝E" panose="02020900000000000000" pitchFamily="18" charset="-128"/>
              </a:rPr>
              <a:t>,</a:t>
            </a:r>
            <a:r>
              <a:rPr lang="ja-JP" altLang="en-US" sz="1400" dirty="0">
                <a:latin typeface="HGP明朝E" panose="02020900000000000000" pitchFamily="18" charset="-128"/>
                <a:ea typeface="HGP明朝E" panose="02020900000000000000" pitchFamily="18" charset="-128"/>
              </a:rPr>
              <a:t>他人事であり</a:t>
            </a:r>
            <a:r>
              <a:rPr lang="en-US" altLang="ja-JP" sz="1400" dirty="0">
                <a:latin typeface="HGP明朝E" panose="02020900000000000000" pitchFamily="18" charset="-128"/>
                <a:ea typeface="HGP明朝E" panose="02020900000000000000" pitchFamily="18" charset="-128"/>
              </a:rPr>
              <a:t>,</a:t>
            </a:r>
            <a:r>
              <a:rPr lang="ja-JP" altLang="en-US" sz="1400" dirty="0">
                <a:latin typeface="HGP明朝E" panose="02020900000000000000" pitchFamily="18" charset="-128"/>
                <a:ea typeface="HGP明朝E" panose="02020900000000000000" pitchFamily="18" charset="-128"/>
              </a:rPr>
              <a:t>馬耳東風であるが</a:t>
            </a:r>
            <a:r>
              <a:rPr lang="en-US" altLang="ja-JP" sz="1400" dirty="0">
                <a:latin typeface="HGP明朝E" panose="02020900000000000000" pitchFamily="18" charset="-128"/>
                <a:ea typeface="HGP明朝E" panose="02020900000000000000" pitchFamily="18" charset="-128"/>
              </a:rPr>
              <a:t>,</a:t>
            </a:r>
            <a:r>
              <a:rPr lang="ja-JP" altLang="en-US" sz="1400" dirty="0">
                <a:latin typeface="HGP明朝E" panose="02020900000000000000" pitchFamily="18" charset="-128"/>
                <a:ea typeface="HGP明朝E" panose="02020900000000000000" pitchFamily="18" charset="-128"/>
              </a:rPr>
              <a:t>労働災害が現実に発生した職場は</a:t>
            </a:r>
            <a:r>
              <a:rPr lang="en-US" altLang="ja-JP" sz="1400" dirty="0">
                <a:latin typeface="HGP明朝E" panose="02020900000000000000" pitchFamily="18" charset="-128"/>
                <a:ea typeface="HGP明朝E" panose="02020900000000000000" pitchFamily="18" charset="-128"/>
              </a:rPr>
              <a:t>,</a:t>
            </a:r>
            <a:r>
              <a:rPr lang="ja-JP" altLang="en-US" sz="1400" dirty="0">
                <a:latin typeface="HGP明朝E" panose="02020900000000000000" pitchFamily="18" charset="-128"/>
                <a:ea typeface="HGP明朝E" panose="02020900000000000000" pitchFamily="18" charset="-128"/>
              </a:rPr>
              <a:t>素直に安全教育を聞く姿勢があり</a:t>
            </a:r>
            <a:r>
              <a:rPr lang="en-US" altLang="ja-JP" sz="1400" dirty="0">
                <a:latin typeface="HGP明朝E" panose="02020900000000000000" pitchFamily="18" charset="-128"/>
                <a:ea typeface="HGP明朝E" panose="02020900000000000000" pitchFamily="18" charset="-128"/>
              </a:rPr>
              <a:t>,</a:t>
            </a:r>
            <a:r>
              <a:rPr lang="ja-JP" altLang="en-US" sz="1400" dirty="0">
                <a:latin typeface="HGP明朝E" panose="02020900000000000000" pitchFamily="18" charset="-128"/>
                <a:ea typeface="HGP明朝E" panose="02020900000000000000" pitchFamily="18" charset="-128"/>
              </a:rPr>
              <a:t>効果的に教育ができるので</a:t>
            </a:r>
            <a:r>
              <a:rPr lang="en-US" altLang="ja-JP" sz="1400" dirty="0">
                <a:latin typeface="HGP明朝E" panose="02020900000000000000" pitchFamily="18" charset="-128"/>
                <a:ea typeface="HGP明朝E" panose="02020900000000000000" pitchFamily="18" charset="-128"/>
              </a:rPr>
              <a:t>,</a:t>
            </a:r>
            <a:r>
              <a:rPr lang="ja-JP" altLang="en-US" sz="1400" dirty="0">
                <a:latin typeface="HGP明朝E" panose="02020900000000000000" pitchFamily="18" charset="-128"/>
                <a:ea typeface="HGP明朝E" panose="02020900000000000000" pitchFamily="18" charset="-128"/>
              </a:rPr>
              <a:t>この機会を逃すことが無いようにしたい。</a:t>
            </a:r>
            <a:endParaRPr lang="en-US" altLang="ja-JP" sz="1400" dirty="0">
              <a:latin typeface="HGP明朝E" panose="02020900000000000000" pitchFamily="18" charset="-128"/>
              <a:ea typeface="HGP明朝E" panose="02020900000000000000" pitchFamily="18" charset="-128"/>
            </a:endParaRPr>
          </a:p>
        </p:txBody>
      </p:sp>
      <p:sp>
        <p:nvSpPr>
          <p:cNvPr id="2" name="スライド番号プレースホルダー 1"/>
          <p:cNvSpPr>
            <a:spLocks noGrp="1"/>
          </p:cNvSpPr>
          <p:nvPr>
            <p:ph type="sldNum" sz="quarter" idx="10"/>
          </p:nvPr>
        </p:nvSpPr>
        <p:spPr/>
        <p:txBody>
          <a:bodyPr/>
          <a:lstStyle/>
          <a:p>
            <a:fld id="{5F65748C-C6D8-4748-808C-1CEA1825BD04}" type="slidenum">
              <a:rPr kumimoji="1" lang="ja-JP" altLang="en-US" smtClean="0"/>
              <a:t>13</a:t>
            </a:fld>
            <a:endParaRPr kumimoji="1" lang="ja-JP" altLang="en-US"/>
          </a:p>
        </p:txBody>
      </p:sp>
    </p:spTree>
    <p:extLst>
      <p:ext uri="{BB962C8B-B14F-4D97-AF65-F5344CB8AC3E}">
        <p14:creationId xmlns:p14="http://schemas.microsoft.com/office/powerpoint/2010/main" val="31377390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1316" name="Rectangle 2"/>
          <p:cNvSpPr>
            <a:spLocks noGrp="1" noRot="1" noChangeAspect="1" noChangeArrowheads="1" noTextEdit="1"/>
          </p:cNvSpPr>
          <p:nvPr>
            <p:ph type="sldImg"/>
          </p:nvPr>
        </p:nvSpPr>
        <p:spPr>
          <a:xfrm>
            <a:off x="1154113" y="741363"/>
            <a:ext cx="4814887" cy="3889375"/>
          </a:xfrm>
          <a:prstGeom prst="rect">
            <a:avLst/>
          </a:prstGeom>
          <a:ln/>
        </p:spPr>
      </p:sp>
      <p:sp>
        <p:nvSpPr>
          <p:cNvPr id="141317" name="Rectangle 3"/>
          <p:cNvSpPr>
            <a:spLocks noGrp="1" noChangeAspect="1" noChangeArrowheads="1"/>
          </p:cNvSpPr>
          <p:nvPr>
            <p:ph type="body" idx="1"/>
          </p:nvPr>
        </p:nvSpPr>
        <p:spPr>
          <a:xfrm>
            <a:off x="1131388" y="4890047"/>
            <a:ext cx="4867599" cy="4445497"/>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nSpc>
                <a:spcPts val="2064"/>
              </a:lnSpc>
            </a:pPr>
            <a:r>
              <a:rPr lang="ja-JP" altLang="en-US" sz="1400" dirty="0">
                <a:latin typeface="HGP明朝E" panose="02020900000000000000" pitchFamily="18" charset="-128"/>
                <a:ea typeface="HGP明朝E" panose="02020900000000000000" pitchFamily="18" charset="-128"/>
              </a:rPr>
              <a:t>　労働災害の原因を究明するには</a:t>
            </a:r>
            <a:r>
              <a:rPr lang="en-US" altLang="ja-JP" sz="1400" dirty="0">
                <a:latin typeface="HGP明朝E" panose="02020900000000000000" pitchFamily="18" charset="-128"/>
                <a:ea typeface="HGP明朝E" panose="02020900000000000000" pitchFamily="18" charset="-128"/>
              </a:rPr>
              <a:t>,</a:t>
            </a:r>
            <a:r>
              <a:rPr lang="ja-JP" altLang="en-US" sz="1400" dirty="0">
                <a:latin typeface="HGP明朝E" panose="02020900000000000000" pitchFamily="18" charset="-128"/>
                <a:ea typeface="HGP明朝E" panose="02020900000000000000" pitchFamily="18" charset="-128"/>
              </a:rPr>
              <a:t>原因のもととなる各種要素の関係を分析することが必要になる。</a:t>
            </a:r>
            <a:endParaRPr lang="en-US" altLang="ja-JP" sz="1400" dirty="0">
              <a:latin typeface="HGP明朝E" panose="02020900000000000000" pitchFamily="18" charset="-128"/>
              <a:ea typeface="HGP明朝E" panose="02020900000000000000" pitchFamily="18" charset="-128"/>
            </a:endParaRPr>
          </a:p>
          <a:p>
            <a:pPr>
              <a:lnSpc>
                <a:spcPts val="2064"/>
              </a:lnSpc>
            </a:pPr>
            <a:r>
              <a:rPr lang="ja-JP" altLang="en-US" sz="1400" dirty="0">
                <a:latin typeface="HGP明朝E" panose="02020900000000000000" pitchFamily="18" charset="-128"/>
                <a:ea typeface="HGP明朝E" panose="02020900000000000000" pitchFamily="18" charset="-128"/>
              </a:rPr>
              <a:t>　労働災害発生のしくみを理解することで</a:t>
            </a:r>
            <a:r>
              <a:rPr lang="en-US" altLang="ja-JP" sz="1400" dirty="0">
                <a:latin typeface="HGP明朝E" panose="02020900000000000000" pitchFamily="18" charset="-128"/>
                <a:ea typeface="HGP明朝E" panose="02020900000000000000" pitchFamily="18" charset="-128"/>
              </a:rPr>
              <a:t>,</a:t>
            </a:r>
            <a:r>
              <a:rPr lang="ja-JP" altLang="en-US" sz="1400" dirty="0">
                <a:latin typeface="HGP明朝E" panose="02020900000000000000" pitchFamily="18" charset="-128"/>
                <a:ea typeface="HGP明朝E" panose="02020900000000000000" pitchFamily="18" charset="-128"/>
              </a:rPr>
              <a:t>労働災害は</a:t>
            </a:r>
            <a:r>
              <a:rPr lang="en-US" altLang="ja-JP" sz="1400" dirty="0">
                <a:latin typeface="HGP明朝E" panose="02020900000000000000" pitchFamily="18" charset="-128"/>
                <a:ea typeface="HGP明朝E" panose="02020900000000000000" pitchFamily="18" charset="-128"/>
              </a:rPr>
              <a:t>,</a:t>
            </a:r>
            <a:r>
              <a:rPr lang="ja-JP" altLang="en-US" sz="1400" dirty="0">
                <a:latin typeface="HGP明朝E" panose="02020900000000000000" pitchFamily="18" charset="-128"/>
                <a:ea typeface="HGP明朝E" panose="02020900000000000000" pitchFamily="18" charset="-128"/>
              </a:rPr>
              <a:t>物と人の両方の要素によるものであることが分かる。</a:t>
            </a:r>
            <a:endParaRPr lang="en-US" altLang="ja-JP" sz="1400" dirty="0">
              <a:latin typeface="HGP明朝E" panose="02020900000000000000" pitchFamily="18" charset="-128"/>
              <a:ea typeface="HGP明朝E" panose="02020900000000000000" pitchFamily="18" charset="-128"/>
            </a:endParaRPr>
          </a:p>
          <a:p>
            <a:pPr>
              <a:lnSpc>
                <a:spcPts val="2064"/>
              </a:lnSpc>
            </a:pPr>
            <a:endParaRPr lang="en-US" altLang="ja-JP" sz="1400" dirty="0">
              <a:latin typeface="HGP明朝E" panose="02020900000000000000" pitchFamily="18" charset="-128"/>
              <a:ea typeface="HGP明朝E" panose="02020900000000000000" pitchFamily="18" charset="-128"/>
            </a:endParaRPr>
          </a:p>
          <a:p>
            <a:pPr>
              <a:lnSpc>
                <a:spcPts val="2064"/>
              </a:lnSpc>
            </a:pPr>
            <a:r>
              <a:rPr lang="ja-JP" altLang="en-US" sz="1400" dirty="0">
                <a:latin typeface="HGP明朝E" panose="02020900000000000000" pitchFamily="18" charset="-128"/>
                <a:ea typeface="HGP明朝E" panose="02020900000000000000" pitchFamily="18" charset="-128"/>
              </a:rPr>
              <a:t>　不安全な「状態」と「行動」により</a:t>
            </a:r>
            <a:r>
              <a:rPr lang="en-US" altLang="ja-JP" sz="1400" dirty="0">
                <a:latin typeface="HGP明朝E" panose="02020900000000000000" pitchFamily="18" charset="-128"/>
                <a:ea typeface="HGP明朝E" panose="02020900000000000000" pitchFamily="18" charset="-128"/>
              </a:rPr>
              <a:t>,</a:t>
            </a:r>
            <a:r>
              <a:rPr lang="ja-JP" altLang="en-US" sz="1400" dirty="0">
                <a:latin typeface="HGP明朝E" panose="02020900000000000000" pitchFamily="18" charset="-128"/>
                <a:ea typeface="HGP明朝E" panose="02020900000000000000" pitchFamily="18" charset="-128"/>
              </a:rPr>
              <a:t>人や物が接触することで災害が発生する。</a:t>
            </a:r>
          </a:p>
          <a:p>
            <a:pPr>
              <a:lnSpc>
                <a:spcPts val="2064"/>
              </a:lnSpc>
            </a:pPr>
            <a:r>
              <a:rPr lang="ja-JP" altLang="en-US" sz="1400" dirty="0">
                <a:latin typeface="HGP明朝E" panose="02020900000000000000" pitchFamily="18" charset="-128"/>
                <a:ea typeface="HGP明朝E" panose="02020900000000000000" pitchFamily="18" charset="-128"/>
              </a:rPr>
              <a:t>　よって</a:t>
            </a:r>
            <a:r>
              <a:rPr lang="en-US" altLang="ja-JP" sz="1400" dirty="0">
                <a:latin typeface="HGP明朝E" panose="02020900000000000000" pitchFamily="18" charset="-128"/>
                <a:ea typeface="HGP明朝E" panose="02020900000000000000" pitchFamily="18" charset="-128"/>
              </a:rPr>
              <a:t>,</a:t>
            </a:r>
            <a:r>
              <a:rPr lang="ja-JP" altLang="en-US" sz="1400" dirty="0">
                <a:latin typeface="HGP明朝E" panose="02020900000000000000" pitchFamily="18" charset="-128"/>
                <a:ea typeface="HGP明朝E" panose="02020900000000000000" pitchFamily="18" charset="-128"/>
              </a:rPr>
              <a:t>災害の原因というのは</a:t>
            </a:r>
            <a:r>
              <a:rPr lang="en-US" altLang="ja-JP" sz="1400" dirty="0">
                <a:latin typeface="HGP明朝E" panose="02020900000000000000" pitchFamily="18" charset="-128"/>
                <a:ea typeface="HGP明朝E" panose="02020900000000000000" pitchFamily="18" charset="-128"/>
              </a:rPr>
              <a:t>,</a:t>
            </a:r>
            <a:r>
              <a:rPr lang="ja-JP" altLang="en-US" sz="1400" dirty="0">
                <a:latin typeface="HGP明朝E" panose="02020900000000000000" pitchFamily="18" charset="-128"/>
                <a:ea typeface="HGP明朝E" panose="02020900000000000000" pitchFamily="18" charset="-128"/>
              </a:rPr>
              <a:t>不安全な状態の物的原因と不安全な行動を引き起こす人的原因であり</a:t>
            </a:r>
            <a:r>
              <a:rPr lang="en-US" altLang="ja-JP" sz="1400" dirty="0">
                <a:latin typeface="HGP明朝E" panose="02020900000000000000" pitchFamily="18" charset="-128"/>
                <a:ea typeface="HGP明朝E" panose="02020900000000000000" pitchFamily="18" charset="-128"/>
              </a:rPr>
              <a:t>,</a:t>
            </a:r>
            <a:r>
              <a:rPr lang="ja-JP" altLang="en-US" sz="1400" dirty="0">
                <a:latin typeface="HGP明朝E" panose="02020900000000000000" pitchFamily="18" charset="-128"/>
                <a:ea typeface="HGP明朝E" panose="02020900000000000000" pitchFamily="18" charset="-128"/>
              </a:rPr>
              <a:t>「ハード」と「ソフト」などともいわれる。</a:t>
            </a:r>
            <a:endParaRPr lang="en-US" altLang="ja-JP" sz="1400" dirty="0">
              <a:latin typeface="HGP明朝E" panose="02020900000000000000" pitchFamily="18" charset="-128"/>
              <a:ea typeface="HGP明朝E" panose="02020900000000000000" pitchFamily="18" charset="-128"/>
            </a:endParaRPr>
          </a:p>
          <a:p>
            <a:pPr>
              <a:lnSpc>
                <a:spcPts val="2064"/>
              </a:lnSpc>
            </a:pPr>
            <a:r>
              <a:rPr lang="ja-JP" altLang="en-US" sz="1400" dirty="0">
                <a:latin typeface="HGP明朝E" panose="02020900000000000000" pitchFamily="18" charset="-128"/>
                <a:ea typeface="HGP明朝E" panose="02020900000000000000" pitchFamily="18" charset="-128"/>
              </a:rPr>
              <a:t>　労働の現場では</a:t>
            </a:r>
            <a:r>
              <a:rPr lang="en-US" altLang="ja-JP" sz="1400" dirty="0">
                <a:latin typeface="HGP明朝E" panose="02020900000000000000" pitchFamily="18" charset="-128"/>
                <a:ea typeface="HGP明朝E" panose="02020900000000000000" pitchFamily="18" charset="-128"/>
              </a:rPr>
              <a:t>,</a:t>
            </a:r>
            <a:r>
              <a:rPr lang="ja-JP" altLang="en-US" sz="1400" dirty="0">
                <a:latin typeface="HGP明朝E" panose="02020900000000000000" pitchFamily="18" charset="-128"/>
                <a:ea typeface="HGP明朝E" panose="02020900000000000000" pitchFamily="18" charset="-128"/>
              </a:rPr>
              <a:t>「人」は現場の作業員であり</a:t>
            </a:r>
            <a:r>
              <a:rPr lang="en-US" altLang="ja-JP" sz="1400" dirty="0">
                <a:latin typeface="HGP明朝E" panose="02020900000000000000" pitchFamily="18" charset="-128"/>
                <a:ea typeface="HGP明朝E" panose="02020900000000000000" pitchFamily="18" charset="-128"/>
              </a:rPr>
              <a:t>,</a:t>
            </a:r>
            <a:r>
              <a:rPr lang="ja-JP" altLang="en-US" sz="1400" dirty="0">
                <a:latin typeface="HGP明朝E" panose="02020900000000000000" pitchFamily="18" charset="-128"/>
                <a:ea typeface="HGP明朝E" panose="02020900000000000000" pitchFamily="18" charset="-128"/>
              </a:rPr>
              <a:t>「物」は設備</a:t>
            </a:r>
            <a:r>
              <a:rPr lang="en-US" altLang="ja-JP" sz="1400" dirty="0">
                <a:latin typeface="HGP明朝E" panose="02020900000000000000" pitchFamily="18" charset="-128"/>
                <a:ea typeface="HGP明朝E" panose="02020900000000000000" pitchFamily="18" charset="-128"/>
              </a:rPr>
              <a:t>,</a:t>
            </a:r>
            <a:r>
              <a:rPr lang="ja-JP" altLang="en-US" sz="1400" dirty="0">
                <a:latin typeface="HGP明朝E" panose="02020900000000000000" pitchFamily="18" charset="-128"/>
                <a:ea typeface="HGP明朝E" panose="02020900000000000000" pitchFamily="18" charset="-128"/>
              </a:rPr>
              <a:t>機械</a:t>
            </a:r>
            <a:r>
              <a:rPr lang="en-US" altLang="ja-JP" sz="1400" dirty="0">
                <a:latin typeface="HGP明朝E" panose="02020900000000000000" pitchFamily="18" charset="-128"/>
                <a:ea typeface="HGP明朝E" panose="02020900000000000000" pitchFamily="18" charset="-128"/>
              </a:rPr>
              <a:t>,</a:t>
            </a:r>
            <a:r>
              <a:rPr lang="ja-JP" altLang="en-US" sz="1400" dirty="0">
                <a:latin typeface="HGP明朝E" panose="02020900000000000000" pitchFamily="18" charset="-128"/>
                <a:ea typeface="HGP明朝E" panose="02020900000000000000" pitchFamily="18" charset="-128"/>
              </a:rPr>
              <a:t>工具及び保護具の他</a:t>
            </a:r>
            <a:r>
              <a:rPr lang="en-US" altLang="ja-JP" sz="1400" dirty="0">
                <a:latin typeface="HGP明朝E" panose="02020900000000000000" pitchFamily="18" charset="-128"/>
                <a:ea typeface="HGP明朝E" panose="02020900000000000000" pitchFamily="18" charset="-128"/>
              </a:rPr>
              <a:t>,</a:t>
            </a:r>
            <a:r>
              <a:rPr lang="ja-JP" altLang="en-US" sz="1400" dirty="0">
                <a:latin typeface="HGP明朝E" panose="02020900000000000000" pitchFamily="18" charset="-128"/>
                <a:ea typeface="HGP明朝E" panose="02020900000000000000" pitchFamily="18" charset="-128"/>
              </a:rPr>
              <a:t>温熱条件</a:t>
            </a:r>
            <a:r>
              <a:rPr lang="en-US" altLang="ja-JP" sz="1400" dirty="0">
                <a:latin typeface="HGP明朝E" panose="02020900000000000000" pitchFamily="18" charset="-128"/>
                <a:ea typeface="HGP明朝E" panose="02020900000000000000" pitchFamily="18" charset="-128"/>
              </a:rPr>
              <a:t>,</a:t>
            </a:r>
            <a:r>
              <a:rPr lang="ja-JP" altLang="en-US" sz="1400" dirty="0">
                <a:latin typeface="HGP明朝E" panose="02020900000000000000" pitchFamily="18" charset="-128"/>
                <a:ea typeface="HGP明朝E" panose="02020900000000000000" pitchFamily="18" charset="-128"/>
              </a:rPr>
              <a:t>照明あるいは騒音など現境条件を含むものである。</a:t>
            </a:r>
            <a:endParaRPr lang="ja-JP" altLang="en-US" dirty="0">
              <a:latin typeface="HGP明朝E" panose="02020900000000000000" pitchFamily="18" charset="-128"/>
              <a:ea typeface="HGP明朝E" panose="02020900000000000000" pitchFamily="18" charset="-128"/>
            </a:endParaRPr>
          </a:p>
        </p:txBody>
      </p:sp>
      <p:sp>
        <p:nvSpPr>
          <p:cNvPr id="2" name="スライド番号プレースホルダー 1"/>
          <p:cNvSpPr>
            <a:spLocks noGrp="1"/>
          </p:cNvSpPr>
          <p:nvPr>
            <p:ph type="sldNum" sz="quarter" idx="10"/>
          </p:nvPr>
        </p:nvSpPr>
        <p:spPr/>
        <p:txBody>
          <a:bodyPr/>
          <a:lstStyle/>
          <a:p>
            <a:fld id="{5F65748C-C6D8-4748-808C-1CEA1825BD04}" type="slidenum">
              <a:rPr kumimoji="1" lang="ja-JP" altLang="en-US" smtClean="0"/>
              <a:t>14</a:t>
            </a:fld>
            <a:endParaRPr kumimoji="1" lang="ja-JP" altLang="en-US"/>
          </a:p>
        </p:txBody>
      </p:sp>
    </p:spTree>
    <p:extLst>
      <p:ext uri="{BB962C8B-B14F-4D97-AF65-F5344CB8AC3E}">
        <p14:creationId xmlns:p14="http://schemas.microsoft.com/office/powerpoint/2010/main" val="66822536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2578" name="Rectangle 2"/>
          <p:cNvSpPr>
            <a:spLocks noGrp="1" noRot="1" noChangeAspect="1" noChangeArrowheads="1" noTextEdit="1"/>
          </p:cNvSpPr>
          <p:nvPr>
            <p:ph type="sldImg"/>
          </p:nvPr>
        </p:nvSpPr>
        <p:spPr>
          <a:xfrm>
            <a:off x="1154113" y="741363"/>
            <a:ext cx="4814887" cy="3889375"/>
          </a:xfrm>
          <a:prstGeom prst="rect">
            <a:avLst/>
          </a:prstGeom>
          <a:ln/>
        </p:spPr>
      </p:sp>
      <p:sp>
        <p:nvSpPr>
          <p:cNvPr id="152579" name="Rectangle 3"/>
          <p:cNvSpPr>
            <a:spLocks noGrp="1" noChangeAspect="1" noChangeArrowheads="1"/>
          </p:cNvSpPr>
          <p:nvPr>
            <p:ph type="body" idx="1"/>
          </p:nvPr>
        </p:nvSpPr>
        <p:spPr>
          <a:xfrm>
            <a:off x="1118232" y="4890047"/>
            <a:ext cx="4893910" cy="4445497"/>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defTabSz="1022717">
              <a:lnSpc>
                <a:spcPts val="2064"/>
              </a:lnSpc>
              <a:defRPr/>
            </a:pPr>
            <a:r>
              <a:rPr lang="ja-JP" altLang="en-US" sz="1400" dirty="0">
                <a:latin typeface="HGP明朝E" panose="02020900000000000000" pitchFamily="18" charset="-128"/>
                <a:ea typeface="HGP明朝E" panose="02020900000000000000" pitchFamily="18" charset="-128"/>
              </a:rPr>
              <a:t>　労働安全衛生法第</a:t>
            </a:r>
            <a:r>
              <a:rPr lang="en-US" altLang="ja-JP" sz="1400" dirty="0">
                <a:latin typeface="HGP明朝E" panose="02020900000000000000" pitchFamily="18" charset="-128"/>
                <a:ea typeface="HGP明朝E" panose="02020900000000000000" pitchFamily="18" charset="-128"/>
              </a:rPr>
              <a:t>100</a:t>
            </a:r>
            <a:r>
              <a:rPr lang="ja-JP" altLang="en-US" sz="1400" dirty="0">
                <a:latin typeface="HGP明朝E" panose="02020900000000000000" pitchFamily="18" charset="-128"/>
                <a:ea typeface="HGP明朝E" panose="02020900000000000000" pitchFamily="18" charset="-128"/>
              </a:rPr>
              <a:t>条（同規則第</a:t>
            </a:r>
            <a:r>
              <a:rPr lang="en-US" altLang="ja-JP" sz="1400" dirty="0">
                <a:latin typeface="HGP明朝E" panose="02020900000000000000" pitchFamily="18" charset="-128"/>
                <a:ea typeface="HGP明朝E" panose="02020900000000000000" pitchFamily="18" charset="-128"/>
              </a:rPr>
              <a:t>97</a:t>
            </a:r>
            <a:r>
              <a:rPr lang="ja-JP" altLang="en-US" sz="1400" dirty="0">
                <a:latin typeface="HGP明朝E" panose="02020900000000000000" pitchFamily="18" charset="-128"/>
                <a:ea typeface="HGP明朝E" panose="02020900000000000000" pitchFamily="18" charset="-128"/>
              </a:rPr>
              <a:t>条）で定められている「労働者死傷病報告」を集計した</a:t>
            </a:r>
            <a:r>
              <a:rPr lang="ja-JP" altLang="en-US" sz="1400" dirty="0">
                <a:solidFill>
                  <a:srgbClr val="000000"/>
                </a:solidFill>
                <a:latin typeface="HGP明朝E" panose="02020900000000000000" pitchFamily="18" charset="-128"/>
                <a:ea typeface="HGP明朝E" panose="02020900000000000000" pitchFamily="18" charset="-128"/>
              </a:rPr>
              <a:t>災害発生状況</a:t>
            </a:r>
            <a:r>
              <a:rPr lang="ja-JP" altLang="en-US" sz="1400" dirty="0">
                <a:latin typeface="HGP明朝E" panose="02020900000000000000" pitchFamily="18" charset="-128"/>
                <a:ea typeface="HGP明朝E" panose="02020900000000000000" pitchFamily="18" charset="-128"/>
              </a:rPr>
              <a:t>が最も一般的な統計資料である。</a:t>
            </a:r>
            <a:endParaRPr lang="en-US" altLang="ja-JP" sz="1400" dirty="0">
              <a:latin typeface="HGP明朝E" panose="02020900000000000000" pitchFamily="18" charset="-128"/>
              <a:ea typeface="HGP明朝E" panose="02020900000000000000" pitchFamily="18" charset="-128"/>
            </a:endParaRPr>
          </a:p>
          <a:p>
            <a:pPr defTabSz="1022717">
              <a:lnSpc>
                <a:spcPts val="2064"/>
              </a:lnSpc>
              <a:defRPr/>
            </a:pPr>
            <a:endParaRPr lang="en-US" altLang="ja-JP" sz="1400" dirty="0">
              <a:latin typeface="HGP明朝E" panose="02020900000000000000" pitchFamily="18" charset="-128"/>
              <a:ea typeface="HGP明朝E" panose="02020900000000000000" pitchFamily="18" charset="-128"/>
            </a:endParaRPr>
          </a:p>
          <a:p>
            <a:pPr>
              <a:lnSpc>
                <a:spcPts val="2064"/>
              </a:lnSpc>
              <a:defRPr/>
            </a:pPr>
            <a:r>
              <a:rPr lang="ja-JP" altLang="en-US" sz="1400" dirty="0">
                <a:latin typeface="HGP明朝E" panose="02020900000000000000" pitchFamily="18" charset="-128"/>
                <a:ea typeface="HGP明朝E" panose="02020900000000000000" pitchFamily="18" charset="-128"/>
              </a:rPr>
              <a:t>　災害の分析は</a:t>
            </a:r>
            <a:r>
              <a:rPr lang="en-US" altLang="ja-JP" sz="1400" dirty="0">
                <a:latin typeface="HGP明朝E" panose="02020900000000000000" pitchFamily="18" charset="-128"/>
                <a:ea typeface="HGP明朝E" panose="02020900000000000000" pitchFamily="18" charset="-128"/>
              </a:rPr>
              <a:t>,</a:t>
            </a:r>
            <a:r>
              <a:rPr lang="ja-JP" altLang="en-US" sz="1400" dirty="0">
                <a:latin typeface="HGP明朝E" panose="02020900000000000000" pitchFamily="18" charset="-128"/>
                <a:ea typeface="HGP明朝E" panose="02020900000000000000" pitchFamily="18" charset="-128"/>
              </a:rPr>
              <a:t>できる限り新しい情報が効果的である。</a:t>
            </a:r>
            <a:endParaRPr lang="en-US" altLang="ja-JP" sz="1400" dirty="0">
              <a:latin typeface="HGP明朝E" panose="02020900000000000000" pitchFamily="18" charset="-128"/>
              <a:ea typeface="HGP明朝E" panose="02020900000000000000" pitchFamily="18" charset="-128"/>
            </a:endParaRPr>
          </a:p>
          <a:p>
            <a:pPr>
              <a:lnSpc>
                <a:spcPts val="2064"/>
              </a:lnSpc>
              <a:defRPr/>
            </a:pPr>
            <a:r>
              <a:rPr lang="ja-JP" altLang="en-US" sz="1400" dirty="0">
                <a:latin typeface="HGP明朝E" panose="02020900000000000000" pitchFamily="18" charset="-128"/>
                <a:ea typeface="HGP明朝E" panose="02020900000000000000" pitchFamily="18" charset="-128"/>
              </a:rPr>
              <a:t>　厚生労働省や都道府県労働局のホームページなどから労働災害発生原因・分析が入手できる。</a:t>
            </a:r>
          </a:p>
          <a:p>
            <a:pPr defTabSz="943478">
              <a:lnSpc>
                <a:spcPts val="2064"/>
              </a:lnSpc>
              <a:defRPr/>
            </a:pPr>
            <a:r>
              <a:rPr lang="ja-JP" altLang="en-US" sz="1400" dirty="0">
                <a:latin typeface="HGP明朝E" panose="02020900000000000000" pitchFamily="18" charset="-128"/>
                <a:ea typeface="HGP明朝E" panose="02020900000000000000" pitchFamily="18" charset="-128"/>
              </a:rPr>
              <a:t>　「敵を知り己を知れば</a:t>
            </a:r>
            <a:r>
              <a:rPr lang="en-US" altLang="ja-JP" sz="1400" dirty="0">
                <a:latin typeface="HGP明朝E" panose="02020900000000000000" pitchFamily="18" charset="-128"/>
                <a:ea typeface="HGP明朝E" panose="02020900000000000000" pitchFamily="18" charset="-128"/>
              </a:rPr>
              <a:t>,</a:t>
            </a:r>
            <a:r>
              <a:rPr lang="ja-JP" altLang="en-US" sz="1400" dirty="0">
                <a:latin typeface="HGP明朝E" panose="02020900000000000000" pitchFamily="18" charset="-128"/>
                <a:ea typeface="HGP明朝E" panose="02020900000000000000" pitchFamily="18" charset="-128"/>
              </a:rPr>
              <a:t>百戦百勝危うからず」との諺があるが</a:t>
            </a:r>
            <a:r>
              <a:rPr lang="en-US" altLang="ja-JP" sz="1400" dirty="0">
                <a:latin typeface="HGP明朝E" panose="02020900000000000000" pitchFamily="18" charset="-128"/>
                <a:ea typeface="HGP明朝E" panose="02020900000000000000" pitchFamily="18" charset="-128"/>
              </a:rPr>
              <a:t>,</a:t>
            </a:r>
            <a:r>
              <a:rPr lang="ja-JP" altLang="en-US" sz="1400" dirty="0">
                <a:latin typeface="HGP明朝E" panose="02020900000000000000" pitchFamily="18" charset="-128"/>
                <a:ea typeface="HGP明朝E" panose="02020900000000000000" pitchFamily="18" charset="-128"/>
              </a:rPr>
              <a:t>労働災害を敵に例え</a:t>
            </a:r>
            <a:r>
              <a:rPr lang="en-US" altLang="ja-JP" sz="1400" dirty="0">
                <a:latin typeface="HGP明朝E" panose="02020900000000000000" pitchFamily="18" charset="-128"/>
                <a:ea typeface="HGP明朝E" panose="02020900000000000000" pitchFamily="18" charset="-128"/>
              </a:rPr>
              <a:t>,</a:t>
            </a:r>
            <a:r>
              <a:rPr lang="ja-JP" altLang="en-US" sz="1400" dirty="0">
                <a:latin typeface="HGP明朝E" panose="02020900000000000000" pitchFamily="18" charset="-128"/>
                <a:ea typeface="HGP明朝E" panose="02020900000000000000" pitchFamily="18" charset="-128"/>
              </a:rPr>
              <a:t>災害発生原因・災害分析を把握し（知り）</a:t>
            </a:r>
            <a:r>
              <a:rPr lang="en-US" altLang="ja-JP" sz="1400" dirty="0">
                <a:latin typeface="HGP明朝E" panose="02020900000000000000" pitchFamily="18" charset="-128"/>
                <a:ea typeface="HGP明朝E" panose="02020900000000000000" pitchFamily="18" charset="-128"/>
              </a:rPr>
              <a:t>,</a:t>
            </a:r>
            <a:r>
              <a:rPr lang="ja-JP" altLang="en-US" sz="1400" dirty="0">
                <a:latin typeface="HGP明朝E" panose="02020900000000000000" pitchFamily="18" charset="-128"/>
                <a:ea typeface="HGP明朝E" panose="02020900000000000000" pitchFamily="18" charset="-128"/>
              </a:rPr>
              <a:t>どのような対策ができるのか知る（己を知る）ことによって</a:t>
            </a:r>
            <a:r>
              <a:rPr lang="en-US" altLang="ja-JP" sz="1400" dirty="0">
                <a:latin typeface="HGP明朝E" panose="02020900000000000000" pitchFamily="18" charset="-128"/>
                <a:ea typeface="HGP明朝E" panose="02020900000000000000" pitchFamily="18" charset="-128"/>
              </a:rPr>
              <a:t>,</a:t>
            </a:r>
            <a:r>
              <a:rPr lang="ja-JP" altLang="en-US" sz="1400" dirty="0">
                <a:latin typeface="HGP明朝E" panose="02020900000000000000" pitchFamily="18" charset="-128"/>
                <a:ea typeface="HGP明朝E" panose="02020900000000000000" pitchFamily="18" charset="-128"/>
              </a:rPr>
              <a:t>万全の対策で備えることができる。</a:t>
            </a:r>
            <a:endParaRPr lang="en-US" altLang="ja-JP" sz="1400" dirty="0">
              <a:latin typeface="HGP明朝E" panose="02020900000000000000" pitchFamily="18" charset="-128"/>
              <a:ea typeface="HGP明朝E" panose="02020900000000000000" pitchFamily="18" charset="-128"/>
            </a:endParaRPr>
          </a:p>
        </p:txBody>
      </p:sp>
      <p:sp>
        <p:nvSpPr>
          <p:cNvPr id="2" name="スライド番号プレースホルダー 1"/>
          <p:cNvSpPr>
            <a:spLocks noGrp="1"/>
          </p:cNvSpPr>
          <p:nvPr>
            <p:ph type="sldNum" sz="quarter" idx="10"/>
          </p:nvPr>
        </p:nvSpPr>
        <p:spPr/>
        <p:txBody>
          <a:bodyPr/>
          <a:lstStyle/>
          <a:p>
            <a:fld id="{5F65748C-C6D8-4748-808C-1CEA1825BD04}" type="slidenum">
              <a:rPr kumimoji="1" lang="ja-JP" altLang="en-US" smtClean="0"/>
              <a:t>15</a:t>
            </a:fld>
            <a:endParaRPr kumimoji="1" lang="ja-JP" altLang="en-US"/>
          </a:p>
        </p:txBody>
      </p:sp>
    </p:spTree>
    <p:extLst>
      <p:ext uri="{BB962C8B-B14F-4D97-AF65-F5344CB8AC3E}">
        <p14:creationId xmlns:p14="http://schemas.microsoft.com/office/powerpoint/2010/main" val="293630919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1250" name="スライド イメージ プレースホルダー 1"/>
          <p:cNvSpPr>
            <a:spLocks noGrp="1" noRot="1" noChangeAspect="1" noTextEdit="1"/>
          </p:cNvSpPr>
          <p:nvPr>
            <p:ph type="sldImg"/>
          </p:nvPr>
        </p:nvSpPr>
        <p:spPr>
          <a:xfrm>
            <a:off x="1154113" y="741363"/>
            <a:ext cx="4814887" cy="3889375"/>
          </a:xfrm>
          <a:prstGeom prst="rect">
            <a:avLst/>
          </a:prstGeom>
          <a:ln/>
        </p:spPr>
      </p:sp>
      <p:sp>
        <p:nvSpPr>
          <p:cNvPr id="181251" name="ノート プレースホルダー 2"/>
          <p:cNvSpPr>
            <a:spLocks noGrp="1"/>
          </p:cNvSpPr>
          <p:nvPr>
            <p:ph type="body" idx="1"/>
          </p:nvPr>
        </p:nvSpPr>
        <p:spPr>
          <a:xfrm>
            <a:off x="1091921" y="4890047"/>
            <a:ext cx="4907066" cy="4445497"/>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nSpc>
                <a:spcPts val="2064"/>
              </a:lnSpc>
            </a:pPr>
            <a:r>
              <a:rPr lang="ja-JP" altLang="en-US" sz="1400" dirty="0">
                <a:latin typeface="HGP明朝E" panose="02020900000000000000" pitchFamily="18" charset="-128"/>
                <a:ea typeface="HGP明朝E" panose="02020900000000000000" pitchFamily="18" charset="-128"/>
              </a:rPr>
              <a:t>　上記グラフは</a:t>
            </a:r>
            <a:r>
              <a:rPr lang="en-US" altLang="ja-JP" sz="1400" dirty="0">
                <a:latin typeface="HGP明朝E" panose="02020900000000000000" pitchFamily="18" charset="-128"/>
                <a:ea typeface="HGP明朝E" panose="02020900000000000000" pitchFamily="18" charset="-128"/>
              </a:rPr>
              <a:t>,</a:t>
            </a:r>
            <a:r>
              <a:rPr lang="ja-JP" altLang="en-US" sz="1400" dirty="0">
                <a:latin typeface="HGP明朝E" panose="02020900000000000000" pitchFamily="18" charset="-128"/>
                <a:ea typeface="HGP明朝E" panose="02020900000000000000" pitchFamily="18" charset="-128"/>
              </a:rPr>
              <a:t>厚生労働省のホームページから入手したものである。</a:t>
            </a:r>
            <a:endParaRPr lang="en-US" altLang="ja-JP" sz="1400" dirty="0">
              <a:latin typeface="HGP明朝E" panose="02020900000000000000" pitchFamily="18" charset="-128"/>
              <a:ea typeface="HGP明朝E" panose="02020900000000000000" pitchFamily="18" charset="-128"/>
            </a:endParaRPr>
          </a:p>
          <a:p>
            <a:pPr>
              <a:lnSpc>
                <a:spcPts val="2064"/>
              </a:lnSpc>
            </a:pPr>
            <a:r>
              <a:rPr lang="ja-JP" altLang="en-US" sz="1400" dirty="0">
                <a:latin typeface="HGP明朝E" panose="02020900000000000000" pitchFamily="18" charset="-128"/>
                <a:ea typeface="HGP明朝E" panose="02020900000000000000" pitchFamily="18" charset="-128"/>
              </a:rPr>
              <a:t>　このような各種資料等を入手するには</a:t>
            </a:r>
            <a:r>
              <a:rPr lang="en-US" altLang="ja-JP" sz="1400" dirty="0">
                <a:latin typeface="HGP明朝E" panose="02020900000000000000" pitchFamily="18" charset="-128"/>
                <a:ea typeface="HGP明朝E" panose="02020900000000000000" pitchFamily="18" charset="-128"/>
              </a:rPr>
              <a:t>,</a:t>
            </a:r>
            <a:r>
              <a:rPr lang="ja-JP" altLang="en-US" sz="1400" dirty="0">
                <a:latin typeface="HGP明朝E" panose="02020900000000000000" pitchFamily="18" charset="-128"/>
                <a:ea typeface="HGP明朝E" panose="02020900000000000000" pitchFamily="18" charset="-128"/>
              </a:rPr>
              <a:t>検索機能を使うことが便利である。</a:t>
            </a:r>
            <a:endParaRPr lang="en-US" altLang="ja-JP" sz="1400" dirty="0">
              <a:latin typeface="HGP明朝E" panose="02020900000000000000" pitchFamily="18" charset="-128"/>
              <a:ea typeface="HGP明朝E" panose="02020900000000000000" pitchFamily="18" charset="-128"/>
            </a:endParaRPr>
          </a:p>
          <a:p>
            <a:pPr>
              <a:lnSpc>
                <a:spcPts val="2064"/>
              </a:lnSpc>
            </a:pPr>
            <a:r>
              <a:rPr lang="ja-JP" altLang="en-US" sz="1400" dirty="0">
                <a:latin typeface="HGP明朝E" panose="02020900000000000000" pitchFamily="18" charset="-128"/>
                <a:ea typeface="HGP明朝E" panose="02020900000000000000" pitchFamily="18" charset="-128"/>
              </a:rPr>
              <a:t>　例えば</a:t>
            </a:r>
            <a:r>
              <a:rPr lang="en-US" altLang="ja-JP" sz="1400" dirty="0">
                <a:latin typeface="HGP明朝E" panose="02020900000000000000" pitchFamily="18" charset="-128"/>
                <a:ea typeface="HGP明朝E" panose="02020900000000000000" pitchFamily="18" charset="-128"/>
              </a:rPr>
              <a:t>,</a:t>
            </a:r>
            <a:r>
              <a:rPr lang="ja-JP" altLang="en-US" sz="1400" dirty="0">
                <a:latin typeface="HGP明朝E" panose="02020900000000000000" pitchFamily="18" charset="-128"/>
                <a:ea typeface="HGP明朝E" panose="02020900000000000000" pitchFamily="18" charset="-128"/>
              </a:rPr>
              <a:t>「</a:t>
            </a:r>
            <a:r>
              <a:rPr lang="ja-JP" altLang="en-US" sz="1400" dirty="0">
                <a:solidFill>
                  <a:srgbClr val="000000"/>
                </a:solidFill>
                <a:latin typeface="HGP明朝E" panose="02020900000000000000" pitchFamily="18" charset="-128"/>
                <a:ea typeface="HGP明朝E" panose="02020900000000000000" pitchFamily="18" charset="-128"/>
              </a:rPr>
              <a:t>死傷災害発生状況の推移」を検索すれば</a:t>
            </a:r>
            <a:r>
              <a:rPr lang="en-US" altLang="ja-JP" sz="1400" dirty="0">
                <a:solidFill>
                  <a:srgbClr val="000000"/>
                </a:solidFill>
                <a:latin typeface="HGP明朝E" panose="02020900000000000000" pitchFamily="18" charset="-128"/>
                <a:ea typeface="HGP明朝E" panose="02020900000000000000" pitchFamily="18" charset="-128"/>
              </a:rPr>
              <a:t>,</a:t>
            </a:r>
            <a:r>
              <a:rPr lang="ja-JP" altLang="en-US" sz="1400" dirty="0">
                <a:solidFill>
                  <a:srgbClr val="000000"/>
                </a:solidFill>
                <a:latin typeface="HGP明朝E" panose="02020900000000000000" pitchFamily="18" charset="-128"/>
                <a:ea typeface="HGP明朝E" panose="02020900000000000000" pitchFamily="18" charset="-128"/>
              </a:rPr>
              <a:t>直ぐにこの資料</a:t>
            </a:r>
            <a:r>
              <a:rPr lang="ja-JP" altLang="en-US" sz="1400" dirty="0">
                <a:latin typeface="HGP明朝E" panose="02020900000000000000" pitchFamily="18" charset="-128"/>
                <a:ea typeface="HGP明朝E" panose="02020900000000000000" pitchFamily="18" charset="-128"/>
              </a:rPr>
              <a:t>（</a:t>
            </a:r>
            <a:r>
              <a:rPr lang="en-US" altLang="ja-JP" sz="1400" dirty="0">
                <a:latin typeface="HGP明朝E" panose="02020900000000000000" pitchFamily="18" charset="-128"/>
                <a:ea typeface="HGP明朝E" panose="02020900000000000000" pitchFamily="18" charset="-128"/>
              </a:rPr>
              <a:t>www.mhlw.go.jp/file/04-Houdouhappyou-11302000-Roudoukijunkyokuanzeneiseibu-Anzenka/0000045996.pdf</a:t>
            </a:r>
            <a:r>
              <a:rPr lang="ja-JP" altLang="en-US" sz="1400" dirty="0">
                <a:latin typeface="HGP明朝E" panose="02020900000000000000" pitchFamily="18" charset="-128"/>
                <a:ea typeface="HGP明朝E" panose="02020900000000000000" pitchFamily="18" charset="-128"/>
              </a:rPr>
              <a:t>）に辿り着く。</a:t>
            </a:r>
            <a:endParaRPr lang="en-US" altLang="ja-JP" sz="1400" dirty="0">
              <a:latin typeface="HGP明朝E" panose="02020900000000000000" pitchFamily="18" charset="-128"/>
              <a:ea typeface="HGP明朝E" panose="02020900000000000000" pitchFamily="18" charset="-128"/>
            </a:endParaRPr>
          </a:p>
          <a:p>
            <a:pPr>
              <a:lnSpc>
                <a:spcPts val="2064"/>
              </a:lnSpc>
            </a:pPr>
            <a:r>
              <a:rPr lang="ja-JP" altLang="en-US" sz="1400" dirty="0">
                <a:latin typeface="HGP明朝E" panose="02020900000000000000" pitchFamily="18" charset="-128"/>
                <a:ea typeface="HGP明朝E" panose="02020900000000000000" pitchFamily="18" charset="-128"/>
              </a:rPr>
              <a:t>　厚生労働省のホームページの項目から順に探してもなかなか出てこない。</a:t>
            </a:r>
            <a:r>
              <a:rPr lang="en-US" altLang="ja-JP" sz="1400" dirty="0">
                <a:latin typeface="HGP明朝E" panose="02020900000000000000" pitchFamily="18" charset="-128"/>
                <a:ea typeface="HGP明朝E" panose="02020900000000000000" pitchFamily="18" charset="-128"/>
              </a:rPr>
              <a:t> </a:t>
            </a:r>
          </a:p>
          <a:p>
            <a:pPr>
              <a:lnSpc>
                <a:spcPts val="2064"/>
              </a:lnSpc>
            </a:pPr>
            <a:r>
              <a:rPr lang="ja-JP" altLang="en-US" sz="1400" dirty="0">
                <a:latin typeface="HGP明朝E" panose="02020900000000000000" pitchFamily="18" charset="-128"/>
                <a:ea typeface="HGP明朝E" panose="02020900000000000000" pitchFamily="18" charset="-128"/>
              </a:rPr>
              <a:t>　この推移から分かることは</a:t>
            </a:r>
            <a:r>
              <a:rPr lang="en-US" altLang="ja-JP" sz="1400" dirty="0">
                <a:latin typeface="HGP明朝E" panose="02020900000000000000" pitchFamily="18" charset="-128"/>
                <a:ea typeface="HGP明朝E" panose="02020900000000000000" pitchFamily="18" charset="-128"/>
              </a:rPr>
              <a:t>,</a:t>
            </a:r>
            <a:r>
              <a:rPr lang="ja-JP" altLang="en-US" sz="1400" dirty="0">
                <a:latin typeface="HGP明朝E" panose="02020900000000000000" pitchFamily="18" charset="-128"/>
                <a:ea typeface="HGP明朝E" panose="02020900000000000000" pitchFamily="18" charset="-128"/>
              </a:rPr>
              <a:t>労働災害は長期的には減少しているが</a:t>
            </a:r>
            <a:r>
              <a:rPr lang="en-US" altLang="ja-JP" sz="1400" dirty="0">
                <a:latin typeface="HGP明朝E" panose="02020900000000000000" pitchFamily="18" charset="-128"/>
                <a:ea typeface="HGP明朝E" panose="02020900000000000000" pitchFamily="18" charset="-128"/>
              </a:rPr>
              <a:t>,</a:t>
            </a:r>
            <a:r>
              <a:rPr lang="ja-JP" altLang="en-US" sz="1400" dirty="0">
                <a:latin typeface="HGP明朝E" panose="02020900000000000000" pitchFamily="18" charset="-128"/>
                <a:ea typeface="HGP明朝E" panose="02020900000000000000" pitchFamily="18" charset="-128"/>
              </a:rPr>
              <a:t>昨今</a:t>
            </a:r>
            <a:r>
              <a:rPr lang="en-US" altLang="ja-JP" sz="1400" dirty="0">
                <a:latin typeface="HGP明朝E" panose="02020900000000000000" pitchFamily="18" charset="-128"/>
                <a:ea typeface="HGP明朝E" panose="02020900000000000000" pitchFamily="18" charset="-128"/>
              </a:rPr>
              <a:t>,</a:t>
            </a:r>
            <a:r>
              <a:rPr lang="ja-JP" altLang="en-US" sz="1400" dirty="0">
                <a:latin typeface="HGP明朝E" panose="02020900000000000000" pitchFamily="18" charset="-128"/>
                <a:ea typeface="HGP明朝E" panose="02020900000000000000" pitchFamily="18" charset="-128"/>
              </a:rPr>
              <a:t>減少率が低下し</a:t>
            </a:r>
            <a:r>
              <a:rPr lang="en-US" altLang="ja-JP" sz="1400" dirty="0">
                <a:latin typeface="HGP明朝E" panose="02020900000000000000" pitchFamily="18" charset="-128"/>
                <a:ea typeface="HGP明朝E" panose="02020900000000000000" pitchFamily="18" charset="-128"/>
              </a:rPr>
              <a:t>,</a:t>
            </a:r>
            <a:r>
              <a:rPr lang="ja-JP" altLang="en-US" sz="1400" dirty="0">
                <a:latin typeface="HGP明朝E" panose="02020900000000000000" pitchFamily="18" charset="-128"/>
                <a:ea typeface="HGP明朝E" panose="02020900000000000000" pitchFamily="18" charset="-128"/>
              </a:rPr>
              <a:t>増減を繰り返すという状況も否めない。</a:t>
            </a:r>
            <a:endParaRPr lang="en-US" altLang="ja-JP" sz="1400" dirty="0">
              <a:latin typeface="HGP明朝E" panose="02020900000000000000" pitchFamily="18" charset="-128"/>
              <a:ea typeface="HGP明朝E" panose="02020900000000000000" pitchFamily="18" charset="-128"/>
            </a:endParaRPr>
          </a:p>
        </p:txBody>
      </p:sp>
      <p:sp>
        <p:nvSpPr>
          <p:cNvPr id="2" name="スライド番号プレースホルダー 1"/>
          <p:cNvSpPr>
            <a:spLocks noGrp="1"/>
          </p:cNvSpPr>
          <p:nvPr>
            <p:ph type="sldNum" sz="quarter" idx="10"/>
          </p:nvPr>
        </p:nvSpPr>
        <p:spPr/>
        <p:txBody>
          <a:bodyPr/>
          <a:lstStyle/>
          <a:p>
            <a:fld id="{5F65748C-C6D8-4748-808C-1CEA1825BD04}" type="slidenum">
              <a:rPr kumimoji="1" lang="ja-JP" altLang="en-US" smtClean="0"/>
              <a:t>16</a:t>
            </a:fld>
            <a:endParaRPr kumimoji="1" lang="ja-JP" altLang="en-US"/>
          </a:p>
        </p:txBody>
      </p:sp>
    </p:spTree>
    <p:extLst>
      <p:ext uri="{BB962C8B-B14F-4D97-AF65-F5344CB8AC3E}">
        <p14:creationId xmlns:p14="http://schemas.microsoft.com/office/powerpoint/2010/main" val="282846064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099" name="Rectangle 2"/>
          <p:cNvSpPr>
            <a:spLocks noGrp="1" noRot="1" noChangeAspect="1" noChangeArrowheads="1" noTextEdit="1"/>
          </p:cNvSpPr>
          <p:nvPr>
            <p:ph type="sldImg"/>
          </p:nvPr>
        </p:nvSpPr>
        <p:spPr>
          <a:xfrm>
            <a:off x="1154113" y="741363"/>
            <a:ext cx="4814887" cy="3889375"/>
          </a:xfrm>
          <a:prstGeom prst="rect">
            <a:avLst/>
          </a:prstGeom>
          <a:ln/>
        </p:spPr>
      </p:sp>
      <p:sp>
        <p:nvSpPr>
          <p:cNvPr id="132100" name="Rectangle 3"/>
          <p:cNvSpPr>
            <a:spLocks noGrp="1" noChangeArrowheads="1"/>
          </p:cNvSpPr>
          <p:nvPr>
            <p:ph type="body" idx="1"/>
          </p:nvPr>
        </p:nvSpPr>
        <p:spPr>
          <a:xfrm>
            <a:off x="1118232" y="4837771"/>
            <a:ext cx="4880754" cy="5081553"/>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nSpc>
                <a:spcPts val="2064"/>
              </a:lnSpc>
            </a:pPr>
            <a:r>
              <a:rPr lang="ja-JP" altLang="en-US" sz="1400" dirty="0">
                <a:latin typeface="HGP明朝E" panose="02020900000000000000" pitchFamily="18" charset="-128"/>
                <a:ea typeface="HGP明朝E" panose="02020900000000000000" pitchFamily="18" charset="-128"/>
              </a:rPr>
              <a:t>　厚生労働省のホームページから入手した「平成</a:t>
            </a:r>
            <a:r>
              <a:rPr lang="en-US" altLang="ja-JP" sz="1400" dirty="0">
                <a:latin typeface="HGP明朝E" panose="02020900000000000000" pitchFamily="18" charset="-128"/>
                <a:ea typeface="HGP明朝E" panose="02020900000000000000" pitchFamily="18" charset="-128"/>
              </a:rPr>
              <a:t>27</a:t>
            </a:r>
            <a:r>
              <a:rPr lang="ja-JP" altLang="en-US" sz="1400" dirty="0">
                <a:latin typeface="HGP明朝E" panose="02020900000000000000" pitchFamily="18" charset="-128"/>
                <a:ea typeface="HGP明朝E" panose="02020900000000000000" pitchFamily="18" charset="-128"/>
              </a:rPr>
              <a:t>年度の</a:t>
            </a:r>
            <a:r>
              <a:rPr lang="zh-TW" altLang="en-US" sz="1400" dirty="0">
                <a:latin typeface="HGP明朝E" panose="02020900000000000000" pitchFamily="18" charset="-128"/>
                <a:ea typeface="HGP明朝E" panose="02020900000000000000" pitchFamily="18" charset="-128"/>
              </a:rPr>
              <a:t>労働者災害補償保険事業年報</a:t>
            </a:r>
            <a:r>
              <a:rPr lang="ja-JP" altLang="en-US" sz="1400" dirty="0">
                <a:latin typeface="HGP明朝E" panose="02020900000000000000" pitchFamily="18" charset="-128"/>
                <a:ea typeface="HGP明朝E" panose="02020900000000000000" pitchFamily="18" charset="-128"/>
              </a:rPr>
              <a:t>の</a:t>
            </a:r>
            <a:r>
              <a:rPr lang="zh-TW" altLang="en-US" sz="1400" dirty="0">
                <a:latin typeface="HGP明朝E" panose="02020900000000000000" pitchFamily="18" charset="-128"/>
                <a:ea typeface="HGP明朝E" panose="02020900000000000000" pitchFamily="18" charset="-128"/>
              </a:rPr>
              <a:t>新規受給者数</a:t>
            </a:r>
            <a:r>
              <a:rPr lang="ja-JP" altLang="en-US" sz="1400" dirty="0">
                <a:latin typeface="HGP明朝E" panose="02020900000000000000" pitchFamily="18" charset="-128"/>
                <a:ea typeface="HGP明朝E" panose="02020900000000000000" pitchFamily="18" charset="-128"/>
              </a:rPr>
              <a:t>」である。</a:t>
            </a:r>
            <a:endParaRPr lang="en-US" altLang="ja-JP" sz="1400" dirty="0">
              <a:latin typeface="HGP明朝E" panose="02020900000000000000" pitchFamily="18" charset="-128"/>
              <a:ea typeface="HGP明朝E" panose="02020900000000000000" pitchFamily="18" charset="-128"/>
            </a:endParaRPr>
          </a:p>
          <a:p>
            <a:pPr>
              <a:lnSpc>
                <a:spcPts val="2064"/>
              </a:lnSpc>
            </a:pPr>
            <a:r>
              <a:rPr lang="ja-JP" altLang="en-US" sz="1400" dirty="0">
                <a:latin typeface="HGP明朝E" panose="02020900000000000000" pitchFamily="18" charset="-128"/>
                <a:ea typeface="HGP明朝E" panose="02020900000000000000" pitchFamily="18" charset="-128"/>
              </a:rPr>
              <a:t>　これは</a:t>
            </a:r>
            <a:r>
              <a:rPr lang="en-US" altLang="ja-JP" sz="1400" dirty="0">
                <a:latin typeface="HGP明朝E" panose="02020900000000000000" pitchFamily="18" charset="-128"/>
                <a:ea typeface="HGP明朝E" panose="02020900000000000000" pitchFamily="18" charset="-128"/>
              </a:rPr>
              <a:t>,</a:t>
            </a:r>
            <a:r>
              <a:rPr lang="ja-JP" altLang="en-US" sz="1400" dirty="0">
                <a:latin typeface="HGP明朝E" panose="02020900000000000000" pitchFamily="18" charset="-128"/>
                <a:ea typeface="HGP明朝E" panose="02020900000000000000" pitchFamily="18" charset="-128"/>
              </a:rPr>
              <a:t>仕事で怪我をして</a:t>
            </a:r>
            <a:r>
              <a:rPr lang="en-US" altLang="ja-JP" sz="1400" dirty="0">
                <a:latin typeface="HGP明朝E" panose="02020900000000000000" pitchFamily="18" charset="-128"/>
                <a:ea typeface="HGP明朝E" panose="02020900000000000000" pitchFamily="18" charset="-128"/>
              </a:rPr>
              <a:t>,</a:t>
            </a:r>
            <a:r>
              <a:rPr lang="ja-JP" altLang="en-US" sz="1400" dirty="0">
                <a:latin typeface="HGP明朝E" panose="02020900000000000000" pitchFamily="18" charset="-128"/>
                <a:ea typeface="HGP明朝E" panose="02020900000000000000" pitchFamily="18" charset="-128"/>
              </a:rPr>
              <a:t>初めて病院で治療した人の数であり</a:t>
            </a:r>
            <a:r>
              <a:rPr lang="en-US" altLang="ja-JP" sz="1400" dirty="0">
                <a:latin typeface="HGP明朝E" panose="02020900000000000000" pitchFamily="18" charset="-128"/>
                <a:ea typeface="HGP明朝E" panose="02020900000000000000" pitchFamily="18" charset="-128"/>
              </a:rPr>
              <a:t>,</a:t>
            </a:r>
            <a:r>
              <a:rPr lang="ja-JP" altLang="en-US" sz="1400" dirty="0">
                <a:latin typeface="HGP明朝E" panose="02020900000000000000" pitchFamily="18" charset="-128"/>
                <a:ea typeface="HGP明朝E" panose="02020900000000000000" pitchFamily="18" charset="-128"/>
              </a:rPr>
              <a:t>（先程の休業</a:t>
            </a:r>
            <a:r>
              <a:rPr lang="en-US" altLang="ja-JP" sz="1400" dirty="0">
                <a:latin typeface="HGP明朝E" panose="02020900000000000000" pitchFamily="18" charset="-128"/>
                <a:ea typeface="HGP明朝E" panose="02020900000000000000" pitchFamily="18" charset="-128"/>
              </a:rPr>
              <a:t>4</a:t>
            </a:r>
            <a:r>
              <a:rPr lang="ja-JP" altLang="en-US" sz="1400" dirty="0">
                <a:latin typeface="HGP明朝E" panose="02020900000000000000" pitchFamily="18" charset="-128"/>
                <a:ea typeface="HGP明朝E" panose="02020900000000000000" pitchFamily="18" charset="-128"/>
              </a:rPr>
              <a:t>日以上などの制限がない）この数字が全国の労働災害の被災者数である。</a:t>
            </a:r>
            <a:endParaRPr lang="en-US" altLang="ja-JP" sz="1400" dirty="0">
              <a:latin typeface="HGP明朝E" panose="02020900000000000000" pitchFamily="18" charset="-128"/>
              <a:ea typeface="HGP明朝E" panose="02020900000000000000" pitchFamily="18" charset="-128"/>
            </a:endParaRPr>
          </a:p>
          <a:p>
            <a:pPr>
              <a:lnSpc>
                <a:spcPts val="2064"/>
              </a:lnSpc>
            </a:pPr>
            <a:r>
              <a:rPr lang="en-US" altLang="ja-JP" sz="1400" dirty="0">
                <a:latin typeface="HGP明朝E" panose="02020900000000000000" pitchFamily="18" charset="-128"/>
                <a:ea typeface="HGP明朝E" panose="02020900000000000000" pitchFamily="18" charset="-128"/>
              </a:rPr>
              <a:t>【</a:t>
            </a:r>
            <a:r>
              <a:rPr lang="ja-JP" altLang="en-US" sz="1400" dirty="0">
                <a:latin typeface="HGP明朝E" panose="02020900000000000000" pitchFamily="18" charset="-128"/>
                <a:ea typeface="HGP明朝E" panose="02020900000000000000" pitchFamily="18" charset="-128"/>
              </a:rPr>
              <a:t>災害減少の鈍化</a:t>
            </a:r>
            <a:r>
              <a:rPr lang="en-US" altLang="ja-JP" sz="1400" dirty="0">
                <a:latin typeface="HGP明朝E" panose="02020900000000000000" pitchFamily="18" charset="-128"/>
                <a:ea typeface="HGP明朝E" panose="02020900000000000000" pitchFamily="18" charset="-128"/>
              </a:rPr>
              <a:t>】</a:t>
            </a:r>
          </a:p>
          <a:p>
            <a:pPr>
              <a:lnSpc>
                <a:spcPts val="2064"/>
              </a:lnSpc>
            </a:pPr>
            <a:r>
              <a:rPr lang="ja-JP" altLang="en-US" sz="1400" dirty="0">
                <a:latin typeface="HGP明朝E" panose="02020900000000000000" pitchFamily="18" charset="-128"/>
                <a:ea typeface="HGP明朝E" panose="02020900000000000000" pitchFamily="18" charset="-128"/>
              </a:rPr>
              <a:t>　この</a:t>
            </a:r>
            <a:r>
              <a:rPr lang="zh-TW" altLang="en-US" sz="1400" dirty="0">
                <a:latin typeface="HGP明朝E" panose="02020900000000000000" pitchFamily="18" charset="-128"/>
                <a:ea typeface="HGP明朝E" panose="02020900000000000000" pitchFamily="18" charset="-128"/>
              </a:rPr>
              <a:t>新規受給者数</a:t>
            </a:r>
            <a:r>
              <a:rPr lang="ja-JP" altLang="en-US" sz="1400" dirty="0">
                <a:latin typeface="HGP明朝E" panose="02020900000000000000" pitchFamily="18" charset="-128"/>
                <a:ea typeface="HGP明朝E" panose="02020900000000000000" pitchFamily="18" charset="-128"/>
              </a:rPr>
              <a:t>で</a:t>
            </a:r>
            <a:r>
              <a:rPr lang="en-US" altLang="ja-JP" sz="1400" dirty="0">
                <a:latin typeface="HGP明朝E" panose="02020900000000000000" pitchFamily="18" charset="-128"/>
                <a:ea typeface="HGP明朝E" panose="02020900000000000000" pitchFamily="18" charset="-128"/>
              </a:rPr>
              <a:t>,</a:t>
            </a:r>
            <a:r>
              <a:rPr lang="ja-JP" altLang="en-US" sz="1400" dirty="0">
                <a:latin typeface="HGP明朝E" panose="02020900000000000000" pitchFamily="18" charset="-128"/>
                <a:ea typeface="HGP明朝E" panose="02020900000000000000" pitchFamily="18" charset="-128"/>
              </a:rPr>
              <a:t>災害減少に鈍化傾向があるのか調べてみた。</a:t>
            </a:r>
            <a:endParaRPr lang="en-US" altLang="ja-JP" sz="1400" dirty="0">
              <a:latin typeface="HGP明朝E" panose="02020900000000000000" pitchFamily="18" charset="-128"/>
              <a:ea typeface="HGP明朝E" panose="02020900000000000000" pitchFamily="18" charset="-128"/>
            </a:endParaRPr>
          </a:p>
          <a:p>
            <a:pPr defTabSz="1022717">
              <a:lnSpc>
                <a:spcPts val="2064"/>
              </a:lnSpc>
              <a:defRPr/>
            </a:pPr>
            <a:r>
              <a:rPr lang="ja-JP" altLang="en-US" sz="1400" dirty="0">
                <a:latin typeface="HGP明朝E" panose="02020900000000000000" pitchFamily="18" charset="-128"/>
                <a:ea typeface="HGP明朝E" panose="02020900000000000000" pitchFamily="18" charset="-128"/>
              </a:rPr>
              <a:t>　調べる方法としては</a:t>
            </a:r>
            <a:r>
              <a:rPr lang="en-US" altLang="ja-JP" sz="1400" dirty="0">
                <a:latin typeface="HGP明朝E" panose="02020900000000000000" pitchFamily="18" charset="-128"/>
                <a:ea typeface="HGP明朝E" panose="02020900000000000000" pitchFamily="18" charset="-128"/>
              </a:rPr>
              <a:t>,</a:t>
            </a:r>
            <a:r>
              <a:rPr lang="ja-JP" altLang="en-US" sz="1400" dirty="0">
                <a:latin typeface="HGP明朝E" panose="02020900000000000000" pitchFamily="18" charset="-128"/>
                <a:ea typeface="HGP明朝E" panose="02020900000000000000" pitchFamily="18" charset="-128"/>
              </a:rPr>
              <a:t>被災者が</a:t>
            </a:r>
            <a:r>
              <a:rPr lang="en-US" altLang="ja-JP" sz="1400" dirty="0">
                <a:latin typeface="HGP明朝E" panose="02020900000000000000" pitchFamily="18" charset="-128"/>
                <a:ea typeface="HGP明朝E" panose="02020900000000000000" pitchFamily="18" charset="-128"/>
              </a:rPr>
              <a:t>10</a:t>
            </a:r>
            <a:r>
              <a:rPr lang="ja-JP" altLang="en-US" sz="1400" dirty="0">
                <a:latin typeface="HGP明朝E" panose="02020900000000000000" pitchFamily="18" charset="-128"/>
                <a:ea typeface="HGP明朝E" panose="02020900000000000000" pitchFamily="18" charset="-128"/>
              </a:rPr>
              <a:t>万人減少するのに何年かかるのかを見てみた。</a:t>
            </a:r>
            <a:endParaRPr lang="en-US" altLang="ja-JP" sz="1400" dirty="0">
              <a:latin typeface="HGP明朝E" panose="02020900000000000000" pitchFamily="18" charset="-128"/>
              <a:ea typeface="HGP明朝E" panose="02020900000000000000" pitchFamily="18" charset="-128"/>
            </a:endParaRPr>
          </a:p>
          <a:p>
            <a:pPr defTabSz="1022717">
              <a:lnSpc>
                <a:spcPts val="2064"/>
              </a:lnSpc>
              <a:defRPr/>
            </a:pPr>
            <a:r>
              <a:rPr lang="ja-JP" altLang="en-US" sz="1400" dirty="0">
                <a:latin typeface="HGP明朝E" panose="02020900000000000000" pitchFamily="18" charset="-128"/>
                <a:ea typeface="HGP明朝E" panose="02020900000000000000" pitchFamily="18" charset="-128"/>
              </a:rPr>
              <a:t>　すると</a:t>
            </a:r>
            <a:r>
              <a:rPr lang="en-US" altLang="ja-JP" sz="1400" dirty="0">
                <a:latin typeface="HGP明朝E" panose="02020900000000000000" pitchFamily="18" charset="-128"/>
                <a:ea typeface="HGP明朝E" panose="02020900000000000000" pitchFamily="18" charset="-128"/>
              </a:rPr>
              <a:t>,</a:t>
            </a:r>
            <a:r>
              <a:rPr lang="ja-JP" altLang="en-US" sz="1400" dirty="0">
                <a:latin typeface="HGP明朝E" panose="02020900000000000000" pitchFamily="18" charset="-128"/>
                <a:ea typeface="HGP明朝E" panose="02020900000000000000" pitchFamily="18" charset="-128"/>
              </a:rPr>
              <a:t>昭和</a:t>
            </a:r>
            <a:r>
              <a:rPr lang="en-US" altLang="ja-JP" sz="1400" dirty="0">
                <a:latin typeface="HGP明朝E" panose="02020900000000000000" pitchFamily="18" charset="-128"/>
                <a:ea typeface="HGP明朝E" panose="02020900000000000000" pitchFamily="18" charset="-128"/>
              </a:rPr>
              <a:t>56</a:t>
            </a:r>
            <a:r>
              <a:rPr lang="ja-JP" altLang="en-US" sz="1400" dirty="0">
                <a:latin typeface="HGP明朝E" panose="02020900000000000000" pitchFamily="18" charset="-128"/>
                <a:ea typeface="HGP明朝E" panose="02020900000000000000" pitchFamily="18" charset="-128"/>
              </a:rPr>
              <a:t>年度</a:t>
            </a:r>
            <a:r>
              <a:rPr lang="en-US" altLang="ja-JP" sz="1400" dirty="0">
                <a:latin typeface="HGP明朝E" panose="02020900000000000000" pitchFamily="18" charset="-128"/>
                <a:ea typeface="HGP明朝E" panose="02020900000000000000" pitchFamily="18" charset="-128"/>
              </a:rPr>
              <a:t>90</a:t>
            </a:r>
            <a:r>
              <a:rPr lang="ja-JP" altLang="en-US" sz="1400" dirty="0">
                <a:latin typeface="HGP明朝E" panose="02020900000000000000" pitchFamily="18" charset="-128"/>
                <a:ea typeface="HGP明朝E" panose="02020900000000000000" pitchFamily="18" charset="-128"/>
              </a:rPr>
              <a:t>万人台から</a:t>
            </a:r>
            <a:r>
              <a:rPr lang="en-US" altLang="ja-JP" sz="1400" dirty="0">
                <a:latin typeface="HGP明朝E" panose="02020900000000000000" pitchFamily="18" charset="-128"/>
                <a:ea typeface="HGP明朝E" panose="02020900000000000000" pitchFamily="18" charset="-128"/>
              </a:rPr>
              <a:t>80</a:t>
            </a:r>
            <a:r>
              <a:rPr lang="ja-JP" altLang="en-US" sz="1400" dirty="0">
                <a:latin typeface="HGP明朝E" panose="02020900000000000000" pitchFamily="18" charset="-128"/>
                <a:ea typeface="HGP明朝E" panose="02020900000000000000" pitchFamily="18" charset="-128"/>
              </a:rPr>
              <a:t>万台が「</a:t>
            </a:r>
            <a:r>
              <a:rPr lang="en-US" altLang="ja-JP" sz="1400" dirty="0">
                <a:latin typeface="HGP明朝E" panose="02020900000000000000" pitchFamily="18" charset="-128"/>
                <a:ea typeface="HGP明朝E" panose="02020900000000000000" pitchFamily="18" charset="-128"/>
              </a:rPr>
              <a:t>2</a:t>
            </a:r>
            <a:r>
              <a:rPr lang="ja-JP" altLang="en-US" sz="1400" dirty="0">
                <a:latin typeface="HGP明朝E" panose="02020900000000000000" pitchFamily="18" charset="-128"/>
                <a:ea typeface="HGP明朝E" panose="02020900000000000000" pitchFamily="18" charset="-128"/>
              </a:rPr>
              <a:t>年」</a:t>
            </a:r>
            <a:r>
              <a:rPr lang="en-US" altLang="ja-JP" sz="1400" dirty="0">
                <a:latin typeface="HGP明朝E" panose="02020900000000000000" pitchFamily="18" charset="-128"/>
                <a:ea typeface="HGP明朝E" panose="02020900000000000000" pitchFamily="18" charset="-128"/>
              </a:rPr>
              <a:t>,</a:t>
            </a:r>
          </a:p>
          <a:p>
            <a:pPr defTabSz="1022717">
              <a:lnSpc>
                <a:spcPts val="2064"/>
              </a:lnSpc>
              <a:defRPr/>
            </a:pPr>
            <a:r>
              <a:rPr lang="ja-JP" altLang="en-US" sz="1400" dirty="0">
                <a:latin typeface="HGP明朝E" panose="02020900000000000000" pitchFamily="18" charset="-128"/>
                <a:ea typeface="HGP明朝E" panose="02020900000000000000" pitchFamily="18" charset="-128"/>
              </a:rPr>
              <a:t>　昭和</a:t>
            </a:r>
            <a:r>
              <a:rPr lang="en-US" altLang="ja-JP" sz="1400" dirty="0">
                <a:latin typeface="HGP明朝E" panose="02020900000000000000" pitchFamily="18" charset="-128"/>
                <a:ea typeface="HGP明朝E" panose="02020900000000000000" pitchFamily="18" charset="-128"/>
              </a:rPr>
              <a:t>58</a:t>
            </a:r>
            <a:r>
              <a:rPr lang="ja-JP" altLang="en-US" sz="1400" dirty="0">
                <a:latin typeface="HGP明朝E" panose="02020900000000000000" pitchFamily="18" charset="-128"/>
                <a:ea typeface="HGP明朝E" panose="02020900000000000000" pitchFamily="18" charset="-128"/>
              </a:rPr>
              <a:t>年度の</a:t>
            </a:r>
            <a:r>
              <a:rPr lang="en-US" altLang="ja-JP" sz="1400" dirty="0">
                <a:latin typeface="HGP明朝E" panose="02020900000000000000" pitchFamily="18" charset="-128"/>
                <a:ea typeface="HGP明朝E" panose="02020900000000000000" pitchFamily="18" charset="-128"/>
              </a:rPr>
              <a:t>80</a:t>
            </a:r>
            <a:r>
              <a:rPr lang="ja-JP" altLang="en-US" sz="1400" dirty="0">
                <a:latin typeface="HGP明朝E" panose="02020900000000000000" pitchFamily="18" charset="-128"/>
                <a:ea typeface="HGP明朝E" panose="02020900000000000000" pitchFamily="18" charset="-128"/>
              </a:rPr>
              <a:t>万台から</a:t>
            </a:r>
            <a:r>
              <a:rPr lang="en-US" altLang="ja-JP" sz="1400" dirty="0">
                <a:latin typeface="HGP明朝E" panose="02020900000000000000" pitchFamily="18" charset="-128"/>
                <a:ea typeface="HGP明朝E" panose="02020900000000000000" pitchFamily="18" charset="-128"/>
              </a:rPr>
              <a:t>70</a:t>
            </a:r>
            <a:r>
              <a:rPr lang="ja-JP" altLang="en-US" sz="1400" dirty="0">
                <a:latin typeface="HGP明朝E" panose="02020900000000000000" pitchFamily="18" charset="-128"/>
                <a:ea typeface="HGP明朝E" panose="02020900000000000000" pitchFamily="18" charset="-128"/>
              </a:rPr>
              <a:t>万台が「</a:t>
            </a:r>
            <a:r>
              <a:rPr lang="en-US" altLang="ja-JP" sz="1400" dirty="0">
                <a:latin typeface="HGP明朝E" panose="02020900000000000000" pitchFamily="18" charset="-128"/>
                <a:ea typeface="HGP明朝E" panose="02020900000000000000" pitchFamily="18" charset="-128"/>
              </a:rPr>
              <a:t>4</a:t>
            </a:r>
            <a:r>
              <a:rPr lang="ja-JP" altLang="en-US" sz="1400" dirty="0">
                <a:latin typeface="HGP明朝E" panose="02020900000000000000" pitchFamily="18" charset="-128"/>
                <a:ea typeface="HGP明朝E" panose="02020900000000000000" pitchFamily="18" charset="-128"/>
              </a:rPr>
              <a:t>年」</a:t>
            </a:r>
            <a:r>
              <a:rPr lang="en-US" altLang="ja-JP" sz="1400" dirty="0">
                <a:latin typeface="HGP明朝E" panose="02020900000000000000" pitchFamily="18" charset="-128"/>
                <a:ea typeface="HGP明朝E" panose="02020900000000000000" pitchFamily="18" charset="-128"/>
              </a:rPr>
              <a:t>,</a:t>
            </a:r>
          </a:p>
          <a:p>
            <a:pPr defTabSz="1022717">
              <a:lnSpc>
                <a:spcPts val="2064"/>
              </a:lnSpc>
              <a:defRPr/>
            </a:pPr>
            <a:r>
              <a:rPr lang="ja-JP" altLang="en-US" sz="1400" dirty="0">
                <a:latin typeface="HGP明朝E" panose="02020900000000000000" pitchFamily="18" charset="-128"/>
                <a:ea typeface="HGP明朝E" panose="02020900000000000000" pitchFamily="18" charset="-128"/>
              </a:rPr>
              <a:t>　昭和</a:t>
            </a:r>
            <a:r>
              <a:rPr lang="en-US" altLang="ja-JP" sz="1400" dirty="0">
                <a:latin typeface="HGP明朝E" panose="02020900000000000000" pitchFamily="18" charset="-128"/>
                <a:ea typeface="HGP明朝E" panose="02020900000000000000" pitchFamily="18" charset="-128"/>
              </a:rPr>
              <a:t>62</a:t>
            </a:r>
            <a:r>
              <a:rPr lang="ja-JP" altLang="en-US" sz="1400" dirty="0">
                <a:latin typeface="HGP明朝E" panose="02020900000000000000" pitchFamily="18" charset="-128"/>
                <a:ea typeface="HGP明朝E" panose="02020900000000000000" pitchFamily="18" charset="-128"/>
              </a:rPr>
              <a:t>年度</a:t>
            </a:r>
            <a:r>
              <a:rPr lang="en-US" altLang="ja-JP" sz="1400" dirty="0">
                <a:latin typeface="HGP明朝E" panose="02020900000000000000" pitchFamily="18" charset="-128"/>
                <a:ea typeface="HGP明朝E" panose="02020900000000000000" pitchFamily="18" charset="-128"/>
              </a:rPr>
              <a:t>70</a:t>
            </a:r>
            <a:r>
              <a:rPr lang="ja-JP" altLang="en-US" sz="1400" dirty="0">
                <a:latin typeface="HGP明朝E" panose="02020900000000000000" pitchFamily="18" charset="-128"/>
                <a:ea typeface="HGP明朝E" panose="02020900000000000000" pitchFamily="18" charset="-128"/>
              </a:rPr>
              <a:t>万台から</a:t>
            </a:r>
            <a:r>
              <a:rPr lang="en-US" altLang="ja-JP" sz="1400" dirty="0">
                <a:latin typeface="HGP明朝E" panose="02020900000000000000" pitchFamily="18" charset="-128"/>
                <a:ea typeface="HGP明朝E" panose="02020900000000000000" pitchFamily="18" charset="-128"/>
              </a:rPr>
              <a:t>60</a:t>
            </a:r>
            <a:r>
              <a:rPr lang="ja-JP" altLang="en-US" sz="1400" dirty="0">
                <a:latin typeface="HGP明朝E" panose="02020900000000000000" pitchFamily="18" charset="-128"/>
                <a:ea typeface="HGP明朝E" panose="02020900000000000000" pitchFamily="18" charset="-128"/>
              </a:rPr>
              <a:t>万台が「</a:t>
            </a:r>
            <a:r>
              <a:rPr lang="en-US" altLang="ja-JP" sz="1400" dirty="0">
                <a:latin typeface="HGP明朝E" panose="02020900000000000000" pitchFamily="18" charset="-128"/>
                <a:ea typeface="HGP明朝E" panose="02020900000000000000" pitchFamily="18" charset="-128"/>
              </a:rPr>
              <a:t>5</a:t>
            </a:r>
            <a:r>
              <a:rPr lang="ja-JP" altLang="en-US" sz="1400" dirty="0">
                <a:latin typeface="HGP明朝E" panose="02020900000000000000" pitchFamily="18" charset="-128"/>
                <a:ea typeface="HGP明朝E" panose="02020900000000000000" pitchFamily="18" charset="-128"/>
              </a:rPr>
              <a:t>年」</a:t>
            </a:r>
            <a:r>
              <a:rPr lang="en-US" altLang="ja-JP" sz="1400" dirty="0">
                <a:latin typeface="HGP明朝E" panose="02020900000000000000" pitchFamily="18" charset="-128"/>
                <a:ea typeface="HGP明朝E" panose="02020900000000000000" pitchFamily="18" charset="-128"/>
              </a:rPr>
              <a:t>,</a:t>
            </a:r>
          </a:p>
          <a:p>
            <a:pPr defTabSz="1022717">
              <a:lnSpc>
                <a:spcPts val="2064"/>
              </a:lnSpc>
              <a:defRPr/>
            </a:pPr>
            <a:r>
              <a:rPr lang="ja-JP" altLang="en-US" sz="1400" dirty="0">
                <a:latin typeface="HGP明朝E" panose="02020900000000000000" pitchFamily="18" charset="-128"/>
                <a:ea typeface="HGP明朝E" panose="02020900000000000000" pitchFamily="18" charset="-128"/>
              </a:rPr>
              <a:t>　平成</a:t>
            </a:r>
            <a:r>
              <a:rPr lang="en-US" altLang="ja-JP" sz="1400" dirty="0">
                <a:latin typeface="HGP明朝E" panose="02020900000000000000" pitchFamily="18" charset="-128"/>
                <a:ea typeface="HGP明朝E" panose="02020900000000000000" pitchFamily="18" charset="-128"/>
              </a:rPr>
              <a:t>4</a:t>
            </a:r>
            <a:r>
              <a:rPr lang="ja-JP" altLang="en-US" sz="1400" dirty="0">
                <a:latin typeface="HGP明朝E" panose="02020900000000000000" pitchFamily="18" charset="-128"/>
                <a:ea typeface="HGP明朝E" panose="02020900000000000000" pitchFamily="18" charset="-128"/>
              </a:rPr>
              <a:t>年度の</a:t>
            </a:r>
            <a:r>
              <a:rPr lang="en-US" altLang="ja-JP" sz="1400" dirty="0">
                <a:latin typeface="HGP明朝E" panose="02020900000000000000" pitchFamily="18" charset="-128"/>
                <a:ea typeface="HGP明朝E" panose="02020900000000000000" pitchFamily="18" charset="-128"/>
              </a:rPr>
              <a:t>60</a:t>
            </a:r>
            <a:r>
              <a:rPr lang="ja-JP" altLang="en-US" sz="1400" dirty="0">
                <a:latin typeface="HGP明朝E" panose="02020900000000000000" pitchFamily="18" charset="-128"/>
                <a:ea typeface="HGP明朝E" panose="02020900000000000000" pitchFamily="18" charset="-128"/>
              </a:rPr>
              <a:t>万台から</a:t>
            </a:r>
            <a:r>
              <a:rPr lang="en-US" altLang="ja-JP" sz="1400" dirty="0">
                <a:latin typeface="HGP明朝E" panose="02020900000000000000" pitchFamily="18" charset="-128"/>
                <a:ea typeface="HGP明朝E" panose="02020900000000000000" pitchFamily="18" charset="-128"/>
              </a:rPr>
              <a:t>50</a:t>
            </a:r>
            <a:r>
              <a:rPr lang="ja-JP" altLang="en-US" sz="1400" dirty="0">
                <a:latin typeface="HGP明朝E" panose="02020900000000000000" pitchFamily="18" charset="-128"/>
                <a:ea typeface="HGP明朝E" panose="02020900000000000000" pitchFamily="18" charset="-128"/>
              </a:rPr>
              <a:t>万台が「</a:t>
            </a:r>
            <a:r>
              <a:rPr lang="en-US" altLang="ja-JP" sz="1400" dirty="0">
                <a:latin typeface="HGP明朝E" panose="02020900000000000000" pitchFamily="18" charset="-128"/>
                <a:ea typeface="HGP明朝E" panose="02020900000000000000" pitchFamily="18" charset="-128"/>
              </a:rPr>
              <a:t>6</a:t>
            </a:r>
            <a:r>
              <a:rPr lang="ja-JP" altLang="en-US" sz="1400" dirty="0">
                <a:latin typeface="HGP明朝E" panose="02020900000000000000" pitchFamily="18" charset="-128"/>
                <a:ea typeface="HGP明朝E" panose="02020900000000000000" pitchFamily="18" charset="-128"/>
              </a:rPr>
              <a:t>年」</a:t>
            </a:r>
            <a:r>
              <a:rPr lang="en-US" altLang="ja-JP" sz="1400" dirty="0">
                <a:latin typeface="HGP明朝E" panose="02020900000000000000" pitchFamily="18" charset="-128"/>
                <a:ea typeface="HGP明朝E" panose="02020900000000000000" pitchFamily="18" charset="-128"/>
              </a:rPr>
              <a:t>,</a:t>
            </a:r>
          </a:p>
          <a:p>
            <a:pPr defTabSz="1022717">
              <a:lnSpc>
                <a:spcPts val="2064"/>
              </a:lnSpc>
              <a:defRPr/>
            </a:pPr>
            <a:r>
              <a:rPr lang="ja-JP" altLang="en-US" sz="1400" dirty="0">
                <a:latin typeface="HGP明朝E" panose="02020900000000000000" pitchFamily="18" charset="-128"/>
                <a:ea typeface="HGP明朝E" panose="02020900000000000000" pitchFamily="18" charset="-128"/>
              </a:rPr>
              <a:t>　平成</a:t>
            </a:r>
            <a:r>
              <a:rPr lang="en-US" altLang="ja-JP" sz="1400" dirty="0">
                <a:latin typeface="HGP明朝E" panose="02020900000000000000" pitchFamily="18" charset="-128"/>
                <a:ea typeface="HGP明朝E" panose="02020900000000000000" pitchFamily="18" charset="-128"/>
              </a:rPr>
              <a:t>10</a:t>
            </a:r>
            <a:r>
              <a:rPr lang="ja-JP" altLang="en-US" sz="1400" dirty="0">
                <a:latin typeface="HGP明朝E" panose="02020900000000000000" pitchFamily="18" charset="-128"/>
                <a:ea typeface="HGP明朝E" panose="02020900000000000000" pitchFamily="18" charset="-128"/>
              </a:rPr>
              <a:t>年度の</a:t>
            </a:r>
            <a:r>
              <a:rPr lang="en-US" altLang="ja-JP" sz="1400" dirty="0">
                <a:latin typeface="HGP明朝E" panose="02020900000000000000" pitchFamily="18" charset="-128"/>
                <a:ea typeface="HGP明朝E" panose="02020900000000000000" pitchFamily="18" charset="-128"/>
              </a:rPr>
              <a:t>50</a:t>
            </a:r>
            <a:r>
              <a:rPr lang="ja-JP" altLang="en-US" sz="1400" dirty="0">
                <a:latin typeface="HGP明朝E" panose="02020900000000000000" pitchFamily="18" charset="-128"/>
                <a:ea typeface="HGP明朝E" panose="02020900000000000000" pitchFamily="18" charset="-128"/>
              </a:rPr>
              <a:t>万台から</a:t>
            </a:r>
            <a:r>
              <a:rPr lang="en-US" altLang="ja-JP" sz="1400" dirty="0">
                <a:latin typeface="HGP明朝E" panose="02020900000000000000" pitchFamily="18" charset="-128"/>
                <a:ea typeface="HGP明朝E" panose="02020900000000000000" pitchFamily="18" charset="-128"/>
              </a:rPr>
              <a:t>40</a:t>
            </a:r>
            <a:r>
              <a:rPr lang="ja-JP" altLang="en-US" sz="1400" dirty="0">
                <a:latin typeface="HGP明朝E" panose="02020900000000000000" pitchFamily="18" charset="-128"/>
                <a:ea typeface="HGP明朝E" panose="02020900000000000000" pitchFamily="18" charset="-128"/>
              </a:rPr>
              <a:t>万台が「</a:t>
            </a:r>
            <a:r>
              <a:rPr lang="en-US" altLang="ja-JP" sz="1400" dirty="0">
                <a:latin typeface="HGP明朝E" panose="02020900000000000000" pitchFamily="18" charset="-128"/>
                <a:ea typeface="HGP明朝E" panose="02020900000000000000" pitchFamily="18" charset="-128"/>
              </a:rPr>
              <a:t>11</a:t>
            </a:r>
            <a:r>
              <a:rPr lang="ja-JP" altLang="en-US" sz="1400" dirty="0">
                <a:latin typeface="HGP明朝E" panose="02020900000000000000" pitchFamily="18" charset="-128"/>
                <a:ea typeface="HGP明朝E" panose="02020900000000000000" pitchFamily="18" charset="-128"/>
              </a:rPr>
              <a:t>年」（平成</a:t>
            </a:r>
            <a:r>
              <a:rPr lang="en-US" altLang="ja-JP" sz="1400" dirty="0">
                <a:latin typeface="HGP明朝E" panose="02020900000000000000" pitchFamily="18" charset="-128"/>
                <a:ea typeface="HGP明朝E" panose="02020900000000000000" pitchFamily="18" charset="-128"/>
              </a:rPr>
              <a:t>21</a:t>
            </a:r>
            <a:r>
              <a:rPr lang="ja-JP" altLang="en-US" sz="1400" dirty="0">
                <a:latin typeface="HGP明朝E" panose="02020900000000000000" pitchFamily="18" charset="-128"/>
                <a:ea typeface="HGP明朝E" panose="02020900000000000000" pitchFamily="18" charset="-128"/>
              </a:rPr>
              <a:t>年度</a:t>
            </a:r>
            <a:r>
              <a:rPr lang="en-US" altLang="ja-JP" sz="1400" dirty="0">
                <a:latin typeface="HGP明朝E" panose="02020900000000000000" pitchFamily="18" charset="-128"/>
                <a:ea typeface="HGP明朝E" panose="02020900000000000000" pitchFamily="18" charset="-128"/>
              </a:rPr>
              <a:t>),</a:t>
            </a:r>
          </a:p>
          <a:p>
            <a:pPr defTabSz="1022717">
              <a:lnSpc>
                <a:spcPts val="2064"/>
              </a:lnSpc>
              <a:defRPr/>
            </a:pPr>
            <a:r>
              <a:rPr lang="ja-JP" altLang="en-US" sz="1400" dirty="0">
                <a:latin typeface="HGP明朝E" panose="02020900000000000000" pitchFamily="18" charset="-128"/>
                <a:ea typeface="HGP明朝E" panose="02020900000000000000" pitchFamily="18" charset="-128"/>
              </a:rPr>
              <a:t>と</a:t>
            </a:r>
            <a:r>
              <a:rPr lang="en-US" altLang="ja-JP" sz="1400" dirty="0">
                <a:latin typeface="HGP明朝E" panose="02020900000000000000" pitchFamily="18" charset="-128"/>
                <a:ea typeface="HGP明朝E" panose="02020900000000000000" pitchFamily="18" charset="-128"/>
              </a:rPr>
              <a:t>10</a:t>
            </a:r>
            <a:r>
              <a:rPr lang="ja-JP" altLang="en-US" sz="1400" dirty="0">
                <a:latin typeface="HGP明朝E" panose="02020900000000000000" pitchFamily="18" charset="-128"/>
                <a:ea typeface="HGP明朝E" panose="02020900000000000000" pitchFamily="18" charset="-128"/>
              </a:rPr>
              <a:t>万件減るのに段々多くの年数がかかってる。</a:t>
            </a:r>
            <a:endParaRPr lang="en-US" altLang="ja-JP" sz="1400" dirty="0">
              <a:latin typeface="HGP明朝E" panose="02020900000000000000" pitchFamily="18" charset="-128"/>
              <a:ea typeface="HGP明朝E" panose="02020900000000000000" pitchFamily="18" charset="-128"/>
            </a:endParaRPr>
          </a:p>
          <a:p>
            <a:pPr defTabSz="1022717">
              <a:lnSpc>
                <a:spcPts val="2064"/>
              </a:lnSpc>
              <a:defRPr/>
            </a:pPr>
            <a:r>
              <a:rPr lang="ja-JP" altLang="en-US" sz="1400" dirty="0">
                <a:latin typeface="HGP明朝E" panose="02020900000000000000" pitchFamily="18" charset="-128"/>
                <a:ea typeface="HGP明朝E" panose="02020900000000000000" pitchFamily="18" charset="-128"/>
              </a:rPr>
              <a:t>　そして</a:t>
            </a:r>
            <a:r>
              <a:rPr lang="en-US" altLang="ja-JP" sz="1400" dirty="0">
                <a:latin typeface="HGP明朝E" panose="02020900000000000000" pitchFamily="18" charset="-128"/>
                <a:ea typeface="HGP明朝E" panose="02020900000000000000" pitchFamily="18" charset="-128"/>
              </a:rPr>
              <a:t>,</a:t>
            </a:r>
            <a:r>
              <a:rPr lang="ja-JP" altLang="en-US" sz="1400" dirty="0">
                <a:latin typeface="HGP明朝E" panose="02020900000000000000" pitchFamily="18" charset="-128"/>
                <a:ea typeface="HGP明朝E" panose="02020900000000000000" pitchFamily="18" charset="-128"/>
              </a:rPr>
              <a:t>平成</a:t>
            </a:r>
            <a:r>
              <a:rPr lang="en-US" altLang="ja-JP" sz="1400" dirty="0">
                <a:latin typeface="HGP明朝E" panose="02020900000000000000" pitchFamily="18" charset="-128"/>
                <a:ea typeface="HGP明朝E" panose="02020900000000000000" pitchFamily="18" charset="-128"/>
              </a:rPr>
              <a:t>22</a:t>
            </a:r>
            <a:r>
              <a:rPr lang="ja-JP" altLang="en-US" sz="1400" dirty="0">
                <a:latin typeface="HGP明朝E" panose="02020900000000000000" pitchFamily="18" charset="-128"/>
                <a:ea typeface="HGP明朝E" panose="02020900000000000000" pitchFamily="18" charset="-128"/>
              </a:rPr>
              <a:t>年度には</a:t>
            </a:r>
            <a:r>
              <a:rPr lang="en-US" altLang="ja-JP" sz="1400" dirty="0">
                <a:latin typeface="HGP明朝E" panose="02020900000000000000" pitchFamily="18" charset="-128"/>
                <a:ea typeface="HGP明朝E" panose="02020900000000000000" pitchFamily="18" charset="-128"/>
              </a:rPr>
              <a:t>50</a:t>
            </a:r>
            <a:r>
              <a:rPr lang="ja-JP" altLang="en-US" sz="1400" dirty="0">
                <a:latin typeface="HGP明朝E" panose="02020900000000000000" pitchFamily="18" charset="-128"/>
                <a:ea typeface="HGP明朝E" panose="02020900000000000000" pitchFamily="18" charset="-128"/>
              </a:rPr>
              <a:t>万台に逆戻りしてしまった。</a:t>
            </a:r>
            <a:endParaRPr lang="en-US" altLang="ja-JP" sz="1400" dirty="0">
              <a:latin typeface="HGP明朝E" panose="02020900000000000000" pitchFamily="18" charset="-128"/>
              <a:ea typeface="HGP明朝E" panose="02020900000000000000" pitchFamily="18" charset="-128"/>
            </a:endParaRPr>
          </a:p>
          <a:p>
            <a:pPr defTabSz="1022717">
              <a:lnSpc>
                <a:spcPts val="2064"/>
              </a:lnSpc>
              <a:defRPr/>
            </a:pPr>
            <a:r>
              <a:rPr lang="ja-JP" altLang="en-US" sz="1400" dirty="0">
                <a:latin typeface="HGP明朝E" panose="02020900000000000000" pitchFamily="18" charset="-128"/>
                <a:ea typeface="HGP明朝E" panose="02020900000000000000" pitchFamily="18" charset="-128"/>
              </a:rPr>
              <a:t>　平成</a:t>
            </a:r>
            <a:r>
              <a:rPr lang="en-US" altLang="ja-JP" sz="1400" dirty="0">
                <a:latin typeface="HGP明朝E" panose="02020900000000000000" pitchFamily="18" charset="-128"/>
                <a:ea typeface="HGP明朝E" panose="02020900000000000000" pitchFamily="18" charset="-128"/>
              </a:rPr>
              <a:t>27</a:t>
            </a:r>
            <a:r>
              <a:rPr lang="ja-JP" altLang="en-US" sz="1400" dirty="0">
                <a:latin typeface="HGP明朝E" panose="02020900000000000000" pitchFamily="18" charset="-128"/>
                <a:ea typeface="HGP明朝E" panose="02020900000000000000" pitchFamily="18" charset="-128"/>
              </a:rPr>
              <a:t>年度も御覧のとおり</a:t>
            </a:r>
            <a:r>
              <a:rPr lang="en-US" altLang="ja-JP" sz="1400" dirty="0">
                <a:latin typeface="HGP明朝E" panose="02020900000000000000" pitchFamily="18" charset="-128"/>
                <a:ea typeface="HGP明朝E" panose="02020900000000000000" pitchFamily="18" charset="-128"/>
              </a:rPr>
              <a:t>,50</a:t>
            </a:r>
            <a:r>
              <a:rPr lang="ja-JP" altLang="en-US" sz="1400" dirty="0">
                <a:latin typeface="HGP明朝E" panose="02020900000000000000" pitchFamily="18" charset="-128"/>
                <a:ea typeface="HGP明朝E" panose="02020900000000000000" pitchFamily="18" charset="-128"/>
              </a:rPr>
              <a:t>万台である。</a:t>
            </a:r>
            <a:endParaRPr lang="en-US" altLang="ja-JP" sz="1400" dirty="0">
              <a:latin typeface="HGP明朝E" panose="02020900000000000000" pitchFamily="18" charset="-128"/>
              <a:ea typeface="HGP明朝E" panose="02020900000000000000" pitchFamily="18" charset="-128"/>
            </a:endParaRPr>
          </a:p>
        </p:txBody>
      </p:sp>
      <p:sp>
        <p:nvSpPr>
          <p:cNvPr id="2" name="スライド番号プレースホルダー 1"/>
          <p:cNvSpPr>
            <a:spLocks noGrp="1"/>
          </p:cNvSpPr>
          <p:nvPr>
            <p:ph type="sldNum" sz="quarter" idx="10"/>
          </p:nvPr>
        </p:nvSpPr>
        <p:spPr/>
        <p:txBody>
          <a:bodyPr/>
          <a:lstStyle/>
          <a:p>
            <a:fld id="{5F65748C-C6D8-4748-808C-1CEA1825BD04}" type="slidenum">
              <a:rPr kumimoji="1" lang="ja-JP" altLang="en-US" smtClean="0"/>
              <a:t>17</a:t>
            </a:fld>
            <a:endParaRPr kumimoji="1" lang="ja-JP" altLang="en-US"/>
          </a:p>
        </p:txBody>
      </p:sp>
    </p:spTree>
    <p:extLst>
      <p:ext uri="{BB962C8B-B14F-4D97-AF65-F5344CB8AC3E}">
        <p14:creationId xmlns:p14="http://schemas.microsoft.com/office/powerpoint/2010/main" val="243060775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1250" name="スライド イメージ プレースホルダー 1"/>
          <p:cNvSpPr>
            <a:spLocks noGrp="1" noRot="1" noChangeAspect="1" noTextEdit="1"/>
          </p:cNvSpPr>
          <p:nvPr>
            <p:ph type="sldImg"/>
          </p:nvPr>
        </p:nvSpPr>
        <p:spPr>
          <a:xfrm>
            <a:off x="1154113" y="741363"/>
            <a:ext cx="4814887" cy="3889375"/>
          </a:xfrm>
          <a:prstGeom prst="rect">
            <a:avLst/>
          </a:prstGeom>
          <a:ln/>
        </p:spPr>
      </p:sp>
      <p:sp>
        <p:nvSpPr>
          <p:cNvPr id="181251" name="ノート プレースホルダー 2"/>
          <p:cNvSpPr>
            <a:spLocks noGrp="1" noChangeAspect="1"/>
          </p:cNvSpPr>
          <p:nvPr>
            <p:ph type="body" idx="1"/>
          </p:nvPr>
        </p:nvSpPr>
        <p:spPr>
          <a:xfrm>
            <a:off x="1131388" y="4890047"/>
            <a:ext cx="4841287" cy="4911657"/>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nSpc>
                <a:spcPts val="2064"/>
              </a:lnSpc>
            </a:pPr>
            <a:r>
              <a:rPr lang="ja-JP" altLang="en-US" sz="1400" dirty="0">
                <a:latin typeface="HGP明朝E" panose="02020900000000000000" pitchFamily="18" charset="-128"/>
                <a:ea typeface="HGP明朝E" panose="02020900000000000000" pitchFamily="18" charset="-128"/>
              </a:rPr>
              <a:t>　厚生労働省のホームページから入手した平成</a:t>
            </a:r>
            <a:r>
              <a:rPr lang="en-US" altLang="ja-JP" sz="1400" dirty="0">
                <a:latin typeface="HGP明朝E" panose="02020900000000000000" pitchFamily="18" charset="-128"/>
                <a:ea typeface="HGP明朝E" panose="02020900000000000000" pitchFamily="18" charset="-128"/>
              </a:rPr>
              <a:t>27 </a:t>
            </a:r>
            <a:r>
              <a:rPr lang="ja-JP" altLang="en-US" sz="1400" dirty="0">
                <a:latin typeface="HGP明朝E" panose="02020900000000000000" pitchFamily="18" charset="-128"/>
                <a:ea typeface="HGP明朝E" panose="02020900000000000000" pitchFamily="18" charset="-128"/>
              </a:rPr>
              <a:t>年「労働災害動向調査及び総合工事業調査）」の結果概要で</a:t>
            </a:r>
            <a:r>
              <a:rPr lang="en-US" altLang="ja-JP" sz="1400" dirty="0">
                <a:latin typeface="HGP明朝E" panose="02020900000000000000" pitchFamily="18" charset="-128"/>
                <a:ea typeface="HGP明朝E" panose="02020900000000000000" pitchFamily="18" charset="-128"/>
              </a:rPr>
              <a:t>,100 </a:t>
            </a:r>
            <a:r>
              <a:rPr lang="ja-JP" altLang="en-US" sz="1400" dirty="0">
                <a:latin typeface="HGP明朝E" panose="02020900000000000000" pitchFamily="18" charset="-128"/>
                <a:ea typeface="HGP明朝E" panose="02020900000000000000" pitchFamily="18" charset="-128"/>
              </a:rPr>
              <a:t>人以上の常用労働者がいる</a:t>
            </a:r>
            <a:r>
              <a:rPr lang="en-US" altLang="ja-JP" sz="1400" dirty="0">
                <a:latin typeface="HGP明朝E" panose="02020900000000000000" pitchFamily="18" charset="-128"/>
                <a:ea typeface="HGP明朝E" panose="02020900000000000000" pitchFamily="18" charset="-128"/>
              </a:rPr>
              <a:t>10,118 </a:t>
            </a:r>
            <a:r>
              <a:rPr lang="ja-JP" altLang="en-US" sz="1400" dirty="0">
                <a:latin typeface="HGP明朝E" panose="02020900000000000000" pitchFamily="18" charset="-128"/>
                <a:ea typeface="HGP明朝E" panose="02020900000000000000" pitchFamily="18" charset="-128"/>
              </a:rPr>
              <a:t>事業所及び総合工事業の延べ</a:t>
            </a:r>
            <a:r>
              <a:rPr lang="en-US" altLang="ja-JP" sz="1400" dirty="0">
                <a:latin typeface="HGP明朝E" panose="02020900000000000000" pitchFamily="18" charset="-128"/>
                <a:ea typeface="HGP明朝E" panose="02020900000000000000" pitchFamily="18" charset="-128"/>
              </a:rPr>
              <a:t>4,435 </a:t>
            </a:r>
            <a:r>
              <a:rPr lang="ja-JP" altLang="en-US" sz="1400" dirty="0">
                <a:latin typeface="HGP明朝E" panose="02020900000000000000" pitchFamily="18" charset="-128"/>
                <a:ea typeface="HGP明朝E" panose="02020900000000000000" pitchFamily="18" charset="-128"/>
              </a:rPr>
              <a:t>工事現場での年間の労働災害の発生状況について取りまとめられ公表されている。</a:t>
            </a:r>
            <a:endParaRPr lang="en-US" altLang="ja-JP" sz="1400" dirty="0">
              <a:latin typeface="HGP明朝E" panose="02020900000000000000" pitchFamily="18" charset="-128"/>
              <a:ea typeface="HGP明朝E" panose="02020900000000000000" pitchFamily="18" charset="-128"/>
            </a:endParaRPr>
          </a:p>
          <a:p>
            <a:pPr>
              <a:lnSpc>
                <a:spcPts val="2064"/>
              </a:lnSpc>
            </a:pPr>
            <a:r>
              <a:rPr lang="ja-JP" altLang="en-US" sz="1400" dirty="0">
                <a:latin typeface="HGP明朝E" panose="02020900000000000000" pitchFamily="18" charset="-128"/>
                <a:ea typeface="HGP明朝E" panose="02020900000000000000" pitchFamily="18" charset="-128"/>
              </a:rPr>
              <a:t>　これでみると</a:t>
            </a:r>
            <a:r>
              <a:rPr lang="en-US" altLang="ja-JP" sz="1400" dirty="0">
                <a:latin typeface="HGP明朝E" panose="02020900000000000000" pitchFamily="18" charset="-128"/>
                <a:ea typeface="HGP明朝E" panose="02020900000000000000" pitchFamily="18" charset="-128"/>
              </a:rPr>
              <a:t>,</a:t>
            </a:r>
            <a:r>
              <a:rPr lang="ja-JP" altLang="en-US" sz="1400" dirty="0">
                <a:latin typeface="HGP明朝E" panose="02020900000000000000" pitchFamily="18" charset="-128"/>
                <a:ea typeface="HGP明朝E" panose="02020900000000000000" pitchFamily="18" charset="-128"/>
              </a:rPr>
              <a:t>平成</a:t>
            </a:r>
            <a:r>
              <a:rPr lang="en-US" altLang="ja-JP" sz="1400" dirty="0">
                <a:latin typeface="HGP明朝E" panose="02020900000000000000" pitchFamily="18" charset="-128"/>
                <a:ea typeface="HGP明朝E" panose="02020900000000000000" pitchFamily="18" charset="-128"/>
              </a:rPr>
              <a:t>27</a:t>
            </a:r>
            <a:r>
              <a:rPr lang="ja-JP" altLang="en-US" sz="1400" dirty="0">
                <a:latin typeface="HGP明朝E" panose="02020900000000000000" pitchFamily="18" charset="-128"/>
                <a:ea typeface="HGP明朝E" panose="02020900000000000000" pitchFamily="18" charset="-128"/>
              </a:rPr>
              <a:t>年労働災害の発生状況の度数率は</a:t>
            </a:r>
            <a:r>
              <a:rPr lang="en-US" altLang="ja-JP" sz="1400" dirty="0">
                <a:latin typeface="HGP明朝E" panose="02020900000000000000" pitchFamily="18" charset="-128"/>
                <a:ea typeface="HGP明朝E" panose="02020900000000000000" pitchFamily="18" charset="-128"/>
              </a:rPr>
              <a:t>1.61 </a:t>
            </a:r>
            <a:r>
              <a:rPr lang="ja-JP" altLang="en-US" sz="1400" dirty="0">
                <a:latin typeface="HGP明朝E" panose="02020900000000000000" pitchFamily="18" charset="-128"/>
                <a:ea typeface="HGP明朝E" panose="02020900000000000000" pitchFamily="18" charset="-128"/>
              </a:rPr>
              <a:t>（前年</a:t>
            </a:r>
            <a:r>
              <a:rPr lang="en-US" altLang="ja-JP" sz="1400" dirty="0">
                <a:latin typeface="HGP明朝E" panose="02020900000000000000" pitchFamily="18" charset="-128"/>
                <a:ea typeface="HGP明朝E" panose="02020900000000000000" pitchFamily="18" charset="-128"/>
              </a:rPr>
              <a:t>1.66</a:t>
            </a:r>
            <a:r>
              <a:rPr lang="ja-JP" altLang="en-US" sz="1400" dirty="0">
                <a:latin typeface="HGP明朝E" panose="02020900000000000000" pitchFamily="18" charset="-128"/>
                <a:ea typeface="HGP明朝E" panose="02020900000000000000" pitchFamily="18" charset="-128"/>
              </a:rPr>
              <a:t>）</a:t>
            </a:r>
            <a:r>
              <a:rPr lang="en-US" altLang="ja-JP" sz="1400" dirty="0">
                <a:latin typeface="HGP明朝E" panose="02020900000000000000" pitchFamily="18" charset="-128"/>
                <a:ea typeface="HGP明朝E" panose="02020900000000000000" pitchFamily="18" charset="-128"/>
              </a:rPr>
              <a:t>,</a:t>
            </a:r>
            <a:r>
              <a:rPr lang="ja-JP" altLang="en-US" sz="1400" dirty="0">
                <a:latin typeface="HGP明朝E" panose="02020900000000000000" pitchFamily="18" charset="-128"/>
                <a:ea typeface="HGP明朝E" panose="02020900000000000000" pitchFamily="18" charset="-128"/>
              </a:rPr>
              <a:t>強度率は</a:t>
            </a:r>
            <a:r>
              <a:rPr lang="en-US" altLang="ja-JP" sz="1400" dirty="0">
                <a:latin typeface="HGP明朝E" panose="02020900000000000000" pitchFamily="18" charset="-128"/>
                <a:ea typeface="HGP明朝E" panose="02020900000000000000" pitchFamily="18" charset="-128"/>
              </a:rPr>
              <a:t>0.07</a:t>
            </a:r>
            <a:r>
              <a:rPr lang="ja-JP" altLang="en-US" sz="1400" dirty="0">
                <a:latin typeface="HGP明朝E" panose="02020900000000000000" pitchFamily="18" charset="-128"/>
                <a:ea typeface="HGP明朝E" panose="02020900000000000000" pitchFamily="18" charset="-128"/>
              </a:rPr>
              <a:t>（同</a:t>
            </a:r>
            <a:r>
              <a:rPr lang="en-US" altLang="ja-JP" sz="1400" dirty="0">
                <a:latin typeface="HGP明朝E" panose="02020900000000000000" pitchFamily="18" charset="-128"/>
                <a:ea typeface="HGP明朝E" panose="02020900000000000000" pitchFamily="18" charset="-128"/>
              </a:rPr>
              <a:t>0.09</a:t>
            </a:r>
            <a:r>
              <a:rPr lang="ja-JP" altLang="en-US" sz="1400" dirty="0">
                <a:latin typeface="HGP明朝E" panose="02020900000000000000" pitchFamily="18" charset="-128"/>
                <a:ea typeface="HGP明朝E" panose="02020900000000000000" pitchFamily="18" charset="-128"/>
              </a:rPr>
              <a:t>）</a:t>
            </a:r>
            <a:r>
              <a:rPr lang="en-US" altLang="ja-JP" sz="1400" dirty="0">
                <a:latin typeface="HGP明朝E" panose="02020900000000000000" pitchFamily="18" charset="-128"/>
                <a:ea typeface="HGP明朝E" panose="02020900000000000000" pitchFamily="18" charset="-128"/>
              </a:rPr>
              <a:t>,</a:t>
            </a:r>
            <a:r>
              <a:rPr lang="ja-JP" altLang="en-US" sz="1400" dirty="0">
                <a:latin typeface="HGP明朝E" panose="02020900000000000000" pitchFamily="18" charset="-128"/>
                <a:ea typeface="HGP明朝E" panose="02020900000000000000" pitchFamily="18" charset="-128"/>
              </a:rPr>
              <a:t>死傷者</a:t>
            </a:r>
            <a:r>
              <a:rPr lang="en-US" altLang="ja-JP" sz="1400" dirty="0">
                <a:latin typeface="HGP明朝E" panose="02020900000000000000" pitchFamily="18" charset="-128"/>
                <a:ea typeface="HGP明朝E" panose="02020900000000000000" pitchFamily="18" charset="-128"/>
              </a:rPr>
              <a:t>1 </a:t>
            </a:r>
            <a:r>
              <a:rPr lang="ja-JP" altLang="en-US" sz="1400" dirty="0">
                <a:latin typeface="HGP明朝E" panose="02020900000000000000" pitchFamily="18" charset="-128"/>
                <a:ea typeface="HGP明朝E" panose="02020900000000000000" pitchFamily="18" charset="-128"/>
              </a:rPr>
              <a:t>人平均労働損失日数は</a:t>
            </a:r>
            <a:r>
              <a:rPr lang="en-US" altLang="ja-JP" sz="1400" dirty="0">
                <a:latin typeface="HGP明朝E" panose="02020900000000000000" pitchFamily="18" charset="-128"/>
                <a:ea typeface="HGP明朝E" panose="02020900000000000000" pitchFamily="18" charset="-128"/>
              </a:rPr>
              <a:t>41.0 </a:t>
            </a:r>
            <a:r>
              <a:rPr lang="ja-JP" altLang="en-US" sz="1400" dirty="0">
                <a:latin typeface="HGP明朝E" panose="02020900000000000000" pitchFamily="18" charset="-128"/>
                <a:ea typeface="HGP明朝E" panose="02020900000000000000" pitchFamily="18" charset="-128"/>
              </a:rPr>
              <a:t>日と減少（同</a:t>
            </a:r>
            <a:r>
              <a:rPr lang="en-US" altLang="ja-JP" sz="1400" dirty="0">
                <a:latin typeface="HGP明朝E" panose="02020900000000000000" pitchFamily="18" charset="-128"/>
                <a:ea typeface="HGP明朝E" panose="02020900000000000000" pitchFamily="18" charset="-128"/>
              </a:rPr>
              <a:t>56.4 </a:t>
            </a:r>
            <a:r>
              <a:rPr lang="ja-JP" altLang="en-US" sz="1400" dirty="0">
                <a:latin typeface="HGP明朝E" panose="02020900000000000000" pitchFamily="18" charset="-128"/>
                <a:ea typeface="HGP明朝E" panose="02020900000000000000" pitchFamily="18" charset="-128"/>
              </a:rPr>
              <a:t>日）であり</a:t>
            </a:r>
            <a:r>
              <a:rPr lang="en-US" altLang="ja-JP" sz="1400" dirty="0">
                <a:latin typeface="HGP明朝E" panose="02020900000000000000" pitchFamily="18" charset="-128"/>
                <a:ea typeface="HGP明朝E" panose="02020900000000000000" pitchFamily="18" charset="-128"/>
              </a:rPr>
              <a:t>,</a:t>
            </a:r>
            <a:r>
              <a:rPr lang="ja-JP" altLang="en-US" sz="1400" dirty="0">
                <a:latin typeface="HGP明朝E" panose="02020900000000000000" pitchFamily="18" charset="-128"/>
                <a:ea typeface="HGP明朝E" panose="02020900000000000000" pitchFamily="18" charset="-128"/>
              </a:rPr>
              <a:t>度数率</a:t>
            </a:r>
            <a:r>
              <a:rPr lang="en-US" altLang="ja-JP" sz="1400" dirty="0">
                <a:latin typeface="HGP明朝E" panose="02020900000000000000" pitchFamily="18" charset="-128"/>
                <a:ea typeface="HGP明朝E" panose="02020900000000000000" pitchFamily="18" charset="-128"/>
              </a:rPr>
              <a:t>,</a:t>
            </a:r>
            <a:r>
              <a:rPr lang="ja-JP" altLang="en-US" sz="1400" dirty="0">
                <a:latin typeface="HGP明朝E" panose="02020900000000000000" pitchFamily="18" charset="-128"/>
                <a:ea typeface="HGP明朝E" panose="02020900000000000000" pitchFamily="18" charset="-128"/>
              </a:rPr>
              <a:t>強度率の参考となる値が分かる。</a:t>
            </a:r>
            <a:endParaRPr lang="en-US" altLang="ja-JP" sz="1400" dirty="0">
              <a:latin typeface="HGP明朝E" panose="02020900000000000000" pitchFamily="18" charset="-128"/>
              <a:ea typeface="HGP明朝E" panose="02020900000000000000" pitchFamily="18" charset="-128"/>
            </a:endParaRPr>
          </a:p>
          <a:p>
            <a:pPr>
              <a:lnSpc>
                <a:spcPts val="2064"/>
              </a:lnSpc>
              <a:defRPr/>
            </a:pPr>
            <a:endParaRPr lang="en-US" altLang="ja-JP" sz="1400" dirty="0">
              <a:latin typeface="HGP明朝E" panose="02020900000000000000" pitchFamily="18" charset="-128"/>
              <a:ea typeface="HGP明朝E" panose="02020900000000000000" pitchFamily="18" charset="-128"/>
            </a:endParaRPr>
          </a:p>
          <a:p>
            <a:pPr>
              <a:lnSpc>
                <a:spcPts val="2064"/>
              </a:lnSpc>
              <a:defRPr/>
            </a:pPr>
            <a:r>
              <a:rPr lang="ja-JP" altLang="en-US" sz="1400" dirty="0">
                <a:latin typeface="HGP明朝E" panose="02020900000000000000" pitchFamily="18" charset="-128"/>
                <a:ea typeface="HGP明朝E" panose="02020900000000000000" pitchFamily="18" charset="-128"/>
              </a:rPr>
              <a:t>　労働災害の分析等で聞きなれないものがある。</a:t>
            </a:r>
            <a:endParaRPr lang="en-US" altLang="ja-JP" sz="1400" dirty="0">
              <a:latin typeface="HGP明朝E" panose="02020900000000000000" pitchFamily="18" charset="-128"/>
              <a:ea typeface="HGP明朝E" panose="02020900000000000000" pitchFamily="18" charset="-128"/>
            </a:endParaRPr>
          </a:p>
          <a:p>
            <a:pPr>
              <a:lnSpc>
                <a:spcPts val="2064"/>
              </a:lnSpc>
              <a:defRPr/>
            </a:pPr>
            <a:r>
              <a:rPr lang="ja-JP" altLang="en-US" sz="1400" dirty="0">
                <a:latin typeface="HGP明朝E" panose="02020900000000000000" pitchFamily="18" charset="-128"/>
                <a:ea typeface="HGP明朝E" panose="02020900000000000000" pitchFamily="18" charset="-128"/>
              </a:rPr>
              <a:t>　「年千人率」</a:t>
            </a:r>
            <a:r>
              <a:rPr lang="en-US" altLang="ja-JP" sz="1400" dirty="0">
                <a:latin typeface="HGP明朝E" panose="02020900000000000000" pitchFamily="18" charset="-128"/>
                <a:ea typeface="HGP明朝E" panose="02020900000000000000" pitchFamily="18" charset="-128"/>
              </a:rPr>
              <a:t>,</a:t>
            </a:r>
            <a:r>
              <a:rPr lang="ja-JP" altLang="en-US" sz="1400" dirty="0">
                <a:latin typeface="HGP明朝E" panose="02020900000000000000" pitchFamily="18" charset="-128"/>
                <a:ea typeface="HGP明朝E" panose="02020900000000000000" pitchFamily="18" charset="-128"/>
              </a:rPr>
              <a:t>「度数率」</a:t>
            </a:r>
            <a:r>
              <a:rPr lang="en-US" altLang="ja-JP" sz="1400" dirty="0">
                <a:latin typeface="HGP明朝E" panose="02020900000000000000" pitchFamily="18" charset="-128"/>
                <a:ea typeface="HGP明朝E" panose="02020900000000000000" pitchFamily="18" charset="-128"/>
              </a:rPr>
              <a:t>,</a:t>
            </a:r>
            <a:r>
              <a:rPr lang="ja-JP" altLang="en-US" sz="1400" dirty="0">
                <a:latin typeface="HGP明朝E" panose="02020900000000000000" pitchFamily="18" charset="-128"/>
                <a:ea typeface="HGP明朝E" panose="02020900000000000000" pitchFamily="18" charset="-128"/>
              </a:rPr>
              <a:t>「強度率」である。</a:t>
            </a:r>
            <a:endParaRPr lang="en-US" altLang="ja-JP" sz="1400" dirty="0">
              <a:latin typeface="HGP明朝E" panose="02020900000000000000" pitchFamily="18" charset="-128"/>
              <a:ea typeface="HGP明朝E" panose="02020900000000000000" pitchFamily="18" charset="-128"/>
            </a:endParaRPr>
          </a:p>
          <a:p>
            <a:pPr>
              <a:lnSpc>
                <a:spcPts val="2064"/>
              </a:lnSpc>
              <a:defRPr/>
            </a:pPr>
            <a:r>
              <a:rPr lang="ja-JP" altLang="en-US" sz="1400" dirty="0">
                <a:latin typeface="HGP明朝E" panose="02020900000000000000" pitchFamily="18" charset="-128"/>
                <a:ea typeface="HGP明朝E" panose="02020900000000000000" pitchFamily="18" charset="-128"/>
              </a:rPr>
              <a:t>　</a:t>
            </a:r>
            <a:r>
              <a:rPr lang="ja-JP" altLang="ja-JP" sz="1400" dirty="0">
                <a:latin typeface="HGP明朝E" panose="02020900000000000000" pitchFamily="18" charset="-128"/>
                <a:ea typeface="HGP明朝E" panose="02020900000000000000" pitchFamily="18" charset="-128"/>
              </a:rPr>
              <a:t>度数率とは</a:t>
            </a:r>
            <a:r>
              <a:rPr lang="en-US" altLang="ja-JP" sz="1400" dirty="0">
                <a:latin typeface="HGP明朝E" panose="02020900000000000000" pitchFamily="18" charset="-128"/>
                <a:ea typeface="HGP明朝E" panose="02020900000000000000" pitchFamily="18" charset="-128"/>
              </a:rPr>
              <a:t>,100</a:t>
            </a:r>
            <a:r>
              <a:rPr lang="ja-JP" altLang="ja-JP" sz="1400" dirty="0">
                <a:latin typeface="HGP明朝E" panose="02020900000000000000" pitchFamily="18" charset="-128"/>
                <a:ea typeface="HGP明朝E" panose="02020900000000000000" pitchFamily="18" charset="-128"/>
              </a:rPr>
              <a:t>万延実労働時間当たりに発生する死傷者数を示すもの</a:t>
            </a:r>
            <a:r>
              <a:rPr lang="ja-JP" altLang="en-US" sz="1400" dirty="0">
                <a:latin typeface="HGP明朝E" panose="02020900000000000000" pitchFamily="18" charset="-128"/>
                <a:ea typeface="HGP明朝E" panose="02020900000000000000" pitchFamily="18" charset="-128"/>
              </a:rPr>
              <a:t>であり</a:t>
            </a:r>
            <a:r>
              <a:rPr lang="en-US" altLang="ja-JP" sz="1400" dirty="0">
                <a:latin typeface="HGP明朝E" panose="02020900000000000000" pitchFamily="18" charset="-128"/>
                <a:ea typeface="HGP明朝E" panose="02020900000000000000" pitchFamily="18" charset="-128"/>
              </a:rPr>
              <a:t>,</a:t>
            </a:r>
            <a:r>
              <a:rPr lang="ja-JP" altLang="en-US" sz="1400" dirty="0">
                <a:latin typeface="HGP明朝E" panose="02020900000000000000" pitchFamily="18" charset="-128"/>
                <a:ea typeface="HGP明朝E" panose="02020900000000000000" pitchFamily="18" charset="-128"/>
              </a:rPr>
              <a:t>強度率</a:t>
            </a:r>
            <a:r>
              <a:rPr lang="ja-JP" altLang="ja-JP" sz="1400" dirty="0">
                <a:latin typeface="HGP明朝E" panose="02020900000000000000" pitchFamily="18" charset="-128"/>
                <a:ea typeface="HGP明朝E" panose="02020900000000000000" pitchFamily="18" charset="-128"/>
              </a:rPr>
              <a:t>とは</a:t>
            </a:r>
            <a:r>
              <a:rPr lang="en-US" altLang="ja-JP" sz="1400" dirty="0">
                <a:latin typeface="HGP明朝E" panose="02020900000000000000" pitchFamily="18" charset="-128"/>
                <a:ea typeface="HGP明朝E" panose="02020900000000000000" pitchFamily="18" charset="-128"/>
              </a:rPr>
              <a:t>,</a:t>
            </a:r>
            <a:r>
              <a:rPr lang="ja-JP" altLang="en-US" sz="1400" dirty="0">
                <a:latin typeface="HGP明朝E" panose="02020900000000000000" pitchFamily="18" charset="-128"/>
                <a:ea typeface="HGP明朝E" panose="02020900000000000000" pitchFamily="18" charset="-128"/>
              </a:rPr>
              <a:t>延べ労働時間数</a:t>
            </a:r>
            <a:r>
              <a:rPr lang="en-US" altLang="ja-JP" sz="1400" dirty="0">
                <a:latin typeface="HGP明朝E" panose="02020900000000000000" pitchFamily="18" charset="-128"/>
                <a:ea typeface="HGP明朝E" panose="02020900000000000000" pitchFamily="18" charset="-128"/>
              </a:rPr>
              <a:t>1,000</a:t>
            </a:r>
            <a:r>
              <a:rPr lang="ja-JP" altLang="en-US" sz="1400" dirty="0">
                <a:latin typeface="HGP明朝E" panose="02020900000000000000" pitchFamily="18" charset="-128"/>
                <a:ea typeface="HGP明朝E" panose="02020900000000000000" pitchFamily="18" charset="-128"/>
              </a:rPr>
              <a:t>時間に対する労働損失日数をいう。</a:t>
            </a:r>
            <a:endParaRPr lang="en-US" altLang="ja-JP" sz="1400" dirty="0">
              <a:latin typeface="HGP明朝E" panose="02020900000000000000" pitchFamily="18" charset="-128"/>
              <a:ea typeface="HGP明朝E" panose="02020900000000000000" pitchFamily="18" charset="-128"/>
            </a:endParaRPr>
          </a:p>
          <a:p>
            <a:pPr>
              <a:lnSpc>
                <a:spcPts val="2064"/>
              </a:lnSpc>
              <a:defRPr/>
            </a:pPr>
            <a:r>
              <a:rPr lang="ja-JP" altLang="en-US" sz="1400" dirty="0">
                <a:latin typeface="HGP明朝E" panose="02020900000000000000" pitchFamily="18" charset="-128"/>
                <a:ea typeface="HGP明朝E" panose="02020900000000000000" pitchFamily="18" charset="-128"/>
              </a:rPr>
              <a:t>　また</a:t>
            </a:r>
            <a:r>
              <a:rPr lang="en-US" altLang="ja-JP" sz="1400" dirty="0">
                <a:latin typeface="HGP明朝E" panose="02020900000000000000" pitchFamily="18" charset="-128"/>
                <a:ea typeface="HGP明朝E" panose="02020900000000000000" pitchFamily="18" charset="-128"/>
              </a:rPr>
              <a:t>,</a:t>
            </a:r>
            <a:r>
              <a:rPr lang="ja-JP" altLang="ja-JP" sz="1400" dirty="0">
                <a:latin typeface="HGP明朝E" panose="02020900000000000000" pitchFamily="18" charset="-128"/>
                <a:ea typeface="HGP明朝E" panose="02020900000000000000" pitchFamily="18" charset="-128"/>
              </a:rPr>
              <a:t>年千人率とは</a:t>
            </a:r>
            <a:r>
              <a:rPr lang="en-US" altLang="ja-JP" sz="1400" dirty="0">
                <a:latin typeface="HGP明朝E" panose="02020900000000000000" pitchFamily="18" charset="-128"/>
                <a:ea typeface="HGP明朝E" panose="02020900000000000000" pitchFamily="18" charset="-128"/>
              </a:rPr>
              <a:t>,</a:t>
            </a:r>
            <a:r>
              <a:rPr lang="ja-JP" altLang="ja-JP" sz="1400" dirty="0">
                <a:latin typeface="HGP明朝E" panose="02020900000000000000" pitchFamily="18" charset="-128"/>
                <a:ea typeface="HGP明朝E" panose="02020900000000000000" pitchFamily="18" charset="-128"/>
              </a:rPr>
              <a:t>１年間に労働者</a:t>
            </a:r>
            <a:r>
              <a:rPr lang="en-US" altLang="ja-JP" sz="1400" dirty="0">
                <a:latin typeface="HGP明朝E" panose="02020900000000000000" pitchFamily="18" charset="-128"/>
                <a:ea typeface="HGP明朝E" panose="02020900000000000000" pitchFamily="18" charset="-128"/>
              </a:rPr>
              <a:t>1,000</a:t>
            </a:r>
            <a:r>
              <a:rPr lang="ja-JP" altLang="ja-JP" sz="1400" dirty="0">
                <a:latin typeface="HGP明朝E" panose="02020900000000000000" pitchFamily="18" charset="-128"/>
                <a:ea typeface="HGP明朝E" panose="02020900000000000000" pitchFamily="18" charset="-128"/>
              </a:rPr>
              <a:t>人当たりに発生する死傷者数を示すもの</a:t>
            </a:r>
            <a:r>
              <a:rPr lang="ja-JP" altLang="en-US" sz="1400" dirty="0">
                <a:latin typeface="HGP明朝E" panose="02020900000000000000" pitchFamily="18" charset="-128"/>
                <a:ea typeface="HGP明朝E" panose="02020900000000000000" pitchFamily="18" charset="-128"/>
              </a:rPr>
              <a:t>である。</a:t>
            </a:r>
            <a:endParaRPr lang="en-US" altLang="ja-JP" sz="1400" dirty="0">
              <a:latin typeface="HGP明朝E" panose="02020900000000000000" pitchFamily="18" charset="-128"/>
              <a:ea typeface="HGP明朝E" panose="02020900000000000000" pitchFamily="18" charset="-128"/>
            </a:endParaRPr>
          </a:p>
          <a:p>
            <a:pPr>
              <a:lnSpc>
                <a:spcPts val="2064"/>
              </a:lnSpc>
              <a:defRPr/>
            </a:pPr>
            <a:endParaRPr lang="ja-JP" altLang="ja-JP" sz="1400" dirty="0">
              <a:latin typeface="HGP明朝E" panose="02020900000000000000" pitchFamily="18" charset="-128"/>
              <a:ea typeface="HGP明朝E" panose="02020900000000000000" pitchFamily="18" charset="-128"/>
            </a:endParaRPr>
          </a:p>
        </p:txBody>
      </p:sp>
      <p:sp>
        <p:nvSpPr>
          <p:cNvPr id="2" name="スライド番号プレースホルダー 1"/>
          <p:cNvSpPr>
            <a:spLocks noGrp="1"/>
          </p:cNvSpPr>
          <p:nvPr>
            <p:ph type="sldNum" sz="quarter" idx="10"/>
          </p:nvPr>
        </p:nvSpPr>
        <p:spPr/>
        <p:txBody>
          <a:bodyPr/>
          <a:lstStyle/>
          <a:p>
            <a:fld id="{5F65748C-C6D8-4748-808C-1CEA1825BD04}" type="slidenum">
              <a:rPr kumimoji="1" lang="ja-JP" altLang="en-US" smtClean="0"/>
              <a:t>18</a:t>
            </a:fld>
            <a:endParaRPr kumimoji="1" lang="ja-JP" altLang="en-US"/>
          </a:p>
        </p:txBody>
      </p:sp>
    </p:spTree>
    <p:extLst>
      <p:ext uri="{BB962C8B-B14F-4D97-AF65-F5344CB8AC3E}">
        <p14:creationId xmlns:p14="http://schemas.microsoft.com/office/powerpoint/2010/main" val="5983727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172" name="Rectangle 2"/>
          <p:cNvSpPr>
            <a:spLocks noGrp="1" noRot="1" noChangeAspect="1" noChangeArrowheads="1" noTextEdit="1"/>
          </p:cNvSpPr>
          <p:nvPr>
            <p:ph type="sldImg"/>
          </p:nvPr>
        </p:nvSpPr>
        <p:spPr>
          <a:xfrm>
            <a:off x="1154113" y="741363"/>
            <a:ext cx="4814887" cy="3889375"/>
          </a:xfrm>
          <a:prstGeom prst="rect">
            <a:avLst/>
          </a:prstGeom>
          <a:ln/>
        </p:spPr>
      </p:sp>
      <p:sp>
        <p:nvSpPr>
          <p:cNvPr id="135173" name="Rectangle 3"/>
          <p:cNvSpPr>
            <a:spLocks noGrp="1" noChangeAspect="1" noChangeArrowheads="1"/>
          </p:cNvSpPr>
          <p:nvPr>
            <p:ph type="body" idx="1"/>
          </p:nvPr>
        </p:nvSpPr>
        <p:spPr>
          <a:xfrm>
            <a:off x="1078765" y="4890047"/>
            <a:ext cx="4946533" cy="4362762"/>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defTabSz="943478">
              <a:lnSpc>
                <a:spcPts val="2064"/>
              </a:lnSpc>
              <a:defRPr/>
            </a:pPr>
            <a:r>
              <a:rPr lang="ja-JP" altLang="en-US" sz="1400" dirty="0">
                <a:latin typeface="HGP明朝E" panose="02020900000000000000" pitchFamily="18" charset="-128"/>
                <a:ea typeface="HGP明朝E" panose="02020900000000000000" pitchFamily="18" charset="-128"/>
              </a:rPr>
              <a:t>　事故の程度等による災害発生件数の割合の法則である「ハインリッヒの法則」は有名である。</a:t>
            </a:r>
            <a:endParaRPr lang="en-US" altLang="ja-JP" sz="1400" dirty="0">
              <a:latin typeface="HGP明朝E" panose="02020900000000000000" pitchFamily="18" charset="-128"/>
              <a:ea typeface="HGP明朝E" panose="02020900000000000000" pitchFamily="18" charset="-128"/>
            </a:endParaRPr>
          </a:p>
          <a:p>
            <a:pPr defTabSz="943478">
              <a:lnSpc>
                <a:spcPts val="2064"/>
              </a:lnSpc>
              <a:defRPr/>
            </a:pPr>
            <a:r>
              <a:rPr lang="ja-JP" altLang="en-US" sz="1400" dirty="0">
                <a:latin typeface="HGP明朝E" panose="02020900000000000000" pitchFamily="18" charset="-128"/>
                <a:ea typeface="HGP明朝E" panose="02020900000000000000" pitchFamily="18" charset="-128"/>
              </a:rPr>
              <a:t>　この法則は</a:t>
            </a:r>
            <a:r>
              <a:rPr lang="en-US" altLang="ja-JP" sz="1400" dirty="0">
                <a:latin typeface="HGP明朝E" panose="02020900000000000000" pitchFamily="18" charset="-128"/>
                <a:ea typeface="HGP明朝E" panose="02020900000000000000" pitchFamily="18" charset="-128"/>
              </a:rPr>
              <a:t>,</a:t>
            </a:r>
            <a:r>
              <a:rPr lang="ja-JP" altLang="en-US" sz="1400" dirty="0">
                <a:latin typeface="HGP明朝E" panose="02020900000000000000" pitchFamily="18" charset="-128"/>
                <a:ea typeface="HGP明朝E" panose="02020900000000000000" pitchFamily="18" charset="-128"/>
              </a:rPr>
              <a:t>「材木伐採作業者の</a:t>
            </a:r>
            <a:r>
              <a:rPr lang="en-US" altLang="ja-JP" sz="1400" dirty="0">
                <a:latin typeface="HGP明朝E" panose="02020900000000000000" pitchFamily="18" charset="-128"/>
                <a:ea typeface="HGP明朝E" panose="02020900000000000000" pitchFamily="18" charset="-128"/>
              </a:rPr>
              <a:t>330</a:t>
            </a:r>
            <a:r>
              <a:rPr lang="ja-JP" altLang="en-US" sz="1400" dirty="0">
                <a:latin typeface="HGP明朝E" panose="02020900000000000000" pitchFamily="18" charset="-128"/>
                <a:ea typeface="HGP明朝E" panose="02020900000000000000" pitchFamily="18" charset="-128"/>
              </a:rPr>
              <a:t>切株による転倒事故」の解析で</a:t>
            </a:r>
            <a:r>
              <a:rPr lang="en-US" altLang="ja-JP" sz="1400" dirty="0">
                <a:latin typeface="HGP明朝E" panose="02020900000000000000" pitchFamily="18" charset="-128"/>
                <a:ea typeface="HGP明朝E" panose="02020900000000000000" pitchFamily="18" charset="-128"/>
              </a:rPr>
              <a:t>,</a:t>
            </a:r>
            <a:r>
              <a:rPr lang="ja-JP" altLang="en-US" sz="1400" dirty="0">
                <a:latin typeface="HGP明朝E" panose="02020900000000000000" pitchFamily="18" charset="-128"/>
                <a:ea typeface="HGP明朝E" panose="02020900000000000000" pitchFamily="18" charset="-128"/>
              </a:rPr>
              <a:t>アクシデント</a:t>
            </a:r>
            <a:r>
              <a:rPr lang="en-US" altLang="ja-JP" sz="1400" dirty="0">
                <a:latin typeface="HGP明朝E" panose="02020900000000000000" pitchFamily="18" charset="-128"/>
                <a:ea typeface="HGP明朝E" panose="02020900000000000000" pitchFamily="18" charset="-128"/>
              </a:rPr>
              <a:t>1</a:t>
            </a:r>
            <a:r>
              <a:rPr lang="ja-JP" altLang="en-US" sz="1400" dirty="0">
                <a:latin typeface="HGP明朝E" panose="02020900000000000000" pitchFamily="18" charset="-128"/>
                <a:ea typeface="HGP明朝E" panose="02020900000000000000" pitchFamily="18" charset="-128"/>
              </a:rPr>
              <a:t>：インシデント</a:t>
            </a:r>
            <a:r>
              <a:rPr lang="en-US" altLang="ja-JP" sz="1400" dirty="0">
                <a:latin typeface="HGP明朝E" panose="02020900000000000000" pitchFamily="18" charset="-128"/>
                <a:ea typeface="HGP明朝E" panose="02020900000000000000" pitchFamily="18" charset="-128"/>
              </a:rPr>
              <a:t>29</a:t>
            </a:r>
            <a:r>
              <a:rPr lang="ja-JP" altLang="en-US" sz="1400" dirty="0">
                <a:latin typeface="HGP明朝E" panose="02020900000000000000" pitchFamily="18" charset="-128"/>
                <a:ea typeface="HGP明朝E" panose="02020900000000000000" pitchFamily="18" charset="-128"/>
              </a:rPr>
              <a:t>：トラブル</a:t>
            </a:r>
            <a:r>
              <a:rPr lang="en-US" altLang="ja-JP" sz="1400" dirty="0">
                <a:latin typeface="HGP明朝E" panose="02020900000000000000" pitchFamily="18" charset="-128"/>
                <a:ea typeface="HGP明朝E" panose="02020900000000000000" pitchFamily="18" charset="-128"/>
              </a:rPr>
              <a:t>300</a:t>
            </a:r>
            <a:r>
              <a:rPr lang="ja-JP" altLang="en-US" sz="1400" dirty="0">
                <a:latin typeface="HGP明朝E" panose="02020900000000000000" pitchFamily="18" charset="-128"/>
                <a:ea typeface="HGP明朝E" panose="02020900000000000000" pitchFamily="18" charset="-128"/>
              </a:rPr>
              <a:t>とするものである。</a:t>
            </a:r>
            <a:endParaRPr lang="en-US" altLang="ja-JP" sz="1400" dirty="0">
              <a:latin typeface="HGP明朝E" panose="02020900000000000000" pitchFamily="18" charset="-128"/>
              <a:ea typeface="HGP明朝E" panose="02020900000000000000" pitchFamily="18" charset="-128"/>
            </a:endParaRPr>
          </a:p>
          <a:p>
            <a:pPr defTabSz="943478">
              <a:lnSpc>
                <a:spcPts val="2064"/>
              </a:lnSpc>
              <a:defRPr/>
            </a:pPr>
            <a:r>
              <a:rPr lang="ja-JP" altLang="en-US" sz="1400" dirty="0">
                <a:latin typeface="HGP明朝E" panose="02020900000000000000" pitchFamily="18" charset="-128"/>
                <a:ea typeface="HGP明朝E" panose="02020900000000000000" pitchFamily="18" charset="-128"/>
              </a:rPr>
              <a:t>　柳田邦男著</a:t>
            </a:r>
            <a:r>
              <a:rPr lang="en-US" altLang="ja-JP" sz="1400" dirty="0">
                <a:latin typeface="HGP明朝E" panose="02020900000000000000" pitchFamily="18" charset="-128"/>
                <a:ea typeface="HGP明朝E" panose="02020900000000000000" pitchFamily="18" charset="-128"/>
              </a:rPr>
              <a:t>『</a:t>
            </a:r>
            <a:r>
              <a:rPr lang="ja-JP" altLang="en-US" sz="1400" dirty="0">
                <a:latin typeface="HGP明朝E" panose="02020900000000000000" pitchFamily="18" charset="-128"/>
                <a:ea typeface="HGP明朝E" panose="02020900000000000000" pitchFamily="18" charset="-128"/>
              </a:rPr>
              <a:t>死角　巨大事故の現場</a:t>
            </a:r>
            <a:r>
              <a:rPr lang="en-US" altLang="ja-JP" sz="1400" dirty="0">
                <a:latin typeface="HGP明朝E" panose="02020900000000000000" pitchFamily="18" charset="-128"/>
                <a:ea typeface="HGP明朝E" panose="02020900000000000000" pitchFamily="18" charset="-128"/>
              </a:rPr>
              <a:t>』</a:t>
            </a:r>
            <a:r>
              <a:rPr lang="ja-JP" altLang="en-US" sz="1400" dirty="0">
                <a:latin typeface="HGP明朝E" panose="02020900000000000000" pitchFamily="18" charset="-128"/>
                <a:ea typeface="HGP明朝E" panose="02020900000000000000" pitchFamily="18" charset="-128"/>
              </a:rPr>
              <a:t>　によると</a:t>
            </a:r>
            <a:r>
              <a:rPr lang="en-US" altLang="ja-JP" sz="1400" dirty="0">
                <a:latin typeface="HGP明朝E" panose="02020900000000000000" pitchFamily="18" charset="-128"/>
                <a:ea typeface="HGP明朝E" panose="02020900000000000000" pitchFamily="18" charset="-128"/>
              </a:rPr>
              <a:t>,</a:t>
            </a:r>
            <a:r>
              <a:rPr lang="ja-JP" altLang="en-US" sz="1400" dirty="0">
                <a:latin typeface="HGP明朝E" panose="02020900000000000000" pitchFamily="18" charset="-128"/>
                <a:ea typeface="HGP明朝E" panose="02020900000000000000" pitchFamily="18" charset="-128"/>
              </a:rPr>
              <a:t>ハインリッヒの法則は同じ人間の起こした同じ種類の</a:t>
            </a:r>
            <a:r>
              <a:rPr lang="en-US" altLang="ja-JP" sz="1400" dirty="0">
                <a:latin typeface="HGP明朝E" panose="02020900000000000000" pitchFamily="18" charset="-128"/>
                <a:ea typeface="HGP明朝E" panose="02020900000000000000" pitchFamily="18" charset="-128"/>
              </a:rPr>
              <a:t>330</a:t>
            </a:r>
            <a:r>
              <a:rPr lang="ja-JP" altLang="en-US" sz="1400" dirty="0">
                <a:latin typeface="HGP明朝E" panose="02020900000000000000" pitchFamily="18" charset="-128"/>
                <a:ea typeface="HGP明朝E" panose="02020900000000000000" pitchFamily="18" charset="-128"/>
              </a:rPr>
              <a:t>件災害の平均的傾向であり</a:t>
            </a:r>
            <a:r>
              <a:rPr lang="en-US" altLang="ja-JP" sz="1400" dirty="0">
                <a:latin typeface="HGP明朝E" panose="02020900000000000000" pitchFamily="18" charset="-128"/>
                <a:ea typeface="HGP明朝E" panose="02020900000000000000" pitchFamily="18" charset="-128"/>
              </a:rPr>
              <a:t>,</a:t>
            </a:r>
            <a:r>
              <a:rPr lang="ja-JP" altLang="en-US" sz="1400" dirty="0">
                <a:latin typeface="HGP明朝E" panose="02020900000000000000" pitchFamily="18" charset="-128"/>
                <a:ea typeface="HGP明朝E" panose="02020900000000000000" pitchFamily="18" charset="-128"/>
              </a:rPr>
              <a:t>一人の人間に限定しない災害傾向についてのバードの法則（同書の仮称）というものがあり</a:t>
            </a:r>
            <a:r>
              <a:rPr lang="en-US" altLang="ja-JP" sz="1400" dirty="0">
                <a:latin typeface="HGP明朝E" panose="02020900000000000000" pitchFamily="18" charset="-128"/>
                <a:ea typeface="HGP明朝E" panose="02020900000000000000" pitchFamily="18" charset="-128"/>
              </a:rPr>
              <a:t>,</a:t>
            </a:r>
            <a:r>
              <a:rPr lang="ja-JP" altLang="en-US" sz="1400" dirty="0">
                <a:latin typeface="HGP明朝E" panose="02020900000000000000" pitchFamily="18" charset="-128"/>
                <a:ea typeface="HGP明朝E" panose="02020900000000000000" pitchFamily="18" charset="-128"/>
              </a:rPr>
              <a:t>これによると</a:t>
            </a:r>
            <a:r>
              <a:rPr lang="en-US" altLang="ja-JP" sz="1400" dirty="0">
                <a:latin typeface="HGP明朝E" panose="02020900000000000000" pitchFamily="18" charset="-128"/>
                <a:ea typeface="HGP明朝E" panose="02020900000000000000" pitchFamily="18" charset="-128"/>
              </a:rPr>
              <a:t>,</a:t>
            </a:r>
            <a:r>
              <a:rPr lang="ja-JP" altLang="en-US" sz="1400" dirty="0">
                <a:latin typeface="HGP明朝E" panose="02020900000000000000" pitchFamily="18" charset="-128"/>
                <a:ea typeface="HGP明朝E" panose="02020900000000000000" pitchFamily="18" charset="-128"/>
              </a:rPr>
              <a:t>重傷：軽傷：物損のみの事故：傷害も物損もない事故の比率は</a:t>
            </a:r>
            <a:r>
              <a:rPr lang="en-US" altLang="ja-JP" sz="1400" dirty="0">
                <a:latin typeface="HGP明朝E" panose="02020900000000000000" pitchFamily="18" charset="-128"/>
                <a:ea typeface="HGP明朝E" panose="02020900000000000000" pitchFamily="18" charset="-128"/>
              </a:rPr>
              <a:t>,1:10:30:600</a:t>
            </a:r>
            <a:r>
              <a:rPr lang="ja-JP" altLang="en-US" sz="1400" dirty="0">
                <a:latin typeface="HGP明朝E" panose="02020900000000000000" pitchFamily="18" charset="-128"/>
                <a:ea typeface="HGP明朝E" panose="02020900000000000000" pitchFamily="18" charset="-128"/>
              </a:rPr>
              <a:t>ということである。</a:t>
            </a:r>
            <a:endParaRPr lang="en-US" altLang="ja-JP" sz="1400" dirty="0">
              <a:latin typeface="HGP明朝E" panose="02020900000000000000" pitchFamily="18" charset="-128"/>
              <a:ea typeface="HGP明朝E" panose="02020900000000000000" pitchFamily="18" charset="-128"/>
            </a:endParaRPr>
          </a:p>
          <a:p>
            <a:pPr defTabSz="943478">
              <a:lnSpc>
                <a:spcPts val="2064"/>
              </a:lnSpc>
              <a:defRPr/>
            </a:pPr>
            <a:r>
              <a:rPr lang="ja-JP" altLang="en-US" sz="1400" dirty="0">
                <a:latin typeface="HGP明朝E" panose="02020900000000000000" pitchFamily="18" charset="-128"/>
                <a:ea typeface="HGP明朝E" panose="02020900000000000000" pitchFamily="18" charset="-128"/>
              </a:rPr>
              <a:t>　なお</a:t>
            </a:r>
            <a:r>
              <a:rPr lang="en-US" altLang="ja-JP" sz="1400" dirty="0">
                <a:latin typeface="HGP明朝E" panose="02020900000000000000" pitchFamily="18" charset="-128"/>
                <a:ea typeface="HGP明朝E" panose="02020900000000000000" pitchFamily="18" charset="-128"/>
              </a:rPr>
              <a:t>,</a:t>
            </a:r>
            <a:r>
              <a:rPr lang="ja-JP" altLang="en-US" sz="1400" dirty="0">
                <a:latin typeface="HGP明朝E" panose="02020900000000000000" pitchFamily="18" charset="-128"/>
                <a:ea typeface="HGP明朝E" panose="02020900000000000000" pitchFamily="18" charset="-128"/>
              </a:rPr>
              <a:t>インシデントについての定義はいろいろあるが</a:t>
            </a:r>
            <a:r>
              <a:rPr lang="en-US" altLang="ja-JP" sz="1400" dirty="0">
                <a:latin typeface="HGP明朝E" panose="02020900000000000000" pitchFamily="18" charset="-128"/>
                <a:ea typeface="HGP明朝E" panose="02020900000000000000" pitchFamily="18" charset="-128"/>
              </a:rPr>
              <a:t>,</a:t>
            </a:r>
            <a:r>
              <a:rPr lang="ja-JP" altLang="en-US" sz="1400" dirty="0">
                <a:latin typeface="HGP明朝E" panose="02020900000000000000" pitchFamily="18" charset="-128"/>
                <a:ea typeface="HGP明朝E" panose="02020900000000000000" pitchFamily="18" charset="-128"/>
              </a:rPr>
              <a:t>ここでは上記のように分類した。</a:t>
            </a:r>
            <a:endParaRPr lang="en-US" altLang="ja-JP" sz="1400" dirty="0">
              <a:latin typeface="HGP明朝E" panose="02020900000000000000" pitchFamily="18" charset="-128"/>
              <a:ea typeface="HGP明朝E" panose="02020900000000000000" pitchFamily="18" charset="-128"/>
            </a:endParaRPr>
          </a:p>
        </p:txBody>
      </p:sp>
      <p:sp>
        <p:nvSpPr>
          <p:cNvPr id="2" name="スライド番号プレースホルダー 1"/>
          <p:cNvSpPr>
            <a:spLocks noGrp="1"/>
          </p:cNvSpPr>
          <p:nvPr>
            <p:ph type="sldNum" sz="quarter" idx="10"/>
          </p:nvPr>
        </p:nvSpPr>
        <p:spPr/>
        <p:txBody>
          <a:bodyPr/>
          <a:lstStyle/>
          <a:p>
            <a:fld id="{5F65748C-C6D8-4748-808C-1CEA1825BD04}" type="slidenum">
              <a:rPr kumimoji="1" lang="ja-JP" altLang="en-US" smtClean="0"/>
              <a:t>19</a:t>
            </a:fld>
            <a:endParaRPr kumimoji="1" lang="ja-JP" altLang="en-US"/>
          </a:p>
        </p:txBody>
      </p:sp>
    </p:spTree>
    <p:extLst>
      <p:ext uri="{BB962C8B-B14F-4D97-AF65-F5344CB8AC3E}">
        <p14:creationId xmlns:p14="http://schemas.microsoft.com/office/powerpoint/2010/main" val="158922594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154113" y="741363"/>
            <a:ext cx="4814887" cy="3889375"/>
          </a:xfrm>
          <a:prstGeom prst="rect">
            <a:avLst/>
          </a:prstGeom>
        </p:spPr>
      </p:sp>
      <p:sp>
        <p:nvSpPr>
          <p:cNvPr id="3" name="ノート プレースホルダー 2"/>
          <p:cNvSpPr>
            <a:spLocks noGrp="1" noChangeAspect="1"/>
          </p:cNvSpPr>
          <p:nvPr>
            <p:ph type="body" idx="1"/>
          </p:nvPr>
        </p:nvSpPr>
        <p:spPr>
          <a:xfrm>
            <a:off x="1170855" y="4759358"/>
            <a:ext cx="4841287" cy="5094622"/>
          </a:xfrm>
          <a:prstGeom prst="rect">
            <a:avLst/>
          </a:prstGeom>
        </p:spPr>
        <p:txBody>
          <a:bodyPr/>
          <a:lstStyle/>
          <a:p>
            <a:pPr>
              <a:lnSpc>
                <a:spcPts val="2064"/>
              </a:lnSpc>
            </a:pPr>
            <a:r>
              <a:rPr lang="ja-JP" altLang="en-US" sz="1400" dirty="0">
                <a:latin typeface="HGP明朝E" panose="02020900000000000000" pitchFamily="18" charset="-128"/>
                <a:ea typeface="HGP明朝E" panose="02020900000000000000" pitchFamily="18" charset="-128"/>
              </a:rPr>
              <a:t>　「労働安全衛生」とは何か？労働に関する「安全」と「衛生」である。</a:t>
            </a:r>
          </a:p>
          <a:p>
            <a:pPr>
              <a:lnSpc>
                <a:spcPts val="2064"/>
              </a:lnSpc>
            </a:pPr>
            <a:r>
              <a:rPr lang="ja-JP" altLang="en-US" sz="1400" dirty="0">
                <a:latin typeface="HGP明朝E" panose="02020900000000000000" pitchFamily="18" charset="-128"/>
                <a:ea typeface="HGP明朝E" panose="02020900000000000000" pitchFamily="18" charset="-128"/>
              </a:rPr>
              <a:t>　それでは</a:t>
            </a:r>
            <a:r>
              <a:rPr lang="en-US" altLang="ja-JP" sz="1400" dirty="0">
                <a:latin typeface="HGP明朝E" panose="02020900000000000000" pitchFamily="18" charset="-128"/>
                <a:ea typeface="HGP明朝E" panose="02020900000000000000" pitchFamily="18" charset="-128"/>
              </a:rPr>
              <a:t>,</a:t>
            </a:r>
            <a:r>
              <a:rPr lang="ja-JP" altLang="en-US" sz="1400" dirty="0">
                <a:latin typeface="HGP明朝E" panose="02020900000000000000" pitchFamily="18" charset="-128"/>
                <a:ea typeface="HGP明朝E" panose="02020900000000000000" pitchFamily="18" charset="-128"/>
              </a:rPr>
              <a:t>「労働」とは何か？ 「労働」とは</a:t>
            </a:r>
            <a:r>
              <a:rPr lang="en-US" altLang="ja-JP" sz="1400" dirty="0">
                <a:latin typeface="HGP明朝E" panose="02020900000000000000" pitchFamily="18" charset="-128"/>
                <a:ea typeface="HGP明朝E" panose="02020900000000000000" pitchFamily="18" charset="-128"/>
              </a:rPr>
              <a:t>,</a:t>
            </a:r>
            <a:r>
              <a:rPr lang="ja-JP" altLang="en-US" sz="1400" dirty="0">
                <a:latin typeface="HGP明朝E" panose="02020900000000000000" pitchFamily="18" charset="-128"/>
                <a:ea typeface="HGP明朝E" panose="02020900000000000000" pitchFamily="18" charset="-128"/>
              </a:rPr>
              <a:t>動物と人間を区別するものといわれている。</a:t>
            </a:r>
            <a:endParaRPr lang="en-US" altLang="ja-JP" sz="1400" dirty="0">
              <a:latin typeface="HGP明朝E" panose="02020900000000000000" pitchFamily="18" charset="-128"/>
              <a:ea typeface="HGP明朝E" panose="02020900000000000000" pitchFamily="18" charset="-128"/>
            </a:endParaRPr>
          </a:p>
          <a:p>
            <a:pPr>
              <a:lnSpc>
                <a:spcPts val="2064"/>
              </a:lnSpc>
            </a:pPr>
            <a:r>
              <a:rPr lang="ja-JP" altLang="en-US" sz="1400" dirty="0">
                <a:latin typeface="HGP明朝E" panose="02020900000000000000" pitchFamily="18" charset="-128"/>
                <a:ea typeface="HGP明朝E" panose="02020900000000000000" pitchFamily="18" charset="-128"/>
              </a:rPr>
              <a:t>　多くの人は</a:t>
            </a:r>
            <a:r>
              <a:rPr lang="en-US" altLang="ja-JP" sz="1400" dirty="0">
                <a:latin typeface="HGP明朝E" panose="02020900000000000000" pitchFamily="18" charset="-128"/>
                <a:ea typeface="HGP明朝E" panose="02020900000000000000" pitchFamily="18" charset="-128"/>
              </a:rPr>
              <a:t>,</a:t>
            </a:r>
            <a:r>
              <a:rPr lang="ja-JP" altLang="en-US" sz="1400" dirty="0">
                <a:latin typeface="HGP明朝E" panose="02020900000000000000" pitchFamily="18" charset="-128"/>
                <a:ea typeface="HGP明朝E" panose="02020900000000000000" pitchFamily="18" charset="-128"/>
              </a:rPr>
              <a:t>生きるために働かねばならず</a:t>
            </a:r>
            <a:r>
              <a:rPr lang="en-US" altLang="ja-JP" sz="1400" dirty="0">
                <a:latin typeface="HGP明朝E" panose="02020900000000000000" pitchFamily="18" charset="-128"/>
                <a:ea typeface="HGP明朝E" panose="02020900000000000000" pitchFamily="18" charset="-128"/>
              </a:rPr>
              <a:t>,</a:t>
            </a:r>
            <a:r>
              <a:rPr lang="ja-JP" altLang="en-US" sz="1400" dirty="0">
                <a:latin typeface="HGP明朝E" panose="02020900000000000000" pitchFamily="18" charset="-128"/>
                <a:ea typeface="HGP明朝E" panose="02020900000000000000" pitchFamily="18" charset="-128"/>
              </a:rPr>
              <a:t>人生の相当の時間を「労働」に当てている。</a:t>
            </a:r>
            <a:endParaRPr lang="en-US" altLang="ja-JP" sz="1400" dirty="0">
              <a:latin typeface="HGP明朝E" panose="02020900000000000000" pitchFamily="18" charset="-128"/>
              <a:ea typeface="HGP明朝E" panose="02020900000000000000" pitchFamily="18" charset="-128"/>
            </a:endParaRPr>
          </a:p>
          <a:p>
            <a:pPr defTabSz="943478">
              <a:lnSpc>
                <a:spcPts val="2064"/>
              </a:lnSpc>
              <a:defRPr/>
            </a:pPr>
            <a:r>
              <a:rPr lang="ja-JP" altLang="en-US" sz="1400" dirty="0">
                <a:latin typeface="HGP明朝E" panose="02020900000000000000" pitchFamily="18" charset="-128"/>
                <a:ea typeface="HGP明朝E" panose="02020900000000000000" pitchFamily="18" charset="-128"/>
              </a:rPr>
              <a:t>　そして</a:t>
            </a:r>
            <a:r>
              <a:rPr lang="en-US" altLang="ja-JP" sz="1400" dirty="0">
                <a:latin typeface="HGP明朝E" panose="02020900000000000000" pitchFamily="18" charset="-128"/>
                <a:ea typeface="HGP明朝E" panose="02020900000000000000" pitchFamily="18" charset="-128"/>
              </a:rPr>
              <a:t>,</a:t>
            </a:r>
            <a:r>
              <a:rPr lang="ja-JP" altLang="en-US" sz="1400" dirty="0">
                <a:latin typeface="HGP明朝E" panose="02020900000000000000" pitchFamily="18" charset="-128"/>
                <a:ea typeface="HGP明朝E" panose="02020900000000000000" pitchFamily="18" charset="-128"/>
              </a:rPr>
              <a:t>その「労働」が怪我や病気の原因になることがある。</a:t>
            </a:r>
            <a:endParaRPr lang="en-US" altLang="ja-JP" sz="1400" dirty="0">
              <a:latin typeface="HGP明朝E" panose="02020900000000000000" pitchFamily="18" charset="-128"/>
              <a:ea typeface="HGP明朝E" panose="02020900000000000000" pitchFamily="18" charset="-128"/>
            </a:endParaRPr>
          </a:p>
          <a:p>
            <a:pPr defTabSz="943478">
              <a:lnSpc>
                <a:spcPts val="2064"/>
              </a:lnSpc>
              <a:defRPr/>
            </a:pPr>
            <a:endParaRPr lang="ja-JP" altLang="en-US" sz="1400" dirty="0">
              <a:latin typeface="HGP明朝E" panose="02020900000000000000" pitchFamily="18" charset="-128"/>
              <a:ea typeface="HGP明朝E" panose="02020900000000000000" pitchFamily="18" charset="-128"/>
            </a:endParaRPr>
          </a:p>
          <a:p>
            <a:pPr defTabSz="943478">
              <a:lnSpc>
                <a:spcPts val="2064"/>
              </a:lnSpc>
              <a:defRPr/>
            </a:pPr>
            <a:r>
              <a:rPr lang="ja-JP" altLang="en-US" sz="1400" dirty="0">
                <a:latin typeface="HGP明朝E" panose="02020900000000000000" pitchFamily="18" charset="-128"/>
                <a:ea typeface="HGP明朝E" panose="02020900000000000000" pitchFamily="18" charset="-128"/>
              </a:rPr>
              <a:t>　＊「労働」という言葉は明治中期以降から使われ</a:t>
            </a:r>
            <a:r>
              <a:rPr lang="en-US" altLang="ja-JP" sz="1400" dirty="0">
                <a:latin typeface="HGP明朝E" panose="02020900000000000000" pitchFamily="18" charset="-128"/>
                <a:ea typeface="HGP明朝E" panose="02020900000000000000" pitchFamily="18" charset="-128"/>
              </a:rPr>
              <a:t>,</a:t>
            </a:r>
            <a:r>
              <a:rPr lang="ja-JP" altLang="en-US" sz="1400" dirty="0">
                <a:latin typeface="HGP明朝E" panose="02020900000000000000" pitchFamily="18" charset="-128"/>
                <a:ea typeface="HGP明朝E" panose="02020900000000000000" pitchFamily="18" charset="-128"/>
              </a:rPr>
              <a:t>「働」は音訓の両方がある国字である。</a:t>
            </a:r>
          </a:p>
          <a:p>
            <a:pPr defTabSz="943478">
              <a:lnSpc>
                <a:spcPts val="2064"/>
              </a:lnSpc>
              <a:defRPr/>
            </a:pPr>
            <a:r>
              <a:rPr lang="ja-JP" altLang="en-US" sz="1400" dirty="0">
                <a:latin typeface="HGP明朝E" panose="02020900000000000000" pitchFamily="18" charset="-128"/>
                <a:ea typeface="HGP明朝E" panose="02020900000000000000" pitchFamily="18" charset="-128"/>
              </a:rPr>
              <a:t>　中国の「労動」（単に動く）と違い</a:t>
            </a:r>
            <a:r>
              <a:rPr lang="en-US" altLang="ja-JP" sz="1400" dirty="0">
                <a:latin typeface="HGP明朝E" panose="02020900000000000000" pitchFamily="18" charset="-128"/>
                <a:ea typeface="HGP明朝E" panose="02020900000000000000" pitchFamily="18" charset="-128"/>
              </a:rPr>
              <a:t>,</a:t>
            </a:r>
            <a:r>
              <a:rPr lang="ja-JP" altLang="en-US" sz="1400" dirty="0">
                <a:latin typeface="HGP明朝E" panose="02020900000000000000" pitchFamily="18" charset="-128"/>
                <a:ea typeface="HGP明朝E" panose="02020900000000000000" pitchFamily="18" charset="-128"/>
              </a:rPr>
              <a:t>「働く」は「傍を楽にする」ともいわれる。</a:t>
            </a:r>
            <a:endParaRPr lang="en-US" altLang="ja-JP" sz="1400" dirty="0">
              <a:latin typeface="HGP明朝E" panose="02020900000000000000" pitchFamily="18" charset="-128"/>
              <a:ea typeface="HGP明朝E" panose="02020900000000000000" pitchFamily="18" charset="-128"/>
            </a:endParaRPr>
          </a:p>
          <a:p>
            <a:pPr defTabSz="943478">
              <a:lnSpc>
                <a:spcPts val="2064"/>
              </a:lnSpc>
              <a:defRPr/>
            </a:pPr>
            <a:r>
              <a:rPr lang="ja-JP" altLang="en-US" sz="1400" dirty="0">
                <a:latin typeface="HGP明朝E" panose="02020900000000000000" pitchFamily="18" charset="-128"/>
                <a:ea typeface="HGP明朝E" panose="02020900000000000000" pitchFamily="18" charset="-128"/>
              </a:rPr>
              <a:t>　ちなみに</a:t>
            </a:r>
            <a:r>
              <a:rPr lang="en-US" altLang="ja-JP" sz="1400" dirty="0">
                <a:latin typeface="HGP明朝E" panose="02020900000000000000" pitchFamily="18" charset="-128"/>
                <a:ea typeface="HGP明朝E" panose="02020900000000000000" pitchFamily="18" charset="-128"/>
              </a:rPr>
              <a:t>,</a:t>
            </a:r>
            <a:r>
              <a:rPr lang="ja-JP" altLang="en-US" sz="1400" dirty="0">
                <a:latin typeface="HGP明朝E" panose="02020900000000000000" pitchFamily="18" charset="-128"/>
                <a:ea typeface="HGP明朝E" panose="02020900000000000000" pitchFamily="18" charset="-128"/>
              </a:rPr>
              <a:t>労働を意味する各国の言葉は</a:t>
            </a:r>
            <a:r>
              <a:rPr lang="en-US" altLang="ja-JP" sz="1400" dirty="0">
                <a:latin typeface="HGP明朝E" panose="02020900000000000000" pitchFamily="18" charset="-128"/>
                <a:ea typeface="HGP明朝E" panose="02020900000000000000" pitchFamily="18" charset="-128"/>
              </a:rPr>
              <a:t>,</a:t>
            </a:r>
            <a:r>
              <a:rPr lang="ja-JP" altLang="en-US" sz="1400" dirty="0">
                <a:latin typeface="HGP明朝E" panose="02020900000000000000" pitchFamily="18" charset="-128"/>
                <a:ea typeface="HGP明朝E" panose="02020900000000000000" pitchFamily="18" charset="-128"/>
              </a:rPr>
              <a:t>（英語では</a:t>
            </a:r>
            <a:r>
              <a:rPr lang="en-US" altLang="ja-JP" sz="1400" dirty="0" err="1">
                <a:latin typeface="HGP明朝E" panose="02020900000000000000" pitchFamily="18" charset="-128"/>
                <a:ea typeface="HGP明朝E" panose="02020900000000000000" pitchFamily="18" charset="-128"/>
              </a:rPr>
              <a:t>Labour</a:t>
            </a:r>
            <a:r>
              <a:rPr lang="en-US" altLang="ja-JP" sz="1400" dirty="0">
                <a:latin typeface="HGP明朝E" panose="02020900000000000000" pitchFamily="18" charset="-128"/>
                <a:ea typeface="HGP明朝E" panose="02020900000000000000" pitchFamily="18" charset="-128"/>
              </a:rPr>
              <a:t>,</a:t>
            </a:r>
            <a:r>
              <a:rPr lang="ja-JP" altLang="en-US" sz="1400" dirty="0">
                <a:latin typeface="HGP明朝E" panose="02020900000000000000" pitchFamily="18" charset="-128"/>
                <a:ea typeface="HGP明朝E" panose="02020900000000000000" pitchFamily="18" charset="-128"/>
              </a:rPr>
              <a:t>米語では</a:t>
            </a:r>
            <a:r>
              <a:rPr lang="en-US" altLang="ja-JP" sz="1400" dirty="0">
                <a:latin typeface="HGP明朝E" panose="02020900000000000000" pitchFamily="18" charset="-128"/>
                <a:ea typeface="HGP明朝E" panose="02020900000000000000" pitchFamily="18" charset="-128"/>
              </a:rPr>
              <a:t>Labor</a:t>
            </a:r>
            <a:r>
              <a:rPr lang="ja-JP" altLang="en-US" sz="1400" dirty="0">
                <a:latin typeface="HGP明朝E" panose="02020900000000000000" pitchFamily="18" charset="-128"/>
                <a:ea typeface="HGP明朝E" panose="02020900000000000000" pitchFamily="18" charset="-128"/>
              </a:rPr>
              <a:t>で</a:t>
            </a:r>
            <a:r>
              <a:rPr lang="en-US" altLang="ja-JP" sz="1400" dirty="0">
                <a:latin typeface="HGP明朝E" panose="02020900000000000000" pitchFamily="18" charset="-128"/>
                <a:ea typeface="HGP明朝E" panose="02020900000000000000" pitchFamily="18" charset="-128"/>
              </a:rPr>
              <a:t>,</a:t>
            </a:r>
            <a:r>
              <a:rPr lang="ja-JP" altLang="en-US" sz="1400" dirty="0">
                <a:latin typeface="HGP明朝E" panose="02020900000000000000" pitchFamily="18" charset="-128"/>
                <a:ea typeface="HGP明朝E" panose="02020900000000000000" pitchFamily="18" charset="-128"/>
              </a:rPr>
              <a:t>いずれも苦痛</a:t>
            </a:r>
            <a:r>
              <a:rPr lang="en-US" altLang="ja-JP" sz="1400" dirty="0">
                <a:latin typeface="HGP明朝E" panose="02020900000000000000" pitchFamily="18" charset="-128"/>
                <a:ea typeface="HGP明朝E" panose="02020900000000000000" pitchFamily="18" charset="-128"/>
              </a:rPr>
              <a:t>,</a:t>
            </a:r>
            <a:r>
              <a:rPr lang="ja-JP" altLang="en-US" sz="1400" dirty="0">
                <a:latin typeface="HGP明朝E" panose="02020900000000000000" pitchFamily="18" charset="-128"/>
                <a:ea typeface="HGP明朝E" panose="02020900000000000000" pitchFamily="18" charset="-128"/>
              </a:rPr>
              <a:t>痛みの意味）</a:t>
            </a:r>
            <a:r>
              <a:rPr lang="en-US" altLang="ja-JP" sz="1400" dirty="0">
                <a:latin typeface="HGP明朝E" panose="02020900000000000000" pitchFamily="18" charset="-128"/>
                <a:ea typeface="HGP明朝E" panose="02020900000000000000" pitchFamily="18" charset="-128"/>
              </a:rPr>
              <a:t>,</a:t>
            </a:r>
            <a:r>
              <a:rPr lang="ja-JP" altLang="en-US" sz="1400" dirty="0">
                <a:latin typeface="HGP明朝E" panose="02020900000000000000" pitchFamily="18" charset="-128"/>
                <a:ea typeface="HGP明朝E" panose="02020900000000000000" pitchFamily="18" charset="-128"/>
              </a:rPr>
              <a:t>（仏語では</a:t>
            </a:r>
            <a:r>
              <a:rPr lang="en-US" altLang="ja-JP" sz="1400" dirty="0">
                <a:latin typeface="HGP明朝E" panose="02020900000000000000" pitchFamily="18" charset="-128"/>
                <a:ea typeface="HGP明朝E" panose="02020900000000000000" pitchFamily="18" charset="-128"/>
              </a:rPr>
              <a:t>Travail,</a:t>
            </a:r>
            <a:r>
              <a:rPr lang="ja-JP" altLang="en-US" sz="1400" dirty="0">
                <a:latin typeface="HGP明朝E" panose="02020900000000000000" pitchFamily="18" charset="-128"/>
                <a:ea typeface="HGP明朝E" panose="02020900000000000000" pitchFamily="18" charset="-128"/>
              </a:rPr>
              <a:t>この語源は</a:t>
            </a:r>
            <a:r>
              <a:rPr lang="en-US" altLang="ja-JP" sz="1400" dirty="0">
                <a:latin typeface="HGP明朝E" panose="02020900000000000000" pitchFamily="18" charset="-128"/>
                <a:ea typeface="HGP明朝E" panose="02020900000000000000" pitchFamily="18" charset="-128"/>
              </a:rPr>
              <a:t>,</a:t>
            </a:r>
            <a:r>
              <a:rPr lang="ja-JP" altLang="en-US" sz="1400" dirty="0">
                <a:latin typeface="HGP明朝E" panose="02020900000000000000" pitchFamily="18" charset="-128"/>
                <a:ea typeface="HGP明朝E" panose="02020900000000000000" pitchFamily="18" charset="-128"/>
              </a:rPr>
              <a:t>ラテン語の怠け者の尻をチクチク刺してこらしめたローマ時代の三叉の矛のような道具）</a:t>
            </a:r>
            <a:r>
              <a:rPr lang="en-US" altLang="ja-JP" sz="1400" dirty="0">
                <a:latin typeface="HGP明朝E" panose="02020900000000000000" pitchFamily="18" charset="-128"/>
                <a:ea typeface="HGP明朝E" panose="02020900000000000000" pitchFamily="18" charset="-128"/>
              </a:rPr>
              <a:t>,</a:t>
            </a:r>
            <a:r>
              <a:rPr lang="ja-JP" altLang="en-US" sz="1400" dirty="0">
                <a:latin typeface="HGP明朝E" panose="02020900000000000000" pitchFamily="18" charset="-128"/>
                <a:ea typeface="HGP明朝E" panose="02020900000000000000" pitchFamily="18" charset="-128"/>
              </a:rPr>
              <a:t>（独語では</a:t>
            </a:r>
            <a:r>
              <a:rPr lang="en-US" altLang="ja-JP" sz="1400" dirty="0" err="1">
                <a:latin typeface="HGP明朝E" panose="02020900000000000000" pitchFamily="18" charset="-128"/>
                <a:ea typeface="HGP明朝E" panose="02020900000000000000" pitchFamily="18" charset="-128"/>
              </a:rPr>
              <a:t>Arbeit</a:t>
            </a:r>
            <a:r>
              <a:rPr lang="en-US" altLang="ja-JP" sz="1400" dirty="0">
                <a:latin typeface="HGP明朝E" panose="02020900000000000000" pitchFamily="18" charset="-128"/>
                <a:ea typeface="HGP明朝E" panose="02020900000000000000" pitchFamily="18" charset="-128"/>
              </a:rPr>
              <a:t>,</a:t>
            </a:r>
            <a:r>
              <a:rPr lang="ja-JP" altLang="en-US" sz="1400" dirty="0">
                <a:latin typeface="HGP明朝E" panose="02020900000000000000" pitchFamily="18" charset="-128"/>
                <a:ea typeface="HGP明朝E" panose="02020900000000000000" pitchFamily="18" charset="-128"/>
              </a:rPr>
              <a:t>この語源も苦労するなどの意味）であり</a:t>
            </a:r>
            <a:r>
              <a:rPr lang="en-US" altLang="ja-JP" sz="1400" dirty="0">
                <a:latin typeface="HGP明朝E" panose="02020900000000000000" pitchFamily="18" charset="-128"/>
                <a:ea typeface="HGP明朝E" panose="02020900000000000000" pitchFamily="18" charset="-128"/>
              </a:rPr>
              <a:t>,</a:t>
            </a:r>
            <a:r>
              <a:rPr lang="ja-JP" altLang="en-US" sz="1400" dirty="0">
                <a:latin typeface="HGP明朝E" panose="02020900000000000000" pitchFamily="18" charset="-128"/>
                <a:ea typeface="HGP明朝E" panose="02020900000000000000" pitchFamily="18" charset="-128"/>
              </a:rPr>
              <a:t>日本語以外は</a:t>
            </a:r>
            <a:r>
              <a:rPr lang="en-US" altLang="ja-JP" sz="1400" dirty="0">
                <a:latin typeface="HGP明朝E" panose="02020900000000000000" pitchFamily="18" charset="-128"/>
                <a:ea typeface="HGP明朝E" panose="02020900000000000000" pitchFamily="18" charset="-128"/>
              </a:rPr>
              <a:t>,</a:t>
            </a:r>
            <a:r>
              <a:rPr lang="ja-JP" altLang="en-US" sz="1400" dirty="0">
                <a:latin typeface="HGP明朝E" panose="02020900000000000000" pitchFamily="18" charset="-128"/>
                <a:ea typeface="HGP明朝E" panose="02020900000000000000" pitchFamily="18" charset="-128"/>
              </a:rPr>
              <a:t>いずれも悪い意味である。</a:t>
            </a:r>
            <a:endParaRPr lang="ja-JP" altLang="en-US" sz="1400" dirty="0"/>
          </a:p>
        </p:txBody>
      </p:sp>
      <p:sp>
        <p:nvSpPr>
          <p:cNvPr id="5" name="スライド番号プレースホルダー 4"/>
          <p:cNvSpPr>
            <a:spLocks noGrp="1"/>
          </p:cNvSpPr>
          <p:nvPr>
            <p:ph type="sldNum" sz="quarter" idx="10"/>
          </p:nvPr>
        </p:nvSpPr>
        <p:spPr/>
        <p:txBody>
          <a:bodyPr/>
          <a:lstStyle/>
          <a:p>
            <a:fld id="{5F65748C-C6D8-4748-808C-1CEA1825BD04}" type="slidenum">
              <a:rPr kumimoji="1" lang="ja-JP" altLang="en-US" smtClean="0"/>
              <a:t>2</a:t>
            </a:fld>
            <a:endParaRPr kumimoji="1" lang="ja-JP" altLang="en-US"/>
          </a:p>
        </p:txBody>
      </p:sp>
    </p:spTree>
    <p:extLst>
      <p:ext uri="{BB962C8B-B14F-4D97-AF65-F5344CB8AC3E}">
        <p14:creationId xmlns:p14="http://schemas.microsoft.com/office/powerpoint/2010/main" val="95803727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099" name="Rectangle 2"/>
          <p:cNvSpPr>
            <a:spLocks noGrp="1" noRot="1" noChangeAspect="1" noChangeArrowheads="1" noTextEdit="1"/>
          </p:cNvSpPr>
          <p:nvPr>
            <p:ph type="sldImg"/>
          </p:nvPr>
        </p:nvSpPr>
        <p:spPr>
          <a:xfrm>
            <a:off x="1154113" y="741363"/>
            <a:ext cx="4814887" cy="3889375"/>
          </a:xfrm>
          <a:prstGeom prst="rect">
            <a:avLst/>
          </a:prstGeom>
          <a:ln/>
        </p:spPr>
      </p:sp>
      <p:sp>
        <p:nvSpPr>
          <p:cNvPr id="132100" name="Rectangle 3"/>
          <p:cNvSpPr>
            <a:spLocks noGrp="1" noChangeAspect="1" noChangeArrowheads="1"/>
          </p:cNvSpPr>
          <p:nvPr>
            <p:ph type="body" idx="1"/>
          </p:nvPr>
        </p:nvSpPr>
        <p:spPr>
          <a:xfrm>
            <a:off x="1118232" y="4890047"/>
            <a:ext cx="4893910" cy="5107691"/>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nSpc>
                <a:spcPts val="2064"/>
              </a:lnSpc>
            </a:pPr>
            <a:r>
              <a:rPr lang="ja-JP" altLang="en-US" sz="1400" dirty="0">
                <a:latin typeface="HGP明朝E" panose="02020900000000000000" pitchFamily="18" charset="-128"/>
                <a:ea typeface="HGP明朝E" panose="02020900000000000000" pitchFamily="18" charset="-128"/>
              </a:rPr>
              <a:t>　労働災害での発生割合はどうなっているのか調べた。</a:t>
            </a:r>
            <a:endParaRPr lang="en-US" altLang="ja-JP" sz="1400" dirty="0">
              <a:latin typeface="HGP明朝E" panose="02020900000000000000" pitchFamily="18" charset="-128"/>
              <a:ea typeface="HGP明朝E" panose="02020900000000000000" pitchFamily="18" charset="-128"/>
            </a:endParaRPr>
          </a:p>
          <a:p>
            <a:pPr>
              <a:lnSpc>
                <a:spcPts val="2064"/>
              </a:lnSpc>
            </a:pPr>
            <a:r>
              <a:rPr lang="ja-JP" altLang="en-US" sz="1400" dirty="0">
                <a:latin typeface="HGP明朝E" panose="02020900000000000000" pitchFamily="18" charset="-128"/>
                <a:ea typeface="HGP明朝E" panose="02020900000000000000" pitchFamily="18" charset="-128"/>
              </a:rPr>
              <a:t>　平成</a:t>
            </a:r>
            <a:r>
              <a:rPr lang="en-US" altLang="ja-JP" sz="1400" dirty="0">
                <a:latin typeface="HGP明朝E" panose="02020900000000000000" pitchFamily="18" charset="-128"/>
                <a:ea typeface="HGP明朝E" panose="02020900000000000000" pitchFamily="18" charset="-128"/>
              </a:rPr>
              <a:t>27</a:t>
            </a:r>
            <a:r>
              <a:rPr lang="ja-JP" altLang="en-US" sz="1400" dirty="0">
                <a:latin typeface="HGP明朝E" panose="02020900000000000000" pitchFamily="18" charset="-128"/>
                <a:ea typeface="HGP明朝E" panose="02020900000000000000" pitchFamily="18" charset="-128"/>
              </a:rPr>
              <a:t>年から過去３年間の労働災害について</a:t>
            </a:r>
            <a:r>
              <a:rPr lang="en-US" altLang="ja-JP" sz="1400" dirty="0">
                <a:latin typeface="HGP明朝E" panose="02020900000000000000" pitchFamily="18" charset="-128"/>
                <a:ea typeface="HGP明朝E" panose="02020900000000000000" pitchFamily="18" charset="-128"/>
              </a:rPr>
              <a:t>,</a:t>
            </a:r>
            <a:r>
              <a:rPr lang="ja-JP" altLang="en-US" sz="1400" dirty="0">
                <a:latin typeface="HGP明朝E" panose="02020900000000000000" pitchFamily="18" charset="-128"/>
                <a:ea typeface="HGP明朝E" panose="02020900000000000000" pitchFamily="18" charset="-128"/>
              </a:rPr>
              <a:t>「重傷」</a:t>
            </a:r>
            <a:r>
              <a:rPr lang="en-US" altLang="ja-JP" sz="1400" dirty="0">
                <a:latin typeface="HGP明朝E" panose="02020900000000000000" pitchFamily="18" charset="-128"/>
                <a:ea typeface="HGP明朝E" panose="02020900000000000000" pitchFamily="18" charset="-128"/>
              </a:rPr>
              <a:t>,</a:t>
            </a:r>
            <a:r>
              <a:rPr lang="ja-JP" altLang="en-US" sz="1400" dirty="0">
                <a:latin typeface="HGP明朝E" panose="02020900000000000000" pitchFamily="18" charset="-128"/>
                <a:ea typeface="HGP明朝E" panose="02020900000000000000" pitchFamily="18" charset="-128"/>
              </a:rPr>
              <a:t>「軽傷」</a:t>
            </a:r>
            <a:r>
              <a:rPr lang="en-US" altLang="ja-JP" sz="1400" dirty="0">
                <a:latin typeface="HGP明朝E" panose="02020900000000000000" pitchFamily="18" charset="-128"/>
                <a:ea typeface="HGP明朝E" panose="02020900000000000000" pitchFamily="18" charset="-128"/>
              </a:rPr>
              <a:t>,</a:t>
            </a:r>
            <a:r>
              <a:rPr lang="ja-JP" altLang="en-US" sz="1400" dirty="0">
                <a:latin typeface="HGP明朝E" panose="02020900000000000000" pitchFamily="18" charset="-128"/>
                <a:ea typeface="HGP明朝E" panose="02020900000000000000" pitchFamily="18" charset="-128"/>
              </a:rPr>
              <a:t>「ヒヤリハット」の発生比率を調べた。</a:t>
            </a:r>
            <a:endParaRPr lang="en-US" altLang="ja-JP" sz="1400" dirty="0">
              <a:latin typeface="HGP明朝E" panose="02020900000000000000" pitchFamily="18" charset="-128"/>
              <a:ea typeface="HGP明朝E" panose="02020900000000000000" pitchFamily="18" charset="-128"/>
            </a:endParaRPr>
          </a:p>
          <a:p>
            <a:pPr>
              <a:lnSpc>
                <a:spcPts val="2064"/>
              </a:lnSpc>
            </a:pPr>
            <a:r>
              <a:rPr lang="ja-JP" altLang="en-US" sz="1400" dirty="0">
                <a:latin typeface="HGP明朝E" panose="02020900000000000000" pitchFamily="18" charset="-128"/>
                <a:ea typeface="HGP明朝E" panose="02020900000000000000" pitchFamily="18" charset="-128"/>
              </a:rPr>
              <a:t>　「軽傷」については</a:t>
            </a:r>
            <a:r>
              <a:rPr lang="en-US" altLang="ja-JP" sz="1400" dirty="0">
                <a:latin typeface="HGP明朝E" panose="02020900000000000000" pitchFamily="18" charset="-128"/>
                <a:ea typeface="HGP明朝E" panose="02020900000000000000" pitchFamily="18" charset="-128"/>
              </a:rPr>
              <a:t>,</a:t>
            </a:r>
            <a:r>
              <a:rPr lang="zh-TW" altLang="en-US" sz="1400" dirty="0">
                <a:latin typeface="HGP明朝E" panose="02020900000000000000" pitchFamily="18" charset="-128"/>
                <a:ea typeface="HGP明朝E" panose="02020900000000000000" pitchFamily="18" charset="-128"/>
              </a:rPr>
              <a:t>労働者災害補償保険事業年報</a:t>
            </a:r>
            <a:r>
              <a:rPr lang="ja-JP" altLang="en-US" sz="1400" dirty="0">
                <a:latin typeface="HGP明朝E" panose="02020900000000000000" pitchFamily="18" charset="-128"/>
                <a:ea typeface="HGP明朝E" panose="02020900000000000000" pitchFamily="18" charset="-128"/>
              </a:rPr>
              <a:t>の</a:t>
            </a:r>
            <a:r>
              <a:rPr lang="zh-TW" altLang="en-US" sz="1400" dirty="0">
                <a:latin typeface="HGP明朝E" panose="02020900000000000000" pitchFamily="18" charset="-128"/>
                <a:ea typeface="HGP明朝E" panose="02020900000000000000" pitchFamily="18" charset="-128"/>
              </a:rPr>
              <a:t>新規受給者数</a:t>
            </a:r>
            <a:r>
              <a:rPr lang="ja-JP" altLang="en-US" sz="1400" dirty="0">
                <a:latin typeface="HGP明朝E" panose="02020900000000000000" pitchFamily="18" charset="-128"/>
                <a:ea typeface="HGP明朝E" panose="02020900000000000000" pitchFamily="18" charset="-128"/>
              </a:rPr>
              <a:t>で</a:t>
            </a:r>
            <a:r>
              <a:rPr lang="en-US" altLang="ja-JP" sz="1400" dirty="0">
                <a:latin typeface="HGP明朝E" panose="02020900000000000000" pitchFamily="18" charset="-128"/>
                <a:ea typeface="HGP明朝E" panose="02020900000000000000" pitchFamily="18" charset="-128"/>
              </a:rPr>
              <a:t>,</a:t>
            </a:r>
            <a:r>
              <a:rPr lang="ja-JP" altLang="en-US" sz="1400" dirty="0">
                <a:latin typeface="HGP明朝E" panose="02020900000000000000" pitchFamily="18" charset="-128"/>
                <a:ea typeface="HGP明朝E" panose="02020900000000000000" pitchFamily="18" charset="-128"/>
              </a:rPr>
              <a:t>過去３年間で</a:t>
            </a:r>
            <a:r>
              <a:rPr lang="en-US" altLang="ja-JP" sz="1400" dirty="0">
                <a:latin typeface="HGP明朝E" panose="02020900000000000000" pitchFamily="18" charset="-128"/>
                <a:ea typeface="HGP明朝E" panose="02020900000000000000" pitchFamily="18" charset="-128"/>
              </a:rPr>
              <a:t>1,624,489</a:t>
            </a:r>
            <a:r>
              <a:rPr lang="ja-JP" altLang="en-US" sz="1400" dirty="0">
                <a:latin typeface="HGP明朝E" panose="02020900000000000000" pitchFamily="18" charset="-128"/>
                <a:ea typeface="HGP明朝E" panose="02020900000000000000" pitchFamily="18" charset="-128"/>
              </a:rPr>
              <a:t>人。</a:t>
            </a:r>
            <a:endParaRPr lang="en-US" altLang="ja-JP" sz="1400" dirty="0">
              <a:latin typeface="HGP明朝E" panose="02020900000000000000" pitchFamily="18" charset="-128"/>
              <a:ea typeface="HGP明朝E" panose="02020900000000000000" pitchFamily="18" charset="-128"/>
            </a:endParaRPr>
          </a:p>
          <a:p>
            <a:pPr>
              <a:lnSpc>
                <a:spcPts val="2064"/>
              </a:lnSpc>
            </a:pPr>
            <a:r>
              <a:rPr lang="ja-JP" altLang="en-US" sz="1400" dirty="0">
                <a:latin typeface="HGP明朝E" panose="02020900000000000000" pitchFamily="18" charset="-128"/>
                <a:ea typeface="HGP明朝E" panose="02020900000000000000" pitchFamily="18" charset="-128"/>
              </a:rPr>
              <a:t>　「重傷」については</a:t>
            </a:r>
            <a:r>
              <a:rPr lang="en-US" altLang="ja-JP" sz="1400" dirty="0">
                <a:latin typeface="HGP明朝E" panose="02020900000000000000" pitchFamily="18" charset="-128"/>
                <a:ea typeface="HGP明朝E" panose="02020900000000000000" pitchFamily="18" charset="-128"/>
              </a:rPr>
              <a:t>,</a:t>
            </a:r>
            <a:r>
              <a:rPr lang="ja-JP" altLang="en-US" sz="1400" dirty="0">
                <a:latin typeface="HGP明朝E" panose="02020900000000000000" pitchFamily="18" charset="-128"/>
                <a:ea typeface="HGP明朝E" panose="02020900000000000000" pitchFamily="18" charset="-128"/>
              </a:rPr>
              <a:t>労働基準監督署に提出された「労働者死傷病報告」からの休業見込み</a:t>
            </a:r>
            <a:r>
              <a:rPr lang="en-US" altLang="ja-JP" sz="1400" dirty="0">
                <a:latin typeface="HGP明朝E" panose="02020900000000000000" pitchFamily="18" charset="-128"/>
                <a:ea typeface="HGP明朝E" panose="02020900000000000000" pitchFamily="18" charset="-128"/>
              </a:rPr>
              <a:t>1</a:t>
            </a:r>
            <a:r>
              <a:rPr lang="ja-JP" altLang="en-US" sz="1400" dirty="0">
                <a:latin typeface="HGP明朝E" panose="02020900000000000000" pitchFamily="18" charset="-128"/>
                <a:ea typeface="HGP明朝E" panose="02020900000000000000" pitchFamily="18" charset="-128"/>
              </a:rPr>
              <a:t>か月以上の怪我を調査し</a:t>
            </a:r>
            <a:r>
              <a:rPr lang="en-US" altLang="ja-JP" sz="1400" dirty="0">
                <a:latin typeface="HGP明朝E" panose="02020900000000000000" pitchFamily="18" charset="-128"/>
                <a:ea typeface="HGP明朝E" panose="02020900000000000000" pitchFamily="18" charset="-128"/>
              </a:rPr>
              <a:t>,</a:t>
            </a:r>
            <a:r>
              <a:rPr lang="ja-JP" altLang="en-US" sz="1400" dirty="0">
                <a:latin typeface="HGP明朝E" panose="02020900000000000000" pitchFamily="18" charset="-128"/>
                <a:ea typeface="HGP明朝E" panose="02020900000000000000" pitchFamily="18" charset="-128"/>
              </a:rPr>
              <a:t>合計</a:t>
            </a:r>
            <a:r>
              <a:rPr lang="en-US" altLang="ja-JP" sz="1400" dirty="0">
                <a:latin typeface="HGP明朝E" panose="02020900000000000000" pitchFamily="18" charset="-128"/>
                <a:ea typeface="HGP明朝E" panose="02020900000000000000" pitchFamily="18" charset="-128"/>
              </a:rPr>
              <a:t>192,372</a:t>
            </a:r>
            <a:r>
              <a:rPr lang="ja-JP" altLang="en-US" sz="1400" dirty="0">
                <a:latin typeface="HGP明朝E" panose="02020900000000000000" pitchFamily="18" charset="-128"/>
                <a:ea typeface="HGP明朝E" panose="02020900000000000000" pitchFamily="18" charset="-128"/>
              </a:rPr>
              <a:t>人。</a:t>
            </a:r>
            <a:endParaRPr lang="en-US" altLang="ja-JP" sz="1400" dirty="0">
              <a:latin typeface="HGP明朝E" panose="02020900000000000000" pitchFamily="18" charset="-128"/>
              <a:ea typeface="HGP明朝E" panose="02020900000000000000" pitchFamily="18" charset="-128"/>
            </a:endParaRPr>
          </a:p>
          <a:p>
            <a:pPr>
              <a:lnSpc>
                <a:spcPts val="2064"/>
              </a:lnSpc>
            </a:pPr>
            <a:r>
              <a:rPr lang="ja-JP" altLang="en-US" sz="1400" dirty="0">
                <a:latin typeface="HGP明朝E" panose="02020900000000000000" pitchFamily="18" charset="-128"/>
                <a:ea typeface="HGP明朝E" panose="02020900000000000000" pitchFamily="18" charset="-128"/>
              </a:rPr>
              <a:t>　結果は</a:t>
            </a:r>
            <a:r>
              <a:rPr lang="en-US" altLang="ja-JP" sz="1400" dirty="0">
                <a:latin typeface="HGP明朝E" panose="02020900000000000000" pitchFamily="18" charset="-128"/>
                <a:ea typeface="HGP明朝E" panose="02020900000000000000" pitchFamily="18" charset="-128"/>
              </a:rPr>
              <a:t>,</a:t>
            </a:r>
            <a:r>
              <a:rPr lang="ja-JP" altLang="en-US" sz="1400" dirty="0">
                <a:latin typeface="HGP明朝E" panose="02020900000000000000" pitchFamily="18" charset="-128"/>
                <a:ea typeface="HGP明朝E" panose="02020900000000000000" pitchFamily="18" charset="-128"/>
              </a:rPr>
              <a:t>重傷：軽傷は</a:t>
            </a:r>
            <a:r>
              <a:rPr lang="en-US" altLang="ja-JP" sz="1400" dirty="0">
                <a:latin typeface="HGP明朝E" panose="02020900000000000000" pitchFamily="18" charset="-128"/>
                <a:ea typeface="HGP明朝E" panose="02020900000000000000" pitchFamily="18" charset="-128"/>
              </a:rPr>
              <a:t>,</a:t>
            </a:r>
            <a:r>
              <a:rPr lang="ja-JP" altLang="en-US" sz="1400" dirty="0">
                <a:latin typeface="HGP明朝E" panose="02020900000000000000" pitchFamily="18" charset="-128"/>
                <a:ea typeface="HGP明朝E" panose="02020900000000000000" pitchFamily="18" charset="-128"/>
              </a:rPr>
              <a:t>およそ</a:t>
            </a:r>
            <a:r>
              <a:rPr lang="en-US" altLang="ja-JP" sz="1400" dirty="0">
                <a:latin typeface="HGP明朝E" panose="02020900000000000000" pitchFamily="18" charset="-128"/>
                <a:ea typeface="HGP明朝E" panose="02020900000000000000" pitchFamily="18" charset="-128"/>
              </a:rPr>
              <a:t>1</a:t>
            </a:r>
            <a:r>
              <a:rPr lang="ja-JP" altLang="en-US" sz="1400" dirty="0">
                <a:latin typeface="HGP明朝E" panose="02020900000000000000" pitchFamily="18" charset="-128"/>
                <a:ea typeface="HGP明朝E" panose="02020900000000000000" pitchFamily="18" charset="-128"/>
              </a:rPr>
              <a:t>：</a:t>
            </a:r>
            <a:r>
              <a:rPr lang="en-US" altLang="ja-JP" sz="1400" dirty="0">
                <a:latin typeface="HGP明朝E" panose="02020900000000000000" pitchFamily="18" charset="-128"/>
                <a:ea typeface="HGP明朝E" panose="02020900000000000000" pitchFamily="18" charset="-128"/>
              </a:rPr>
              <a:t>8</a:t>
            </a:r>
            <a:r>
              <a:rPr lang="ja-JP" altLang="en-US" sz="1400" dirty="0">
                <a:latin typeface="HGP明朝E" panose="02020900000000000000" pitchFamily="18" charset="-128"/>
                <a:ea typeface="HGP明朝E" panose="02020900000000000000" pitchFamily="18" charset="-128"/>
              </a:rPr>
              <a:t>の比率であった。</a:t>
            </a:r>
            <a:endParaRPr lang="en-US" altLang="ja-JP" sz="1400" dirty="0">
              <a:latin typeface="HGP明朝E" panose="02020900000000000000" pitchFamily="18" charset="-128"/>
              <a:ea typeface="HGP明朝E" panose="02020900000000000000" pitchFamily="18" charset="-128"/>
            </a:endParaRPr>
          </a:p>
          <a:p>
            <a:pPr>
              <a:lnSpc>
                <a:spcPts val="2064"/>
              </a:lnSpc>
            </a:pPr>
            <a:r>
              <a:rPr lang="ja-JP" altLang="en-US" sz="1400" dirty="0">
                <a:latin typeface="HGP明朝E" panose="02020900000000000000" pitchFamily="18" charset="-128"/>
                <a:ea typeface="HGP明朝E" panose="02020900000000000000" pitchFamily="18" charset="-128"/>
              </a:rPr>
              <a:t>　また</a:t>
            </a:r>
            <a:r>
              <a:rPr lang="en-US" altLang="ja-JP" sz="1400" dirty="0">
                <a:latin typeface="HGP明朝E" panose="02020900000000000000" pitchFamily="18" charset="-128"/>
                <a:ea typeface="HGP明朝E" panose="02020900000000000000" pitchFamily="18" charset="-128"/>
              </a:rPr>
              <a:t>,</a:t>
            </a:r>
            <a:r>
              <a:rPr lang="ja-JP" altLang="en-US" sz="1400" dirty="0">
                <a:latin typeface="HGP明朝E" panose="02020900000000000000" pitchFamily="18" charset="-128"/>
                <a:ea typeface="HGP明朝E" panose="02020900000000000000" pitchFamily="18" charset="-128"/>
              </a:rPr>
              <a:t>傷害も損害もない事故は労働現場で</a:t>
            </a:r>
            <a:r>
              <a:rPr lang="en-US" altLang="ja-JP" sz="1400" dirty="0">
                <a:latin typeface="HGP明朝E" panose="02020900000000000000" pitchFamily="18" charset="-128"/>
                <a:ea typeface="HGP明朝E" panose="02020900000000000000" pitchFamily="18" charset="-128"/>
              </a:rPr>
              <a:t>,</a:t>
            </a:r>
            <a:r>
              <a:rPr lang="ja-JP" altLang="en-US" sz="1400" dirty="0">
                <a:latin typeface="HGP明朝E" panose="02020900000000000000" pitchFamily="18" charset="-128"/>
                <a:ea typeface="HGP明朝E" panose="02020900000000000000" pitchFamily="18" charset="-128"/>
              </a:rPr>
              <a:t>突発的な事象やミスにヒヤリとしたり</a:t>
            </a:r>
            <a:r>
              <a:rPr lang="en-US" altLang="ja-JP" sz="1400" dirty="0">
                <a:latin typeface="HGP明朝E" panose="02020900000000000000" pitchFamily="18" charset="-128"/>
                <a:ea typeface="HGP明朝E" panose="02020900000000000000" pitchFamily="18" charset="-128"/>
              </a:rPr>
              <a:t>,</a:t>
            </a:r>
            <a:r>
              <a:rPr lang="ja-JP" altLang="en-US" sz="1400" dirty="0">
                <a:latin typeface="HGP明朝E" panose="02020900000000000000" pitchFamily="18" charset="-128"/>
                <a:ea typeface="HGP明朝E" panose="02020900000000000000" pitchFamily="18" charset="-128"/>
              </a:rPr>
              <a:t>ハッとしたりするもの「ヒヤリハット」であり</a:t>
            </a:r>
            <a:r>
              <a:rPr lang="en-US" altLang="ja-JP" sz="1400" dirty="0">
                <a:latin typeface="HGP明朝E" panose="02020900000000000000" pitchFamily="18" charset="-128"/>
                <a:ea typeface="HGP明朝E" panose="02020900000000000000" pitchFamily="18" charset="-128"/>
              </a:rPr>
              <a:t>,</a:t>
            </a:r>
            <a:r>
              <a:rPr lang="ja-JP" altLang="en-US" sz="1400" dirty="0">
                <a:latin typeface="HGP明朝E" panose="02020900000000000000" pitchFamily="18" charset="-128"/>
                <a:ea typeface="HGP明朝E" panose="02020900000000000000" pitchFamily="18" charset="-128"/>
              </a:rPr>
              <a:t>企業立入調査の経験上</a:t>
            </a:r>
            <a:r>
              <a:rPr lang="en-US" altLang="ja-JP" sz="1400" dirty="0">
                <a:latin typeface="HGP明朝E" panose="02020900000000000000" pitchFamily="18" charset="-128"/>
                <a:ea typeface="HGP明朝E" panose="02020900000000000000" pitchFamily="18" charset="-128"/>
              </a:rPr>
              <a:t>,</a:t>
            </a:r>
            <a:r>
              <a:rPr lang="ja-JP" altLang="en-US" sz="1400" dirty="0">
                <a:latin typeface="HGP明朝E" panose="02020900000000000000" pitchFamily="18" charset="-128"/>
                <a:ea typeface="HGP明朝E" panose="02020900000000000000" pitchFamily="18" charset="-128"/>
              </a:rPr>
              <a:t>数限りなくあることから</a:t>
            </a:r>
            <a:r>
              <a:rPr lang="en-US" altLang="ja-JP" sz="1400" dirty="0">
                <a:latin typeface="HGP明朝E" panose="02020900000000000000" pitchFamily="18" charset="-128"/>
                <a:ea typeface="HGP明朝E" panose="02020900000000000000" pitchFamily="18" charset="-128"/>
              </a:rPr>
              <a:t>,</a:t>
            </a:r>
            <a:r>
              <a:rPr lang="ja-JP" altLang="en-US" sz="1400" dirty="0">
                <a:latin typeface="HGP明朝E" panose="02020900000000000000" pitchFamily="18" charset="-128"/>
                <a:ea typeface="HGP明朝E" panose="02020900000000000000" pitchFamily="18" charset="-128"/>
              </a:rPr>
              <a:t>「労働災害の法則」は</a:t>
            </a:r>
            <a:r>
              <a:rPr lang="en-US" altLang="ja-JP" sz="1400" dirty="0">
                <a:latin typeface="HGP明朝E" panose="02020900000000000000" pitchFamily="18" charset="-128"/>
                <a:ea typeface="HGP明朝E" panose="02020900000000000000" pitchFamily="18" charset="-128"/>
              </a:rPr>
              <a:t>1</a:t>
            </a:r>
            <a:r>
              <a:rPr lang="ja-JP" altLang="en-US" sz="1400" dirty="0">
                <a:latin typeface="HGP明朝E" panose="02020900000000000000" pitchFamily="18" charset="-128"/>
                <a:ea typeface="HGP明朝E" panose="02020900000000000000" pitchFamily="18" charset="-128"/>
              </a:rPr>
              <a:t>：</a:t>
            </a:r>
            <a:r>
              <a:rPr lang="en-US" altLang="ja-JP" sz="1400" dirty="0">
                <a:latin typeface="HGP明朝E" panose="02020900000000000000" pitchFamily="18" charset="-128"/>
                <a:ea typeface="HGP明朝E" panose="02020900000000000000" pitchFamily="18" charset="-128"/>
              </a:rPr>
              <a:t>8</a:t>
            </a:r>
            <a:r>
              <a:rPr lang="ja-JP" altLang="en-US" sz="1400" dirty="0">
                <a:latin typeface="HGP明朝E" panose="02020900000000000000" pitchFamily="18" charset="-128"/>
                <a:ea typeface="HGP明朝E" panose="02020900000000000000" pitchFamily="18" charset="-128"/>
              </a:rPr>
              <a:t>：∞の割合である。</a:t>
            </a:r>
            <a:endParaRPr lang="en-US" altLang="ja-JP" sz="1400" dirty="0">
              <a:latin typeface="HGP明朝E" panose="02020900000000000000" pitchFamily="18" charset="-128"/>
              <a:ea typeface="HGP明朝E" panose="02020900000000000000" pitchFamily="18" charset="-128"/>
            </a:endParaRPr>
          </a:p>
          <a:p>
            <a:pPr>
              <a:lnSpc>
                <a:spcPts val="2064"/>
              </a:lnSpc>
            </a:pPr>
            <a:r>
              <a:rPr lang="ja-JP" altLang="en-US" sz="1400" dirty="0">
                <a:latin typeface="HGP明朝E" panose="02020900000000000000" pitchFamily="18" charset="-128"/>
                <a:ea typeface="HGP明朝E" panose="02020900000000000000" pitchFamily="18" charset="-128"/>
              </a:rPr>
              <a:t>＊なお</a:t>
            </a:r>
            <a:r>
              <a:rPr lang="en-US" altLang="ja-JP" sz="1400" dirty="0">
                <a:latin typeface="HGP明朝E" panose="02020900000000000000" pitchFamily="18" charset="-128"/>
                <a:ea typeface="HGP明朝E" panose="02020900000000000000" pitchFamily="18" charset="-128"/>
              </a:rPr>
              <a:t>,</a:t>
            </a:r>
            <a:r>
              <a:rPr lang="ja-JP" altLang="en-US" sz="1400" dirty="0">
                <a:latin typeface="HGP明朝E" panose="02020900000000000000" pitchFamily="18" charset="-128"/>
                <a:ea typeface="HGP明朝E" panose="02020900000000000000" pitchFamily="18" charset="-128"/>
              </a:rPr>
              <a:t>「労働者死傷病報告」は暦年集計で</a:t>
            </a:r>
            <a:r>
              <a:rPr lang="en-US" altLang="ja-JP" sz="1400" dirty="0">
                <a:latin typeface="HGP明朝E" panose="02020900000000000000" pitchFamily="18" charset="-128"/>
                <a:ea typeface="HGP明朝E" panose="02020900000000000000" pitchFamily="18" charset="-128"/>
              </a:rPr>
              <a:t>,</a:t>
            </a:r>
            <a:r>
              <a:rPr lang="zh-TW" altLang="en-US" sz="1400" dirty="0">
                <a:latin typeface="HGP明朝E" panose="02020900000000000000" pitchFamily="18" charset="-128"/>
                <a:ea typeface="HGP明朝E" panose="02020900000000000000" pitchFamily="18" charset="-128"/>
              </a:rPr>
              <a:t>新規受給者数</a:t>
            </a:r>
            <a:r>
              <a:rPr lang="ja-JP" altLang="en-US" sz="1400" dirty="0">
                <a:latin typeface="HGP明朝E" panose="02020900000000000000" pitchFamily="18" charset="-128"/>
                <a:ea typeface="HGP明朝E" panose="02020900000000000000" pitchFamily="18" charset="-128"/>
              </a:rPr>
              <a:t>は年度集計であることから</a:t>
            </a:r>
            <a:r>
              <a:rPr lang="en-US" altLang="ja-JP" sz="1400" dirty="0">
                <a:latin typeface="HGP明朝E" panose="02020900000000000000" pitchFamily="18" charset="-128"/>
                <a:ea typeface="HGP明朝E" panose="02020900000000000000" pitchFamily="18" charset="-128"/>
              </a:rPr>
              <a:t>,</a:t>
            </a:r>
            <a:r>
              <a:rPr lang="ja-JP" altLang="en-US" sz="1400" dirty="0">
                <a:latin typeface="HGP明朝E" panose="02020900000000000000" pitchFamily="18" charset="-128"/>
                <a:ea typeface="HGP明朝E" panose="02020900000000000000" pitchFamily="18" charset="-128"/>
              </a:rPr>
              <a:t>暦年と年度の違いを調整を検討し</a:t>
            </a:r>
            <a:r>
              <a:rPr lang="en-US" altLang="ja-JP" sz="1400" dirty="0">
                <a:latin typeface="HGP明朝E" panose="02020900000000000000" pitchFamily="18" charset="-128"/>
                <a:ea typeface="HGP明朝E" panose="02020900000000000000" pitchFamily="18" charset="-128"/>
              </a:rPr>
              <a:t>,</a:t>
            </a:r>
            <a:r>
              <a:rPr lang="ja-JP" altLang="en-US" sz="1400" dirty="0">
                <a:latin typeface="HGP明朝E" panose="02020900000000000000" pitchFamily="18" charset="-128"/>
                <a:ea typeface="HGP明朝E" panose="02020900000000000000" pitchFamily="18" charset="-128"/>
              </a:rPr>
              <a:t>期間は平成</a:t>
            </a:r>
            <a:r>
              <a:rPr lang="en-US" altLang="ja-JP" sz="1400" dirty="0">
                <a:latin typeface="HGP明朝E" panose="02020900000000000000" pitchFamily="18" charset="-128"/>
                <a:ea typeface="HGP明朝E" panose="02020900000000000000" pitchFamily="18" charset="-128"/>
              </a:rPr>
              <a:t>27</a:t>
            </a:r>
            <a:r>
              <a:rPr lang="ja-JP" altLang="en-US" sz="1400" dirty="0">
                <a:latin typeface="HGP明朝E" panose="02020900000000000000" pitchFamily="18" charset="-128"/>
                <a:ea typeface="HGP明朝E" panose="02020900000000000000" pitchFamily="18" charset="-128"/>
              </a:rPr>
              <a:t>年から過去３年間という表現にした。</a:t>
            </a:r>
            <a:endParaRPr lang="en-US" altLang="ja-JP" sz="1400" dirty="0">
              <a:latin typeface="HGP明朝E" panose="02020900000000000000" pitchFamily="18" charset="-128"/>
              <a:ea typeface="HGP明朝E" panose="02020900000000000000" pitchFamily="18" charset="-128"/>
            </a:endParaRPr>
          </a:p>
        </p:txBody>
      </p:sp>
      <p:sp>
        <p:nvSpPr>
          <p:cNvPr id="2" name="スライド番号プレースホルダー 1"/>
          <p:cNvSpPr>
            <a:spLocks noGrp="1"/>
          </p:cNvSpPr>
          <p:nvPr>
            <p:ph type="sldNum" sz="quarter" idx="10"/>
          </p:nvPr>
        </p:nvSpPr>
        <p:spPr/>
        <p:txBody>
          <a:bodyPr/>
          <a:lstStyle/>
          <a:p>
            <a:fld id="{5F65748C-C6D8-4748-808C-1CEA1825BD04}" type="slidenum">
              <a:rPr kumimoji="1" lang="ja-JP" altLang="en-US" smtClean="0"/>
              <a:t>20</a:t>
            </a:fld>
            <a:endParaRPr kumimoji="1" lang="ja-JP" altLang="en-US"/>
          </a:p>
        </p:txBody>
      </p:sp>
    </p:spTree>
    <p:extLst>
      <p:ext uri="{BB962C8B-B14F-4D97-AF65-F5344CB8AC3E}">
        <p14:creationId xmlns:p14="http://schemas.microsoft.com/office/powerpoint/2010/main" val="31841621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172" name="Rectangle 2"/>
          <p:cNvSpPr>
            <a:spLocks noGrp="1" noRot="1" noChangeAspect="1" noChangeArrowheads="1" noTextEdit="1"/>
          </p:cNvSpPr>
          <p:nvPr>
            <p:ph type="sldImg"/>
          </p:nvPr>
        </p:nvSpPr>
        <p:spPr>
          <a:xfrm>
            <a:off x="1154113" y="741363"/>
            <a:ext cx="4814887" cy="3889375"/>
          </a:xfrm>
          <a:prstGeom prst="rect">
            <a:avLst/>
          </a:prstGeom>
          <a:ln/>
        </p:spPr>
      </p:sp>
      <p:sp>
        <p:nvSpPr>
          <p:cNvPr id="135173" name="Rectangle 3"/>
          <p:cNvSpPr>
            <a:spLocks noGrp="1" noChangeAspect="1" noChangeArrowheads="1"/>
          </p:cNvSpPr>
          <p:nvPr>
            <p:ph type="body" idx="1"/>
          </p:nvPr>
        </p:nvSpPr>
        <p:spPr>
          <a:xfrm>
            <a:off x="1131388" y="4890047"/>
            <a:ext cx="4854443" cy="4911657"/>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defTabSz="943478">
              <a:lnSpc>
                <a:spcPts val="2064"/>
              </a:lnSpc>
              <a:defRPr/>
            </a:pPr>
            <a:r>
              <a:rPr lang="ja-JP" altLang="en-US" sz="1400" dirty="0">
                <a:latin typeface="HGP明朝E" panose="02020900000000000000" pitchFamily="18" charset="-128"/>
                <a:ea typeface="HGP明朝E" panose="02020900000000000000" pitchFamily="18" charset="-128"/>
              </a:rPr>
              <a:t>　労働災害等の発生割合で重要なことは</a:t>
            </a:r>
            <a:r>
              <a:rPr lang="en-US" altLang="ja-JP" sz="1400" dirty="0">
                <a:latin typeface="HGP明朝E" panose="02020900000000000000" pitchFamily="18" charset="-128"/>
                <a:ea typeface="HGP明朝E" panose="02020900000000000000" pitchFamily="18" charset="-128"/>
              </a:rPr>
              <a:t>,</a:t>
            </a:r>
            <a:r>
              <a:rPr lang="ja-JP" altLang="en-US" sz="1400" dirty="0">
                <a:latin typeface="HGP明朝E" panose="02020900000000000000" pitchFamily="18" charset="-128"/>
                <a:ea typeface="HGP明朝E" panose="02020900000000000000" pitchFamily="18" charset="-128"/>
              </a:rPr>
              <a:t>災害を減らすためには</a:t>
            </a:r>
            <a:r>
              <a:rPr lang="en-US" altLang="ja-JP" sz="1400" dirty="0">
                <a:latin typeface="HGP明朝E" panose="02020900000000000000" pitchFamily="18" charset="-128"/>
                <a:ea typeface="HGP明朝E" panose="02020900000000000000" pitchFamily="18" charset="-128"/>
              </a:rPr>
              <a:t>,</a:t>
            </a:r>
            <a:r>
              <a:rPr lang="ja-JP" altLang="en-US" sz="1400" dirty="0">
                <a:latin typeface="HGP明朝E" panose="02020900000000000000" pitchFamily="18" charset="-128"/>
                <a:ea typeface="HGP明朝E" panose="02020900000000000000" pitchFamily="18" charset="-128"/>
              </a:rPr>
              <a:t>死傷者が出た災害の解析のみでなく</a:t>
            </a:r>
            <a:r>
              <a:rPr lang="en-US" altLang="ja-JP" sz="1400" dirty="0">
                <a:latin typeface="HGP明朝E" panose="02020900000000000000" pitchFamily="18" charset="-128"/>
                <a:ea typeface="HGP明朝E" panose="02020900000000000000" pitchFamily="18" charset="-128"/>
              </a:rPr>
              <a:t>,</a:t>
            </a:r>
            <a:r>
              <a:rPr lang="ja-JP" altLang="en-US" sz="1400" dirty="0">
                <a:latin typeface="HGP明朝E" panose="02020900000000000000" pitchFamily="18" charset="-128"/>
                <a:ea typeface="HGP明朝E" panose="02020900000000000000" pitchFamily="18" charset="-128"/>
              </a:rPr>
              <a:t>ヒヤリハットを含めた潜在危険（不安全状況）の対策をとることである。</a:t>
            </a:r>
            <a:endParaRPr lang="en-US" altLang="ja-JP" sz="1400" dirty="0">
              <a:latin typeface="HGP明朝E" panose="02020900000000000000" pitchFamily="18" charset="-128"/>
              <a:ea typeface="HGP明朝E" panose="02020900000000000000" pitchFamily="18" charset="-128"/>
            </a:endParaRPr>
          </a:p>
          <a:p>
            <a:pPr defTabSz="943478">
              <a:lnSpc>
                <a:spcPts val="2064"/>
              </a:lnSpc>
              <a:defRPr/>
            </a:pPr>
            <a:r>
              <a:rPr lang="ja-JP" altLang="en-US" sz="1400" dirty="0">
                <a:latin typeface="HGP明朝E" panose="02020900000000000000" pitchFamily="18" charset="-128"/>
                <a:ea typeface="HGP明朝E" panose="02020900000000000000" pitchFamily="18" charset="-128"/>
              </a:rPr>
              <a:t>　大事故だと</a:t>
            </a:r>
            <a:r>
              <a:rPr lang="en-US" altLang="ja-JP" sz="1400" dirty="0">
                <a:latin typeface="HGP明朝E" panose="02020900000000000000" pitchFamily="18" charset="-128"/>
                <a:ea typeface="HGP明朝E" panose="02020900000000000000" pitchFamily="18" charset="-128"/>
              </a:rPr>
              <a:t>,</a:t>
            </a:r>
            <a:r>
              <a:rPr lang="ja-JP" altLang="en-US" sz="1400" dirty="0">
                <a:latin typeface="HGP明朝E" panose="02020900000000000000" pitchFamily="18" charset="-128"/>
                <a:ea typeface="HGP明朝E" panose="02020900000000000000" pitchFamily="18" charset="-128"/>
              </a:rPr>
              <a:t>責任逃れのための虚偽の証言や証拠の隠滅が行われがちだが</a:t>
            </a:r>
            <a:r>
              <a:rPr lang="en-US" altLang="ja-JP" sz="1400" dirty="0">
                <a:latin typeface="HGP明朝E" panose="02020900000000000000" pitchFamily="18" charset="-128"/>
                <a:ea typeface="HGP明朝E" panose="02020900000000000000" pitchFamily="18" charset="-128"/>
              </a:rPr>
              <a:t>,</a:t>
            </a:r>
            <a:r>
              <a:rPr lang="ja-JP" altLang="en-US" sz="1400" dirty="0">
                <a:latin typeface="HGP明朝E" panose="02020900000000000000" pitchFamily="18" charset="-128"/>
                <a:ea typeface="HGP明朝E" panose="02020900000000000000" pitchFamily="18" charset="-128"/>
              </a:rPr>
              <a:t>ヒヤリハットなどは件数が多く</a:t>
            </a:r>
            <a:r>
              <a:rPr lang="en-US" altLang="ja-JP" sz="1400" dirty="0">
                <a:latin typeface="HGP明朝E" panose="02020900000000000000" pitchFamily="18" charset="-128"/>
                <a:ea typeface="HGP明朝E" panose="02020900000000000000" pitchFamily="18" charset="-128"/>
              </a:rPr>
              <a:t>,</a:t>
            </a:r>
            <a:r>
              <a:rPr lang="ja-JP" altLang="en-US" sz="1400" dirty="0">
                <a:latin typeface="HGP明朝E" panose="02020900000000000000" pitchFamily="18" charset="-128"/>
                <a:ea typeface="HGP明朝E" panose="02020900000000000000" pitchFamily="18" charset="-128"/>
              </a:rPr>
              <a:t>職場に潜む危険な要素を網羅的に探し出すことができ</a:t>
            </a:r>
            <a:r>
              <a:rPr lang="en-US" altLang="ja-JP" sz="1400" dirty="0">
                <a:latin typeface="HGP明朝E" panose="02020900000000000000" pitchFamily="18" charset="-128"/>
                <a:ea typeface="HGP明朝E" panose="02020900000000000000" pitchFamily="18" charset="-128"/>
              </a:rPr>
              <a:t>,</a:t>
            </a:r>
            <a:r>
              <a:rPr lang="ja-JP" altLang="en-US" sz="1400" dirty="0">
                <a:latin typeface="HGP明朝E" panose="02020900000000000000" pitchFamily="18" charset="-128"/>
                <a:ea typeface="HGP明朝E" panose="02020900000000000000" pitchFamily="18" charset="-128"/>
              </a:rPr>
              <a:t>関係者が率直に証言しやすく情報収集が容易になることが期待できる。</a:t>
            </a:r>
            <a:endParaRPr lang="en-US" altLang="ja-JP" sz="1400" dirty="0">
              <a:latin typeface="HGP明朝E" panose="02020900000000000000" pitchFamily="18" charset="-128"/>
              <a:ea typeface="HGP明朝E" panose="02020900000000000000" pitchFamily="18" charset="-128"/>
            </a:endParaRPr>
          </a:p>
          <a:p>
            <a:pPr defTabSz="943478">
              <a:lnSpc>
                <a:spcPts val="2064"/>
              </a:lnSpc>
              <a:defRPr/>
            </a:pPr>
            <a:endParaRPr lang="en-US" altLang="ja-JP" sz="1400" dirty="0">
              <a:latin typeface="HGP明朝E" panose="02020900000000000000" pitchFamily="18" charset="-128"/>
              <a:ea typeface="HGP明朝E" panose="02020900000000000000" pitchFamily="18" charset="-128"/>
            </a:endParaRPr>
          </a:p>
          <a:p>
            <a:pPr defTabSz="943478">
              <a:lnSpc>
                <a:spcPts val="2064"/>
              </a:lnSpc>
              <a:defRPr/>
            </a:pPr>
            <a:r>
              <a:rPr lang="ja-JP" altLang="en-US" sz="1400" dirty="0">
                <a:latin typeface="HGP明朝E" panose="02020900000000000000" pitchFamily="18" charset="-128"/>
                <a:ea typeface="HGP明朝E" panose="02020900000000000000" pitchFamily="18" charset="-128"/>
              </a:rPr>
              <a:t>　「</a:t>
            </a:r>
            <a:r>
              <a:rPr lang="ja-JP" altLang="en-US" sz="1400" dirty="0">
                <a:solidFill>
                  <a:srgbClr val="000000"/>
                </a:solidFill>
                <a:latin typeface="HGP明朝E" panose="02020900000000000000" pitchFamily="18" charset="-128"/>
                <a:ea typeface="HGP明朝E" panose="02020900000000000000" pitchFamily="18" charset="-128"/>
              </a:rPr>
              <a:t>災害発生状況の推移」から長期的には</a:t>
            </a:r>
            <a:r>
              <a:rPr lang="ja-JP" altLang="en-US" sz="1400" dirty="0">
                <a:latin typeface="HGP明朝E" panose="02020900000000000000" pitchFamily="18" charset="-128"/>
                <a:ea typeface="HGP明朝E" panose="02020900000000000000" pitchFamily="18" charset="-128"/>
              </a:rPr>
              <a:t>労働災害が減少していることが分かり</a:t>
            </a:r>
            <a:r>
              <a:rPr lang="en-US" altLang="ja-JP" sz="1400" dirty="0">
                <a:latin typeface="HGP明朝E" panose="02020900000000000000" pitchFamily="18" charset="-128"/>
                <a:ea typeface="HGP明朝E" panose="02020900000000000000" pitchFamily="18" charset="-128"/>
              </a:rPr>
              <a:t>,</a:t>
            </a:r>
            <a:r>
              <a:rPr lang="ja-JP" altLang="en-US" sz="1400" dirty="0">
                <a:latin typeface="HGP明朝E" panose="02020900000000000000" pitchFamily="18" charset="-128"/>
                <a:ea typeface="HGP明朝E" panose="02020900000000000000" pitchFamily="18" charset="-128"/>
              </a:rPr>
              <a:t>過去の災害から災害対策を学ぶばかりではなく</a:t>
            </a:r>
            <a:r>
              <a:rPr lang="en-US" altLang="ja-JP" sz="1400" dirty="0">
                <a:latin typeface="HGP明朝E" panose="02020900000000000000" pitchFamily="18" charset="-128"/>
                <a:ea typeface="HGP明朝E" panose="02020900000000000000" pitchFamily="18" charset="-128"/>
              </a:rPr>
              <a:t>,</a:t>
            </a:r>
            <a:r>
              <a:rPr lang="ja-JP" altLang="en-US" sz="1400" dirty="0">
                <a:latin typeface="HGP明朝E" panose="02020900000000000000" pitchFamily="18" charset="-128"/>
                <a:ea typeface="HGP明朝E" panose="02020900000000000000" pitchFamily="18" charset="-128"/>
              </a:rPr>
              <a:t>無限にあるヒヤリハットなどから</a:t>
            </a:r>
            <a:r>
              <a:rPr lang="en-US" altLang="ja-JP" sz="1400" dirty="0">
                <a:latin typeface="HGP明朝E" panose="02020900000000000000" pitchFamily="18" charset="-128"/>
                <a:ea typeface="HGP明朝E" panose="02020900000000000000" pitchFamily="18" charset="-128"/>
              </a:rPr>
              <a:t>,</a:t>
            </a:r>
            <a:r>
              <a:rPr lang="ja-JP" altLang="en-US" sz="1400" dirty="0">
                <a:latin typeface="HGP明朝E" panose="02020900000000000000" pitchFamily="18" charset="-128"/>
                <a:ea typeface="HGP明朝E" panose="02020900000000000000" pitchFamily="18" charset="-128"/>
              </a:rPr>
              <a:t>災害対策を検討することが有効である。</a:t>
            </a:r>
            <a:endParaRPr lang="en-US" altLang="ja-JP" sz="1400" dirty="0">
              <a:latin typeface="HGP明朝E" panose="02020900000000000000" pitchFamily="18" charset="-128"/>
              <a:ea typeface="HGP明朝E" panose="02020900000000000000" pitchFamily="18" charset="-128"/>
            </a:endParaRPr>
          </a:p>
          <a:p>
            <a:pPr defTabSz="943478">
              <a:lnSpc>
                <a:spcPts val="2064"/>
              </a:lnSpc>
              <a:defRPr/>
            </a:pPr>
            <a:r>
              <a:rPr lang="ja-JP" altLang="en-US" sz="1400" dirty="0">
                <a:latin typeface="HGP明朝E" panose="02020900000000000000" pitchFamily="18" charset="-128"/>
                <a:ea typeface="HGP明朝E" panose="02020900000000000000" pitchFamily="18" charset="-128"/>
              </a:rPr>
              <a:t>　労働災害は</a:t>
            </a:r>
            <a:r>
              <a:rPr lang="en-US" altLang="ja-JP" sz="1400" dirty="0">
                <a:latin typeface="HGP明朝E" panose="02020900000000000000" pitchFamily="18" charset="-128"/>
                <a:ea typeface="HGP明朝E" panose="02020900000000000000" pitchFamily="18" charset="-128"/>
              </a:rPr>
              <a:t>,</a:t>
            </a:r>
            <a:r>
              <a:rPr lang="ja-JP" altLang="en-US" sz="1400" dirty="0">
                <a:latin typeface="HGP明朝E" panose="02020900000000000000" pitchFamily="18" charset="-128"/>
                <a:ea typeface="HGP明朝E" panose="02020900000000000000" pitchFamily="18" charset="-128"/>
              </a:rPr>
              <a:t>教訓にするべきだが</a:t>
            </a:r>
            <a:r>
              <a:rPr lang="en-US" altLang="ja-JP" sz="1400" dirty="0">
                <a:latin typeface="HGP明朝E" panose="02020900000000000000" pitchFamily="18" charset="-128"/>
                <a:ea typeface="HGP明朝E" panose="02020900000000000000" pitchFamily="18" charset="-128"/>
              </a:rPr>
              <a:t>,</a:t>
            </a:r>
            <a:r>
              <a:rPr lang="ja-JP" altLang="en-US" sz="1400" dirty="0">
                <a:latin typeface="HGP明朝E" panose="02020900000000000000" pitchFamily="18" charset="-128"/>
                <a:ea typeface="HGP明朝E" panose="02020900000000000000" pitchFamily="18" charset="-128"/>
              </a:rPr>
              <a:t>災害にばかり「安全」を学んでいると災害が起こらなければ安全管理ができなくなり</a:t>
            </a:r>
            <a:r>
              <a:rPr lang="en-US" altLang="ja-JP" sz="1400" dirty="0">
                <a:latin typeface="HGP明朝E" panose="02020900000000000000" pitchFamily="18" charset="-128"/>
                <a:ea typeface="HGP明朝E" panose="02020900000000000000" pitchFamily="18" charset="-128"/>
              </a:rPr>
              <a:t>,</a:t>
            </a:r>
            <a:r>
              <a:rPr lang="ja-JP" altLang="en-US" sz="1400" dirty="0">
                <a:latin typeface="HGP明朝E" panose="02020900000000000000" pitchFamily="18" charset="-128"/>
                <a:ea typeface="HGP明朝E" panose="02020900000000000000" pitchFamily="18" charset="-128"/>
              </a:rPr>
              <a:t>後手の安全になってしまうことから</a:t>
            </a:r>
            <a:r>
              <a:rPr lang="en-US" altLang="ja-JP" sz="1400" dirty="0">
                <a:latin typeface="HGP明朝E" panose="02020900000000000000" pitchFamily="18" charset="-128"/>
                <a:ea typeface="HGP明朝E" panose="02020900000000000000" pitchFamily="18" charset="-128"/>
              </a:rPr>
              <a:t>,</a:t>
            </a:r>
            <a:r>
              <a:rPr lang="ja-JP" altLang="en-US" sz="1400" dirty="0">
                <a:latin typeface="HGP明朝E" panose="02020900000000000000" pitchFamily="18" charset="-128"/>
                <a:ea typeface="HGP明朝E" panose="02020900000000000000" pitchFamily="18" charset="-128"/>
              </a:rPr>
              <a:t>災害に安全を学ぶのでなく</a:t>
            </a:r>
            <a:r>
              <a:rPr lang="en-US" altLang="ja-JP" sz="1400" dirty="0">
                <a:latin typeface="HGP明朝E" panose="02020900000000000000" pitchFamily="18" charset="-128"/>
                <a:ea typeface="HGP明朝E" panose="02020900000000000000" pitchFamily="18" charset="-128"/>
              </a:rPr>
              <a:t>,</a:t>
            </a:r>
            <a:r>
              <a:rPr lang="ja-JP" altLang="en-US" sz="1400" dirty="0">
                <a:latin typeface="HGP明朝E" panose="02020900000000000000" pitchFamily="18" charset="-128"/>
                <a:ea typeface="HGP明朝E" panose="02020900000000000000" pitchFamily="18" charset="-128"/>
              </a:rPr>
              <a:t>災害の分析や体感訓練などで</a:t>
            </a:r>
            <a:r>
              <a:rPr lang="en-US" altLang="ja-JP" sz="1400" dirty="0">
                <a:latin typeface="HGP明朝E" panose="02020900000000000000" pitchFamily="18" charset="-128"/>
                <a:ea typeface="HGP明朝E" panose="02020900000000000000" pitchFamily="18" charset="-128"/>
              </a:rPr>
              <a:t>,</a:t>
            </a:r>
            <a:r>
              <a:rPr lang="ja-JP" altLang="en-US" sz="1400" dirty="0">
                <a:latin typeface="HGP明朝E" panose="02020900000000000000" pitchFamily="18" charset="-128"/>
                <a:ea typeface="HGP明朝E" panose="02020900000000000000" pitchFamily="18" charset="-128"/>
              </a:rPr>
              <a:t>事前に要因を探りだし</a:t>
            </a:r>
            <a:r>
              <a:rPr lang="en-US" altLang="ja-JP" sz="1400" dirty="0">
                <a:latin typeface="HGP明朝E" panose="02020900000000000000" pitchFamily="18" charset="-128"/>
                <a:ea typeface="HGP明朝E" panose="02020900000000000000" pitchFamily="18" charset="-128"/>
              </a:rPr>
              <a:t>,</a:t>
            </a:r>
            <a:r>
              <a:rPr lang="ja-JP" altLang="en-US" sz="1400" dirty="0">
                <a:latin typeface="HGP明朝E" panose="02020900000000000000" pitchFamily="18" charset="-128"/>
                <a:ea typeface="HGP明朝E" panose="02020900000000000000" pitchFamily="18" charset="-128"/>
              </a:rPr>
              <a:t>先手の安全対策に繋げることが重要である。</a:t>
            </a:r>
            <a:endParaRPr lang="en-US" altLang="ja-JP" sz="1400" dirty="0">
              <a:latin typeface="HGP明朝E" panose="02020900000000000000" pitchFamily="18" charset="-128"/>
              <a:ea typeface="HGP明朝E" panose="02020900000000000000" pitchFamily="18" charset="-128"/>
            </a:endParaRPr>
          </a:p>
        </p:txBody>
      </p:sp>
      <p:sp>
        <p:nvSpPr>
          <p:cNvPr id="2" name="スライド番号プレースホルダー 1"/>
          <p:cNvSpPr>
            <a:spLocks noGrp="1"/>
          </p:cNvSpPr>
          <p:nvPr>
            <p:ph type="sldNum" sz="quarter" idx="10"/>
          </p:nvPr>
        </p:nvSpPr>
        <p:spPr/>
        <p:txBody>
          <a:bodyPr/>
          <a:lstStyle/>
          <a:p>
            <a:fld id="{5F65748C-C6D8-4748-808C-1CEA1825BD04}" type="slidenum">
              <a:rPr kumimoji="1" lang="ja-JP" altLang="en-US" smtClean="0"/>
              <a:t>21</a:t>
            </a:fld>
            <a:endParaRPr kumimoji="1" lang="ja-JP" altLang="en-US"/>
          </a:p>
        </p:txBody>
      </p:sp>
    </p:spTree>
    <p:extLst>
      <p:ext uri="{BB962C8B-B14F-4D97-AF65-F5344CB8AC3E}">
        <p14:creationId xmlns:p14="http://schemas.microsoft.com/office/powerpoint/2010/main" val="313064591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154113" y="741363"/>
            <a:ext cx="4814887" cy="3889375"/>
          </a:xfrm>
          <a:prstGeom prst="rect">
            <a:avLst/>
          </a:prstGeom>
        </p:spPr>
      </p:sp>
      <p:sp>
        <p:nvSpPr>
          <p:cNvPr id="3" name="ノート プレースホルダー 2"/>
          <p:cNvSpPr>
            <a:spLocks noGrp="1" noChangeAspect="1"/>
          </p:cNvSpPr>
          <p:nvPr>
            <p:ph type="body" idx="1"/>
          </p:nvPr>
        </p:nvSpPr>
        <p:spPr>
          <a:xfrm>
            <a:off x="1144543" y="4876978"/>
            <a:ext cx="4828132" cy="4445497"/>
          </a:xfrm>
          <a:prstGeom prst="rect">
            <a:avLst/>
          </a:prstGeom>
        </p:spPr>
        <p:txBody>
          <a:bodyPr/>
          <a:lstStyle/>
          <a:p>
            <a:pPr defTabSz="0">
              <a:lnSpc>
                <a:spcPts val="2064"/>
              </a:lnSpc>
            </a:pPr>
            <a:r>
              <a:rPr lang="ja-JP" altLang="en-US" sz="1400" dirty="0">
                <a:solidFill>
                  <a:prstClr val="black"/>
                </a:solidFill>
                <a:latin typeface="HGP明朝E" panose="02020900000000000000" pitchFamily="18" charset="-128"/>
                <a:ea typeface="HGP明朝E" panose="02020900000000000000" pitchFamily="18" charset="-128"/>
              </a:rPr>
              <a:t>　「労働者死傷病報告」の原因欄には</a:t>
            </a:r>
            <a:r>
              <a:rPr lang="en-US" altLang="ja-JP" sz="1400" dirty="0">
                <a:solidFill>
                  <a:prstClr val="black"/>
                </a:solidFill>
                <a:latin typeface="HGP明朝E" panose="02020900000000000000" pitchFamily="18" charset="-128"/>
                <a:ea typeface="HGP明朝E" panose="02020900000000000000" pitchFamily="18" charset="-128"/>
              </a:rPr>
              <a:t>,</a:t>
            </a:r>
            <a:r>
              <a:rPr lang="ja-JP" altLang="en-US" sz="1400" dirty="0">
                <a:solidFill>
                  <a:prstClr val="black"/>
                </a:solidFill>
                <a:latin typeface="HGP明朝E" panose="02020900000000000000" pitchFamily="18" charset="-128"/>
                <a:ea typeface="HGP明朝E" panose="02020900000000000000" pitchFamily="18" charset="-128"/>
              </a:rPr>
              <a:t>「被災者の不安全行動による」と書かれ</a:t>
            </a:r>
            <a:r>
              <a:rPr lang="en-US" altLang="ja-JP" sz="1400" dirty="0">
                <a:solidFill>
                  <a:prstClr val="black"/>
                </a:solidFill>
                <a:latin typeface="HGP明朝E" panose="02020900000000000000" pitchFamily="18" charset="-128"/>
                <a:ea typeface="HGP明朝E" panose="02020900000000000000" pitchFamily="18" charset="-128"/>
              </a:rPr>
              <a:t>,</a:t>
            </a:r>
            <a:r>
              <a:rPr lang="ja-JP" altLang="en-US" sz="1400" dirty="0">
                <a:solidFill>
                  <a:prstClr val="black"/>
                </a:solidFill>
                <a:latin typeface="HGP明朝E" panose="02020900000000000000" pitchFamily="18" charset="-128"/>
                <a:ea typeface="HGP明朝E" panose="02020900000000000000" pitchFamily="18" charset="-128"/>
              </a:rPr>
              <a:t>対策欄は「今後</a:t>
            </a:r>
            <a:r>
              <a:rPr lang="en-US" altLang="ja-JP" sz="1400" dirty="0">
                <a:solidFill>
                  <a:prstClr val="black"/>
                </a:solidFill>
                <a:latin typeface="HGP明朝E" panose="02020900000000000000" pitchFamily="18" charset="-128"/>
                <a:ea typeface="HGP明朝E" panose="02020900000000000000" pitchFamily="18" charset="-128"/>
              </a:rPr>
              <a:t>,</a:t>
            </a:r>
            <a:r>
              <a:rPr lang="ja-JP" altLang="en-US" sz="1400" dirty="0">
                <a:solidFill>
                  <a:prstClr val="black"/>
                </a:solidFill>
                <a:latin typeface="HGP明朝E" panose="02020900000000000000" pitchFamily="18" charset="-128"/>
                <a:ea typeface="HGP明朝E" panose="02020900000000000000" pitchFamily="18" charset="-128"/>
              </a:rPr>
              <a:t>注意する」等と記載されているものが多い。</a:t>
            </a:r>
            <a:endParaRPr lang="en-US" altLang="ja-JP" sz="1400" dirty="0">
              <a:solidFill>
                <a:prstClr val="black"/>
              </a:solidFill>
              <a:latin typeface="HGP明朝E" panose="02020900000000000000" pitchFamily="18" charset="-128"/>
              <a:ea typeface="HGP明朝E" panose="02020900000000000000" pitchFamily="18" charset="-128"/>
            </a:endParaRPr>
          </a:p>
          <a:p>
            <a:pPr defTabSz="0">
              <a:lnSpc>
                <a:spcPts val="2064"/>
              </a:lnSpc>
            </a:pPr>
            <a:r>
              <a:rPr lang="ja-JP" altLang="en-US" sz="1400" dirty="0">
                <a:solidFill>
                  <a:prstClr val="black"/>
                </a:solidFill>
                <a:latin typeface="HGP明朝E" panose="02020900000000000000" pitchFamily="18" charset="-128"/>
                <a:ea typeface="HGP明朝E" panose="02020900000000000000" pitchFamily="18" charset="-128"/>
              </a:rPr>
              <a:t>　しかしながら実際に調査すると</a:t>
            </a:r>
            <a:r>
              <a:rPr lang="en-US" altLang="ja-JP" sz="1400" dirty="0">
                <a:solidFill>
                  <a:prstClr val="black"/>
                </a:solidFill>
                <a:latin typeface="HGP明朝E" panose="02020900000000000000" pitchFamily="18" charset="-128"/>
                <a:ea typeface="HGP明朝E" panose="02020900000000000000" pitchFamily="18" charset="-128"/>
              </a:rPr>
              <a:t>,</a:t>
            </a:r>
            <a:r>
              <a:rPr lang="ja-JP" altLang="en-US" sz="1400" dirty="0">
                <a:solidFill>
                  <a:prstClr val="black"/>
                </a:solidFill>
                <a:latin typeface="HGP明朝E" panose="02020900000000000000" pitchFamily="18" charset="-128"/>
                <a:ea typeface="HGP明朝E" panose="02020900000000000000" pitchFamily="18" charset="-128"/>
              </a:rPr>
              <a:t>一見</a:t>
            </a:r>
            <a:r>
              <a:rPr lang="en-US" altLang="ja-JP" sz="1400" dirty="0">
                <a:solidFill>
                  <a:prstClr val="black"/>
                </a:solidFill>
                <a:latin typeface="HGP明朝E" panose="02020900000000000000" pitchFamily="18" charset="-128"/>
                <a:ea typeface="HGP明朝E" panose="02020900000000000000" pitchFamily="18" charset="-128"/>
              </a:rPr>
              <a:t>,</a:t>
            </a:r>
            <a:r>
              <a:rPr lang="ja-JP" altLang="en-US" sz="1400" dirty="0">
                <a:solidFill>
                  <a:prstClr val="black"/>
                </a:solidFill>
                <a:latin typeface="HGP明朝E" panose="02020900000000000000" pitchFamily="18" charset="-128"/>
                <a:ea typeface="HGP明朝E" panose="02020900000000000000" pitchFamily="18" charset="-128"/>
              </a:rPr>
              <a:t>不安全行動に見える災害でも</a:t>
            </a:r>
            <a:r>
              <a:rPr lang="en-US" altLang="ja-JP" sz="1400" dirty="0">
                <a:solidFill>
                  <a:prstClr val="black"/>
                </a:solidFill>
                <a:latin typeface="HGP明朝E" panose="02020900000000000000" pitchFamily="18" charset="-128"/>
                <a:ea typeface="HGP明朝E" panose="02020900000000000000" pitchFamily="18" charset="-128"/>
              </a:rPr>
              <a:t>,</a:t>
            </a:r>
            <a:r>
              <a:rPr lang="ja-JP" altLang="en-US" sz="1400" dirty="0">
                <a:solidFill>
                  <a:prstClr val="black"/>
                </a:solidFill>
                <a:latin typeface="HGP明朝E" panose="02020900000000000000" pitchFamily="18" charset="-128"/>
                <a:ea typeface="HGP明朝E" panose="02020900000000000000" pitchFamily="18" charset="-128"/>
              </a:rPr>
              <a:t>物的な対策が不十分で災害になったものが殆どであり</a:t>
            </a:r>
            <a:r>
              <a:rPr lang="en-US" altLang="ja-JP" sz="1400" dirty="0">
                <a:solidFill>
                  <a:prstClr val="black"/>
                </a:solidFill>
                <a:latin typeface="HGP明朝E" panose="02020900000000000000" pitchFamily="18" charset="-128"/>
                <a:ea typeface="HGP明朝E" panose="02020900000000000000" pitchFamily="18" charset="-128"/>
              </a:rPr>
              <a:t>,</a:t>
            </a:r>
            <a:r>
              <a:rPr lang="ja-JP" altLang="en-US" sz="1400" dirty="0">
                <a:solidFill>
                  <a:prstClr val="black"/>
                </a:solidFill>
                <a:latin typeface="HGP明朝E" panose="02020900000000000000" pitchFamily="18" charset="-128"/>
                <a:ea typeface="HGP明朝E" panose="02020900000000000000" pitchFamily="18" charset="-128"/>
              </a:rPr>
              <a:t>その理由は</a:t>
            </a:r>
            <a:r>
              <a:rPr lang="en-US" altLang="ja-JP" sz="1400" dirty="0">
                <a:solidFill>
                  <a:prstClr val="black"/>
                </a:solidFill>
                <a:latin typeface="HGP明朝E" panose="02020900000000000000" pitchFamily="18" charset="-128"/>
                <a:ea typeface="HGP明朝E" panose="02020900000000000000" pitchFamily="18" charset="-128"/>
              </a:rPr>
              <a:t>,</a:t>
            </a:r>
            <a:r>
              <a:rPr lang="ja-JP" altLang="en-US" sz="1400" dirty="0">
                <a:solidFill>
                  <a:prstClr val="black"/>
                </a:solidFill>
                <a:latin typeface="HGP明朝E" panose="02020900000000000000" pitchFamily="18" charset="-128"/>
                <a:ea typeface="HGP明朝E" panose="02020900000000000000" pitchFamily="18" charset="-128"/>
              </a:rPr>
              <a:t>資金面や法規制がないから対策を講じていないものが多い。</a:t>
            </a:r>
            <a:endParaRPr lang="en-US" altLang="ja-JP" sz="1400" dirty="0">
              <a:solidFill>
                <a:prstClr val="black"/>
              </a:solidFill>
              <a:latin typeface="HGP明朝E" panose="02020900000000000000" pitchFamily="18" charset="-128"/>
              <a:ea typeface="HGP明朝E" panose="02020900000000000000" pitchFamily="18" charset="-128"/>
            </a:endParaRPr>
          </a:p>
          <a:p>
            <a:pPr defTabSz="0">
              <a:lnSpc>
                <a:spcPts val="2064"/>
              </a:lnSpc>
            </a:pPr>
            <a:r>
              <a:rPr lang="ja-JP" altLang="en-US" sz="1400" dirty="0">
                <a:solidFill>
                  <a:prstClr val="black"/>
                </a:solidFill>
                <a:latin typeface="HGP明朝E" panose="02020900000000000000" pitchFamily="18" charset="-128"/>
                <a:ea typeface="HGP明朝E" panose="02020900000000000000" pitchFamily="18" charset="-128"/>
              </a:rPr>
              <a:t>　その上</a:t>
            </a:r>
            <a:r>
              <a:rPr lang="en-US" altLang="ja-JP" sz="1400" dirty="0">
                <a:solidFill>
                  <a:prstClr val="black"/>
                </a:solidFill>
                <a:latin typeface="HGP明朝E" panose="02020900000000000000" pitchFamily="18" charset="-128"/>
                <a:ea typeface="HGP明朝E" panose="02020900000000000000" pitchFamily="18" charset="-128"/>
              </a:rPr>
              <a:t>,</a:t>
            </a:r>
            <a:r>
              <a:rPr lang="ja-JP" altLang="en-US" sz="1400" dirty="0">
                <a:solidFill>
                  <a:prstClr val="black"/>
                </a:solidFill>
                <a:latin typeface="HGP明朝E" panose="02020900000000000000" pitchFamily="18" charset="-128"/>
                <a:ea typeface="HGP明朝E" panose="02020900000000000000" pitchFamily="18" charset="-128"/>
              </a:rPr>
              <a:t>当該不安全行動が災害を引き起こすことが分かっていても注意しない状態が蔓延している状況も認められる。</a:t>
            </a:r>
            <a:endParaRPr lang="en-US" altLang="ja-JP" sz="1400" dirty="0">
              <a:solidFill>
                <a:prstClr val="black"/>
              </a:solidFill>
              <a:latin typeface="HGP明朝E" panose="02020900000000000000" pitchFamily="18" charset="-128"/>
              <a:ea typeface="HGP明朝E" panose="02020900000000000000" pitchFamily="18" charset="-128"/>
            </a:endParaRPr>
          </a:p>
          <a:p>
            <a:pPr defTabSz="0">
              <a:lnSpc>
                <a:spcPts val="2064"/>
              </a:lnSpc>
            </a:pPr>
            <a:r>
              <a:rPr lang="ja-JP" altLang="en-US" sz="1400" dirty="0">
                <a:solidFill>
                  <a:prstClr val="black"/>
                </a:solidFill>
                <a:latin typeface="HGP明朝E" panose="02020900000000000000" pitchFamily="18" charset="-128"/>
                <a:ea typeface="HGP明朝E" panose="02020900000000000000" pitchFamily="18" charset="-128"/>
              </a:rPr>
              <a:t>　そもそも</a:t>
            </a:r>
            <a:r>
              <a:rPr lang="en-US" altLang="ja-JP" sz="1400" dirty="0">
                <a:solidFill>
                  <a:prstClr val="black"/>
                </a:solidFill>
                <a:latin typeface="HGP明朝E" panose="02020900000000000000" pitchFamily="18" charset="-128"/>
                <a:ea typeface="HGP明朝E" panose="02020900000000000000" pitchFamily="18" charset="-128"/>
              </a:rPr>
              <a:t>,</a:t>
            </a:r>
            <a:r>
              <a:rPr lang="ja-JP" altLang="en-US" sz="1400" dirty="0">
                <a:solidFill>
                  <a:prstClr val="black"/>
                </a:solidFill>
                <a:latin typeface="HGP明朝E" panose="02020900000000000000" pitchFamily="18" charset="-128"/>
                <a:ea typeface="HGP明朝E" panose="02020900000000000000" pitchFamily="18" charset="-128"/>
              </a:rPr>
              <a:t>労働者のミスがあっても災害にならないようにすること（本質安全化）が大事であるにもかかわらず</a:t>
            </a:r>
            <a:r>
              <a:rPr lang="en-US" altLang="ja-JP" sz="1400" dirty="0">
                <a:solidFill>
                  <a:prstClr val="black"/>
                </a:solidFill>
                <a:latin typeface="HGP明朝E" panose="02020900000000000000" pitchFamily="18" charset="-128"/>
                <a:ea typeface="HGP明朝E" panose="02020900000000000000" pitchFamily="18" charset="-128"/>
              </a:rPr>
              <a:t>,</a:t>
            </a:r>
            <a:r>
              <a:rPr lang="ja-JP" altLang="en-US" sz="1400" dirty="0">
                <a:solidFill>
                  <a:prstClr val="black"/>
                </a:solidFill>
                <a:latin typeface="HGP明朝E" panose="02020900000000000000" pitchFamily="18" charset="-128"/>
                <a:ea typeface="HGP明朝E" panose="02020900000000000000" pitchFamily="18" charset="-128"/>
              </a:rPr>
              <a:t>それを実施せず</a:t>
            </a:r>
            <a:r>
              <a:rPr lang="en-US" altLang="ja-JP" sz="1400" dirty="0">
                <a:solidFill>
                  <a:prstClr val="black"/>
                </a:solidFill>
                <a:latin typeface="HGP明朝E" panose="02020900000000000000" pitchFamily="18" charset="-128"/>
                <a:ea typeface="HGP明朝E" panose="02020900000000000000" pitchFamily="18" charset="-128"/>
              </a:rPr>
              <a:t>,</a:t>
            </a:r>
            <a:r>
              <a:rPr lang="ja-JP" altLang="en-US" sz="1400" dirty="0">
                <a:solidFill>
                  <a:prstClr val="black"/>
                </a:solidFill>
                <a:latin typeface="HGP明朝E" panose="02020900000000000000" pitchFamily="18" charset="-128"/>
                <a:ea typeface="HGP明朝E" panose="02020900000000000000" pitchFamily="18" charset="-128"/>
              </a:rPr>
              <a:t>労働者の不安全行動さえも注意せず</a:t>
            </a:r>
            <a:r>
              <a:rPr lang="en-US" altLang="ja-JP" sz="1400" dirty="0">
                <a:solidFill>
                  <a:prstClr val="black"/>
                </a:solidFill>
                <a:latin typeface="HGP明朝E" panose="02020900000000000000" pitchFamily="18" charset="-128"/>
                <a:ea typeface="HGP明朝E" panose="02020900000000000000" pitchFamily="18" charset="-128"/>
              </a:rPr>
              <a:t>,</a:t>
            </a:r>
            <a:r>
              <a:rPr lang="ja-JP" altLang="en-US" sz="1400" dirty="0">
                <a:solidFill>
                  <a:prstClr val="black"/>
                </a:solidFill>
                <a:latin typeface="HGP明朝E" panose="02020900000000000000" pitchFamily="18" charset="-128"/>
                <a:ea typeface="HGP明朝E" panose="02020900000000000000" pitchFamily="18" charset="-128"/>
              </a:rPr>
              <a:t>抽象的に「気を付けろ」と言うだけでは</a:t>
            </a:r>
            <a:r>
              <a:rPr lang="en-US" altLang="ja-JP" sz="1400" dirty="0">
                <a:solidFill>
                  <a:prstClr val="black"/>
                </a:solidFill>
                <a:latin typeface="HGP明朝E" panose="02020900000000000000" pitchFamily="18" charset="-128"/>
                <a:ea typeface="HGP明朝E" panose="02020900000000000000" pitchFamily="18" charset="-128"/>
              </a:rPr>
              <a:t>,</a:t>
            </a:r>
            <a:r>
              <a:rPr lang="ja-JP" altLang="en-US" sz="1400" dirty="0">
                <a:solidFill>
                  <a:prstClr val="black"/>
                </a:solidFill>
                <a:latin typeface="HGP明朝E" panose="02020900000000000000" pitchFamily="18" charset="-128"/>
                <a:ea typeface="HGP明朝E" panose="02020900000000000000" pitchFamily="18" charset="-128"/>
              </a:rPr>
              <a:t>災害はなくならない。</a:t>
            </a:r>
            <a:endParaRPr lang="ja-JP" altLang="en-US" sz="1400" b="1" dirty="0">
              <a:latin typeface="HGP明朝E" panose="02020900000000000000" pitchFamily="18" charset="-128"/>
              <a:ea typeface="HGP明朝E" panose="02020900000000000000" pitchFamily="18" charset="-128"/>
            </a:endParaRPr>
          </a:p>
        </p:txBody>
      </p:sp>
      <p:sp>
        <p:nvSpPr>
          <p:cNvPr id="6" name="スライド番号プレースホルダー 5"/>
          <p:cNvSpPr>
            <a:spLocks noGrp="1"/>
          </p:cNvSpPr>
          <p:nvPr>
            <p:ph type="sldNum" sz="quarter" idx="10"/>
          </p:nvPr>
        </p:nvSpPr>
        <p:spPr/>
        <p:txBody>
          <a:bodyPr/>
          <a:lstStyle/>
          <a:p>
            <a:fld id="{5F65748C-C6D8-4748-808C-1CEA1825BD04}" type="slidenum">
              <a:rPr kumimoji="1" lang="ja-JP" altLang="en-US" smtClean="0"/>
              <a:t>22</a:t>
            </a:fld>
            <a:endParaRPr kumimoji="1" lang="ja-JP" altLang="en-US"/>
          </a:p>
        </p:txBody>
      </p:sp>
    </p:spTree>
    <p:extLst>
      <p:ext uri="{BB962C8B-B14F-4D97-AF65-F5344CB8AC3E}">
        <p14:creationId xmlns:p14="http://schemas.microsoft.com/office/powerpoint/2010/main" val="104101350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154113" y="741363"/>
            <a:ext cx="4814887" cy="3889375"/>
          </a:xfrm>
          <a:prstGeom prst="rect">
            <a:avLst/>
          </a:prstGeom>
        </p:spPr>
      </p:sp>
      <p:sp>
        <p:nvSpPr>
          <p:cNvPr id="3" name="ノート プレースホルダー 2"/>
          <p:cNvSpPr>
            <a:spLocks noGrp="1" noChangeAspect="1"/>
          </p:cNvSpPr>
          <p:nvPr>
            <p:ph type="body" idx="1"/>
          </p:nvPr>
        </p:nvSpPr>
        <p:spPr>
          <a:xfrm>
            <a:off x="1144543" y="4837771"/>
            <a:ext cx="4867599" cy="4990071"/>
          </a:xfrm>
          <a:prstGeom prst="rect">
            <a:avLst/>
          </a:prstGeom>
        </p:spPr>
        <p:txBody>
          <a:bodyPr/>
          <a:lstStyle/>
          <a:p>
            <a:pPr defTabSz="0">
              <a:lnSpc>
                <a:spcPts val="2064"/>
              </a:lnSpc>
            </a:pPr>
            <a:r>
              <a:rPr lang="ja-JP" altLang="en-US" sz="1400" dirty="0">
                <a:solidFill>
                  <a:prstClr val="black"/>
                </a:solidFill>
                <a:latin typeface="HGP明朝E" panose="02020900000000000000" pitchFamily="18" charset="-128"/>
                <a:ea typeface="HGP明朝E" panose="02020900000000000000" pitchFamily="18" charset="-128"/>
              </a:rPr>
              <a:t>　被災者に災害原因が押し付けられる理由は</a:t>
            </a:r>
            <a:r>
              <a:rPr lang="en-US" altLang="ja-JP" sz="1400" dirty="0">
                <a:solidFill>
                  <a:prstClr val="black"/>
                </a:solidFill>
                <a:latin typeface="HGP明朝E" panose="02020900000000000000" pitchFamily="18" charset="-128"/>
                <a:ea typeface="HGP明朝E" panose="02020900000000000000" pitchFamily="18" charset="-128"/>
              </a:rPr>
              <a:t>,</a:t>
            </a:r>
            <a:r>
              <a:rPr lang="ja-JP" altLang="en-US" sz="1400" dirty="0">
                <a:solidFill>
                  <a:prstClr val="black"/>
                </a:solidFill>
                <a:latin typeface="HGP明朝E" panose="02020900000000000000" pitchFamily="18" charset="-128"/>
                <a:ea typeface="HGP明朝E" panose="02020900000000000000" pitchFamily="18" charset="-128"/>
              </a:rPr>
              <a:t>「労働者保護の労働安全衛生法では</a:t>
            </a:r>
            <a:r>
              <a:rPr lang="en-US" altLang="ja-JP" sz="1400" dirty="0">
                <a:solidFill>
                  <a:prstClr val="black"/>
                </a:solidFill>
                <a:latin typeface="HGP明朝E" panose="02020900000000000000" pitchFamily="18" charset="-128"/>
                <a:ea typeface="HGP明朝E" panose="02020900000000000000" pitchFamily="18" charset="-128"/>
              </a:rPr>
              <a:t>,</a:t>
            </a:r>
            <a:r>
              <a:rPr lang="ja-JP" altLang="en-US" sz="1400" dirty="0">
                <a:solidFill>
                  <a:prstClr val="black"/>
                </a:solidFill>
                <a:latin typeface="HGP明朝E" panose="02020900000000000000" pitchFamily="18" charset="-128"/>
                <a:ea typeface="HGP明朝E" panose="02020900000000000000" pitchFamily="18" charset="-128"/>
              </a:rPr>
              <a:t>労働者に責任追及は稀であり」</a:t>
            </a:r>
            <a:r>
              <a:rPr lang="en-US" altLang="ja-JP" sz="1400" dirty="0">
                <a:solidFill>
                  <a:prstClr val="black"/>
                </a:solidFill>
                <a:latin typeface="HGP明朝E" panose="02020900000000000000" pitchFamily="18" charset="-128"/>
                <a:ea typeface="HGP明朝E" panose="02020900000000000000" pitchFamily="18" charset="-128"/>
              </a:rPr>
              <a:t>,</a:t>
            </a:r>
            <a:r>
              <a:rPr lang="ja-JP" altLang="en-US" sz="1400" dirty="0">
                <a:solidFill>
                  <a:prstClr val="black"/>
                </a:solidFill>
                <a:latin typeface="HGP明朝E" panose="02020900000000000000" pitchFamily="18" charset="-128"/>
                <a:ea typeface="HGP明朝E" panose="02020900000000000000" pitchFamily="18" charset="-128"/>
              </a:rPr>
              <a:t>「労災保険は責任の所在が明確でなくても補償は受けられ」</a:t>
            </a:r>
            <a:r>
              <a:rPr lang="en-US" altLang="ja-JP" sz="1400" dirty="0">
                <a:solidFill>
                  <a:prstClr val="black"/>
                </a:solidFill>
                <a:latin typeface="HGP明朝E" panose="02020900000000000000" pitchFamily="18" charset="-128"/>
                <a:ea typeface="HGP明朝E" panose="02020900000000000000" pitchFamily="18" charset="-128"/>
              </a:rPr>
              <a:t>,</a:t>
            </a:r>
            <a:r>
              <a:rPr lang="ja-JP" altLang="en-US" sz="1400" dirty="0">
                <a:solidFill>
                  <a:prstClr val="black"/>
                </a:solidFill>
                <a:latin typeface="HGP明朝E" panose="02020900000000000000" pitchFamily="18" charset="-128"/>
                <a:ea typeface="HGP明朝E" panose="02020900000000000000" pitchFamily="18" charset="-128"/>
              </a:rPr>
              <a:t>また</a:t>
            </a:r>
            <a:r>
              <a:rPr lang="en-US" altLang="ja-JP" sz="1400" dirty="0">
                <a:solidFill>
                  <a:prstClr val="black"/>
                </a:solidFill>
                <a:latin typeface="HGP明朝E" panose="02020900000000000000" pitchFamily="18" charset="-128"/>
                <a:ea typeface="HGP明朝E" panose="02020900000000000000" pitchFamily="18" charset="-128"/>
              </a:rPr>
              <a:t>,</a:t>
            </a:r>
            <a:r>
              <a:rPr lang="ja-JP" altLang="en-US" sz="1400" dirty="0">
                <a:solidFill>
                  <a:prstClr val="black"/>
                </a:solidFill>
                <a:latin typeface="HGP明朝E" panose="02020900000000000000" pitchFamily="18" charset="-128"/>
                <a:ea typeface="HGP明朝E" panose="02020900000000000000" pitchFamily="18" charset="-128"/>
              </a:rPr>
              <a:t>「労働者に会社を庇う体質があること」などが絡んでいる。</a:t>
            </a:r>
            <a:endParaRPr lang="en-US" altLang="ja-JP" sz="1400" dirty="0">
              <a:solidFill>
                <a:prstClr val="black"/>
              </a:solidFill>
              <a:latin typeface="HGP明朝E" panose="02020900000000000000" pitchFamily="18" charset="-128"/>
              <a:ea typeface="HGP明朝E" panose="02020900000000000000" pitchFamily="18" charset="-128"/>
            </a:endParaRPr>
          </a:p>
          <a:p>
            <a:pPr defTabSz="0">
              <a:lnSpc>
                <a:spcPts val="2064"/>
              </a:lnSpc>
            </a:pPr>
            <a:r>
              <a:rPr lang="ja-JP" altLang="en-US" sz="1400" dirty="0">
                <a:solidFill>
                  <a:prstClr val="black"/>
                </a:solidFill>
                <a:latin typeface="HGP明朝E" panose="02020900000000000000" pitchFamily="18" charset="-128"/>
                <a:ea typeface="HGP明朝E" panose="02020900000000000000" pitchFamily="18" charset="-128"/>
              </a:rPr>
              <a:t>　そして</a:t>
            </a:r>
            <a:r>
              <a:rPr lang="en-US" altLang="ja-JP" sz="1400" dirty="0">
                <a:solidFill>
                  <a:prstClr val="black"/>
                </a:solidFill>
                <a:latin typeface="HGP明朝E" panose="02020900000000000000" pitchFamily="18" charset="-128"/>
                <a:ea typeface="HGP明朝E" panose="02020900000000000000" pitchFamily="18" charset="-128"/>
              </a:rPr>
              <a:t>,</a:t>
            </a:r>
            <a:r>
              <a:rPr lang="ja-JP" altLang="en-US" sz="1400" dirty="0">
                <a:solidFill>
                  <a:prstClr val="black"/>
                </a:solidFill>
                <a:latin typeface="HGP明朝E" panose="02020900000000000000" pitchFamily="18" charset="-128"/>
                <a:ea typeface="HGP明朝E" panose="02020900000000000000" pitchFamily="18" charset="-128"/>
              </a:rPr>
              <a:t>現場責任者は「気を付けろ」と言うだけで災害防止対策をしたような気分になり</a:t>
            </a:r>
            <a:r>
              <a:rPr lang="en-US" altLang="ja-JP" sz="1400" dirty="0">
                <a:solidFill>
                  <a:prstClr val="black"/>
                </a:solidFill>
                <a:latin typeface="HGP明朝E" panose="02020900000000000000" pitchFamily="18" charset="-128"/>
                <a:ea typeface="HGP明朝E" panose="02020900000000000000" pitchFamily="18" charset="-128"/>
              </a:rPr>
              <a:t>,</a:t>
            </a:r>
            <a:r>
              <a:rPr lang="ja-JP" altLang="en-US" sz="1400" dirty="0">
                <a:solidFill>
                  <a:prstClr val="black"/>
                </a:solidFill>
                <a:latin typeface="HGP明朝E" panose="02020900000000000000" pitchFamily="18" charset="-128"/>
                <a:ea typeface="HGP明朝E" panose="02020900000000000000" pitchFamily="18" charset="-128"/>
              </a:rPr>
              <a:t>被災者の所為（不安全行動）になるのである。</a:t>
            </a:r>
            <a:endParaRPr lang="en-US" altLang="ja-JP" sz="1400" dirty="0">
              <a:solidFill>
                <a:prstClr val="black"/>
              </a:solidFill>
              <a:latin typeface="HGP明朝E" panose="02020900000000000000" pitchFamily="18" charset="-128"/>
              <a:ea typeface="HGP明朝E" panose="02020900000000000000" pitchFamily="18" charset="-128"/>
            </a:endParaRPr>
          </a:p>
          <a:p>
            <a:pPr defTabSz="0">
              <a:lnSpc>
                <a:spcPts val="2064"/>
              </a:lnSpc>
              <a:defRPr/>
            </a:pPr>
            <a:r>
              <a:rPr lang="ja-JP" altLang="en-US" sz="1400" dirty="0">
                <a:solidFill>
                  <a:prstClr val="black"/>
                </a:solidFill>
                <a:latin typeface="HGP明朝E" panose="02020900000000000000" pitchFamily="18" charset="-128"/>
                <a:ea typeface="HGP明朝E" panose="02020900000000000000" pitchFamily="18" charset="-128"/>
              </a:rPr>
              <a:t>　平成</a:t>
            </a:r>
            <a:r>
              <a:rPr lang="en-US" altLang="ja-JP" sz="1400" dirty="0">
                <a:solidFill>
                  <a:prstClr val="black"/>
                </a:solidFill>
                <a:latin typeface="HGP明朝E" panose="02020900000000000000" pitchFamily="18" charset="-128"/>
                <a:ea typeface="HGP明朝E" panose="02020900000000000000" pitchFamily="18" charset="-128"/>
              </a:rPr>
              <a:t>11</a:t>
            </a:r>
            <a:r>
              <a:rPr lang="ja-JP" altLang="en-US" sz="1400" dirty="0">
                <a:solidFill>
                  <a:prstClr val="black"/>
                </a:solidFill>
                <a:latin typeface="HGP明朝E" panose="02020900000000000000" pitchFamily="18" charset="-128"/>
                <a:ea typeface="HGP明朝E" panose="02020900000000000000" pitchFamily="18" charset="-128"/>
              </a:rPr>
              <a:t>年度に労働者の安全意識に関するアンケートを実施したことがある。</a:t>
            </a:r>
            <a:endParaRPr lang="en-US" altLang="ja-JP" sz="1400" dirty="0">
              <a:solidFill>
                <a:prstClr val="black"/>
              </a:solidFill>
              <a:latin typeface="HGP明朝E" panose="02020900000000000000" pitchFamily="18" charset="-128"/>
              <a:ea typeface="HGP明朝E" panose="02020900000000000000" pitchFamily="18" charset="-128"/>
            </a:endParaRPr>
          </a:p>
          <a:p>
            <a:pPr defTabSz="0">
              <a:lnSpc>
                <a:spcPts val="2064"/>
              </a:lnSpc>
              <a:defRPr/>
            </a:pPr>
            <a:r>
              <a:rPr lang="ja-JP" altLang="en-US" sz="1400" dirty="0">
                <a:solidFill>
                  <a:prstClr val="black"/>
                </a:solidFill>
                <a:latin typeface="HGP明朝E" panose="02020900000000000000" pitchFamily="18" charset="-128"/>
                <a:ea typeface="HGP明朝E" panose="02020900000000000000" pitchFamily="18" charset="-128"/>
              </a:rPr>
              <a:t>　少し古いが</a:t>
            </a:r>
            <a:r>
              <a:rPr lang="en-US" altLang="ja-JP" sz="1400" dirty="0">
                <a:solidFill>
                  <a:prstClr val="black"/>
                </a:solidFill>
                <a:latin typeface="HGP明朝E" panose="02020900000000000000" pitchFamily="18" charset="-128"/>
                <a:ea typeface="HGP明朝E" panose="02020900000000000000" pitchFamily="18" charset="-128"/>
              </a:rPr>
              <a:t>,</a:t>
            </a:r>
            <a:r>
              <a:rPr lang="ja-JP" altLang="en-US" sz="1400" dirty="0">
                <a:solidFill>
                  <a:prstClr val="black"/>
                </a:solidFill>
                <a:latin typeface="HGP明朝E" panose="02020900000000000000" pitchFamily="18" charset="-128"/>
                <a:ea typeface="HGP明朝E" panose="02020900000000000000" pitchFamily="18" charset="-128"/>
              </a:rPr>
              <a:t>現状は今もあまり変わらないと思われる。</a:t>
            </a:r>
            <a:endParaRPr lang="en-US" altLang="ja-JP" sz="1400" dirty="0">
              <a:solidFill>
                <a:prstClr val="black"/>
              </a:solidFill>
              <a:latin typeface="HGP明朝E" panose="02020900000000000000" pitchFamily="18" charset="-128"/>
              <a:ea typeface="HGP明朝E" panose="02020900000000000000" pitchFamily="18" charset="-128"/>
            </a:endParaRPr>
          </a:p>
          <a:p>
            <a:pPr defTabSz="0">
              <a:lnSpc>
                <a:spcPts val="2064"/>
              </a:lnSpc>
              <a:defRPr/>
            </a:pPr>
            <a:r>
              <a:rPr lang="ja-JP" altLang="en-US" sz="1400" dirty="0">
                <a:solidFill>
                  <a:prstClr val="black"/>
                </a:solidFill>
                <a:latin typeface="HGP明朝E" panose="02020900000000000000" pitchFamily="18" charset="-128"/>
                <a:ea typeface="HGP明朝E" panose="02020900000000000000" pitchFamily="18" charset="-128"/>
              </a:rPr>
              <a:t>　その結果では</a:t>
            </a:r>
            <a:r>
              <a:rPr lang="en-US" altLang="ja-JP" sz="1400" dirty="0">
                <a:solidFill>
                  <a:prstClr val="black"/>
                </a:solidFill>
                <a:latin typeface="HGP明朝E" panose="02020900000000000000" pitchFamily="18" charset="-128"/>
                <a:ea typeface="HGP明朝E" panose="02020900000000000000" pitchFamily="18" charset="-128"/>
              </a:rPr>
              <a:t>,</a:t>
            </a:r>
            <a:r>
              <a:rPr lang="ja-JP" altLang="en-US" sz="1400" dirty="0">
                <a:solidFill>
                  <a:prstClr val="black"/>
                </a:solidFill>
                <a:latin typeface="HGP明朝E" panose="02020900000000000000" pitchFamily="18" charset="-128"/>
                <a:ea typeface="HGP明朝E" panose="02020900000000000000" pitchFamily="18" charset="-128"/>
              </a:rPr>
              <a:t>日本人は「怪我と弁当は自分持ち」という考えが根付いており</a:t>
            </a:r>
            <a:r>
              <a:rPr lang="en-US" altLang="ja-JP" sz="1400" dirty="0">
                <a:solidFill>
                  <a:prstClr val="black"/>
                </a:solidFill>
                <a:latin typeface="HGP明朝E" panose="02020900000000000000" pitchFamily="18" charset="-128"/>
                <a:ea typeface="HGP明朝E" panose="02020900000000000000" pitchFamily="18" charset="-128"/>
              </a:rPr>
              <a:t>,</a:t>
            </a:r>
            <a:r>
              <a:rPr lang="ja-JP" altLang="en-US" sz="1400" dirty="0">
                <a:solidFill>
                  <a:prstClr val="black"/>
                </a:solidFill>
                <a:latin typeface="HGP明朝E" panose="02020900000000000000" pitchFamily="18" charset="-128"/>
                <a:ea typeface="HGP明朝E" panose="02020900000000000000" pitchFamily="18" charset="-128"/>
              </a:rPr>
              <a:t>「怪我を自分の責任と考え</a:t>
            </a:r>
            <a:r>
              <a:rPr lang="en-US" altLang="ja-JP" sz="1400" dirty="0">
                <a:solidFill>
                  <a:prstClr val="black"/>
                </a:solidFill>
                <a:latin typeface="HGP明朝E" panose="02020900000000000000" pitchFamily="18" charset="-128"/>
                <a:ea typeface="HGP明朝E" panose="02020900000000000000" pitchFamily="18" charset="-128"/>
              </a:rPr>
              <a:t>,</a:t>
            </a:r>
            <a:r>
              <a:rPr lang="ja-JP" altLang="en-US" sz="1400" dirty="0">
                <a:latin typeface="HGP明朝E" panose="02020900000000000000" pitchFamily="18" charset="-128"/>
                <a:ea typeface="HGP明朝E" panose="02020900000000000000" pitchFamily="18" charset="-128"/>
              </a:rPr>
              <a:t>ヒヤリ経験を多くしているにも関わらず</a:t>
            </a:r>
            <a:r>
              <a:rPr lang="en-US" altLang="ja-JP" sz="1400" dirty="0">
                <a:latin typeface="HGP明朝E" panose="02020900000000000000" pitchFamily="18" charset="-128"/>
                <a:ea typeface="HGP明朝E" panose="02020900000000000000" pitchFamily="18" charset="-128"/>
              </a:rPr>
              <a:t>,</a:t>
            </a:r>
            <a:r>
              <a:rPr lang="ja-JP" altLang="en-US" sz="1400" dirty="0">
                <a:latin typeface="HGP明朝E" panose="02020900000000000000" pitchFamily="18" charset="-128"/>
                <a:ea typeface="HGP明朝E" panose="02020900000000000000" pitchFamily="18" charset="-128"/>
              </a:rPr>
              <a:t>上司には報告しない」との状況がみられた。</a:t>
            </a:r>
            <a:endParaRPr lang="en-US" altLang="ja-JP" sz="1400" dirty="0">
              <a:latin typeface="HGP明朝E" panose="02020900000000000000" pitchFamily="18" charset="-128"/>
              <a:ea typeface="HGP明朝E" panose="02020900000000000000" pitchFamily="18" charset="-128"/>
            </a:endParaRPr>
          </a:p>
          <a:p>
            <a:pPr fontAlgn="base">
              <a:lnSpc>
                <a:spcPts val="2064"/>
              </a:lnSpc>
              <a:spcBef>
                <a:spcPct val="0"/>
              </a:spcBef>
              <a:spcAft>
                <a:spcPct val="0"/>
              </a:spcAft>
            </a:pPr>
            <a:r>
              <a:rPr lang="ja-JP" altLang="en-US" sz="1400" dirty="0">
                <a:latin typeface="HGP明朝E" panose="02020900000000000000" pitchFamily="18" charset="-128"/>
                <a:ea typeface="HGP明朝E" panose="02020900000000000000" pitchFamily="18" charset="-128"/>
              </a:rPr>
              <a:t>　１　怪我は自分の責任である→はい</a:t>
            </a:r>
            <a:r>
              <a:rPr lang="en-US" altLang="ja-JP" sz="1400" dirty="0">
                <a:latin typeface="HGP明朝E" panose="02020900000000000000" pitchFamily="18" charset="-128"/>
                <a:ea typeface="HGP明朝E" panose="02020900000000000000" pitchFamily="18" charset="-128"/>
              </a:rPr>
              <a:t>74%,</a:t>
            </a:r>
            <a:r>
              <a:rPr lang="ja-JP" altLang="en-US" sz="1400" dirty="0">
                <a:latin typeface="HGP明朝E" panose="02020900000000000000" pitchFamily="18" charset="-128"/>
                <a:ea typeface="HGP明朝E" panose="02020900000000000000" pitchFamily="18" charset="-128"/>
              </a:rPr>
              <a:t>いいえ</a:t>
            </a:r>
            <a:r>
              <a:rPr lang="en-US" altLang="ja-JP" sz="1400" dirty="0">
                <a:latin typeface="HGP明朝E" panose="02020900000000000000" pitchFamily="18" charset="-128"/>
                <a:ea typeface="HGP明朝E" panose="02020900000000000000" pitchFamily="18" charset="-128"/>
              </a:rPr>
              <a:t>26%</a:t>
            </a:r>
          </a:p>
          <a:p>
            <a:pPr fontAlgn="base">
              <a:lnSpc>
                <a:spcPts val="2064"/>
              </a:lnSpc>
              <a:spcBef>
                <a:spcPct val="0"/>
              </a:spcBef>
              <a:spcAft>
                <a:spcPct val="0"/>
              </a:spcAft>
            </a:pPr>
            <a:r>
              <a:rPr lang="ja-JP" altLang="en-US" sz="1400" dirty="0">
                <a:latin typeface="HGP明朝E" panose="02020900000000000000" pitchFamily="18" charset="-128"/>
                <a:ea typeface="HGP明朝E" panose="02020900000000000000" pitchFamily="18" charset="-128"/>
              </a:rPr>
              <a:t>　２　ヒヤリ経験は上司に報告する→はい</a:t>
            </a:r>
            <a:r>
              <a:rPr lang="en-US" altLang="ja-JP" sz="1400" dirty="0">
                <a:latin typeface="HGP明朝E" panose="02020900000000000000" pitchFamily="18" charset="-128"/>
                <a:ea typeface="HGP明朝E" panose="02020900000000000000" pitchFamily="18" charset="-128"/>
              </a:rPr>
              <a:t>35%,</a:t>
            </a:r>
            <a:r>
              <a:rPr lang="ja-JP" altLang="en-US" sz="1400" dirty="0">
                <a:latin typeface="HGP明朝E" panose="02020900000000000000" pitchFamily="18" charset="-128"/>
                <a:ea typeface="HGP明朝E" panose="02020900000000000000" pitchFamily="18" charset="-128"/>
              </a:rPr>
              <a:t>いいえ</a:t>
            </a:r>
            <a:r>
              <a:rPr lang="en-US" altLang="ja-JP" sz="1400" dirty="0">
                <a:latin typeface="HGP明朝E" panose="02020900000000000000" pitchFamily="18" charset="-128"/>
                <a:ea typeface="HGP明朝E" panose="02020900000000000000" pitchFamily="18" charset="-128"/>
              </a:rPr>
              <a:t>64%,</a:t>
            </a:r>
          </a:p>
          <a:p>
            <a:pPr fontAlgn="base">
              <a:lnSpc>
                <a:spcPts val="2064"/>
              </a:lnSpc>
              <a:spcBef>
                <a:spcPct val="0"/>
              </a:spcBef>
              <a:spcAft>
                <a:spcPct val="0"/>
              </a:spcAft>
            </a:pPr>
            <a:r>
              <a:rPr lang="ja-JP" altLang="en-US" sz="1400" dirty="0">
                <a:latin typeface="HGP明朝E" panose="02020900000000000000" pitchFamily="18" charset="-128"/>
                <a:ea typeface="HGP明朝E" panose="02020900000000000000" pitchFamily="18" charset="-128"/>
              </a:rPr>
              <a:t>　　　　　　　　　　　　　　　　　　　　　　　　　　　（無回答</a:t>
            </a:r>
            <a:r>
              <a:rPr lang="en-US" altLang="ja-JP" sz="1400" dirty="0">
                <a:latin typeface="HGP明朝E" panose="02020900000000000000" pitchFamily="18" charset="-128"/>
                <a:ea typeface="HGP明朝E" panose="02020900000000000000" pitchFamily="18" charset="-128"/>
              </a:rPr>
              <a:t>1</a:t>
            </a:r>
            <a:r>
              <a:rPr lang="ja-JP" altLang="en-US" sz="1400" dirty="0">
                <a:latin typeface="HGP明朝E" panose="02020900000000000000" pitchFamily="18" charset="-128"/>
                <a:ea typeface="HGP明朝E" panose="02020900000000000000" pitchFamily="18" charset="-128"/>
              </a:rPr>
              <a:t>％）</a:t>
            </a:r>
            <a:endParaRPr lang="en-US" altLang="ja-JP" sz="1400" dirty="0">
              <a:latin typeface="HGP明朝E" panose="02020900000000000000" pitchFamily="18" charset="-128"/>
              <a:ea typeface="HGP明朝E" panose="02020900000000000000" pitchFamily="18" charset="-128"/>
            </a:endParaRPr>
          </a:p>
          <a:p>
            <a:pPr fontAlgn="base">
              <a:lnSpc>
                <a:spcPts val="2064"/>
              </a:lnSpc>
              <a:spcBef>
                <a:spcPct val="0"/>
              </a:spcBef>
              <a:spcAft>
                <a:spcPct val="0"/>
              </a:spcAft>
            </a:pPr>
            <a:r>
              <a:rPr lang="ja-JP" altLang="en-US" sz="1400" dirty="0">
                <a:latin typeface="HGP明朝E" panose="02020900000000000000" pitchFamily="18" charset="-128"/>
                <a:ea typeface="HGP明朝E" panose="02020900000000000000" pitchFamily="18" charset="-128"/>
              </a:rPr>
              <a:t>　３　今までにヒヤリとしたことがある→はい</a:t>
            </a:r>
            <a:r>
              <a:rPr lang="en-US" altLang="ja-JP" sz="1400" dirty="0">
                <a:latin typeface="HGP明朝E" panose="02020900000000000000" pitchFamily="18" charset="-128"/>
                <a:ea typeface="HGP明朝E" panose="02020900000000000000" pitchFamily="18" charset="-128"/>
              </a:rPr>
              <a:t>86%,</a:t>
            </a:r>
            <a:r>
              <a:rPr lang="ja-JP" altLang="en-US" sz="1400" dirty="0">
                <a:latin typeface="HGP明朝E" panose="02020900000000000000" pitchFamily="18" charset="-128"/>
                <a:ea typeface="HGP明朝E" panose="02020900000000000000" pitchFamily="18" charset="-128"/>
              </a:rPr>
              <a:t>いいえ</a:t>
            </a:r>
            <a:r>
              <a:rPr lang="en-US" altLang="ja-JP" sz="1400" dirty="0">
                <a:latin typeface="HGP明朝E" panose="02020900000000000000" pitchFamily="18" charset="-128"/>
                <a:ea typeface="HGP明朝E" panose="02020900000000000000" pitchFamily="18" charset="-128"/>
              </a:rPr>
              <a:t>14%</a:t>
            </a:r>
            <a:r>
              <a:rPr lang="ja-JP" altLang="en-US" sz="1400" dirty="0">
                <a:latin typeface="HGP明朝E" panose="02020900000000000000" pitchFamily="18" charset="-128"/>
                <a:ea typeface="HGP明朝E" panose="02020900000000000000" pitchFamily="18" charset="-128"/>
              </a:rPr>
              <a:t>　</a:t>
            </a:r>
          </a:p>
        </p:txBody>
      </p:sp>
      <p:sp>
        <p:nvSpPr>
          <p:cNvPr id="6" name="スライド番号プレースホルダー 5"/>
          <p:cNvSpPr>
            <a:spLocks noGrp="1"/>
          </p:cNvSpPr>
          <p:nvPr>
            <p:ph type="sldNum" sz="quarter" idx="10"/>
          </p:nvPr>
        </p:nvSpPr>
        <p:spPr/>
        <p:txBody>
          <a:bodyPr/>
          <a:lstStyle/>
          <a:p>
            <a:fld id="{5F65748C-C6D8-4748-808C-1CEA1825BD04}" type="slidenum">
              <a:rPr kumimoji="1" lang="ja-JP" altLang="en-US" smtClean="0"/>
              <a:t>23</a:t>
            </a:fld>
            <a:endParaRPr kumimoji="1" lang="ja-JP" altLang="en-US"/>
          </a:p>
        </p:txBody>
      </p:sp>
    </p:spTree>
    <p:extLst>
      <p:ext uri="{BB962C8B-B14F-4D97-AF65-F5344CB8AC3E}">
        <p14:creationId xmlns:p14="http://schemas.microsoft.com/office/powerpoint/2010/main" val="263545768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154113" y="741363"/>
            <a:ext cx="4814887" cy="3889375"/>
          </a:xfrm>
          <a:prstGeom prst="rect">
            <a:avLst/>
          </a:prstGeom>
        </p:spPr>
      </p:sp>
      <p:sp>
        <p:nvSpPr>
          <p:cNvPr id="3" name="ノート プレースホルダー 2"/>
          <p:cNvSpPr>
            <a:spLocks noGrp="1" noChangeAspect="1"/>
          </p:cNvSpPr>
          <p:nvPr>
            <p:ph type="body" idx="1"/>
          </p:nvPr>
        </p:nvSpPr>
        <p:spPr>
          <a:xfrm>
            <a:off x="1170855" y="4824702"/>
            <a:ext cx="4893910" cy="4963933"/>
          </a:xfrm>
          <a:prstGeom prst="rect">
            <a:avLst/>
          </a:prstGeom>
        </p:spPr>
        <p:txBody>
          <a:bodyPr/>
          <a:lstStyle/>
          <a:p>
            <a:pPr defTabSz="1022717">
              <a:lnSpc>
                <a:spcPts val="2064"/>
              </a:lnSpc>
              <a:defRPr/>
            </a:pPr>
            <a:r>
              <a:rPr lang="ja-JP" altLang="en-US" sz="1400" dirty="0">
                <a:solidFill>
                  <a:prstClr val="black"/>
                </a:solidFill>
                <a:latin typeface="HGP明朝E" panose="02020900000000000000" pitchFamily="18" charset="-128"/>
                <a:ea typeface="HGP明朝E" panose="02020900000000000000" pitchFamily="18" charset="-128"/>
              </a:rPr>
              <a:t>　労働災害防止対策（安全対策ともいう）の責任を負った経営者としては</a:t>
            </a:r>
            <a:r>
              <a:rPr lang="en-US" altLang="ja-JP" sz="1400" dirty="0">
                <a:solidFill>
                  <a:prstClr val="black"/>
                </a:solidFill>
                <a:latin typeface="HGP明朝E" panose="02020900000000000000" pitchFamily="18" charset="-128"/>
                <a:ea typeface="HGP明朝E" panose="02020900000000000000" pitchFamily="18" charset="-128"/>
              </a:rPr>
              <a:t>,</a:t>
            </a:r>
            <a:r>
              <a:rPr lang="ja-JP" altLang="en-US" sz="1400" dirty="0">
                <a:solidFill>
                  <a:prstClr val="black"/>
                </a:solidFill>
                <a:latin typeface="HGP明朝E" panose="02020900000000000000" pitchFamily="18" charset="-128"/>
                <a:ea typeface="HGP明朝E" panose="02020900000000000000" pitchFamily="18" charset="-128"/>
              </a:rPr>
              <a:t>労働災害の発生原因</a:t>
            </a:r>
            <a:r>
              <a:rPr lang="en-US" altLang="ja-JP" sz="1400" dirty="0">
                <a:solidFill>
                  <a:prstClr val="black"/>
                </a:solidFill>
                <a:latin typeface="HGP明朝E" panose="02020900000000000000" pitchFamily="18" charset="-128"/>
                <a:ea typeface="HGP明朝E" panose="02020900000000000000" pitchFamily="18" charset="-128"/>
              </a:rPr>
              <a:t>,</a:t>
            </a:r>
            <a:r>
              <a:rPr lang="ja-JP" altLang="en-US" sz="1400" dirty="0">
                <a:solidFill>
                  <a:prstClr val="black"/>
                </a:solidFill>
                <a:latin typeface="HGP明朝E" panose="02020900000000000000" pitchFamily="18" charset="-128"/>
                <a:ea typeface="HGP明朝E" panose="02020900000000000000" pitchFamily="18" charset="-128"/>
              </a:rPr>
              <a:t>分析</a:t>
            </a:r>
            <a:r>
              <a:rPr lang="en-US" altLang="ja-JP" sz="1400" dirty="0">
                <a:solidFill>
                  <a:prstClr val="black"/>
                </a:solidFill>
                <a:latin typeface="HGP明朝E" panose="02020900000000000000" pitchFamily="18" charset="-128"/>
                <a:ea typeface="HGP明朝E" panose="02020900000000000000" pitchFamily="18" charset="-128"/>
              </a:rPr>
              <a:t>,</a:t>
            </a:r>
            <a:r>
              <a:rPr lang="ja-JP" altLang="en-US" sz="1400" dirty="0">
                <a:solidFill>
                  <a:prstClr val="black"/>
                </a:solidFill>
                <a:latin typeface="HGP明朝E" panose="02020900000000000000" pitchFamily="18" charset="-128"/>
                <a:ea typeface="HGP明朝E" panose="02020900000000000000" pitchFamily="18" charset="-128"/>
              </a:rPr>
              <a:t>対策などを理解して</a:t>
            </a:r>
            <a:r>
              <a:rPr lang="en-US" altLang="ja-JP" sz="1400" dirty="0">
                <a:solidFill>
                  <a:prstClr val="black"/>
                </a:solidFill>
                <a:latin typeface="HGP明朝E" panose="02020900000000000000" pitchFamily="18" charset="-128"/>
                <a:ea typeface="HGP明朝E" panose="02020900000000000000" pitchFamily="18" charset="-128"/>
              </a:rPr>
              <a:t>,</a:t>
            </a:r>
            <a:r>
              <a:rPr lang="ja-JP" altLang="en-US" sz="1400" dirty="0">
                <a:solidFill>
                  <a:prstClr val="black"/>
                </a:solidFill>
                <a:latin typeface="HGP明朝E" panose="02020900000000000000" pitchFamily="18" charset="-128"/>
                <a:ea typeface="HGP明朝E" panose="02020900000000000000" pitchFamily="18" charset="-128"/>
              </a:rPr>
              <a:t>効果的かつ効率的な労働災害防止対策を実施することになるのだが</a:t>
            </a:r>
            <a:r>
              <a:rPr lang="en-US" altLang="ja-JP" sz="1400" dirty="0">
                <a:solidFill>
                  <a:prstClr val="black"/>
                </a:solidFill>
                <a:latin typeface="HGP明朝E" panose="02020900000000000000" pitchFamily="18" charset="-128"/>
                <a:ea typeface="HGP明朝E" panose="02020900000000000000" pitchFamily="18" charset="-128"/>
              </a:rPr>
              <a:t>,</a:t>
            </a:r>
            <a:r>
              <a:rPr lang="ja-JP" altLang="en-US" sz="1400" dirty="0">
                <a:solidFill>
                  <a:prstClr val="black"/>
                </a:solidFill>
                <a:latin typeface="HGP明朝E" panose="02020900000000000000" pitchFamily="18" charset="-128"/>
                <a:ea typeface="HGP明朝E" panose="02020900000000000000" pitchFamily="18" charset="-128"/>
              </a:rPr>
              <a:t>労働災害防止に特効薬はなく</a:t>
            </a:r>
            <a:r>
              <a:rPr lang="en-US" altLang="ja-JP" sz="1400" dirty="0">
                <a:solidFill>
                  <a:prstClr val="black"/>
                </a:solidFill>
                <a:latin typeface="HGP明朝E" panose="02020900000000000000" pitchFamily="18" charset="-128"/>
                <a:ea typeface="HGP明朝E" panose="02020900000000000000" pitchFamily="18" charset="-128"/>
              </a:rPr>
              <a:t>,</a:t>
            </a:r>
            <a:r>
              <a:rPr lang="ja-JP" altLang="en-US" sz="1400" dirty="0">
                <a:solidFill>
                  <a:prstClr val="black"/>
                </a:solidFill>
                <a:latin typeface="HGP明朝E" panose="02020900000000000000" pitchFamily="18" charset="-128"/>
                <a:ea typeface="HGP明朝E" panose="02020900000000000000" pitchFamily="18" charset="-128"/>
              </a:rPr>
              <a:t>地道な対策を徹底することしかない。</a:t>
            </a:r>
            <a:endParaRPr lang="en-US" altLang="ja-JP" sz="1400" dirty="0">
              <a:solidFill>
                <a:prstClr val="black"/>
              </a:solidFill>
              <a:latin typeface="HGP明朝E" panose="02020900000000000000" pitchFamily="18" charset="-128"/>
              <a:ea typeface="HGP明朝E" panose="02020900000000000000" pitchFamily="18" charset="-128"/>
            </a:endParaRPr>
          </a:p>
          <a:p>
            <a:pPr>
              <a:lnSpc>
                <a:spcPts val="2064"/>
              </a:lnSpc>
            </a:pPr>
            <a:r>
              <a:rPr lang="ja-JP" altLang="en-US" sz="1400" dirty="0">
                <a:solidFill>
                  <a:prstClr val="black"/>
                </a:solidFill>
                <a:latin typeface="HGP明朝E" panose="02020900000000000000" pitchFamily="18" charset="-128"/>
                <a:ea typeface="HGP明朝E" panose="02020900000000000000" pitchFamily="18" charset="-128"/>
              </a:rPr>
              <a:t>　その地道な労働災害防止対策には</a:t>
            </a:r>
            <a:r>
              <a:rPr lang="en-US" altLang="ja-JP" sz="1400" dirty="0">
                <a:solidFill>
                  <a:prstClr val="black"/>
                </a:solidFill>
                <a:latin typeface="HGP明朝E" panose="02020900000000000000" pitchFamily="18" charset="-128"/>
                <a:ea typeface="HGP明朝E" panose="02020900000000000000" pitchFamily="18" charset="-128"/>
              </a:rPr>
              <a:t>,</a:t>
            </a:r>
            <a:r>
              <a:rPr lang="ja-JP" altLang="en-US" sz="1400" dirty="0">
                <a:solidFill>
                  <a:prstClr val="black"/>
                </a:solidFill>
                <a:latin typeface="HGP明朝E" panose="02020900000000000000" pitchFamily="18" charset="-128"/>
                <a:ea typeface="HGP明朝E" panose="02020900000000000000" pitchFamily="18" charset="-128"/>
              </a:rPr>
              <a:t>実施する順番がある。</a:t>
            </a:r>
            <a:endParaRPr lang="en-US" altLang="ja-JP" sz="1400" dirty="0">
              <a:solidFill>
                <a:prstClr val="black"/>
              </a:solidFill>
              <a:latin typeface="HGP明朝E" panose="02020900000000000000" pitchFamily="18" charset="-128"/>
              <a:ea typeface="HGP明朝E" panose="02020900000000000000" pitchFamily="18" charset="-128"/>
            </a:endParaRPr>
          </a:p>
          <a:p>
            <a:pPr defTabSz="1022717">
              <a:lnSpc>
                <a:spcPts val="2064"/>
              </a:lnSpc>
              <a:defRPr/>
            </a:pPr>
            <a:r>
              <a:rPr lang="ja-JP" altLang="en-US" sz="1400" dirty="0">
                <a:solidFill>
                  <a:prstClr val="black"/>
                </a:solidFill>
                <a:latin typeface="HGP明朝E" panose="02020900000000000000" pitchFamily="18" charset="-128"/>
                <a:ea typeface="HGP明朝E" panose="02020900000000000000" pitchFamily="18" charset="-128"/>
              </a:rPr>
              <a:t>　順番の最後の最後は</a:t>
            </a:r>
            <a:r>
              <a:rPr lang="en-US" altLang="ja-JP" sz="1400" dirty="0">
                <a:solidFill>
                  <a:prstClr val="black"/>
                </a:solidFill>
                <a:latin typeface="HGP明朝E" panose="02020900000000000000" pitchFamily="18" charset="-128"/>
                <a:ea typeface="HGP明朝E" panose="02020900000000000000" pitchFamily="18" charset="-128"/>
              </a:rPr>
              <a:t>,</a:t>
            </a:r>
            <a:r>
              <a:rPr lang="ja-JP" altLang="en-US" sz="1400" dirty="0">
                <a:solidFill>
                  <a:prstClr val="black"/>
                </a:solidFill>
                <a:latin typeface="HGP明朝E" panose="02020900000000000000" pitchFamily="18" charset="-128"/>
                <a:ea typeface="HGP明朝E" panose="02020900000000000000" pitchFamily="18" charset="-128"/>
              </a:rPr>
              <a:t>一人一人の労働者の安全意識の高揚であり</a:t>
            </a:r>
            <a:r>
              <a:rPr lang="en-US" altLang="ja-JP" sz="1400" dirty="0">
                <a:solidFill>
                  <a:prstClr val="black"/>
                </a:solidFill>
                <a:latin typeface="HGP明朝E" panose="02020900000000000000" pitchFamily="18" charset="-128"/>
                <a:ea typeface="HGP明朝E" panose="02020900000000000000" pitchFamily="18" charset="-128"/>
              </a:rPr>
              <a:t>,</a:t>
            </a:r>
            <a:r>
              <a:rPr lang="ja-JP" altLang="en-US" sz="1400" dirty="0">
                <a:solidFill>
                  <a:prstClr val="black"/>
                </a:solidFill>
                <a:latin typeface="HGP明朝E" panose="02020900000000000000" pitchFamily="18" charset="-128"/>
                <a:ea typeface="HGP明朝E" panose="02020900000000000000" pitchFamily="18" charset="-128"/>
              </a:rPr>
              <a:t>自分で災害を防ぐしかない場合もある。</a:t>
            </a:r>
            <a:endParaRPr lang="en-US" altLang="ja-JP" sz="1400" dirty="0">
              <a:solidFill>
                <a:prstClr val="black"/>
              </a:solidFill>
              <a:latin typeface="HGP明朝E" panose="02020900000000000000" pitchFamily="18" charset="-128"/>
              <a:ea typeface="HGP明朝E" panose="02020900000000000000" pitchFamily="18" charset="-128"/>
            </a:endParaRPr>
          </a:p>
          <a:p>
            <a:pPr defTabSz="1022717">
              <a:lnSpc>
                <a:spcPts val="2064"/>
              </a:lnSpc>
              <a:defRPr/>
            </a:pPr>
            <a:r>
              <a:rPr lang="ja-JP" altLang="en-US" sz="1400" dirty="0">
                <a:solidFill>
                  <a:prstClr val="black"/>
                </a:solidFill>
                <a:latin typeface="HGP明朝E" panose="02020900000000000000" pitchFamily="18" charset="-128"/>
                <a:ea typeface="HGP明朝E" panose="02020900000000000000" pitchFamily="18" charset="-128"/>
              </a:rPr>
              <a:t>　この最後に労働者の注意力に頼るときに大事になるのが</a:t>
            </a:r>
            <a:r>
              <a:rPr lang="en-US" altLang="ja-JP" sz="1400" dirty="0">
                <a:solidFill>
                  <a:prstClr val="black"/>
                </a:solidFill>
                <a:latin typeface="HGP明朝E" panose="02020900000000000000" pitchFamily="18" charset="-128"/>
                <a:ea typeface="HGP明朝E" panose="02020900000000000000" pitchFamily="18" charset="-128"/>
              </a:rPr>
              <a:t>,</a:t>
            </a:r>
            <a:r>
              <a:rPr lang="ja-JP" altLang="en-US" sz="1400" dirty="0">
                <a:solidFill>
                  <a:prstClr val="black"/>
                </a:solidFill>
                <a:latin typeface="HGP明朝E" panose="02020900000000000000" pitchFamily="18" charset="-128"/>
                <a:ea typeface="HGP明朝E" panose="02020900000000000000" pitchFamily="18" charset="-128"/>
              </a:rPr>
              <a:t>モチベーションやインセンティブである。</a:t>
            </a:r>
            <a:endParaRPr lang="en-US" altLang="ja-JP" sz="1400" dirty="0">
              <a:solidFill>
                <a:prstClr val="black"/>
              </a:solidFill>
              <a:latin typeface="HGP明朝E" panose="02020900000000000000" pitchFamily="18" charset="-128"/>
              <a:ea typeface="HGP明朝E" panose="02020900000000000000" pitchFamily="18" charset="-128"/>
            </a:endParaRPr>
          </a:p>
          <a:p>
            <a:pPr defTabSz="1022717">
              <a:lnSpc>
                <a:spcPts val="2064"/>
              </a:lnSpc>
              <a:defRPr/>
            </a:pPr>
            <a:r>
              <a:rPr lang="ja-JP" altLang="en-US" sz="1400" dirty="0">
                <a:solidFill>
                  <a:prstClr val="black"/>
                </a:solidFill>
                <a:latin typeface="HGP明朝E" panose="02020900000000000000" pitchFamily="18" charset="-128"/>
                <a:ea typeface="HGP明朝E" panose="02020900000000000000" pitchFamily="18" charset="-128"/>
              </a:rPr>
              <a:t>　労働災害を発生させない「フェーズ</a:t>
            </a:r>
            <a:r>
              <a:rPr lang="en-US" altLang="ja-JP" sz="1400" dirty="0">
                <a:solidFill>
                  <a:prstClr val="black"/>
                </a:solidFill>
                <a:latin typeface="HGP明朝E" panose="02020900000000000000" pitchFamily="18" charset="-128"/>
                <a:ea typeface="HGP明朝E" panose="02020900000000000000" pitchFamily="18" charset="-128"/>
              </a:rPr>
              <a:t>Ⅲ</a:t>
            </a:r>
            <a:r>
              <a:rPr lang="ja-JP" altLang="en-US" sz="1400" dirty="0">
                <a:solidFill>
                  <a:prstClr val="black"/>
                </a:solidFill>
                <a:latin typeface="HGP明朝E" panose="02020900000000000000" pitchFamily="18" charset="-128"/>
                <a:ea typeface="HGP明朝E" panose="02020900000000000000" pitchFamily="18" charset="-128"/>
              </a:rPr>
              <a:t>の状態」をキープするのは</a:t>
            </a:r>
            <a:r>
              <a:rPr lang="en-US" altLang="ja-JP" sz="1400" dirty="0">
                <a:solidFill>
                  <a:prstClr val="black"/>
                </a:solidFill>
                <a:latin typeface="HGP明朝E" panose="02020900000000000000" pitchFamily="18" charset="-128"/>
                <a:ea typeface="HGP明朝E" panose="02020900000000000000" pitchFamily="18" charset="-128"/>
              </a:rPr>
              <a:t>,</a:t>
            </a:r>
            <a:r>
              <a:rPr lang="ja-JP" altLang="en-US" sz="1400" dirty="0">
                <a:solidFill>
                  <a:prstClr val="black"/>
                </a:solidFill>
                <a:latin typeface="HGP明朝E" panose="02020900000000000000" pitchFamily="18" charset="-128"/>
                <a:ea typeface="HGP明朝E" panose="02020900000000000000" pitchFamily="18" charset="-128"/>
              </a:rPr>
              <a:t>仕事を好きになることである。</a:t>
            </a:r>
            <a:endParaRPr lang="en-US" altLang="ja-JP" sz="1400" dirty="0">
              <a:solidFill>
                <a:prstClr val="black"/>
              </a:solidFill>
              <a:latin typeface="HGP明朝E" panose="02020900000000000000" pitchFamily="18" charset="-128"/>
              <a:ea typeface="HGP明朝E" panose="02020900000000000000" pitchFamily="18" charset="-128"/>
            </a:endParaRPr>
          </a:p>
          <a:p>
            <a:pPr defTabSz="1022717">
              <a:lnSpc>
                <a:spcPts val="2064"/>
              </a:lnSpc>
              <a:defRPr/>
            </a:pPr>
            <a:endParaRPr lang="en-US" altLang="ja-JP" sz="1400" dirty="0">
              <a:solidFill>
                <a:prstClr val="black"/>
              </a:solidFill>
              <a:latin typeface="HGP明朝E" panose="02020900000000000000" pitchFamily="18" charset="-128"/>
              <a:ea typeface="HGP明朝E" panose="02020900000000000000" pitchFamily="18" charset="-128"/>
            </a:endParaRPr>
          </a:p>
          <a:p>
            <a:pPr defTabSz="1022717">
              <a:lnSpc>
                <a:spcPts val="2064"/>
              </a:lnSpc>
              <a:defRPr/>
            </a:pPr>
            <a:r>
              <a:rPr lang="ja-JP" altLang="en-US" sz="1400" dirty="0">
                <a:solidFill>
                  <a:prstClr val="black"/>
                </a:solidFill>
                <a:latin typeface="HGP明朝E" panose="02020900000000000000" pitchFamily="18" charset="-128"/>
                <a:ea typeface="HGP明朝E" panose="02020900000000000000" pitchFamily="18" charset="-128"/>
              </a:rPr>
              <a:t>＊意識レベルを５段階に分けたフェーズ理論（</a:t>
            </a:r>
            <a:r>
              <a:rPr lang="en-US" altLang="ja-JP" sz="1400" dirty="0">
                <a:solidFill>
                  <a:prstClr val="black"/>
                </a:solidFill>
                <a:latin typeface="HGP明朝E" panose="02020900000000000000" pitchFamily="18" charset="-128"/>
                <a:ea typeface="HGP明朝E" panose="02020900000000000000" pitchFamily="18" charset="-128"/>
              </a:rPr>
              <a:t>『</a:t>
            </a:r>
            <a:r>
              <a:rPr lang="ja-JP" altLang="en-US" sz="1400" dirty="0">
                <a:solidFill>
                  <a:prstClr val="black"/>
                </a:solidFill>
                <a:latin typeface="HGP明朝E" panose="02020900000000000000" pitchFamily="18" charset="-128"/>
                <a:ea typeface="HGP明朝E" panose="02020900000000000000" pitchFamily="18" charset="-128"/>
              </a:rPr>
              <a:t>安全人間工学</a:t>
            </a:r>
            <a:r>
              <a:rPr lang="en-US" altLang="ja-JP" sz="1400" dirty="0">
                <a:solidFill>
                  <a:prstClr val="black"/>
                </a:solidFill>
                <a:latin typeface="HGP明朝E" panose="02020900000000000000" pitchFamily="18" charset="-128"/>
                <a:ea typeface="HGP明朝E" panose="02020900000000000000" pitchFamily="18" charset="-128"/>
              </a:rPr>
              <a:t>』</a:t>
            </a:r>
            <a:r>
              <a:rPr lang="ja-JP" altLang="en-US" sz="1400" dirty="0">
                <a:solidFill>
                  <a:prstClr val="black"/>
                </a:solidFill>
                <a:latin typeface="HGP明朝E" panose="02020900000000000000" pitchFamily="18" charset="-128"/>
                <a:ea typeface="HGP明朝E" panose="02020900000000000000" pitchFamily="18" charset="-128"/>
              </a:rPr>
              <a:t>橋本邦衛著）によると</a:t>
            </a:r>
            <a:r>
              <a:rPr lang="en-US" altLang="ja-JP" sz="1400" dirty="0">
                <a:solidFill>
                  <a:prstClr val="black"/>
                </a:solidFill>
                <a:latin typeface="HGP明朝E" panose="02020900000000000000" pitchFamily="18" charset="-128"/>
                <a:ea typeface="HGP明朝E" panose="02020900000000000000" pitchFamily="18" charset="-128"/>
              </a:rPr>
              <a:t>,</a:t>
            </a:r>
            <a:r>
              <a:rPr lang="ja-JP" altLang="en-US" sz="1400" dirty="0">
                <a:solidFill>
                  <a:prstClr val="black"/>
                </a:solidFill>
                <a:latin typeface="HGP明朝E" panose="02020900000000000000" pitchFamily="18" charset="-128"/>
                <a:ea typeface="HGP明朝E" panose="02020900000000000000" pitchFamily="18" charset="-128"/>
              </a:rPr>
              <a:t>意識がない状態がフェーズ０</a:t>
            </a:r>
            <a:r>
              <a:rPr lang="en-US" altLang="ja-JP" sz="1400" dirty="0">
                <a:solidFill>
                  <a:prstClr val="black"/>
                </a:solidFill>
                <a:latin typeface="HGP明朝E" panose="02020900000000000000" pitchFamily="18" charset="-128"/>
                <a:ea typeface="HGP明朝E" panose="02020900000000000000" pitchFamily="18" charset="-128"/>
              </a:rPr>
              <a:t>,</a:t>
            </a:r>
            <a:r>
              <a:rPr lang="ja-JP" altLang="en-US" sz="1400" dirty="0">
                <a:solidFill>
                  <a:prstClr val="black"/>
                </a:solidFill>
                <a:latin typeface="HGP明朝E" panose="02020900000000000000" pitchFamily="18" charset="-128"/>
                <a:ea typeface="HGP明朝E" panose="02020900000000000000" pitchFamily="18" charset="-128"/>
              </a:rPr>
              <a:t>意識ぼけの状態がフェーズ</a:t>
            </a:r>
            <a:r>
              <a:rPr lang="en-US" altLang="ja-JP" sz="1400" dirty="0">
                <a:solidFill>
                  <a:prstClr val="black"/>
                </a:solidFill>
                <a:latin typeface="HGP明朝E" panose="02020900000000000000" pitchFamily="18" charset="-128"/>
                <a:ea typeface="HGP明朝E" panose="02020900000000000000" pitchFamily="18" charset="-128"/>
              </a:rPr>
              <a:t>Ⅰ,</a:t>
            </a:r>
            <a:r>
              <a:rPr lang="ja-JP" altLang="en-US" sz="1400" dirty="0">
                <a:solidFill>
                  <a:prstClr val="black"/>
                </a:solidFill>
                <a:latin typeface="HGP明朝E" panose="02020900000000000000" pitchFamily="18" charset="-128"/>
                <a:ea typeface="HGP明朝E" panose="02020900000000000000" pitchFamily="18" charset="-128"/>
              </a:rPr>
              <a:t>リラックスした意識の状態がフェーズ</a:t>
            </a:r>
            <a:r>
              <a:rPr lang="en-US" altLang="ja-JP" sz="1400" dirty="0">
                <a:solidFill>
                  <a:prstClr val="black"/>
                </a:solidFill>
                <a:latin typeface="HGP明朝E" panose="02020900000000000000" pitchFamily="18" charset="-128"/>
                <a:ea typeface="HGP明朝E" panose="02020900000000000000" pitchFamily="18" charset="-128"/>
              </a:rPr>
              <a:t>Ⅱ,</a:t>
            </a:r>
            <a:r>
              <a:rPr lang="ja-JP" altLang="en-US" sz="1400" dirty="0">
                <a:solidFill>
                  <a:prstClr val="black"/>
                </a:solidFill>
                <a:latin typeface="HGP明朝E" panose="02020900000000000000" pitchFamily="18" charset="-128"/>
                <a:ea typeface="HGP明朝E" panose="02020900000000000000" pitchFamily="18" charset="-128"/>
              </a:rPr>
              <a:t>意識が最もクリアでミスのない状態がフェーズ</a:t>
            </a:r>
            <a:r>
              <a:rPr lang="en-US" altLang="ja-JP" sz="1400" dirty="0">
                <a:solidFill>
                  <a:prstClr val="black"/>
                </a:solidFill>
                <a:latin typeface="HGP明朝E" panose="02020900000000000000" pitchFamily="18" charset="-128"/>
                <a:ea typeface="HGP明朝E" panose="02020900000000000000" pitchFamily="18" charset="-128"/>
              </a:rPr>
              <a:t>Ⅲ,</a:t>
            </a:r>
            <a:r>
              <a:rPr lang="ja-JP" altLang="en-US" sz="1400" dirty="0">
                <a:solidFill>
                  <a:prstClr val="black"/>
                </a:solidFill>
                <a:latin typeface="HGP明朝E" panose="02020900000000000000" pitchFamily="18" charset="-128"/>
                <a:ea typeface="HGP明朝E" panose="02020900000000000000" pitchFamily="18" charset="-128"/>
              </a:rPr>
              <a:t>パニック状態がフェーズ</a:t>
            </a:r>
            <a:r>
              <a:rPr lang="en-US" altLang="ja-JP" sz="1400" dirty="0">
                <a:solidFill>
                  <a:prstClr val="black"/>
                </a:solidFill>
                <a:latin typeface="HGP明朝E" panose="02020900000000000000" pitchFamily="18" charset="-128"/>
                <a:ea typeface="HGP明朝E" panose="02020900000000000000" pitchFamily="18" charset="-128"/>
              </a:rPr>
              <a:t>Ⅳ</a:t>
            </a:r>
            <a:r>
              <a:rPr lang="ja-JP" altLang="en-US" sz="1400" dirty="0">
                <a:solidFill>
                  <a:prstClr val="black"/>
                </a:solidFill>
                <a:latin typeface="HGP明朝E" panose="02020900000000000000" pitchFamily="18" charset="-128"/>
                <a:ea typeface="HGP明朝E" panose="02020900000000000000" pitchFamily="18" charset="-128"/>
              </a:rPr>
              <a:t>である。</a:t>
            </a:r>
            <a:endParaRPr kumimoji="1" lang="ja-JP" altLang="en-US" b="1" dirty="0"/>
          </a:p>
        </p:txBody>
      </p:sp>
      <p:sp>
        <p:nvSpPr>
          <p:cNvPr id="6" name="スライド番号プレースホルダー 5"/>
          <p:cNvSpPr>
            <a:spLocks noGrp="1"/>
          </p:cNvSpPr>
          <p:nvPr>
            <p:ph type="sldNum" sz="quarter" idx="12"/>
          </p:nvPr>
        </p:nvSpPr>
        <p:spPr/>
        <p:txBody>
          <a:bodyPr/>
          <a:lstStyle/>
          <a:p>
            <a:fld id="{5F65748C-C6D8-4748-808C-1CEA1825BD04}" type="slidenum">
              <a:rPr kumimoji="1" lang="ja-JP" altLang="en-US" smtClean="0"/>
              <a:t>24</a:t>
            </a:fld>
            <a:endParaRPr kumimoji="1" lang="ja-JP" altLang="en-US"/>
          </a:p>
        </p:txBody>
      </p:sp>
    </p:spTree>
    <p:extLst>
      <p:ext uri="{BB962C8B-B14F-4D97-AF65-F5344CB8AC3E}">
        <p14:creationId xmlns:p14="http://schemas.microsoft.com/office/powerpoint/2010/main" val="66726008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0531" name="Rectangle 2"/>
          <p:cNvSpPr>
            <a:spLocks noGrp="1" noRot="1" noChangeAspect="1" noChangeArrowheads="1" noTextEdit="1"/>
          </p:cNvSpPr>
          <p:nvPr>
            <p:ph type="sldImg"/>
          </p:nvPr>
        </p:nvSpPr>
        <p:spPr>
          <a:xfrm>
            <a:off x="1154113" y="741363"/>
            <a:ext cx="4814887" cy="3889375"/>
          </a:xfrm>
          <a:prstGeom prst="rect">
            <a:avLst/>
          </a:prstGeom>
          <a:ln/>
        </p:spPr>
      </p:sp>
      <p:sp>
        <p:nvSpPr>
          <p:cNvPr id="150532" name="Rectangle 3"/>
          <p:cNvSpPr>
            <a:spLocks noGrp="1" noChangeAspect="1" noChangeArrowheads="1"/>
          </p:cNvSpPr>
          <p:nvPr>
            <p:ph type="body" idx="1"/>
          </p:nvPr>
        </p:nvSpPr>
        <p:spPr>
          <a:xfrm>
            <a:off x="1144543" y="4798564"/>
            <a:ext cx="4828132" cy="5199174"/>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defTabSz="943478">
              <a:lnSpc>
                <a:spcPts val="2064"/>
              </a:lnSpc>
              <a:defRPr/>
            </a:pPr>
            <a:r>
              <a:rPr lang="en-US" altLang="ja-JP" sz="1400" dirty="0">
                <a:solidFill>
                  <a:prstClr val="black"/>
                </a:solidFill>
                <a:latin typeface="HGP明朝E" panose="02020900000000000000" pitchFamily="18" charset="-128"/>
                <a:ea typeface="HGP明朝E" panose="02020900000000000000" pitchFamily="18" charset="-128"/>
              </a:rPr>
              <a:t>1</a:t>
            </a:r>
            <a:r>
              <a:rPr lang="ja-JP" altLang="en-US" sz="1400" dirty="0">
                <a:solidFill>
                  <a:prstClr val="black"/>
                </a:solidFill>
                <a:latin typeface="HGP明朝E" panose="02020900000000000000" pitchFamily="18" charset="-128"/>
                <a:ea typeface="HGP明朝E" panose="02020900000000000000" pitchFamily="18" charset="-128"/>
              </a:rPr>
              <a:t>　労働災害を防止するため</a:t>
            </a:r>
            <a:r>
              <a:rPr lang="en-US" altLang="ja-JP" sz="1400" dirty="0">
                <a:solidFill>
                  <a:prstClr val="black"/>
                </a:solidFill>
                <a:latin typeface="HGP明朝E" panose="02020900000000000000" pitchFamily="18" charset="-128"/>
                <a:ea typeface="HGP明朝E" panose="02020900000000000000" pitchFamily="18" charset="-128"/>
              </a:rPr>
              <a:t>,</a:t>
            </a:r>
            <a:r>
              <a:rPr lang="ja-JP" altLang="en-US" sz="1400" dirty="0">
                <a:solidFill>
                  <a:prstClr val="black"/>
                </a:solidFill>
                <a:latin typeface="HGP明朝E" panose="02020900000000000000" pitchFamily="18" charset="-128"/>
                <a:ea typeface="HGP明朝E" panose="02020900000000000000" pitchFamily="18" charset="-128"/>
              </a:rPr>
              <a:t>はじめに実施すべき対策は法令遵守である。</a:t>
            </a:r>
            <a:endParaRPr lang="en-US" altLang="ja-JP" sz="1400" dirty="0">
              <a:solidFill>
                <a:prstClr val="black"/>
              </a:solidFill>
              <a:latin typeface="HGP明朝E" panose="02020900000000000000" pitchFamily="18" charset="-128"/>
              <a:ea typeface="HGP明朝E" panose="02020900000000000000" pitchFamily="18" charset="-128"/>
            </a:endParaRPr>
          </a:p>
          <a:p>
            <a:pPr defTabSz="943478">
              <a:lnSpc>
                <a:spcPts val="2064"/>
              </a:lnSpc>
              <a:defRPr/>
            </a:pPr>
            <a:r>
              <a:rPr lang="ja-JP" altLang="en-US" sz="1400" dirty="0">
                <a:solidFill>
                  <a:prstClr val="black"/>
                </a:solidFill>
                <a:latin typeface="HGP明朝E" panose="02020900000000000000" pitchFamily="18" charset="-128"/>
                <a:ea typeface="HGP明朝E" panose="02020900000000000000" pitchFamily="18" charset="-128"/>
              </a:rPr>
              <a:t>　法令遵守とは</a:t>
            </a:r>
            <a:r>
              <a:rPr lang="en-US" altLang="ja-JP" sz="1400" dirty="0">
                <a:solidFill>
                  <a:prstClr val="black"/>
                </a:solidFill>
                <a:latin typeface="HGP明朝E" panose="02020900000000000000" pitchFamily="18" charset="-128"/>
                <a:ea typeface="HGP明朝E" panose="02020900000000000000" pitchFamily="18" charset="-128"/>
              </a:rPr>
              <a:t>,</a:t>
            </a:r>
            <a:r>
              <a:rPr lang="ja-JP" altLang="en-US" sz="1400" dirty="0">
                <a:solidFill>
                  <a:prstClr val="black"/>
                </a:solidFill>
                <a:latin typeface="HGP明朝E" panose="02020900000000000000" pitchFamily="18" charset="-128"/>
                <a:ea typeface="HGP明朝E" panose="02020900000000000000" pitchFamily="18" charset="-128"/>
              </a:rPr>
              <a:t>労働安全衛生法関連法令（通達</a:t>
            </a:r>
            <a:r>
              <a:rPr lang="en-US" altLang="ja-JP" sz="1400" dirty="0">
                <a:solidFill>
                  <a:prstClr val="black"/>
                </a:solidFill>
                <a:latin typeface="HGP明朝E" panose="02020900000000000000" pitchFamily="18" charset="-128"/>
                <a:ea typeface="HGP明朝E" panose="02020900000000000000" pitchFamily="18" charset="-128"/>
              </a:rPr>
              <a:t>,</a:t>
            </a:r>
            <a:r>
              <a:rPr lang="ja-JP" altLang="en-US" sz="1400" dirty="0">
                <a:solidFill>
                  <a:prstClr val="black"/>
                </a:solidFill>
                <a:latin typeface="HGP明朝E" panose="02020900000000000000" pitchFamily="18" charset="-128"/>
                <a:ea typeface="HGP明朝E" panose="02020900000000000000" pitchFamily="18" charset="-128"/>
              </a:rPr>
              <a:t>告示</a:t>
            </a:r>
            <a:r>
              <a:rPr lang="en-US" altLang="ja-JP" sz="1400" dirty="0">
                <a:solidFill>
                  <a:prstClr val="black"/>
                </a:solidFill>
                <a:latin typeface="HGP明朝E" panose="02020900000000000000" pitchFamily="18" charset="-128"/>
                <a:ea typeface="HGP明朝E" panose="02020900000000000000" pitchFamily="18" charset="-128"/>
              </a:rPr>
              <a:t>,</a:t>
            </a:r>
            <a:r>
              <a:rPr lang="ja-JP" altLang="en-US" sz="1400" dirty="0">
                <a:solidFill>
                  <a:prstClr val="black"/>
                </a:solidFill>
                <a:latin typeface="HGP明朝E" panose="02020900000000000000" pitchFamily="18" charset="-128"/>
                <a:ea typeface="HGP明朝E" panose="02020900000000000000" pitchFamily="18" charset="-128"/>
              </a:rPr>
              <a:t>行政指導等も含む）を守ることである。</a:t>
            </a:r>
            <a:endParaRPr lang="en-US" altLang="ja-JP" sz="1400" dirty="0">
              <a:solidFill>
                <a:prstClr val="black"/>
              </a:solidFill>
              <a:latin typeface="HGP明朝E" panose="02020900000000000000" pitchFamily="18" charset="-128"/>
              <a:ea typeface="HGP明朝E" panose="02020900000000000000" pitchFamily="18" charset="-128"/>
            </a:endParaRPr>
          </a:p>
          <a:p>
            <a:pPr>
              <a:lnSpc>
                <a:spcPts val="2064"/>
              </a:lnSpc>
            </a:pPr>
            <a:r>
              <a:rPr lang="ja-JP" altLang="en-US" sz="1400" dirty="0">
                <a:solidFill>
                  <a:prstClr val="black"/>
                </a:solidFill>
                <a:latin typeface="HGP明朝E" panose="02020900000000000000" pitchFamily="18" charset="-128"/>
                <a:ea typeface="HGP明朝E" panose="02020900000000000000" pitchFamily="18" charset="-128"/>
              </a:rPr>
              <a:t>　しかし</a:t>
            </a:r>
            <a:r>
              <a:rPr lang="en-US" altLang="ja-JP" sz="1400" dirty="0">
                <a:solidFill>
                  <a:prstClr val="black"/>
                </a:solidFill>
                <a:latin typeface="HGP明朝E" panose="02020900000000000000" pitchFamily="18" charset="-128"/>
                <a:ea typeface="HGP明朝E" panose="02020900000000000000" pitchFamily="18" charset="-128"/>
              </a:rPr>
              <a:t>,</a:t>
            </a:r>
            <a:r>
              <a:rPr lang="ja-JP" altLang="en-US" sz="1400" dirty="0">
                <a:solidFill>
                  <a:prstClr val="black"/>
                </a:solidFill>
                <a:latin typeface="HGP明朝E" panose="02020900000000000000" pitchFamily="18" charset="-128"/>
                <a:ea typeface="HGP明朝E" panose="02020900000000000000" pitchFamily="18" charset="-128"/>
              </a:rPr>
              <a:t>法令に違反しようとは思わないが</a:t>
            </a:r>
            <a:r>
              <a:rPr lang="en-US" altLang="ja-JP" sz="1400" dirty="0">
                <a:solidFill>
                  <a:prstClr val="black"/>
                </a:solidFill>
                <a:latin typeface="HGP明朝E" panose="02020900000000000000" pitchFamily="18" charset="-128"/>
                <a:ea typeface="HGP明朝E" panose="02020900000000000000" pitchFamily="18" charset="-128"/>
              </a:rPr>
              <a:t>,</a:t>
            </a:r>
            <a:r>
              <a:rPr lang="ja-JP" altLang="en-US" sz="1400" dirty="0">
                <a:solidFill>
                  <a:prstClr val="black"/>
                </a:solidFill>
                <a:latin typeface="HGP明朝E" panose="02020900000000000000" pitchFamily="18" charset="-128"/>
                <a:ea typeface="HGP明朝E" panose="02020900000000000000" pitchFamily="18" charset="-128"/>
              </a:rPr>
              <a:t>すべての法を理解するのは無理との意見も多い。</a:t>
            </a:r>
            <a:endParaRPr lang="en-US" altLang="ja-JP" sz="1400" dirty="0">
              <a:solidFill>
                <a:prstClr val="black"/>
              </a:solidFill>
              <a:latin typeface="HGP明朝E" panose="02020900000000000000" pitchFamily="18" charset="-128"/>
              <a:ea typeface="HGP明朝E" panose="02020900000000000000" pitchFamily="18" charset="-128"/>
            </a:endParaRPr>
          </a:p>
          <a:p>
            <a:pPr>
              <a:lnSpc>
                <a:spcPts val="2064"/>
              </a:lnSpc>
            </a:pPr>
            <a:endParaRPr lang="en-US" altLang="ja-JP" sz="1400" dirty="0">
              <a:solidFill>
                <a:prstClr val="black"/>
              </a:solidFill>
              <a:latin typeface="HGP明朝E" panose="02020900000000000000" pitchFamily="18" charset="-128"/>
              <a:ea typeface="HGP明朝E" panose="02020900000000000000" pitchFamily="18" charset="-128"/>
            </a:endParaRPr>
          </a:p>
          <a:p>
            <a:pPr defTabSz="1022717">
              <a:lnSpc>
                <a:spcPts val="2064"/>
              </a:lnSpc>
              <a:defRPr/>
            </a:pPr>
            <a:r>
              <a:rPr lang="en-US" altLang="ja-JP" sz="1400" dirty="0">
                <a:solidFill>
                  <a:prstClr val="black"/>
                </a:solidFill>
                <a:latin typeface="HGP明朝E" panose="02020900000000000000" pitchFamily="18" charset="-128"/>
                <a:ea typeface="HGP明朝E" panose="02020900000000000000" pitchFamily="18" charset="-128"/>
              </a:rPr>
              <a:t>2</a:t>
            </a:r>
            <a:r>
              <a:rPr lang="ja-JP" altLang="en-US" sz="1400" dirty="0">
                <a:solidFill>
                  <a:prstClr val="black"/>
                </a:solidFill>
                <a:latin typeface="HGP明朝E" panose="02020900000000000000" pitchFamily="18" charset="-128"/>
                <a:ea typeface="HGP明朝E" panose="02020900000000000000" pitchFamily="18" charset="-128"/>
              </a:rPr>
              <a:t>　</a:t>
            </a:r>
            <a:r>
              <a:rPr lang="en-US" altLang="ja-JP" sz="1400" dirty="0">
                <a:solidFill>
                  <a:prstClr val="black"/>
                </a:solidFill>
                <a:latin typeface="HGP明朝E" panose="02020900000000000000" pitchFamily="18" charset="-128"/>
                <a:ea typeface="HGP明朝E" panose="02020900000000000000" pitchFamily="18" charset="-128"/>
              </a:rPr>
              <a:t>2</a:t>
            </a:r>
            <a:r>
              <a:rPr lang="ja-JP" altLang="en-US" sz="1400" dirty="0">
                <a:solidFill>
                  <a:prstClr val="black"/>
                </a:solidFill>
                <a:latin typeface="HGP明朝E" panose="02020900000000000000" pitchFamily="18" charset="-128"/>
                <a:ea typeface="HGP明朝E" panose="02020900000000000000" pitchFamily="18" charset="-128"/>
              </a:rPr>
              <a:t>番目は</a:t>
            </a:r>
            <a:r>
              <a:rPr lang="en-US" altLang="ja-JP" sz="1400" dirty="0">
                <a:solidFill>
                  <a:prstClr val="black"/>
                </a:solidFill>
                <a:latin typeface="HGP明朝E" panose="02020900000000000000" pitchFamily="18" charset="-128"/>
                <a:ea typeface="HGP明朝E" panose="02020900000000000000" pitchFamily="18" charset="-128"/>
              </a:rPr>
              <a:t>,</a:t>
            </a:r>
            <a:r>
              <a:rPr lang="ja-JP" altLang="en-US" sz="1400" dirty="0">
                <a:solidFill>
                  <a:prstClr val="black"/>
                </a:solidFill>
                <a:latin typeface="HGP明朝E" panose="02020900000000000000" pitchFamily="18" charset="-128"/>
                <a:ea typeface="HGP明朝E" panose="02020900000000000000" pitchFamily="18" charset="-128"/>
              </a:rPr>
              <a:t>設備等の物理的な構成要素（ハードウェアー）などのハード面の対策である。</a:t>
            </a:r>
            <a:endParaRPr lang="en-US" altLang="ja-JP" sz="1400" dirty="0">
              <a:solidFill>
                <a:prstClr val="black"/>
              </a:solidFill>
              <a:latin typeface="HGP明朝E" panose="02020900000000000000" pitchFamily="18" charset="-128"/>
              <a:ea typeface="HGP明朝E" panose="02020900000000000000" pitchFamily="18" charset="-128"/>
            </a:endParaRPr>
          </a:p>
          <a:p>
            <a:pPr defTabSz="1022717">
              <a:lnSpc>
                <a:spcPts val="2064"/>
              </a:lnSpc>
              <a:defRPr/>
            </a:pPr>
            <a:r>
              <a:rPr lang="ja-JP" altLang="en-US" sz="1400" dirty="0">
                <a:solidFill>
                  <a:prstClr val="black"/>
                </a:solidFill>
                <a:latin typeface="HGP明朝E" panose="02020900000000000000" pitchFamily="18" charset="-128"/>
                <a:ea typeface="HGP明朝E" panose="02020900000000000000" pitchFamily="18" charset="-128"/>
              </a:rPr>
              <a:t>　これは</a:t>
            </a:r>
            <a:r>
              <a:rPr lang="en-US" altLang="ja-JP" sz="1400" dirty="0">
                <a:solidFill>
                  <a:prstClr val="black"/>
                </a:solidFill>
                <a:latin typeface="HGP明朝E" panose="02020900000000000000" pitchFamily="18" charset="-128"/>
                <a:ea typeface="HGP明朝E" panose="02020900000000000000" pitchFamily="18" charset="-128"/>
              </a:rPr>
              <a:t>,</a:t>
            </a:r>
            <a:r>
              <a:rPr lang="ja-JP" altLang="en-US" sz="1400" dirty="0">
                <a:solidFill>
                  <a:prstClr val="black"/>
                </a:solidFill>
                <a:latin typeface="HGP明朝E" panose="02020900000000000000" pitchFamily="18" charset="-128"/>
                <a:ea typeface="HGP明朝E" panose="02020900000000000000" pitchFamily="18" charset="-128"/>
              </a:rPr>
              <a:t>法令で定められたこと以外（以上）の対策となる。</a:t>
            </a:r>
            <a:endParaRPr lang="en-US" altLang="ja-JP" sz="1400" dirty="0">
              <a:solidFill>
                <a:prstClr val="black"/>
              </a:solidFill>
              <a:latin typeface="HGP明朝E" panose="02020900000000000000" pitchFamily="18" charset="-128"/>
              <a:ea typeface="HGP明朝E" panose="02020900000000000000" pitchFamily="18" charset="-128"/>
            </a:endParaRPr>
          </a:p>
          <a:p>
            <a:pPr defTabSz="1022717">
              <a:lnSpc>
                <a:spcPts val="2064"/>
              </a:lnSpc>
              <a:defRPr/>
            </a:pPr>
            <a:r>
              <a:rPr lang="ja-JP" altLang="en-US" sz="1400" dirty="0">
                <a:solidFill>
                  <a:prstClr val="black"/>
                </a:solidFill>
                <a:latin typeface="HGP明朝E" panose="02020900000000000000" pitchFamily="18" charset="-128"/>
                <a:ea typeface="HGP明朝E" panose="02020900000000000000" pitchFamily="18" charset="-128"/>
              </a:rPr>
              <a:t>　このハード面の対策が本来の「</a:t>
            </a:r>
            <a:r>
              <a:rPr lang="zh-TW" altLang="en-US" sz="1400" dirty="0">
                <a:solidFill>
                  <a:prstClr val="black"/>
                </a:solidFill>
                <a:latin typeface="HGP明朝E" panose="02020900000000000000" pitchFamily="18" charset="-128"/>
                <a:ea typeface="HGP明朝E" panose="02020900000000000000" pitchFamily="18" charset="-128"/>
              </a:rPr>
              <a:t>労働災害防止対策</a:t>
            </a:r>
            <a:r>
              <a:rPr lang="ja-JP" altLang="en-US" sz="1400" dirty="0">
                <a:solidFill>
                  <a:prstClr val="black"/>
                </a:solidFill>
                <a:latin typeface="HGP明朝E" panose="02020900000000000000" pitchFamily="18" charset="-128"/>
                <a:ea typeface="HGP明朝E" panose="02020900000000000000" pitchFamily="18" charset="-128"/>
              </a:rPr>
              <a:t>」の要であり</a:t>
            </a:r>
            <a:r>
              <a:rPr lang="en-US" altLang="ja-JP" sz="1400" dirty="0">
                <a:solidFill>
                  <a:prstClr val="black"/>
                </a:solidFill>
                <a:latin typeface="HGP明朝E" panose="02020900000000000000" pitchFamily="18" charset="-128"/>
                <a:ea typeface="HGP明朝E" panose="02020900000000000000" pitchFamily="18" charset="-128"/>
              </a:rPr>
              <a:t>,</a:t>
            </a:r>
            <a:r>
              <a:rPr lang="ja-JP" altLang="en-US" sz="1400" dirty="0">
                <a:solidFill>
                  <a:prstClr val="black"/>
                </a:solidFill>
                <a:latin typeface="HGP明朝E" panose="02020900000000000000" pitchFamily="18" charset="-128"/>
                <a:ea typeface="HGP明朝E" panose="02020900000000000000" pitchFamily="18" charset="-128"/>
              </a:rPr>
              <a:t>これが徹底されれば</a:t>
            </a:r>
            <a:r>
              <a:rPr lang="en-US" altLang="ja-JP" sz="1400" dirty="0">
                <a:solidFill>
                  <a:prstClr val="black"/>
                </a:solidFill>
                <a:latin typeface="HGP明朝E" panose="02020900000000000000" pitchFamily="18" charset="-128"/>
                <a:ea typeface="HGP明朝E" panose="02020900000000000000" pitchFamily="18" charset="-128"/>
              </a:rPr>
              <a:t>,</a:t>
            </a:r>
            <a:r>
              <a:rPr lang="ja-JP" altLang="en-US" sz="1400" dirty="0">
                <a:solidFill>
                  <a:prstClr val="black"/>
                </a:solidFill>
                <a:latin typeface="HGP明朝E" panose="02020900000000000000" pitchFamily="18" charset="-128"/>
                <a:ea typeface="HGP明朝E" panose="02020900000000000000" pitchFamily="18" charset="-128"/>
              </a:rPr>
              <a:t>殆どの災害を防ぐことができる。</a:t>
            </a:r>
            <a:endParaRPr lang="en-US" altLang="ja-JP" sz="1400" dirty="0">
              <a:solidFill>
                <a:prstClr val="black"/>
              </a:solidFill>
              <a:latin typeface="HGP明朝E" panose="02020900000000000000" pitchFamily="18" charset="-128"/>
              <a:ea typeface="HGP明朝E" panose="02020900000000000000" pitchFamily="18" charset="-128"/>
            </a:endParaRPr>
          </a:p>
          <a:p>
            <a:pPr defTabSz="1022717">
              <a:lnSpc>
                <a:spcPts val="2064"/>
              </a:lnSpc>
              <a:defRPr/>
            </a:pPr>
            <a:r>
              <a:rPr lang="ja-JP" altLang="en-US" sz="1400" dirty="0">
                <a:solidFill>
                  <a:prstClr val="black"/>
                </a:solidFill>
                <a:latin typeface="HGP明朝E" panose="02020900000000000000" pitchFamily="18" charset="-128"/>
                <a:ea typeface="HGP明朝E" panose="02020900000000000000" pitchFamily="18" charset="-128"/>
              </a:rPr>
              <a:t>　しかし</a:t>
            </a:r>
            <a:r>
              <a:rPr lang="en-US" altLang="ja-JP" sz="1400" dirty="0">
                <a:solidFill>
                  <a:prstClr val="black"/>
                </a:solidFill>
                <a:latin typeface="HGP明朝E" panose="02020900000000000000" pitchFamily="18" charset="-128"/>
                <a:ea typeface="HGP明朝E" panose="02020900000000000000" pitchFamily="18" charset="-128"/>
              </a:rPr>
              <a:t>,</a:t>
            </a:r>
            <a:r>
              <a:rPr lang="ja-JP" altLang="en-US" sz="1400" dirty="0">
                <a:solidFill>
                  <a:prstClr val="black"/>
                </a:solidFill>
                <a:latin typeface="HGP明朝E" panose="02020900000000000000" pitchFamily="18" charset="-128"/>
                <a:ea typeface="HGP明朝E" panose="02020900000000000000" pitchFamily="18" charset="-128"/>
              </a:rPr>
              <a:t>機械や設備を良くしたいが予算がないとも聞く。　　</a:t>
            </a:r>
            <a:endParaRPr lang="en-US" altLang="ja-JP" sz="1400" dirty="0">
              <a:solidFill>
                <a:prstClr val="black"/>
              </a:solidFill>
              <a:latin typeface="HGP明朝E" panose="02020900000000000000" pitchFamily="18" charset="-128"/>
              <a:ea typeface="HGP明朝E" panose="02020900000000000000" pitchFamily="18" charset="-128"/>
            </a:endParaRPr>
          </a:p>
          <a:p>
            <a:pPr defTabSz="1022717">
              <a:lnSpc>
                <a:spcPts val="2064"/>
              </a:lnSpc>
              <a:defRPr/>
            </a:pPr>
            <a:endParaRPr lang="ja-JP" altLang="en-US" sz="1400" dirty="0">
              <a:solidFill>
                <a:prstClr val="black"/>
              </a:solidFill>
              <a:latin typeface="HGP明朝E" panose="02020900000000000000" pitchFamily="18" charset="-128"/>
              <a:ea typeface="HGP明朝E" panose="02020900000000000000" pitchFamily="18" charset="-128"/>
            </a:endParaRPr>
          </a:p>
          <a:p>
            <a:pPr defTabSz="943478">
              <a:lnSpc>
                <a:spcPts val="2064"/>
              </a:lnSpc>
              <a:defRPr/>
            </a:pPr>
            <a:r>
              <a:rPr lang="en-US" altLang="ja-JP" sz="1400" dirty="0">
                <a:solidFill>
                  <a:prstClr val="black"/>
                </a:solidFill>
                <a:latin typeface="HGP明朝E" panose="02020900000000000000" pitchFamily="18" charset="-128"/>
                <a:ea typeface="HGP明朝E" panose="02020900000000000000" pitchFamily="18" charset="-128"/>
              </a:rPr>
              <a:t>3</a:t>
            </a:r>
            <a:r>
              <a:rPr lang="ja-JP" altLang="en-US" sz="1400" dirty="0">
                <a:solidFill>
                  <a:prstClr val="black"/>
                </a:solidFill>
                <a:latin typeface="HGP明朝E" panose="02020900000000000000" pitchFamily="18" charset="-128"/>
                <a:ea typeface="HGP明朝E" panose="02020900000000000000" pitchFamily="18" charset="-128"/>
              </a:rPr>
              <a:t>　</a:t>
            </a:r>
            <a:r>
              <a:rPr lang="en-US" altLang="ja-JP" sz="1400" dirty="0">
                <a:solidFill>
                  <a:prstClr val="black"/>
                </a:solidFill>
                <a:latin typeface="HGP明朝E" panose="02020900000000000000" pitchFamily="18" charset="-128"/>
                <a:ea typeface="HGP明朝E" panose="02020900000000000000" pitchFamily="18" charset="-128"/>
              </a:rPr>
              <a:t>1</a:t>
            </a:r>
            <a:r>
              <a:rPr lang="ja-JP" altLang="en-US" sz="1400" dirty="0">
                <a:solidFill>
                  <a:prstClr val="black"/>
                </a:solidFill>
                <a:latin typeface="HGP明朝E" panose="02020900000000000000" pitchFamily="18" charset="-128"/>
                <a:ea typeface="HGP明朝E" panose="02020900000000000000" pitchFamily="18" charset="-128"/>
              </a:rPr>
              <a:t>番目</a:t>
            </a:r>
            <a:r>
              <a:rPr lang="en-US" altLang="ja-JP" sz="1400" dirty="0">
                <a:solidFill>
                  <a:prstClr val="black"/>
                </a:solidFill>
                <a:latin typeface="HGP明朝E" panose="02020900000000000000" pitchFamily="18" charset="-128"/>
                <a:ea typeface="HGP明朝E" panose="02020900000000000000" pitchFamily="18" charset="-128"/>
              </a:rPr>
              <a:t>,2</a:t>
            </a:r>
            <a:r>
              <a:rPr lang="ja-JP" altLang="en-US" sz="1400" dirty="0">
                <a:solidFill>
                  <a:prstClr val="black"/>
                </a:solidFill>
                <a:latin typeface="HGP明朝E" panose="02020900000000000000" pitchFamily="18" charset="-128"/>
                <a:ea typeface="HGP明朝E" panose="02020900000000000000" pitchFamily="18" charset="-128"/>
              </a:rPr>
              <a:t>番目の対策を徹底し</a:t>
            </a:r>
            <a:r>
              <a:rPr lang="en-US" altLang="ja-JP" sz="1400" dirty="0">
                <a:solidFill>
                  <a:prstClr val="black"/>
                </a:solidFill>
                <a:latin typeface="HGP明朝E" panose="02020900000000000000" pitchFamily="18" charset="-128"/>
                <a:ea typeface="HGP明朝E" panose="02020900000000000000" pitchFamily="18" charset="-128"/>
              </a:rPr>
              <a:t>,</a:t>
            </a:r>
            <a:r>
              <a:rPr lang="ja-JP" altLang="en-US" sz="1400" dirty="0">
                <a:solidFill>
                  <a:prstClr val="black"/>
                </a:solidFill>
                <a:latin typeface="HGP明朝E" panose="02020900000000000000" pitchFamily="18" charset="-128"/>
                <a:ea typeface="HGP明朝E" panose="02020900000000000000" pitchFamily="18" charset="-128"/>
              </a:rPr>
              <a:t>それでも防ぐことができない災害について</a:t>
            </a:r>
            <a:r>
              <a:rPr lang="en-US" altLang="ja-JP" sz="1400" dirty="0">
                <a:solidFill>
                  <a:prstClr val="black"/>
                </a:solidFill>
                <a:latin typeface="HGP明朝E" panose="02020900000000000000" pitchFamily="18" charset="-128"/>
                <a:ea typeface="HGP明朝E" panose="02020900000000000000" pitchFamily="18" charset="-128"/>
              </a:rPr>
              <a:t>,</a:t>
            </a:r>
            <a:r>
              <a:rPr lang="ja-JP" altLang="en-US" sz="1400" dirty="0">
                <a:solidFill>
                  <a:prstClr val="black"/>
                </a:solidFill>
                <a:latin typeface="HGP明朝E" panose="02020900000000000000" pitchFamily="18" charset="-128"/>
                <a:ea typeface="HGP明朝E" panose="02020900000000000000" pitchFamily="18" charset="-128"/>
              </a:rPr>
              <a:t>第３の</a:t>
            </a:r>
            <a:r>
              <a:rPr lang="ja-JP" altLang="ja-JP" sz="1400" dirty="0">
                <a:solidFill>
                  <a:prstClr val="black"/>
                </a:solidFill>
                <a:latin typeface="HGP明朝E" panose="02020900000000000000" pitchFamily="18" charset="-128"/>
                <a:ea typeface="HGP明朝E" panose="02020900000000000000" pitchFamily="18" charset="-128"/>
              </a:rPr>
              <a:t>ソフト面</a:t>
            </a:r>
            <a:r>
              <a:rPr lang="ja-JP" altLang="en-US" sz="1400" dirty="0">
                <a:solidFill>
                  <a:prstClr val="black"/>
                </a:solidFill>
                <a:latin typeface="HGP明朝E" panose="02020900000000000000" pitchFamily="18" charset="-128"/>
                <a:ea typeface="HGP明朝E" panose="02020900000000000000" pitchFamily="18" charset="-128"/>
              </a:rPr>
              <a:t>の対策で防ぐことになる。</a:t>
            </a:r>
            <a:endParaRPr lang="en-US" altLang="ja-JP" sz="1400" dirty="0">
              <a:solidFill>
                <a:prstClr val="black"/>
              </a:solidFill>
              <a:latin typeface="HGP明朝E" panose="02020900000000000000" pitchFamily="18" charset="-128"/>
              <a:ea typeface="HGP明朝E" panose="02020900000000000000" pitchFamily="18" charset="-128"/>
            </a:endParaRPr>
          </a:p>
          <a:p>
            <a:pPr defTabSz="943478">
              <a:lnSpc>
                <a:spcPts val="2064"/>
              </a:lnSpc>
              <a:defRPr/>
            </a:pPr>
            <a:r>
              <a:rPr lang="ja-JP" altLang="en-US" sz="1400" dirty="0">
                <a:solidFill>
                  <a:prstClr val="black"/>
                </a:solidFill>
                <a:latin typeface="HGP明朝E" panose="02020900000000000000" pitchFamily="18" charset="-128"/>
                <a:ea typeface="HGP明朝E" panose="02020900000000000000" pitchFamily="18" charset="-128"/>
              </a:rPr>
              <a:t>　</a:t>
            </a:r>
            <a:r>
              <a:rPr lang="ja-JP" altLang="ja-JP" sz="1400" dirty="0">
                <a:solidFill>
                  <a:prstClr val="black"/>
                </a:solidFill>
                <a:latin typeface="HGP明朝E" panose="02020900000000000000" pitchFamily="18" charset="-128"/>
                <a:ea typeface="HGP明朝E" panose="02020900000000000000" pitchFamily="18" charset="-128"/>
              </a:rPr>
              <a:t>ソフト面</a:t>
            </a:r>
            <a:r>
              <a:rPr lang="ja-JP" altLang="en-US" sz="1400" dirty="0">
                <a:solidFill>
                  <a:prstClr val="black"/>
                </a:solidFill>
                <a:latin typeface="HGP明朝E" panose="02020900000000000000" pitchFamily="18" charset="-128"/>
                <a:ea typeface="HGP明朝E" panose="02020900000000000000" pitchFamily="18" charset="-128"/>
              </a:rPr>
              <a:t>の対策は</a:t>
            </a:r>
            <a:r>
              <a:rPr lang="en-US" altLang="ja-JP" sz="1400" dirty="0">
                <a:solidFill>
                  <a:prstClr val="black"/>
                </a:solidFill>
                <a:latin typeface="HGP明朝E" panose="02020900000000000000" pitchFamily="18" charset="-128"/>
                <a:ea typeface="HGP明朝E" panose="02020900000000000000" pitchFamily="18" charset="-128"/>
              </a:rPr>
              <a:t>,</a:t>
            </a:r>
            <a:r>
              <a:rPr lang="ja-JP" altLang="en-US" sz="1400" dirty="0">
                <a:solidFill>
                  <a:prstClr val="black"/>
                </a:solidFill>
                <a:latin typeface="HGP明朝E" panose="02020900000000000000" pitchFamily="18" charset="-128"/>
                <a:ea typeface="HGP明朝E" panose="02020900000000000000" pitchFamily="18" charset="-128"/>
              </a:rPr>
              <a:t>組織・管理などの</a:t>
            </a:r>
            <a:r>
              <a:rPr lang="ja-JP" altLang="ja-JP" sz="1400" dirty="0">
                <a:solidFill>
                  <a:prstClr val="black"/>
                </a:solidFill>
                <a:latin typeface="HGP明朝E" panose="02020900000000000000" pitchFamily="18" charset="-128"/>
                <a:ea typeface="HGP明朝E" panose="02020900000000000000" pitchFamily="18" charset="-128"/>
              </a:rPr>
              <a:t>無形な構成要素</a:t>
            </a:r>
            <a:r>
              <a:rPr lang="ja-JP" altLang="en-US" sz="1400" dirty="0">
                <a:solidFill>
                  <a:prstClr val="black"/>
                </a:solidFill>
                <a:latin typeface="HGP明朝E" panose="02020900000000000000" pitchFamily="18" charset="-128"/>
                <a:ea typeface="HGP明朝E" panose="02020900000000000000" pitchFamily="18" charset="-128"/>
              </a:rPr>
              <a:t>（ソフトウェアー）と</a:t>
            </a:r>
            <a:r>
              <a:rPr lang="en-US" altLang="ja-JP" sz="1400" dirty="0">
                <a:solidFill>
                  <a:prstClr val="black"/>
                </a:solidFill>
                <a:latin typeface="HGP明朝E" panose="02020900000000000000" pitchFamily="18" charset="-128"/>
                <a:ea typeface="HGP明朝E" panose="02020900000000000000" pitchFamily="18" charset="-128"/>
              </a:rPr>
              <a:t>,</a:t>
            </a:r>
            <a:r>
              <a:rPr lang="ja-JP" altLang="en-US" sz="1400" dirty="0">
                <a:solidFill>
                  <a:prstClr val="black"/>
                </a:solidFill>
                <a:latin typeface="HGP明朝E" panose="02020900000000000000" pitchFamily="18" charset="-128"/>
                <a:ea typeface="HGP明朝E" panose="02020900000000000000" pitchFamily="18" charset="-128"/>
              </a:rPr>
              <a:t>人間的な構成要素（ヒューマンウェアー）の対策である。</a:t>
            </a:r>
            <a:endParaRPr lang="en-US" altLang="ja-JP" sz="1400" dirty="0"/>
          </a:p>
        </p:txBody>
      </p:sp>
      <p:sp>
        <p:nvSpPr>
          <p:cNvPr id="2" name="スライド番号プレースホルダー 1"/>
          <p:cNvSpPr>
            <a:spLocks noGrp="1"/>
          </p:cNvSpPr>
          <p:nvPr>
            <p:ph type="sldNum" sz="quarter" idx="10"/>
          </p:nvPr>
        </p:nvSpPr>
        <p:spPr/>
        <p:txBody>
          <a:bodyPr/>
          <a:lstStyle/>
          <a:p>
            <a:fld id="{5F65748C-C6D8-4748-808C-1CEA1825BD04}" type="slidenum">
              <a:rPr kumimoji="1" lang="ja-JP" altLang="en-US" smtClean="0"/>
              <a:t>25</a:t>
            </a:fld>
            <a:endParaRPr kumimoji="1" lang="ja-JP" altLang="en-US"/>
          </a:p>
        </p:txBody>
      </p:sp>
    </p:spTree>
    <p:extLst>
      <p:ext uri="{BB962C8B-B14F-4D97-AF65-F5344CB8AC3E}">
        <p14:creationId xmlns:p14="http://schemas.microsoft.com/office/powerpoint/2010/main" val="265982593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9507" name="Rectangle 2"/>
          <p:cNvSpPr>
            <a:spLocks noGrp="1" noRot="1" noChangeAspect="1" noChangeArrowheads="1" noTextEdit="1"/>
          </p:cNvSpPr>
          <p:nvPr>
            <p:ph type="sldImg"/>
          </p:nvPr>
        </p:nvSpPr>
        <p:spPr>
          <a:xfrm>
            <a:off x="1154113" y="741363"/>
            <a:ext cx="4814887" cy="3889375"/>
          </a:xfrm>
          <a:prstGeom prst="rect">
            <a:avLst/>
          </a:prstGeom>
          <a:ln/>
        </p:spPr>
      </p:sp>
      <p:sp>
        <p:nvSpPr>
          <p:cNvPr id="149508" name="Rectangle 3"/>
          <p:cNvSpPr>
            <a:spLocks noGrp="1" noChangeAspect="1" noChangeArrowheads="1"/>
          </p:cNvSpPr>
          <p:nvPr>
            <p:ph type="body" idx="1"/>
          </p:nvPr>
        </p:nvSpPr>
        <p:spPr>
          <a:xfrm>
            <a:off x="1131388" y="4890047"/>
            <a:ext cx="4828132" cy="4445497"/>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nSpc>
                <a:spcPts val="2064"/>
              </a:lnSpc>
              <a:defRPr/>
            </a:pPr>
            <a:r>
              <a:rPr lang="ja-JP" altLang="en-US" sz="1400" dirty="0">
                <a:solidFill>
                  <a:schemeClr val="accent4">
                    <a:lumMod val="10000"/>
                  </a:schemeClr>
                </a:solidFill>
                <a:latin typeface="HGP明朝E" panose="02020900000000000000" pitchFamily="18" charset="-128"/>
                <a:ea typeface="HGP明朝E" panose="02020900000000000000" pitchFamily="18" charset="-128"/>
              </a:rPr>
              <a:t>　労働安全衛生法令等は</a:t>
            </a:r>
            <a:r>
              <a:rPr lang="en-US" altLang="ja-JP" sz="1400" dirty="0">
                <a:solidFill>
                  <a:schemeClr val="accent4">
                    <a:lumMod val="10000"/>
                  </a:schemeClr>
                </a:solidFill>
                <a:latin typeface="HGP明朝E" panose="02020900000000000000" pitchFamily="18" charset="-128"/>
                <a:ea typeface="HGP明朝E" panose="02020900000000000000" pitchFamily="18" charset="-128"/>
              </a:rPr>
              <a:t>,</a:t>
            </a:r>
            <a:r>
              <a:rPr lang="ja-JP" altLang="en-US" sz="1400" dirty="0">
                <a:solidFill>
                  <a:schemeClr val="accent4">
                    <a:lumMod val="10000"/>
                  </a:schemeClr>
                </a:solidFill>
                <a:latin typeface="HGP明朝E" panose="02020900000000000000" pitchFamily="18" charset="-128"/>
                <a:ea typeface="HGP明朝E" panose="02020900000000000000" pitchFamily="18" charset="-128"/>
              </a:rPr>
              <a:t>技術の進歩</a:t>
            </a:r>
            <a:r>
              <a:rPr lang="en-US" altLang="ja-JP" sz="1400" dirty="0">
                <a:solidFill>
                  <a:schemeClr val="accent4">
                    <a:lumMod val="10000"/>
                  </a:schemeClr>
                </a:solidFill>
                <a:latin typeface="HGP明朝E" panose="02020900000000000000" pitchFamily="18" charset="-128"/>
                <a:ea typeface="HGP明朝E" panose="02020900000000000000" pitchFamily="18" charset="-128"/>
              </a:rPr>
              <a:t>,</a:t>
            </a:r>
            <a:r>
              <a:rPr lang="ja-JP" altLang="en-US" sz="1400" dirty="0">
                <a:solidFill>
                  <a:schemeClr val="accent4">
                    <a:lumMod val="10000"/>
                  </a:schemeClr>
                </a:solidFill>
                <a:latin typeface="HGP明朝E" panose="02020900000000000000" pitchFamily="18" charset="-128"/>
                <a:ea typeface="HGP明朝E" panose="02020900000000000000" pitchFamily="18" charset="-128"/>
              </a:rPr>
              <a:t>災害の発生状況などを背景として不断の進化を遂げていくものであり</a:t>
            </a:r>
            <a:r>
              <a:rPr lang="en-US" altLang="ja-JP" sz="1400" dirty="0">
                <a:solidFill>
                  <a:schemeClr val="accent4">
                    <a:lumMod val="10000"/>
                  </a:schemeClr>
                </a:solidFill>
                <a:latin typeface="HGP明朝E" panose="02020900000000000000" pitchFamily="18" charset="-128"/>
                <a:ea typeface="HGP明朝E" panose="02020900000000000000" pitchFamily="18" charset="-128"/>
              </a:rPr>
              <a:t>,</a:t>
            </a:r>
            <a:r>
              <a:rPr lang="ja-JP" altLang="en-US" sz="1400" dirty="0">
                <a:solidFill>
                  <a:schemeClr val="accent4">
                    <a:lumMod val="10000"/>
                  </a:schemeClr>
                </a:solidFill>
                <a:latin typeface="HGP明朝E" panose="02020900000000000000" pitchFamily="18" charset="-128"/>
                <a:ea typeface="HGP明朝E" panose="02020900000000000000" pitchFamily="18" charset="-128"/>
              </a:rPr>
              <a:t>また</a:t>
            </a:r>
            <a:r>
              <a:rPr lang="en-US" altLang="ja-JP" sz="1400" dirty="0">
                <a:solidFill>
                  <a:schemeClr val="accent4">
                    <a:lumMod val="10000"/>
                  </a:schemeClr>
                </a:solidFill>
                <a:latin typeface="HGP明朝E" panose="02020900000000000000" pitchFamily="18" charset="-128"/>
                <a:ea typeface="HGP明朝E" panose="02020900000000000000" pitchFamily="18" charset="-128"/>
              </a:rPr>
              <a:t>,</a:t>
            </a:r>
            <a:r>
              <a:rPr lang="ja-JP" altLang="en-US" sz="1400" dirty="0">
                <a:solidFill>
                  <a:schemeClr val="accent4">
                    <a:lumMod val="10000"/>
                  </a:schemeClr>
                </a:solidFill>
                <a:latin typeface="HGP明朝E" panose="02020900000000000000" pitchFamily="18" charset="-128"/>
                <a:ea typeface="HGP明朝E" panose="02020900000000000000" pitchFamily="18" charset="-128"/>
              </a:rPr>
              <a:t>労働災害で犠牲になった労働者により制定・改正され続けていることから</a:t>
            </a:r>
            <a:r>
              <a:rPr lang="en-US" altLang="ja-JP" sz="1400" dirty="0">
                <a:solidFill>
                  <a:schemeClr val="accent4">
                    <a:lumMod val="10000"/>
                  </a:schemeClr>
                </a:solidFill>
                <a:latin typeface="HGP明朝E" panose="02020900000000000000" pitchFamily="18" charset="-128"/>
                <a:ea typeface="HGP明朝E" panose="02020900000000000000" pitchFamily="18" charset="-128"/>
              </a:rPr>
              <a:t>,</a:t>
            </a:r>
            <a:r>
              <a:rPr lang="ja-JP" altLang="en-US" sz="1400" dirty="0">
                <a:solidFill>
                  <a:schemeClr val="accent4">
                    <a:lumMod val="10000"/>
                  </a:schemeClr>
                </a:solidFill>
                <a:latin typeface="HGP明朝E" panose="02020900000000000000" pitchFamily="18" charset="-128"/>
                <a:ea typeface="HGP明朝E" panose="02020900000000000000" pitchFamily="18" charset="-128"/>
              </a:rPr>
              <a:t>「成長する規則」</a:t>
            </a:r>
            <a:r>
              <a:rPr lang="en-US" altLang="ja-JP" sz="1400" dirty="0">
                <a:solidFill>
                  <a:schemeClr val="accent4">
                    <a:lumMod val="10000"/>
                  </a:schemeClr>
                </a:solidFill>
                <a:latin typeface="HGP明朝E" panose="02020900000000000000" pitchFamily="18" charset="-128"/>
                <a:ea typeface="HGP明朝E" panose="02020900000000000000" pitchFamily="18" charset="-128"/>
              </a:rPr>
              <a:t>,</a:t>
            </a:r>
            <a:r>
              <a:rPr lang="ja-JP" altLang="en-US" sz="1400" dirty="0">
                <a:solidFill>
                  <a:schemeClr val="accent4">
                    <a:lumMod val="10000"/>
                  </a:schemeClr>
                </a:solidFill>
                <a:latin typeface="HGP明朝E" panose="02020900000000000000" pitchFamily="18" charset="-128"/>
                <a:ea typeface="HGP明朝E" panose="02020900000000000000" pitchFamily="18" charset="-128"/>
              </a:rPr>
              <a:t>「先人の血で書かれた文字」などと言われている。</a:t>
            </a:r>
            <a:endParaRPr lang="en-US" altLang="ja-JP" sz="1400" dirty="0">
              <a:solidFill>
                <a:schemeClr val="accent4">
                  <a:lumMod val="10000"/>
                </a:schemeClr>
              </a:solidFill>
              <a:latin typeface="HGP明朝E" panose="02020900000000000000" pitchFamily="18" charset="-128"/>
              <a:ea typeface="HGP明朝E" panose="02020900000000000000" pitchFamily="18" charset="-128"/>
            </a:endParaRPr>
          </a:p>
          <a:p>
            <a:pPr defTabSz="943478">
              <a:lnSpc>
                <a:spcPts val="2064"/>
              </a:lnSpc>
              <a:defRPr/>
            </a:pPr>
            <a:r>
              <a:rPr lang="ja-JP" altLang="en-US" sz="1400" dirty="0">
                <a:solidFill>
                  <a:schemeClr val="accent4">
                    <a:lumMod val="10000"/>
                  </a:schemeClr>
                </a:solidFill>
                <a:latin typeface="HGP明朝E" panose="02020900000000000000" pitchFamily="18" charset="-128"/>
                <a:ea typeface="HGP明朝E" panose="02020900000000000000" pitchFamily="18" charset="-128"/>
              </a:rPr>
              <a:t>　</a:t>
            </a:r>
            <a:r>
              <a:rPr lang="ja-JP" altLang="en-US" sz="1400" dirty="0">
                <a:latin typeface="HGP明朝E" panose="02020900000000000000" pitchFamily="18" charset="-128"/>
                <a:ea typeface="HGP明朝E" panose="02020900000000000000" pitchFamily="18" charset="-128"/>
              </a:rPr>
              <a:t>数多くの災害調査等を経験を通してみると</a:t>
            </a:r>
            <a:r>
              <a:rPr lang="en-US" altLang="ja-JP" sz="1400" dirty="0">
                <a:latin typeface="HGP明朝E" panose="02020900000000000000" pitchFamily="18" charset="-128"/>
                <a:ea typeface="HGP明朝E" panose="02020900000000000000" pitchFamily="18" charset="-128"/>
              </a:rPr>
              <a:t>,</a:t>
            </a:r>
            <a:r>
              <a:rPr lang="ja-JP" altLang="en-US" sz="1400" dirty="0">
                <a:latin typeface="HGP明朝E" panose="02020900000000000000" pitchFamily="18" charset="-128"/>
                <a:ea typeface="HGP明朝E" panose="02020900000000000000" pitchFamily="18" charset="-128"/>
              </a:rPr>
              <a:t>殆どの災害には</a:t>
            </a:r>
            <a:r>
              <a:rPr lang="en-US" altLang="ja-JP" sz="1400" dirty="0">
                <a:latin typeface="HGP明朝E" panose="02020900000000000000" pitchFamily="18" charset="-128"/>
                <a:ea typeface="HGP明朝E" panose="02020900000000000000" pitchFamily="18" charset="-128"/>
              </a:rPr>
              <a:t>,</a:t>
            </a:r>
            <a:r>
              <a:rPr lang="ja-JP" altLang="en-US" sz="1400" dirty="0">
                <a:latin typeface="HGP明朝E" panose="02020900000000000000" pitchFamily="18" charset="-128"/>
                <a:ea typeface="HGP明朝E" panose="02020900000000000000" pitchFamily="18" charset="-128"/>
              </a:rPr>
              <a:t>必ず何らかの法違反の疑いがある。寧ろ法違反のない死亡重傷災害はないともいえる。</a:t>
            </a:r>
            <a:endParaRPr lang="en-US" altLang="ja-JP" sz="1400" dirty="0">
              <a:latin typeface="HGP明朝E" panose="02020900000000000000" pitchFamily="18" charset="-128"/>
              <a:ea typeface="HGP明朝E" panose="02020900000000000000" pitchFamily="18" charset="-128"/>
            </a:endParaRPr>
          </a:p>
          <a:p>
            <a:pPr>
              <a:lnSpc>
                <a:spcPts val="2064"/>
              </a:lnSpc>
              <a:defRPr/>
            </a:pPr>
            <a:r>
              <a:rPr lang="en-US" altLang="ja-JP" sz="1400" dirty="0">
                <a:latin typeface="HGP明朝E" panose="02020900000000000000" pitchFamily="18" charset="-128"/>
                <a:ea typeface="HGP明朝E" panose="02020900000000000000" pitchFamily="18" charset="-128"/>
              </a:rPr>
              <a:t> </a:t>
            </a:r>
            <a:r>
              <a:rPr lang="ja-JP" altLang="en-US" sz="1400" dirty="0">
                <a:latin typeface="HGP明朝E" panose="02020900000000000000" pitchFamily="18" charset="-128"/>
                <a:ea typeface="HGP明朝E" panose="02020900000000000000" pitchFamily="18" charset="-128"/>
              </a:rPr>
              <a:t>そうであれば</a:t>
            </a:r>
            <a:r>
              <a:rPr lang="en-US" altLang="ja-JP" sz="1400" dirty="0">
                <a:latin typeface="HGP明朝E" panose="02020900000000000000" pitchFamily="18" charset="-128"/>
                <a:ea typeface="HGP明朝E" panose="02020900000000000000" pitchFamily="18" charset="-128"/>
              </a:rPr>
              <a:t>,</a:t>
            </a:r>
            <a:r>
              <a:rPr lang="ja-JP" altLang="en-US" sz="1400" dirty="0">
                <a:latin typeface="HGP明朝E" panose="02020900000000000000" pitchFamily="18" charset="-128"/>
                <a:ea typeface="HGP明朝E" panose="02020900000000000000" pitchFamily="18" charset="-128"/>
              </a:rPr>
              <a:t>まずは</a:t>
            </a:r>
            <a:r>
              <a:rPr lang="en-US" altLang="ja-JP" sz="1400" dirty="0">
                <a:latin typeface="HGP明朝E" panose="02020900000000000000" pitchFamily="18" charset="-128"/>
                <a:ea typeface="HGP明朝E" panose="02020900000000000000" pitchFamily="18" charset="-128"/>
              </a:rPr>
              <a:t>,</a:t>
            </a:r>
            <a:r>
              <a:rPr lang="ja-JP" altLang="en-US" sz="1400" dirty="0">
                <a:solidFill>
                  <a:schemeClr val="accent4">
                    <a:lumMod val="10000"/>
                  </a:schemeClr>
                </a:solidFill>
                <a:latin typeface="HGP明朝E" panose="02020900000000000000" pitchFamily="18" charset="-128"/>
                <a:ea typeface="HGP明朝E" panose="02020900000000000000" pitchFamily="18" charset="-128"/>
              </a:rPr>
              <a:t>法令等</a:t>
            </a:r>
            <a:r>
              <a:rPr lang="ja-JP" altLang="en-US" sz="1400" dirty="0">
                <a:latin typeface="HGP明朝E" panose="02020900000000000000" pitchFamily="18" charset="-128"/>
                <a:ea typeface="HGP明朝E" panose="02020900000000000000" pitchFamily="18" charset="-128"/>
              </a:rPr>
              <a:t>を遵守することが災害を発生させない第一順位であることは明らかである。</a:t>
            </a:r>
          </a:p>
        </p:txBody>
      </p:sp>
      <p:sp>
        <p:nvSpPr>
          <p:cNvPr id="2" name="スライド番号プレースホルダー 1"/>
          <p:cNvSpPr>
            <a:spLocks noGrp="1"/>
          </p:cNvSpPr>
          <p:nvPr>
            <p:ph type="sldNum" sz="quarter" idx="10"/>
          </p:nvPr>
        </p:nvSpPr>
        <p:spPr/>
        <p:txBody>
          <a:bodyPr/>
          <a:lstStyle/>
          <a:p>
            <a:fld id="{5F65748C-C6D8-4748-808C-1CEA1825BD04}" type="slidenum">
              <a:rPr kumimoji="1" lang="ja-JP" altLang="en-US" smtClean="0"/>
              <a:t>26</a:t>
            </a:fld>
            <a:endParaRPr kumimoji="1" lang="ja-JP" altLang="en-US"/>
          </a:p>
        </p:txBody>
      </p:sp>
    </p:spTree>
    <p:extLst>
      <p:ext uri="{BB962C8B-B14F-4D97-AF65-F5344CB8AC3E}">
        <p14:creationId xmlns:p14="http://schemas.microsoft.com/office/powerpoint/2010/main" val="35210722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7" name="Rectangle 2"/>
          <p:cNvSpPr>
            <a:spLocks noGrp="1" noRot="1" noChangeAspect="1" noChangeArrowheads="1" noTextEdit="1"/>
          </p:cNvSpPr>
          <p:nvPr>
            <p:ph type="sldImg"/>
          </p:nvPr>
        </p:nvSpPr>
        <p:spPr>
          <a:xfrm>
            <a:off x="1154113" y="741363"/>
            <a:ext cx="4814887" cy="3889375"/>
          </a:xfrm>
          <a:prstGeom prst="rect">
            <a:avLst/>
          </a:prstGeom>
          <a:ln/>
        </p:spPr>
      </p:sp>
      <p:sp>
        <p:nvSpPr>
          <p:cNvPr id="41988" name="Rectangle 3"/>
          <p:cNvSpPr>
            <a:spLocks noGrp="1" noChangeAspect="1" noChangeArrowheads="1"/>
          </p:cNvSpPr>
          <p:nvPr>
            <p:ph type="body" idx="1"/>
          </p:nvPr>
        </p:nvSpPr>
        <p:spPr>
          <a:xfrm>
            <a:off x="1131388" y="4890047"/>
            <a:ext cx="4828132" cy="4445497"/>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defTabSz="946686">
              <a:lnSpc>
                <a:spcPts val="2064"/>
              </a:lnSpc>
              <a:defRPr/>
            </a:pPr>
            <a:r>
              <a:rPr lang="ja-JP" altLang="en-US" sz="1400" dirty="0">
                <a:latin typeface="HGP明朝E" panose="02020900000000000000" pitchFamily="18" charset="-128"/>
                <a:ea typeface="HGP明朝E" panose="02020900000000000000" pitchFamily="18" charset="-128"/>
              </a:rPr>
              <a:t>　労働安全衛生法は</a:t>
            </a:r>
            <a:r>
              <a:rPr lang="en-US" altLang="ja-JP" sz="1400" dirty="0">
                <a:latin typeface="HGP明朝E" panose="02020900000000000000" pitchFamily="18" charset="-128"/>
                <a:ea typeface="HGP明朝E" panose="02020900000000000000" pitchFamily="18" charset="-128"/>
              </a:rPr>
              <a:t>,</a:t>
            </a:r>
            <a:r>
              <a:rPr lang="ja-JP" altLang="en-US" sz="1400" dirty="0">
                <a:latin typeface="HGP明朝E" panose="02020900000000000000" pitchFamily="18" charset="-128"/>
                <a:ea typeface="HGP明朝E" panose="02020900000000000000" pitchFamily="18" charset="-128"/>
              </a:rPr>
              <a:t>昭和</a:t>
            </a:r>
            <a:r>
              <a:rPr lang="en-US" altLang="ja-JP" sz="1400" dirty="0">
                <a:latin typeface="HGP明朝E" panose="02020900000000000000" pitchFamily="18" charset="-128"/>
                <a:ea typeface="HGP明朝E" panose="02020900000000000000" pitchFamily="18" charset="-128"/>
              </a:rPr>
              <a:t>47</a:t>
            </a:r>
            <a:r>
              <a:rPr lang="ja-JP" altLang="en-US" sz="1400" dirty="0">
                <a:latin typeface="HGP明朝E" panose="02020900000000000000" pitchFamily="18" charset="-128"/>
                <a:ea typeface="HGP明朝E" panose="02020900000000000000" pitchFamily="18" charset="-128"/>
              </a:rPr>
              <a:t>年に労働基準法の第</a:t>
            </a:r>
            <a:r>
              <a:rPr lang="en-US" altLang="ja-JP" sz="1400" dirty="0">
                <a:latin typeface="HGP明朝E" panose="02020900000000000000" pitchFamily="18" charset="-128"/>
                <a:ea typeface="HGP明朝E" panose="02020900000000000000" pitchFamily="18" charset="-128"/>
              </a:rPr>
              <a:t>5</a:t>
            </a:r>
            <a:r>
              <a:rPr lang="ja-JP" altLang="en-US" sz="1400" dirty="0">
                <a:latin typeface="HGP明朝E" panose="02020900000000000000" pitchFamily="18" charset="-128"/>
                <a:ea typeface="HGP明朝E" panose="02020900000000000000" pitchFamily="18" charset="-128"/>
              </a:rPr>
              <a:t>章にあった「安全及び衛生」の</a:t>
            </a:r>
            <a:r>
              <a:rPr lang="en-US" altLang="ja-JP" sz="1400" dirty="0">
                <a:latin typeface="HGP明朝E" panose="02020900000000000000" pitchFamily="18" charset="-128"/>
                <a:ea typeface="HGP明朝E" panose="02020900000000000000" pitchFamily="18" charset="-128"/>
              </a:rPr>
              <a:t>14</a:t>
            </a:r>
            <a:r>
              <a:rPr lang="ja-JP" altLang="en-US" sz="1400" dirty="0">
                <a:latin typeface="HGP明朝E" panose="02020900000000000000" pitchFamily="18" charset="-128"/>
                <a:ea typeface="HGP明朝E" panose="02020900000000000000" pitchFamily="18" charset="-128"/>
              </a:rPr>
              <a:t>か条の危害防止規定を独立させ</a:t>
            </a:r>
            <a:r>
              <a:rPr lang="en-US" altLang="ja-JP" sz="1400" dirty="0">
                <a:latin typeface="HGP明朝E" panose="02020900000000000000" pitchFamily="18" charset="-128"/>
                <a:ea typeface="HGP明朝E" panose="02020900000000000000" pitchFamily="18" charset="-128"/>
              </a:rPr>
              <a:t>,</a:t>
            </a:r>
            <a:r>
              <a:rPr lang="ja-JP" altLang="en-US" sz="1400" dirty="0">
                <a:latin typeface="HGP明朝E" panose="02020900000000000000" pitchFamily="18" charset="-128"/>
                <a:ea typeface="HGP明朝E" panose="02020900000000000000" pitchFamily="18" charset="-128"/>
              </a:rPr>
              <a:t>労働者の安全と衛生についての基準を定めた法律である。</a:t>
            </a:r>
            <a:endParaRPr lang="en-US" altLang="ja-JP" sz="1400" dirty="0">
              <a:latin typeface="HGP明朝E" panose="02020900000000000000" pitchFamily="18" charset="-128"/>
              <a:ea typeface="HGP明朝E" panose="02020900000000000000" pitchFamily="18" charset="-128"/>
            </a:endParaRPr>
          </a:p>
          <a:p>
            <a:pPr defTabSz="946686">
              <a:lnSpc>
                <a:spcPts val="2064"/>
              </a:lnSpc>
              <a:defRPr/>
            </a:pPr>
            <a:r>
              <a:rPr lang="ja-JP" altLang="en-US" sz="1400" dirty="0">
                <a:latin typeface="HGP明朝E" panose="02020900000000000000" pitchFamily="18" charset="-128"/>
                <a:ea typeface="HGP明朝E" panose="02020900000000000000" pitchFamily="18" charset="-128"/>
              </a:rPr>
              <a:t>　職場における労働者の安全と健康を確保するとともに</a:t>
            </a:r>
            <a:r>
              <a:rPr lang="en-US" altLang="ja-JP" sz="1400" dirty="0">
                <a:latin typeface="HGP明朝E" panose="02020900000000000000" pitchFamily="18" charset="-128"/>
                <a:ea typeface="HGP明朝E" panose="02020900000000000000" pitchFamily="18" charset="-128"/>
              </a:rPr>
              <a:t>,</a:t>
            </a:r>
            <a:r>
              <a:rPr lang="ja-JP" altLang="en-US" sz="1400" dirty="0">
                <a:latin typeface="HGP明朝E" panose="02020900000000000000" pitchFamily="18" charset="-128"/>
                <a:ea typeface="HGP明朝E" panose="02020900000000000000" pitchFamily="18" charset="-128"/>
              </a:rPr>
              <a:t>快適な職場環境の形成を促進することを目的とする法律で</a:t>
            </a:r>
            <a:r>
              <a:rPr lang="en-US" altLang="ja-JP" sz="1400" dirty="0">
                <a:latin typeface="HGP明朝E" panose="02020900000000000000" pitchFamily="18" charset="-128"/>
                <a:ea typeface="HGP明朝E" panose="02020900000000000000" pitchFamily="18" charset="-128"/>
              </a:rPr>
              <a:t>,</a:t>
            </a:r>
            <a:r>
              <a:rPr lang="ja-JP" altLang="en-US" sz="1400" dirty="0">
                <a:latin typeface="HGP明朝E" panose="02020900000000000000" pitchFamily="18" charset="-128"/>
                <a:ea typeface="HGP明朝E" panose="02020900000000000000" pitchFamily="18" charset="-128"/>
              </a:rPr>
              <a:t>安全衛生管理体制</a:t>
            </a:r>
            <a:r>
              <a:rPr lang="en-US" altLang="ja-JP" sz="1400" dirty="0">
                <a:latin typeface="HGP明朝E" panose="02020900000000000000" pitchFamily="18" charset="-128"/>
                <a:ea typeface="HGP明朝E" panose="02020900000000000000" pitchFamily="18" charset="-128"/>
              </a:rPr>
              <a:t>,</a:t>
            </a:r>
            <a:r>
              <a:rPr lang="ja-JP" altLang="en-US" sz="1400" dirty="0">
                <a:latin typeface="HGP明朝E" panose="02020900000000000000" pitchFamily="18" charset="-128"/>
                <a:ea typeface="HGP明朝E" panose="02020900000000000000" pitchFamily="18" charset="-128"/>
              </a:rPr>
              <a:t>労働者を危険や健康障害から守るための措置</a:t>
            </a:r>
            <a:r>
              <a:rPr lang="en-US" altLang="ja-JP" sz="1400" dirty="0">
                <a:latin typeface="HGP明朝E" panose="02020900000000000000" pitchFamily="18" charset="-128"/>
                <a:ea typeface="HGP明朝E" panose="02020900000000000000" pitchFamily="18" charset="-128"/>
              </a:rPr>
              <a:t>,</a:t>
            </a:r>
            <a:r>
              <a:rPr lang="ja-JP" altLang="en-US" sz="1400" dirty="0">
                <a:latin typeface="HGP明朝E" panose="02020900000000000000" pitchFamily="18" charset="-128"/>
                <a:ea typeface="HGP明朝E" panose="02020900000000000000" pitchFamily="18" charset="-128"/>
              </a:rPr>
              <a:t>機械や危険物・有害物に関する規制</a:t>
            </a:r>
            <a:r>
              <a:rPr lang="en-US" altLang="ja-JP" sz="1400" dirty="0">
                <a:latin typeface="HGP明朝E" panose="02020900000000000000" pitchFamily="18" charset="-128"/>
                <a:ea typeface="HGP明朝E" panose="02020900000000000000" pitchFamily="18" charset="-128"/>
              </a:rPr>
              <a:t>,</a:t>
            </a:r>
            <a:r>
              <a:rPr lang="ja-JP" altLang="en-US" sz="1400" dirty="0">
                <a:latin typeface="HGP明朝E" panose="02020900000000000000" pitchFamily="18" charset="-128"/>
                <a:ea typeface="HGP明朝E" panose="02020900000000000000" pitchFamily="18" charset="-128"/>
              </a:rPr>
              <a:t>労働者に対する安全衛生教育</a:t>
            </a:r>
            <a:r>
              <a:rPr lang="en-US" altLang="ja-JP" sz="1400" dirty="0">
                <a:latin typeface="HGP明朝E" panose="02020900000000000000" pitchFamily="18" charset="-128"/>
                <a:ea typeface="HGP明朝E" panose="02020900000000000000" pitchFamily="18" charset="-128"/>
              </a:rPr>
              <a:t>,</a:t>
            </a:r>
            <a:r>
              <a:rPr lang="ja-JP" altLang="en-US" sz="1400" dirty="0">
                <a:latin typeface="HGP明朝E" panose="02020900000000000000" pitchFamily="18" charset="-128"/>
                <a:ea typeface="HGP明朝E" panose="02020900000000000000" pitchFamily="18" charset="-128"/>
              </a:rPr>
              <a:t>労働者の健康を保持増進するための措置などについて定め</a:t>
            </a:r>
            <a:r>
              <a:rPr lang="en-US" altLang="ja-JP" sz="1400" dirty="0">
                <a:latin typeface="HGP明朝E" panose="02020900000000000000" pitchFamily="18" charset="-128"/>
                <a:ea typeface="HGP明朝E" panose="02020900000000000000" pitchFamily="18" charset="-128"/>
              </a:rPr>
              <a:t>,</a:t>
            </a:r>
            <a:r>
              <a:rPr lang="ja-JP" altLang="en-US" sz="1400" dirty="0">
                <a:latin typeface="HGP明朝E" panose="02020900000000000000" pitchFamily="18" charset="-128"/>
                <a:ea typeface="HGP明朝E" panose="02020900000000000000" pitchFamily="18" charset="-128"/>
              </a:rPr>
              <a:t>職場の安全衛生に関する網羅的な法規制を行っている。</a:t>
            </a:r>
            <a:endParaRPr lang="en-US" altLang="ja-JP" sz="1400" dirty="0">
              <a:latin typeface="HGP明朝E" panose="02020900000000000000" pitchFamily="18" charset="-128"/>
              <a:ea typeface="HGP明朝E" panose="02020900000000000000" pitchFamily="18" charset="-128"/>
            </a:endParaRPr>
          </a:p>
          <a:p>
            <a:pPr defTabSz="946686">
              <a:lnSpc>
                <a:spcPts val="2064"/>
              </a:lnSpc>
              <a:defRPr/>
            </a:pPr>
            <a:r>
              <a:rPr lang="ja-JP" altLang="en-US" sz="1400" dirty="0">
                <a:latin typeface="HGP明朝E" panose="02020900000000000000" pitchFamily="18" charset="-128"/>
                <a:ea typeface="HGP明朝E" panose="02020900000000000000" pitchFamily="18" charset="-128"/>
              </a:rPr>
              <a:t>　</a:t>
            </a:r>
            <a:endParaRPr lang="en-US" altLang="ja-JP" sz="1400" dirty="0">
              <a:latin typeface="HGP明朝E" panose="02020900000000000000" pitchFamily="18" charset="-128"/>
              <a:ea typeface="HGP明朝E" panose="02020900000000000000" pitchFamily="18" charset="-128"/>
            </a:endParaRPr>
          </a:p>
          <a:p>
            <a:pPr defTabSz="946686">
              <a:lnSpc>
                <a:spcPts val="2064"/>
              </a:lnSpc>
              <a:defRPr/>
            </a:pPr>
            <a:r>
              <a:rPr lang="ja-JP" altLang="en-US" sz="1400" dirty="0">
                <a:latin typeface="HGP明朝E" panose="02020900000000000000" pitchFamily="18" charset="-128"/>
                <a:ea typeface="HGP明朝E" panose="02020900000000000000" pitchFamily="18" charset="-128"/>
              </a:rPr>
              <a:t>　近年は</a:t>
            </a:r>
            <a:r>
              <a:rPr lang="en-US" altLang="ja-JP" sz="1400" dirty="0">
                <a:latin typeface="HGP明朝E" panose="02020900000000000000" pitchFamily="18" charset="-128"/>
                <a:ea typeface="HGP明朝E" panose="02020900000000000000" pitchFamily="18" charset="-128"/>
              </a:rPr>
              <a:t>,</a:t>
            </a:r>
            <a:r>
              <a:rPr lang="ja-JP" altLang="en-US" sz="1400" dirty="0">
                <a:latin typeface="HGP明朝E" panose="02020900000000000000" pitchFamily="18" charset="-128"/>
                <a:ea typeface="HGP明朝E" panose="02020900000000000000" pitchFamily="18" charset="-128"/>
              </a:rPr>
              <a:t>労働災害防止よりも</a:t>
            </a:r>
            <a:r>
              <a:rPr lang="en-US" altLang="ja-JP" sz="1400" dirty="0">
                <a:latin typeface="HGP明朝E" panose="02020900000000000000" pitchFamily="18" charset="-128"/>
                <a:ea typeface="HGP明朝E" panose="02020900000000000000" pitchFamily="18" charset="-128"/>
              </a:rPr>
              <a:t>,</a:t>
            </a:r>
            <a:r>
              <a:rPr lang="ja-JP" altLang="en-US" sz="1400" dirty="0">
                <a:latin typeface="HGP明朝E" panose="02020900000000000000" pitchFamily="18" charset="-128"/>
                <a:ea typeface="HGP明朝E" panose="02020900000000000000" pitchFamily="18" charset="-128"/>
              </a:rPr>
              <a:t>過重労働対策</a:t>
            </a:r>
            <a:r>
              <a:rPr lang="en-US" altLang="ja-JP" sz="1400" dirty="0">
                <a:latin typeface="HGP明朝E" panose="02020900000000000000" pitchFamily="18" charset="-128"/>
                <a:ea typeface="HGP明朝E" panose="02020900000000000000" pitchFamily="18" charset="-128"/>
              </a:rPr>
              <a:t>,</a:t>
            </a:r>
            <a:r>
              <a:rPr lang="ja-JP" altLang="en-US" sz="1400" dirty="0">
                <a:latin typeface="HGP明朝E" panose="02020900000000000000" pitchFamily="18" charset="-128"/>
                <a:ea typeface="HGP明朝E" panose="02020900000000000000" pitchFamily="18" charset="-128"/>
              </a:rPr>
              <a:t>受動喫煙防止対策など</a:t>
            </a:r>
            <a:r>
              <a:rPr lang="en-US" altLang="ja-JP" sz="1400" dirty="0">
                <a:latin typeface="HGP明朝E" panose="02020900000000000000" pitchFamily="18" charset="-128"/>
                <a:ea typeface="HGP明朝E" panose="02020900000000000000" pitchFamily="18" charset="-128"/>
              </a:rPr>
              <a:t>,</a:t>
            </a:r>
            <a:r>
              <a:rPr lang="ja-JP" altLang="en-US" sz="1400" dirty="0">
                <a:latin typeface="HGP明朝E" panose="02020900000000000000" pitchFamily="18" charset="-128"/>
                <a:ea typeface="HGP明朝E" panose="02020900000000000000" pitchFamily="18" charset="-128"/>
              </a:rPr>
              <a:t>労働者の健康管理が注目され</a:t>
            </a:r>
            <a:r>
              <a:rPr lang="en-US" altLang="ja-JP" sz="1400" dirty="0">
                <a:latin typeface="HGP明朝E" panose="02020900000000000000" pitchFamily="18" charset="-128"/>
                <a:ea typeface="HGP明朝E" panose="02020900000000000000" pitchFamily="18" charset="-128"/>
              </a:rPr>
              <a:t>,</a:t>
            </a:r>
            <a:r>
              <a:rPr lang="ja-JP" altLang="en-US" sz="1400" dirty="0">
                <a:latin typeface="HGP明朝E" panose="02020900000000000000" pitchFamily="18" charset="-128"/>
                <a:ea typeface="HGP明朝E" panose="02020900000000000000" pitchFamily="18" charset="-128"/>
              </a:rPr>
              <a:t>特にメンタルヘルス対策（メンタルヘルス不調者の職場復帰</a:t>
            </a:r>
            <a:r>
              <a:rPr lang="en-US" altLang="ja-JP" sz="1400" dirty="0">
                <a:latin typeface="HGP明朝E" panose="02020900000000000000" pitchFamily="18" charset="-128"/>
                <a:ea typeface="HGP明朝E" panose="02020900000000000000" pitchFamily="18" charset="-128"/>
              </a:rPr>
              <a:t>,</a:t>
            </a:r>
            <a:r>
              <a:rPr lang="ja-JP" altLang="en-US" sz="1400" dirty="0">
                <a:latin typeface="HGP明朝E" panose="02020900000000000000" pitchFamily="18" charset="-128"/>
                <a:ea typeface="HGP明朝E" panose="02020900000000000000" pitchFamily="18" charset="-128"/>
              </a:rPr>
              <a:t>ストレスチェック制度などの対策）は今後の課題である。</a:t>
            </a:r>
            <a:endParaRPr lang="ja-JP" altLang="ja-JP" dirty="0" smtClean="0">
              <a:ea typeface="ＭＳ Ｐ明朝" pitchFamily="18" charset="-128"/>
            </a:endParaRPr>
          </a:p>
        </p:txBody>
      </p:sp>
      <p:sp>
        <p:nvSpPr>
          <p:cNvPr id="2" name="スライド番号プレースホルダー 1"/>
          <p:cNvSpPr>
            <a:spLocks noGrp="1"/>
          </p:cNvSpPr>
          <p:nvPr>
            <p:ph type="sldNum" sz="quarter" idx="10"/>
          </p:nvPr>
        </p:nvSpPr>
        <p:spPr/>
        <p:txBody>
          <a:bodyPr/>
          <a:lstStyle/>
          <a:p>
            <a:fld id="{5F65748C-C6D8-4748-808C-1CEA1825BD04}" type="slidenum">
              <a:rPr kumimoji="1" lang="ja-JP" altLang="en-US" smtClean="0"/>
              <a:t>27</a:t>
            </a:fld>
            <a:endParaRPr kumimoji="1" lang="ja-JP" altLang="en-US"/>
          </a:p>
        </p:txBody>
      </p:sp>
    </p:spTree>
    <p:extLst>
      <p:ext uri="{BB962C8B-B14F-4D97-AF65-F5344CB8AC3E}">
        <p14:creationId xmlns:p14="http://schemas.microsoft.com/office/powerpoint/2010/main" val="200765078"/>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154113" y="741363"/>
            <a:ext cx="4814887" cy="3889375"/>
          </a:xfrm>
          <a:prstGeom prst="rect">
            <a:avLst/>
          </a:prstGeom>
        </p:spPr>
      </p:sp>
      <p:sp>
        <p:nvSpPr>
          <p:cNvPr id="3" name="ノート プレースホルダー 2"/>
          <p:cNvSpPr>
            <a:spLocks noGrp="1" noChangeAspect="1"/>
          </p:cNvSpPr>
          <p:nvPr>
            <p:ph type="body" idx="1"/>
          </p:nvPr>
        </p:nvSpPr>
        <p:spPr>
          <a:xfrm>
            <a:off x="1170855" y="4890047"/>
            <a:ext cx="4841287" cy="5068484"/>
          </a:xfrm>
          <a:prstGeom prst="rect">
            <a:avLst/>
          </a:prstGeom>
        </p:spPr>
        <p:txBody>
          <a:bodyPr/>
          <a:lstStyle/>
          <a:p>
            <a:pPr marL="0" lvl="2" defTabSz="946686">
              <a:lnSpc>
                <a:spcPts val="2064"/>
              </a:lnSpc>
              <a:defRPr/>
            </a:pPr>
            <a:r>
              <a:rPr lang="en-US" altLang="ja-JP" sz="1400" dirty="0">
                <a:latin typeface="HGP明朝E" panose="02020900000000000000" pitchFamily="18" charset="-128"/>
                <a:ea typeface="HGP明朝E" panose="02020900000000000000" pitchFamily="18" charset="-128"/>
              </a:rPr>
              <a:t>1</a:t>
            </a:r>
            <a:r>
              <a:rPr lang="ja-JP" altLang="en-US" sz="1400" dirty="0">
                <a:latin typeface="HGP明朝E" panose="02020900000000000000" pitchFamily="18" charset="-128"/>
                <a:ea typeface="HGP明朝E" panose="02020900000000000000" pitchFamily="18" charset="-128"/>
              </a:rPr>
              <a:t>　労働安全衛生法に定める危険防止措置及び健康障害防止措置基準は最低基準である。</a:t>
            </a:r>
            <a:endParaRPr lang="en-US" altLang="ja-JP" sz="1400" dirty="0">
              <a:latin typeface="HGP明朝E" panose="02020900000000000000" pitchFamily="18" charset="-128"/>
              <a:ea typeface="HGP明朝E" panose="02020900000000000000" pitchFamily="18" charset="-128"/>
            </a:endParaRPr>
          </a:p>
          <a:p>
            <a:pPr marL="0" lvl="2" defTabSz="946686">
              <a:lnSpc>
                <a:spcPts val="2064"/>
              </a:lnSpc>
              <a:defRPr/>
            </a:pPr>
            <a:r>
              <a:rPr lang="ja-JP" altLang="en-US" sz="1400" dirty="0">
                <a:latin typeface="HGP明朝E" panose="02020900000000000000" pitchFamily="18" charset="-128"/>
                <a:ea typeface="HGP明朝E" panose="02020900000000000000" pitchFamily="18" charset="-128"/>
              </a:rPr>
              <a:t>　（労働安全衛生法第</a:t>
            </a:r>
            <a:r>
              <a:rPr lang="en-US" altLang="ja-JP" sz="1400" dirty="0">
                <a:latin typeface="HGP明朝E" panose="02020900000000000000" pitchFamily="18" charset="-128"/>
                <a:ea typeface="HGP明朝E" panose="02020900000000000000" pitchFamily="18" charset="-128"/>
              </a:rPr>
              <a:t>3</a:t>
            </a:r>
            <a:r>
              <a:rPr lang="ja-JP" altLang="en-US" sz="1400" dirty="0">
                <a:latin typeface="HGP明朝E" panose="02020900000000000000" pitchFamily="18" charset="-128"/>
                <a:ea typeface="HGP明朝E" panose="02020900000000000000" pitchFamily="18" charset="-128"/>
              </a:rPr>
              <a:t>条　事業者は</a:t>
            </a:r>
            <a:r>
              <a:rPr lang="en-US" altLang="ja-JP" sz="1400" dirty="0">
                <a:latin typeface="HGP明朝E" panose="02020900000000000000" pitchFamily="18" charset="-128"/>
                <a:ea typeface="HGP明朝E" panose="02020900000000000000" pitchFamily="18" charset="-128"/>
              </a:rPr>
              <a:t>,</a:t>
            </a:r>
            <a:r>
              <a:rPr lang="ja-JP" altLang="en-US" sz="1400" dirty="0">
                <a:latin typeface="HGP明朝E" panose="02020900000000000000" pitchFamily="18" charset="-128"/>
                <a:ea typeface="HGP明朝E" panose="02020900000000000000" pitchFamily="18" charset="-128"/>
              </a:rPr>
              <a:t>単にこの法律で定める労働災害の防止のための最低基準を守るだけでなく</a:t>
            </a:r>
            <a:r>
              <a:rPr lang="en-US" altLang="ja-JP" sz="1400" dirty="0">
                <a:latin typeface="HGP明朝E" panose="02020900000000000000" pitchFamily="18" charset="-128"/>
                <a:ea typeface="HGP明朝E" panose="02020900000000000000" pitchFamily="18" charset="-128"/>
              </a:rPr>
              <a:t>,</a:t>
            </a:r>
            <a:r>
              <a:rPr lang="ja-JP" altLang="en-US" sz="1400" dirty="0">
                <a:latin typeface="HGP明朝E" panose="02020900000000000000" pitchFamily="18" charset="-128"/>
                <a:ea typeface="HGP明朝E" panose="02020900000000000000" pitchFamily="18" charset="-128"/>
              </a:rPr>
              <a:t>・・・）</a:t>
            </a:r>
            <a:endParaRPr lang="en-US" altLang="ja-JP" sz="1400" dirty="0">
              <a:latin typeface="HGP明朝E" panose="02020900000000000000" pitchFamily="18" charset="-128"/>
              <a:ea typeface="HGP明朝E" panose="02020900000000000000" pitchFamily="18" charset="-128"/>
            </a:endParaRPr>
          </a:p>
          <a:p>
            <a:pPr marL="0" lvl="2" defTabSz="946686">
              <a:lnSpc>
                <a:spcPts val="2064"/>
              </a:lnSpc>
              <a:defRPr/>
            </a:pPr>
            <a:r>
              <a:rPr lang="en-US" altLang="ja-JP" sz="1400" dirty="0">
                <a:latin typeface="HGP明朝E" panose="02020900000000000000" pitchFamily="18" charset="-128"/>
                <a:ea typeface="HGP明朝E" panose="02020900000000000000" pitchFamily="18" charset="-128"/>
              </a:rPr>
              <a:t>2</a:t>
            </a:r>
            <a:r>
              <a:rPr lang="ja-JP" altLang="en-US" sz="1400" dirty="0">
                <a:latin typeface="HGP明朝E" panose="02020900000000000000" pitchFamily="18" charset="-128"/>
                <a:ea typeface="HGP明朝E" panose="02020900000000000000" pitchFamily="18" charset="-128"/>
              </a:rPr>
              <a:t>　法令や労働契約効力の順は以下のとおりである。</a:t>
            </a:r>
            <a:endParaRPr lang="en-US" altLang="ja-JP" sz="1400" dirty="0">
              <a:latin typeface="HGP明朝E" panose="02020900000000000000" pitchFamily="18" charset="-128"/>
              <a:ea typeface="HGP明朝E" panose="02020900000000000000" pitchFamily="18" charset="-128"/>
            </a:endParaRPr>
          </a:p>
          <a:p>
            <a:pPr marL="0" lvl="2" defTabSz="946686">
              <a:lnSpc>
                <a:spcPts val="2064"/>
              </a:lnSpc>
              <a:defRPr/>
            </a:pPr>
            <a:r>
              <a:rPr lang="ja-JP" altLang="en-US" sz="1400" dirty="0">
                <a:latin typeface="HGP明朝E" panose="02020900000000000000" pitchFamily="18" charset="-128"/>
                <a:ea typeface="HGP明朝E" panose="02020900000000000000" pitchFamily="18" charset="-128"/>
              </a:rPr>
              <a:t>　　法令＞労働協約＞就業規則＞労働契約</a:t>
            </a:r>
            <a:endParaRPr lang="en-US" altLang="ja-JP" sz="1400" dirty="0">
              <a:latin typeface="HGP明朝E" panose="02020900000000000000" pitchFamily="18" charset="-128"/>
              <a:ea typeface="HGP明朝E" panose="02020900000000000000" pitchFamily="18" charset="-128"/>
            </a:endParaRPr>
          </a:p>
          <a:p>
            <a:pPr marL="0" lvl="2" defTabSz="946686">
              <a:lnSpc>
                <a:spcPts val="2064"/>
              </a:lnSpc>
              <a:defRPr/>
            </a:pPr>
            <a:r>
              <a:rPr lang="ja-JP" altLang="en-US" sz="1400" dirty="0">
                <a:latin typeface="HGP明朝E" panose="02020900000000000000" pitchFamily="18" charset="-128"/>
                <a:ea typeface="HGP明朝E" panose="02020900000000000000" pitchFamily="18" charset="-128"/>
              </a:rPr>
              <a:t>　　</a:t>
            </a:r>
            <a:r>
              <a:rPr lang="en-US" altLang="ja-JP" sz="1400" dirty="0">
                <a:latin typeface="HGP明朝E" panose="02020900000000000000" pitchFamily="18" charset="-128"/>
                <a:ea typeface="HGP明朝E" panose="02020900000000000000" pitchFamily="18" charset="-128"/>
              </a:rPr>
              <a:t>(</a:t>
            </a:r>
            <a:r>
              <a:rPr lang="ja-JP" altLang="en-US" sz="1400" dirty="0">
                <a:latin typeface="HGP明朝E" panose="02020900000000000000" pitchFamily="18" charset="-128"/>
                <a:ea typeface="HGP明朝E" panose="02020900000000000000" pitchFamily="18" charset="-128"/>
              </a:rPr>
              <a:t>労基法第</a:t>
            </a:r>
            <a:r>
              <a:rPr lang="en-US" altLang="ja-JP" sz="1400" dirty="0">
                <a:latin typeface="HGP明朝E" panose="02020900000000000000" pitchFamily="18" charset="-128"/>
                <a:ea typeface="HGP明朝E" panose="02020900000000000000" pitchFamily="18" charset="-128"/>
              </a:rPr>
              <a:t>92</a:t>
            </a:r>
            <a:r>
              <a:rPr lang="ja-JP" altLang="en-US" sz="1400" dirty="0">
                <a:latin typeface="HGP明朝E" panose="02020900000000000000" pitchFamily="18" charset="-128"/>
                <a:ea typeface="HGP明朝E" panose="02020900000000000000" pitchFamily="18" charset="-128"/>
              </a:rPr>
              <a:t>条</a:t>
            </a:r>
            <a:r>
              <a:rPr lang="en-US" altLang="ja-JP" sz="1400" dirty="0">
                <a:latin typeface="HGP明朝E" panose="02020900000000000000" pitchFamily="18" charset="-128"/>
                <a:ea typeface="HGP明朝E" panose="02020900000000000000" pitchFamily="18" charset="-128"/>
              </a:rPr>
              <a:t>,</a:t>
            </a:r>
            <a:r>
              <a:rPr lang="ja-JP" altLang="en-US" sz="1400" dirty="0">
                <a:latin typeface="HGP明朝E" panose="02020900000000000000" pitchFamily="18" charset="-128"/>
                <a:ea typeface="HGP明朝E" panose="02020900000000000000" pitchFamily="18" charset="-128"/>
              </a:rPr>
              <a:t>第</a:t>
            </a:r>
            <a:r>
              <a:rPr lang="en-US" altLang="ja-JP" sz="1400" dirty="0">
                <a:latin typeface="HGP明朝E" panose="02020900000000000000" pitchFamily="18" charset="-128"/>
                <a:ea typeface="HGP明朝E" panose="02020900000000000000" pitchFamily="18" charset="-128"/>
              </a:rPr>
              <a:t>93</a:t>
            </a:r>
            <a:r>
              <a:rPr lang="ja-JP" altLang="en-US" sz="1400" dirty="0">
                <a:latin typeface="HGP明朝E" panose="02020900000000000000" pitchFamily="18" charset="-128"/>
                <a:ea typeface="HGP明朝E" panose="02020900000000000000" pitchFamily="18" charset="-128"/>
              </a:rPr>
              <a:t>条</a:t>
            </a:r>
            <a:r>
              <a:rPr lang="en-US" altLang="ja-JP" sz="1400" dirty="0">
                <a:latin typeface="HGP明朝E" panose="02020900000000000000" pitchFamily="18" charset="-128"/>
                <a:ea typeface="HGP明朝E" panose="02020900000000000000" pitchFamily="18" charset="-128"/>
              </a:rPr>
              <a:t>,</a:t>
            </a:r>
            <a:r>
              <a:rPr lang="ja-JP" altLang="en-US" sz="1400" dirty="0">
                <a:latin typeface="HGP明朝E" panose="02020900000000000000" pitchFamily="18" charset="-128"/>
                <a:ea typeface="HGP明朝E" panose="02020900000000000000" pitchFamily="18" charset="-128"/>
              </a:rPr>
              <a:t>労働契約法第</a:t>
            </a:r>
            <a:r>
              <a:rPr lang="en-US" altLang="ja-JP" sz="1400" dirty="0">
                <a:latin typeface="HGP明朝E" panose="02020900000000000000" pitchFamily="18" charset="-128"/>
                <a:ea typeface="HGP明朝E" panose="02020900000000000000" pitchFamily="18" charset="-128"/>
              </a:rPr>
              <a:t>12</a:t>
            </a:r>
            <a:r>
              <a:rPr lang="ja-JP" altLang="en-US" sz="1400" dirty="0">
                <a:latin typeface="HGP明朝E" panose="02020900000000000000" pitchFamily="18" charset="-128"/>
                <a:ea typeface="HGP明朝E" panose="02020900000000000000" pitchFamily="18" charset="-128"/>
              </a:rPr>
              <a:t>条</a:t>
            </a:r>
            <a:r>
              <a:rPr lang="en-US" altLang="ja-JP" sz="1400" dirty="0">
                <a:latin typeface="HGP明朝E" panose="02020900000000000000" pitchFamily="18" charset="-128"/>
                <a:ea typeface="HGP明朝E" panose="02020900000000000000" pitchFamily="18" charset="-128"/>
              </a:rPr>
              <a:t>,</a:t>
            </a:r>
            <a:r>
              <a:rPr lang="ja-JP" altLang="en-US" sz="1400" dirty="0">
                <a:latin typeface="HGP明朝E" panose="02020900000000000000" pitchFamily="18" charset="-128"/>
                <a:ea typeface="HGP明朝E" panose="02020900000000000000" pitchFamily="18" charset="-128"/>
              </a:rPr>
              <a:t>第</a:t>
            </a:r>
            <a:r>
              <a:rPr lang="en-US" altLang="ja-JP" sz="1400" dirty="0">
                <a:latin typeface="HGP明朝E" panose="02020900000000000000" pitchFamily="18" charset="-128"/>
                <a:ea typeface="HGP明朝E" panose="02020900000000000000" pitchFamily="18" charset="-128"/>
              </a:rPr>
              <a:t>13</a:t>
            </a:r>
            <a:r>
              <a:rPr lang="ja-JP" altLang="en-US" sz="1400" dirty="0">
                <a:latin typeface="HGP明朝E" panose="02020900000000000000" pitchFamily="18" charset="-128"/>
                <a:ea typeface="HGP明朝E" panose="02020900000000000000" pitchFamily="18" charset="-128"/>
              </a:rPr>
              <a:t>条</a:t>
            </a:r>
            <a:r>
              <a:rPr lang="en-US" altLang="ja-JP" sz="1400" dirty="0">
                <a:latin typeface="HGP明朝E" panose="02020900000000000000" pitchFamily="18" charset="-128"/>
                <a:ea typeface="HGP明朝E" panose="02020900000000000000" pitchFamily="18" charset="-128"/>
              </a:rPr>
              <a:t>)</a:t>
            </a:r>
          </a:p>
          <a:p>
            <a:pPr marL="0" lvl="2" defTabSz="946686">
              <a:lnSpc>
                <a:spcPts val="2064"/>
              </a:lnSpc>
              <a:defRPr/>
            </a:pPr>
            <a:r>
              <a:rPr lang="en-US" altLang="ja-JP" sz="1400" dirty="0">
                <a:latin typeface="HGP明朝E" panose="02020900000000000000" pitchFamily="18" charset="-128"/>
                <a:ea typeface="HGP明朝E" panose="02020900000000000000" pitchFamily="18" charset="-128"/>
              </a:rPr>
              <a:t>3</a:t>
            </a:r>
            <a:r>
              <a:rPr lang="ja-JP" altLang="en-US" sz="1400" dirty="0">
                <a:latin typeface="HGP明朝E" panose="02020900000000000000" pitchFamily="18" charset="-128"/>
                <a:ea typeface="HGP明朝E" panose="02020900000000000000" pitchFamily="18" charset="-128"/>
              </a:rPr>
              <a:t>　労働安全衛生法の適用は</a:t>
            </a:r>
            <a:r>
              <a:rPr lang="en-US" altLang="ja-JP" sz="1400" dirty="0">
                <a:latin typeface="HGP明朝E" panose="02020900000000000000" pitchFamily="18" charset="-128"/>
                <a:ea typeface="HGP明朝E" panose="02020900000000000000" pitchFamily="18" charset="-128"/>
              </a:rPr>
              <a:t>,</a:t>
            </a:r>
            <a:r>
              <a:rPr lang="ja-JP" altLang="en-US" sz="1400" dirty="0">
                <a:latin typeface="HGP明朝E" panose="02020900000000000000" pitchFamily="18" charset="-128"/>
                <a:ea typeface="HGP明朝E" panose="02020900000000000000" pitchFamily="18" charset="-128"/>
              </a:rPr>
              <a:t>企業</a:t>
            </a:r>
            <a:r>
              <a:rPr lang="en-US" altLang="ja-JP" sz="1400" dirty="0">
                <a:latin typeface="HGP明朝E" panose="02020900000000000000" pitchFamily="18" charset="-128"/>
                <a:ea typeface="HGP明朝E" panose="02020900000000000000" pitchFamily="18" charset="-128"/>
              </a:rPr>
              <a:t>,</a:t>
            </a:r>
            <a:r>
              <a:rPr lang="ja-JP" altLang="en-US" sz="1400" dirty="0">
                <a:latin typeface="HGP明朝E" panose="02020900000000000000" pitchFamily="18" charset="-128"/>
                <a:ea typeface="HGP明朝E" panose="02020900000000000000" pitchFamily="18" charset="-128"/>
              </a:rPr>
              <a:t>会社などではなく</a:t>
            </a:r>
            <a:r>
              <a:rPr lang="en-US" altLang="ja-JP" sz="1400" dirty="0">
                <a:latin typeface="HGP明朝E" panose="02020900000000000000" pitchFamily="18" charset="-128"/>
                <a:ea typeface="HGP明朝E" panose="02020900000000000000" pitchFamily="18" charset="-128"/>
              </a:rPr>
              <a:t>,</a:t>
            </a:r>
            <a:r>
              <a:rPr lang="ja-JP" altLang="en-US" sz="1400" dirty="0">
                <a:latin typeface="HGP明朝E" panose="02020900000000000000" pitchFamily="18" charset="-128"/>
                <a:ea typeface="HGP明朝E" panose="02020900000000000000" pitchFamily="18" charset="-128"/>
              </a:rPr>
              <a:t>「事業場」と呼ばれる単位となる（労働基準法と同じ）。</a:t>
            </a:r>
            <a:endParaRPr lang="en-US" altLang="ja-JP" sz="1400" dirty="0">
              <a:latin typeface="HGP明朝E" panose="02020900000000000000" pitchFamily="18" charset="-128"/>
              <a:ea typeface="HGP明朝E" panose="02020900000000000000" pitchFamily="18" charset="-128"/>
            </a:endParaRPr>
          </a:p>
          <a:p>
            <a:pPr marL="0" lvl="2" defTabSz="946686">
              <a:lnSpc>
                <a:spcPts val="2064"/>
              </a:lnSpc>
              <a:defRPr/>
            </a:pPr>
            <a:r>
              <a:rPr lang="ja-JP" altLang="en-US" sz="1400" dirty="0">
                <a:latin typeface="HGP明朝E" panose="02020900000000000000" pitchFamily="18" charset="-128"/>
                <a:ea typeface="HGP明朝E" panose="02020900000000000000" pitchFamily="18" charset="-128"/>
              </a:rPr>
              <a:t>　少し分かりにくいと思われるが</a:t>
            </a:r>
            <a:r>
              <a:rPr lang="en-US" altLang="ja-JP" sz="1400" dirty="0">
                <a:latin typeface="HGP明朝E" panose="02020900000000000000" pitchFamily="18" charset="-128"/>
                <a:ea typeface="HGP明朝E" panose="02020900000000000000" pitchFamily="18" charset="-128"/>
              </a:rPr>
              <a:t>,</a:t>
            </a:r>
            <a:r>
              <a:rPr lang="ja-JP" altLang="en-US" sz="1400" dirty="0">
                <a:latin typeface="HGP明朝E" panose="02020900000000000000" pitchFamily="18" charset="-128"/>
                <a:ea typeface="HGP明朝E" panose="02020900000000000000" pitchFamily="18" charset="-128"/>
              </a:rPr>
              <a:t>これが意外と大事で</a:t>
            </a:r>
            <a:r>
              <a:rPr lang="en-US" altLang="ja-JP" sz="1400" dirty="0">
                <a:latin typeface="HGP明朝E" panose="02020900000000000000" pitchFamily="18" charset="-128"/>
                <a:ea typeface="HGP明朝E" panose="02020900000000000000" pitchFamily="18" charset="-128"/>
              </a:rPr>
              <a:t>,</a:t>
            </a:r>
            <a:r>
              <a:rPr lang="ja-JP" altLang="en-US" sz="1400" dirty="0">
                <a:latin typeface="HGP明朝E" panose="02020900000000000000" pitchFamily="18" charset="-128"/>
                <a:ea typeface="HGP明朝E" panose="02020900000000000000" pitchFamily="18" charset="-128"/>
              </a:rPr>
              <a:t>事業場の業種・規模等に応じて法令等（安全衛生管理体制など）が適用される。</a:t>
            </a:r>
            <a:endParaRPr lang="en-US" altLang="ja-JP" sz="1400" dirty="0">
              <a:latin typeface="HGP明朝E" panose="02020900000000000000" pitchFamily="18" charset="-128"/>
              <a:ea typeface="HGP明朝E" panose="02020900000000000000" pitchFamily="18" charset="-128"/>
            </a:endParaRPr>
          </a:p>
          <a:p>
            <a:pPr marL="0" lvl="2" defTabSz="946686">
              <a:lnSpc>
                <a:spcPts val="2064"/>
              </a:lnSpc>
              <a:defRPr/>
            </a:pPr>
            <a:r>
              <a:rPr lang="ja-JP" altLang="en-US" sz="1400" dirty="0">
                <a:latin typeface="HGP明朝E" panose="02020900000000000000" pitchFamily="18" charset="-128"/>
                <a:ea typeface="HGP明朝E" panose="02020900000000000000" pitchFamily="18" charset="-128"/>
              </a:rPr>
              <a:t>　「事業場」の解釈としては</a:t>
            </a:r>
            <a:r>
              <a:rPr lang="en-US" altLang="ja-JP" sz="1400" dirty="0">
                <a:latin typeface="HGP明朝E" panose="02020900000000000000" pitchFamily="18" charset="-128"/>
                <a:ea typeface="HGP明朝E" panose="02020900000000000000" pitchFamily="18" charset="-128"/>
              </a:rPr>
              <a:t>,S47.9.18</a:t>
            </a:r>
            <a:r>
              <a:rPr lang="ja-JP" altLang="en-US" sz="1400" dirty="0">
                <a:latin typeface="HGP明朝E" panose="02020900000000000000" pitchFamily="18" charset="-128"/>
                <a:ea typeface="HGP明朝E" panose="02020900000000000000" pitchFamily="18" charset="-128"/>
              </a:rPr>
              <a:t>発基第</a:t>
            </a:r>
            <a:r>
              <a:rPr lang="en-US" altLang="ja-JP" sz="1400" dirty="0">
                <a:latin typeface="HGP明朝E" panose="02020900000000000000" pitchFamily="18" charset="-128"/>
                <a:ea typeface="HGP明朝E" panose="02020900000000000000" pitchFamily="18" charset="-128"/>
              </a:rPr>
              <a:t>91</a:t>
            </a:r>
            <a:r>
              <a:rPr lang="ja-JP" altLang="en-US" sz="1400" dirty="0">
                <a:latin typeface="HGP明朝E" panose="02020900000000000000" pitchFamily="18" charset="-128"/>
                <a:ea typeface="HGP明朝E" panose="02020900000000000000" pitchFamily="18" charset="-128"/>
              </a:rPr>
              <a:t>号通達で示され</a:t>
            </a:r>
            <a:r>
              <a:rPr lang="en-US" altLang="ja-JP" sz="1400" dirty="0">
                <a:latin typeface="HGP明朝E" panose="02020900000000000000" pitchFamily="18" charset="-128"/>
                <a:ea typeface="HGP明朝E" panose="02020900000000000000" pitchFamily="18" charset="-128"/>
              </a:rPr>
              <a:t>,</a:t>
            </a:r>
            <a:r>
              <a:rPr lang="ja-JP" altLang="en-US" sz="1400" dirty="0">
                <a:latin typeface="HGP明朝E" panose="02020900000000000000" pitchFamily="18" charset="-128"/>
                <a:ea typeface="HGP明朝E" panose="02020900000000000000" pitchFamily="18" charset="-128"/>
              </a:rPr>
              <a:t>「工場</a:t>
            </a:r>
            <a:r>
              <a:rPr lang="en-US" altLang="ja-JP" sz="1400" dirty="0">
                <a:latin typeface="HGP明朝E" panose="02020900000000000000" pitchFamily="18" charset="-128"/>
                <a:ea typeface="HGP明朝E" panose="02020900000000000000" pitchFamily="18" charset="-128"/>
              </a:rPr>
              <a:t>,</a:t>
            </a:r>
            <a:r>
              <a:rPr lang="ja-JP" altLang="en-US" sz="1400" dirty="0">
                <a:latin typeface="HGP明朝E" panose="02020900000000000000" pitchFamily="18" charset="-128"/>
                <a:ea typeface="HGP明朝E" panose="02020900000000000000" pitchFamily="18" charset="-128"/>
              </a:rPr>
              <a:t>鉱山</a:t>
            </a:r>
            <a:r>
              <a:rPr lang="en-US" altLang="ja-JP" sz="1400" dirty="0">
                <a:latin typeface="HGP明朝E" panose="02020900000000000000" pitchFamily="18" charset="-128"/>
                <a:ea typeface="HGP明朝E" panose="02020900000000000000" pitchFamily="18" charset="-128"/>
              </a:rPr>
              <a:t>,</a:t>
            </a:r>
            <a:r>
              <a:rPr lang="ja-JP" altLang="en-US" sz="1400" dirty="0">
                <a:latin typeface="HGP明朝E" panose="02020900000000000000" pitchFamily="18" charset="-128"/>
                <a:ea typeface="HGP明朝E" panose="02020900000000000000" pitchFamily="18" charset="-128"/>
              </a:rPr>
              <a:t>事務所</a:t>
            </a:r>
            <a:r>
              <a:rPr lang="en-US" altLang="ja-JP" sz="1400" dirty="0">
                <a:latin typeface="HGP明朝E" panose="02020900000000000000" pitchFamily="18" charset="-128"/>
                <a:ea typeface="HGP明朝E" panose="02020900000000000000" pitchFamily="18" charset="-128"/>
              </a:rPr>
              <a:t>,</a:t>
            </a:r>
            <a:r>
              <a:rPr lang="ja-JP" altLang="en-US" sz="1400" dirty="0">
                <a:latin typeface="HGP明朝E" panose="02020900000000000000" pitchFamily="18" charset="-128"/>
                <a:ea typeface="HGP明朝E" panose="02020900000000000000" pitchFamily="18" charset="-128"/>
              </a:rPr>
              <a:t>店舗等のごとく一定の場所において相関連する組織のもとに継続的に行われる作業の一体」</a:t>
            </a:r>
            <a:r>
              <a:rPr lang="en-US" altLang="ja-JP" sz="1400" dirty="0">
                <a:latin typeface="HGP明朝E" panose="02020900000000000000" pitchFamily="18" charset="-128"/>
                <a:ea typeface="HGP明朝E" panose="02020900000000000000" pitchFamily="18" charset="-128"/>
              </a:rPr>
              <a:t>,</a:t>
            </a:r>
            <a:r>
              <a:rPr lang="ja-JP" altLang="en-US" sz="1400" dirty="0">
                <a:latin typeface="HGP明朝E" panose="02020900000000000000" pitchFamily="18" charset="-128"/>
                <a:ea typeface="HGP明朝E" panose="02020900000000000000" pitchFamily="18" charset="-128"/>
              </a:rPr>
              <a:t>「主として</a:t>
            </a:r>
            <a:r>
              <a:rPr lang="en-US" altLang="ja-JP" sz="1400" dirty="0">
                <a:latin typeface="HGP明朝E" panose="02020900000000000000" pitchFamily="18" charset="-128"/>
                <a:ea typeface="HGP明朝E" panose="02020900000000000000" pitchFamily="18" charset="-128"/>
              </a:rPr>
              <a:t>,</a:t>
            </a:r>
            <a:r>
              <a:rPr lang="ja-JP" altLang="en-US" sz="1400" dirty="0">
                <a:latin typeface="HGP明朝E" panose="02020900000000000000" pitchFamily="18" charset="-128"/>
                <a:ea typeface="HGP明朝E" panose="02020900000000000000" pitchFamily="18" charset="-128"/>
              </a:rPr>
              <a:t>場所的概念により決定される。同一の場所にあるものは原則として</a:t>
            </a:r>
            <a:r>
              <a:rPr lang="en-US" altLang="ja-JP" sz="1400" dirty="0">
                <a:latin typeface="HGP明朝E" panose="02020900000000000000" pitchFamily="18" charset="-128"/>
                <a:ea typeface="HGP明朝E" panose="02020900000000000000" pitchFamily="18" charset="-128"/>
              </a:rPr>
              <a:t>1</a:t>
            </a:r>
            <a:r>
              <a:rPr lang="ja-JP" altLang="en-US" sz="1400" dirty="0">
                <a:latin typeface="HGP明朝E" panose="02020900000000000000" pitchFamily="18" charset="-128"/>
                <a:ea typeface="HGP明朝E" panose="02020900000000000000" pitchFamily="18" charset="-128"/>
              </a:rPr>
              <a:t>事業場とし</a:t>
            </a:r>
            <a:r>
              <a:rPr lang="en-US" altLang="ja-JP" sz="1400" dirty="0">
                <a:latin typeface="HGP明朝E" panose="02020900000000000000" pitchFamily="18" charset="-128"/>
                <a:ea typeface="HGP明朝E" panose="02020900000000000000" pitchFamily="18" charset="-128"/>
              </a:rPr>
              <a:t>,</a:t>
            </a:r>
            <a:r>
              <a:rPr lang="ja-JP" altLang="en-US" sz="1400" dirty="0">
                <a:latin typeface="HGP明朝E" panose="02020900000000000000" pitchFamily="18" charset="-128"/>
                <a:ea typeface="HGP明朝E" panose="02020900000000000000" pitchFamily="18" charset="-128"/>
              </a:rPr>
              <a:t>場所的に分散しているものは原則として別個の事業場」などとなっている。</a:t>
            </a:r>
          </a:p>
        </p:txBody>
      </p:sp>
      <p:sp>
        <p:nvSpPr>
          <p:cNvPr id="5" name="スライド番号プレースホルダー 4"/>
          <p:cNvSpPr>
            <a:spLocks noGrp="1"/>
          </p:cNvSpPr>
          <p:nvPr>
            <p:ph type="sldNum" sz="quarter" idx="10"/>
          </p:nvPr>
        </p:nvSpPr>
        <p:spPr/>
        <p:txBody>
          <a:bodyPr/>
          <a:lstStyle/>
          <a:p>
            <a:fld id="{5F65748C-C6D8-4748-808C-1CEA1825BD04}" type="slidenum">
              <a:rPr kumimoji="1" lang="ja-JP" altLang="en-US" smtClean="0"/>
              <a:t>28</a:t>
            </a:fld>
            <a:endParaRPr kumimoji="1" lang="ja-JP" altLang="en-US"/>
          </a:p>
        </p:txBody>
      </p:sp>
    </p:spTree>
    <p:extLst>
      <p:ext uri="{BB962C8B-B14F-4D97-AF65-F5344CB8AC3E}">
        <p14:creationId xmlns:p14="http://schemas.microsoft.com/office/powerpoint/2010/main" val="1942331293"/>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23" name="Rectangle 2"/>
          <p:cNvSpPr>
            <a:spLocks noGrp="1" noRot="1" noChangeAspect="1" noChangeArrowheads="1" noTextEdit="1"/>
          </p:cNvSpPr>
          <p:nvPr>
            <p:ph type="sldImg"/>
          </p:nvPr>
        </p:nvSpPr>
        <p:spPr>
          <a:xfrm>
            <a:off x="1154113" y="741363"/>
            <a:ext cx="4814887" cy="3889375"/>
          </a:xfrm>
          <a:prstGeom prst="rect">
            <a:avLst/>
          </a:prstGeom>
          <a:ln/>
        </p:spPr>
      </p:sp>
      <p:sp>
        <p:nvSpPr>
          <p:cNvPr id="133124" name="Rectangle 3"/>
          <p:cNvSpPr>
            <a:spLocks noGrp="1" noChangeAspect="1" noChangeArrowheads="1"/>
          </p:cNvSpPr>
          <p:nvPr>
            <p:ph type="body" idx="1"/>
          </p:nvPr>
        </p:nvSpPr>
        <p:spPr>
          <a:xfrm>
            <a:off x="1157699" y="4785495"/>
            <a:ext cx="4814976" cy="4963933"/>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defTabSz="946686">
              <a:lnSpc>
                <a:spcPts val="2064"/>
              </a:lnSpc>
              <a:defRPr/>
            </a:pPr>
            <a:r>
              <a:rPr lang="ja-JP" altLang="en-US" sz="1400" dirty="0">
                <a:latin typeface="HGP明朝E" panose="02020900000000000000" pitchFamily="18" charset="-128"/>
                <a:ea typeface="HGP明朝E" panose="02020900000000000000" pitchFamily="18" charset="-128"/>
              </a:rPr>
              <a:t>　労働安全衛生法の規定は</a:t>
            </a:r>
            <a:r>
              <a:rPr lang="en-US" altLang="ja-JP" sz="1400" dirty="0">
                <a:latin typeface="HGP明朝E" panose="02020900000000000000" pitchFamily="18" charset="-128"/>
                <a:ea typeface="HGP明朝E" panose="02020900000000000000" pitchFamily="18" charset="-128"/>
              </a:rPr>
              <a:t>,</a:t>
            </a:r>
            <a:r>
              <a:rPr lang="ja-JP" altLang="en-US" sz="1400" dirty="0">
                <a:latin typeface="HGP明朝E" panose="02020900000000000000" pitchFamily="18" charset="-128"/>
                <a:ea typeface="HGP明朝E" panose="02020900000000000000" pitchFamily="18" charset="-128"/>
              </a:rPr>
              <a:t>労働基準法に定める労働条件の一部であり</a:t>
            </a:r>
            <a:r>
              <a:rPr lang="en-US" altLang="ja-JP" sz="1400" dirty="0">
                <a:latin typeface="HGP明朝E" panose="02020900000000000000" pitchFamily="18" charset="-128"/>
                <a:ea typeface="HGP明朝E" panose="02020900000000000000" pitchFamily="18" charset="-128"/>
              </a:rPr>
              <a:t>,</a:t>
            </a:r>
            <a:r>
              <a:rPr lang="ja-JP" altLang="en-US" sz="1400" dirty="0">
                <a:latin typeface="HGP明朝E" panose="02020900000000000000" pitchFamily="18" charset="-128"/>
                <a:ea typeface="HGP明朝E" panose="02020900000000000000" pitchFamily="18" charset="-128"/>
              </a:rPr>
              <a:t>労働基準法と一体となっているといえる。</a:t>
            </a:r>
            <a:endParaRPr lang="en-US" altLang="ja-JP" sz="1400" dirty="0">
              <a:latin typeface="HGP明朝E" panose="02020900000000000000" pitchFamily="18" charset="-128"/>
              <a:ea typeface="HGP明朝E" panose="02020900000000000000" pitchFamily="18" charset="-128"/>
            </a:endParaRPr>
          </a:p>
          <a:p>
            <a:pPr defTabSz="946686">
              <a:lnSpc>
                <a:spcPts val="2064"/>
              </a:lnSpc>
              <a:defRPr/>
            </a:pPr>
            <a:r>
              <a:rPr lang="ja-JP" altLang="en-US" sz="1400" dirty="0">
                <a:latin typeface="HGP明朝E" panose="02020900000000000000" pitchFamily="18" charset="-128"/>
                <a:ea typeface="HGP明朝E" panose="02020900000000000000" pitchFamily="18" charset="-128"/>
              </a:rPr>
              <a:t>（同法第</a:t>
            </a:r>
            <a:r>
              <a:rPr lang="en-US" altLang="ja-JP" sz="1400" dirty="0">
                <a:latin typeface="HGP明朝E" panose="02020900000000000000" pitchFamily="18" charset="-128"/>
                <a:ea typeface="HGP明朝E" panose="02020900000000000000" pitchFamily="18" charset="-128"/>
              </a:rPr>
              <a:t>1</a:t>
            </a:r>
            <a:r>
              <a:rPr lang="ja-JP" altLang="en-US" sz="1400" dirty="0">
                <a:latin typeface="HGP明朝E" panose="02020900000000000000" pitchFamily="18" charset="-128"/>
                <a:ea typeface="HGP明朝E" panose="02020900000000000000" pitchFamily="18" charset="-128"/>
              </a:rPr>
              <a:t>条「この法律は</a:t>
            </a:r>
            <a:r>
              <a:rPr lang="en-US" altLang="ja-JP" sz="1400" dirty="0">
                <a:latin typeface="HGP明朝E" panose="02020900000000000000" pitchFamily="18" charset="-128"/>
                <a:ea typeface="HGP明朝E" panose="02020900000000000000" pitchFamily="18" charset="-128"/>
              </a:rPr>
              <a:t>,</a:t>
            </a:r>
            <a:r>
              <a:rPr lang="ja-JP" altLang="en-US" sz="1400" dirty="0">
                <a:latin typeface="HGP明朝E" panose="02020900000000000000" pitchFamily="18" charset="-128"/>
                <a:ea typeface="HGP明朝E" panose="02020900000000000000" pitchFamily="18" charset="-128"/>
              </a:rPr>
              <a:t>労働基準法と相まって</a:t>
            </a:r>
            <a:r>
              <a:rPr lang="en-US" altLang="ja-JP" sz="1400" dirty="0">
                <a:latin typeface="HGP明朝E" panose="02020900000000000000" pitchFamily="18" charset="-128"/>
                <a:ea typeface="HGP明朝E" panose="02020900000000000000" pitchFamily="18" charset="-128"/>
              </a:rPr>
              <a:t>,</a:t>
            </a:r>
            <a:r>
              <a:rPr lang="ja-JP" altLang="en-US" sz="1400" dirty="0">
                <a:latin typeface="HGP明朝E" panose="02020900000000000000" pitchFamily="18" charset="-128"/>
                <a:ea typeface="HGP明朝E" panose="02020900000000000000" pitchFamily="18" charset="-128"/>
              </a:rPr>
              <a:t>・・・」）</a:t>
            </a:r>
            <a:endParaRPr lang="en-US" altLang="ja-JP" sz="1400" dirty="0">
              <a:latin typeface="HGP明朝E" panose="02020900000000000000" pitchFamily="18" charset="-128"/>
              <a:ea typeface="HGP明朝E" panose="02020900000000000000" pitchFamily="18" charset="-128"/>
            </a:endParaRPr>
          </a:p>
          <a:p>
            <a:pPr algn="just" defTabSz="1022717">
              <a:lnSpc>
                <a:spcPts val="2064"/>
              </a:lnSpc>
              <a:defRPr/>
            </a:pPr>
            <a:r>
              <a:rPr lang="ja-JP" altLang="en-US" sz="1400" dirty="0">
                <a:latin typeface="HGP明朝E" panose="02020900000000000000" pitchFamily="18" charset="-128"/>
                <a:ea typeface="HGP明朝E" panose="02020900000000000000" pitchFamily="18" charset="-128"/>
              </a:rPr>
              <a:t>　しかし</a:t>
            </a:r>
            <a:r>
              <a:rPr lang="en-US" altLang="ja-JP" sz="1400" dirty="0">
                <a:latin typeface="HGP明朝E" panose="02020900000000000000" pitchFamily="18" charset="-128"/>
                <a:ea typeface="HGP明朝E" panose="02020900000000000000" pitchFamily="18" charset="-128"/>
              </a:rPr>
              <a:t>,</a:t>
            </a:r>
            <a:r>
              <a:rPr lang="ja-JP" altLang="en-US" sz="1400" dirty="0">
                <a:latin typeface="HGP明朝E" panose="02020900000000000000" pitchFamily="18" charset="-128"/>
                <a:ea typeface="HGP明朝E" panose="02020900000000000000" pitchFamily="18" charset="-128"/>
              </a:rPr>
              <a:t>労働基準法は労働条件の最低基準であるのに対して</a:t>
            </a:r>
            <a:r>
              <a:rPr lang="en-US" altLang="ja-JP" sz="1400" dirty="0">
                <a:latin typeface="HGP明朝E" panose="02020900000000000000" pitchFamily="18" charset="-128"/>
                <a:ea typeface="HGP明朝E" panose="02020900000000000000" pitchFamily="18" charset="-128"/>
              </a:rPr>
              <a:t>,</a:t>
            </a:r>
            <a:r>
              <a:rPr lang="ja-JP" altLang="en-US" sz="1400" dirty="0">
                <a:latin typeface="HGP明朝E" panose="02020900000000000000" pitchFamily="18" charset="-128"/>
                <a:ea typeface="HGP明朝E" panose="02020900000000000000" pitchFamily="18" charset="-128"/>
              </a:rPr>
              <a:t>同法は</a:t>
            </a:r>
            <a:r>
              <a:rPr lang="en-US" altLang="ja-JP" sz="1400" dirty="0">
                <a:latin typeface="HGP明朝E" panose="02020900000000000000" pitchFamily="18" charset="-128"/>
                <a:ea typeface="HGP明朝E" panose="02020900000000000000" pitchFamily="18" charset="-128"/>
              </a:rPr>
              <a:t>,</a:t>
            </a:r>
            <a:r>
              <a:rPr lang="ja-JP" altLang="en-US" sz="1400" dirty="0">
                <a:latin typeface="HGP明朝E" panose="02020900000000000000" pitchFamily="18" charset="-128"/>
                <a:ea typeface="HGP明朝E" panose="02020900000000000000" pitchFamily="18" charset="-128"/>
              </a:rPr>
              <a:t>単に安全衛生の最低基準を確保するだけでなく</a:t>
            </a:r>
            <a:r>
              <a:rPr lang="en-US" altLang="ja-JP" sz="1400" dirty="0">
                <a:latin typeface="HGP明朝E" panose="02020900000000000000" pitchFamily="18" charset="-128"/>
                <a:ea typeface="HGP明朝E" panose="02020900000000000000" pitchFamily="18" charset="-128"/>
              </a:rPr>
              <a:t>,</a:t>
            </a:r>
            <a:r>
              <a:rPr lang="ja-JP" altLang="en-US" sz="1400" dirty="0">
                <a:latin typeface="HGP明朝E" panose="02020900000000000000" pitchFamily="18" charset="-128"/>
                <a:ea typeface="HGP明朝E" panose="02020900000000000000" pitchFamily="18" charset="-128"/>
              </a:rPr>
              <a:t>快適な職場環境の実現も目指しているのも特徴である。　</a:t>
            </a:r>
            <a:endParaRPr lang="en-US" altLang="ja-JP" sz="1400" dirty="0">
              <a:latin typeface="HGP明朝E" panose="02020900000000000000" pitchFamily="18" charset="-128"/>
              <a:ea typeface="HGP明朝E" panose="02020900000000000000" pitchFamily="18" charset="-128"/>
            </a:endParaRPr>
          </a:p>
          <a:p>
            <a:pPr algn="just">
              <a:lnSpc>
                <a:spcPts val="2064"/>
              </a:lnSpc>
              <a:defRPr/>
            </a:pPr>
            <a:r>
              <a:rPr lang="ja-JP" altLang="en-US" sz="1400" dirty="0">
                <a:latin typeface="HGP明朝E" panose="02020900000000000000" pitchFamily="18" charset="-128"/>
                <a:ea typeface="HGP明朝E" panose="02020900000000000000" pitchFamily="18" charset="-128"/>
              </a:rPr>
              <a:t>　その他の特徴は</a:t>
            </a:r>
            <a:r>
              <a:rPr lang="en-US" altLang="ja-JP" sz="1400" dirty="0">
                <a:latin typeface="HGP明朝E" panose="02020900000000000000" pitchFamily="18" charset="-128"/>
                <a:ea typeface="HGP明朝E" panose="02020900000000000000" pitchFamily="18" charset="-128"/>
              </a:rPr>
              <a:t>,</a:t>
            </a:r>
            <a:r>
              <a:rPr lang="ja-JP" altLang="en-US" sz="1400" dirty="0">
                <a:solidFill>
                  <a:schemeClr val="accent4">
                    <a:lumMod val="10000"/>
                  </a:schemeClr>
                </a:solidFill>
                <a:latin typeface="HGP明朝E" panose="02020900000000000000" pitchFamily="18" charset="-128"/>
                <a:ea typeface="HGP明朝E" panose="02020900000000000000" pitchFamily="18" charset="-128"/>
              </a:rPr>
              <a:t>労働基準法では義務者を「使用者」としているが</a:t>
            </a:r>
            <a:r>
              <a:rPr lang="en-US" altLang="ja-JP" sz="1400" dirty="0">
                <a:solidFill>
                  <a:schemeClr val="accent4">
                    <a:lumMod val="10000"/>
                  </a:schemeClr>
                </a:solidFill>
                <a:latin typeface="HGP明朝E" panose="02020900000000000000" pitchFamily="18" charset="-128"/>
                <a:ea typeface="HGP明朝E" panose="02020900000000000000" pitchFamily="18" charset="-128"/>
              </a:rPr>
              <a:t>,</a:t>
            </a:r>
            <a:r>
              <a:rPr lang="ja-JP" altLang="en-US" sz="1400" dirty="0">
                <a:solidFill>
                  <a:schemeClr val="accent4">
                    <a:lumMod val="10000"/>
                  </a:schemeClr>
                </a:solidFill>
                <a:latin typeface="HGP明朝E" panose="02020900000000000000" pitchFamily="18" charset="-128"/>
                <a:ea typeface="HGP明朝E" panose="02020900000000000000" pitchFamily="18" charset="-128"/>
              </a:rPr>
              <a:t>義務主体を「事業者」としている。</a:t>
            </a:r>
            <a:endParaRPr lang="en-US" altLang="ja-JP" sz="1400" dirty="0">
              <a:solidFill>
                <a:schemeClr val="accent4">
                  <a:lumMod val="10000"/>
                </a:schemeClr>
              </a:solidFill>
              <a:latin typeface="HGP明朝E" panose="02020900000000000000" pitchFamily="18" charset="-128"/>
              <a:ea typeface="HGP明朝E" panose="02020900000000000000" pitchFamily="18" charset="-128"/>
            </a:endParaRPr>
          </a:p>
          <a:p>
            <a:pPr algn="just" defTabSz="943478">
              <a:lnSpc>
                <a:spcPts val="2064"/>
              </a:lnSpc>
              <a:defRPr/>
            </a:pPr>
            <a:r>
              <a:rPr lang="ja-JP" altLang="en-US" sz="1400" dirty="0">
                <a:solidFill>
                  <a:schemeClr val="accent4">
                    <a:lumMod val="10000"/>
                  </a:schemeClr>
                </a:solidFill>
                <a:latin typeface="HGP明朝E" panose="02020900000000000000" pitchFamily="18" charset="-128"/>
                <a:ea typeface="HGP明朝E" panose="02020900000000000000" pitchFamily="18" charset="-128"/>
              </a:rPr>
              <a:t>　</a:t>
            </a:r>
            <a:r>
              <a:rPr lang="ja-JP" altLang="en-US" sz="1400" dirty="0">
                <a:latin typeface="HGP明朝E" panose="02020900000000000000" pitchFamily="18" charset="-128"/>
                <a:ea typeface="HGP明朝E" panose="02020900000000000000" pitchFamily="18" charset="-128"/>
              </a:rPr>
              <a:t>事業者の措置義務の主なものは</a:t>
            </a:r>
            <a:r>
              <a:rPr lang="en-US" altLang="ja-JP" sz="1400" dirty="0">
                <a:latin typeface="HGP明朝E" panose="02020900000000000000" pitchFamily="18" charset="-128"/>
                <a:ea typeface="HGP明朝E" panose="02020900000000000000" pitchFamily="18" charset="-128"/>
              </a:rPr>
              <a:t>,</a:t>
            </a:r>
            <a:r>
              <a:rPr lang="ja-JP" altLang="en-US" sz="1400" dirty="0">
                <a:latin typeface="HGP明朝E" panose="02020900000000000000" pitchFamily="18" charset="-128"/>
                <a:ea typeface="HGP明朝E" panose="02020900000000000000" pitchFamily="18" charset="-128"/>
              </a:rPr>
              <a:t>第４章にある労働者の危険又は健康障害を防止するための措置であり</a:t>
            </a:r>
            <a:r>
              <a:rPr lang="en-US" altLang="ja-JP" sz="1400" dirty="0">
                <a:latin typeface="HGP明朝E" panose="02020900000000000000" pitchFamily="18" charset="-128"/>
                <a:ea typeface="HGP明朝E" panose="02020900000000000000" pitchFamily="18" charset="-128"/>
              </a:rPr>
              <a:t>,</a:t>
            </a:r>
            <a:r>
              <a:rPr lang="ja-JP" altLang="en-US" sz="1400" dirty="0">
                <a:solidFill>
                  <a:schemeClr val="accent4">
                    <a:lumMod val="10000"/>
                  </a:schemeClr>
                </a:solidFill>
                <a:latin typeface="HGP明朝E" panose="02020900000000000000" pitchFamily="18" charset="-128"/>
                <a:ea typeface="HGP明朝E" panose="02020900000000000000" pitchFamily="18" charset="-128"/>
              </a:rPr>
              <a:t>最低基準としての危険防止措置及び健康障害防止措置を罰則をもって履行強制している。</a:t>
            </a:r>
            <a:endParaRPr lang="en-US" altLang="ja-JP" sz="1400" dirty="0">
              <a:latin typeface="HGP明朝E" panose="02020900000000000000" pitchFamily="18" charset="-128"/>
              <a:ea typeface="HGP明朝E" panose="02020900000000000000" pitchFamily="18" charset="-128"/>
            </a:endParaRPr>
          </a:p>
          <a:p>
            <a:pPr defTabSz="946686">
              <a:lnSpc>
                <a:spcPts val="2064"/>
              </a:lnSpc>
              <a:defRPr/>
            </a:pPr>
            <a:r>
              <a:rPr lang="ja-JP" altLang="en-US" sz="1400" dirty="0">
                <a:latin typeface="HGP明朝E" panose="02020900000000000000" pitchFamily="18" charset="-128"/>
                <a:ea typeface="HGP明朝E" panose="02020900000000000000" pitchFamily="18" charset="-128"/>
              </a:rPr>
              <a:t>　</a:t>
            </a:r>
            <a:r>
              <a:rPr lang="ja-JP" altLang="en-US" sz="1400" dirty="0">
                <a:solidFill>
                  <a:schemeClr val="accent4">
                    <a:lumMod val="10000"/>
                  </a:schemeClr>
                </a:solidFill>
                <a:latin typeface="HGP明朝E" panose="02020900000000000000" pitchFamily="18" charset="-128"/>
                <a:ea typeface="HGP明朝E" panose="02020900000000000000" pitchFamily="18" charset="-128"/>
              </a:rPr>
              <a:t>「</a:t>
            </a:r>
            <a:r>
              <a:rPr lang="ja-JP" altLang="en-US" sz="1400" dirty="0">
                <a:latin typeface="HGP明朝E" panose="02020900000000000000" pitchFamily="18" charset="-128"/>
                <a:ea typeface="HGP明朝E" panose="02020900000000000000" pitchFamily="18" charset="-128"/>
              </a:rPr>
              <a:t>労働者」から</a:t>
            </a:r>
            <a:r>
              <a:rPr lang="en-US" altLang="ja-JP" sz="1400" dirty="0">
                <a:latin typeface="HGP明朝E" panose="02020900000000000000" pitchFamily="18" charset="-128"/>
                <a:ea typeface="HGP明朝E" panose="02020900000000000000" pitchFamily="18" charset="-128"/>
              </a:rPr>
              <a:t>,</a:t>
            </a:r>
            <a:r>
              <a:rPr lang="ja-JP" altLang="en-US" sz="1400" dirty="0">
                <a:latin typeface="HGP明朝E" panose="02020900000000000000" pitchFamily="18" charset="-128"/>
                <a:ea typeface="HGP明朝E" panose="02020900000000000000" pitchFamily="18" charset="-128"/>
              </a:rPr>
              <a:t>同居の親族のみを使用する事業又は事務所に使用される者及び家事使用人は除かれている（第</a:t>
            </a:r>
            <a:r>
              <a:rPr lang="en-US" altLang="ja-JP" sz="1400" dirty="0">
                <a:latin typeface="HGP明朝E" panose="02020900000000000000" pitchFamily="18" charset="-128"/>
                <a:ea typeface="HGP明朝E" panose="02020900000000000000" pitchFamily="18" charset="-128"/>
              </a:rPr>
              <a:t>2</a:t>
            </a:r>
            <a:r>
              <a:rPr lang="ja-JP" altLang="en-US" sz="1400" dirty="0">
                <a:latin typeface="HGP明朝E" panose="02020900000000000000" pitchFamily="18" charset="-128"/>
                <a:ea typeface="HGP明朝E" panose="02020900000000000000" pitchFamily="18" charset="-128"/>
              </a:rPr>
              <a:t>条）。</a:t>
            </a:r>
            <a:endParaRPr lang="en-US" altLang="ja-JP" sz="1400" dirty="0">
              <a:latin typeface="HGP明朝E" panose="02020900000000000000" pitchFamily="18" charset="-128"/>
              <a:ea typeface="HGP明朝E" panose="02020900000000000000" pitchFamily="18" charset="-128"/>
            </a:endParaRPr>
          </a:p>
          <a:p>
            <a:pPr defTabSz="946686">
              <a:lnSpc>
                <a:spcPts val="2064"/>
              </a:lnSpc>
              <a:defRPr/>
            </a:pPr>
            <a:r>
              <a:rPr lang="ja-JP" altLang="en-US" sz="1400" dirty="0">
                <a:latin typeface="HGP明朝E" panose="02020900000000000000" pitchFamily="18" charset="-128"/>
                <a:ea typeface="HGP明朝E" panose="02020900000000000000" pitchFamily="18" charset="-128"/>
              </a:rPr>
              <a:t>　また</a:t>
            </a:r>
            <a:r>
              <a:rPr lang="en-US" altLang="ja-JP" sz="1400" dirty="0">
                <a:latin typeface="HGP明朝E" panose="02020900000000000000" pitchFamily="18" charset="-128"/>
                <a:ea typeface="HGP明朝E" panose="02020900000000000000" pitchFamily="18" charset="-128"/>
              </a:rPr>
              <a:t>,</a:t>
            </a:r>
            <a:r>
              <a:rPr lang="ja-JP" altLang="en-US" sz="1400" dirty="0">
                <a:latin typeface="HGP明朝E" panose="02020900000000000000" pitchFamily="18" charset="-128"/>
                <a:ea typeface="HGP明朝E" panose="02020900000000000000" pitchFamily="18" charset="-128"/>
              </a:rPr>
              <a:t>船員法の適用を受ける船員</a:t>
            </a:r>
            <a:r>
              <a:rPr lang="en-US" altLang="ja-JP" sz="1400" dirty="0">
                <a:latin typeface="HGP明朝E" panose="02020900000000000000" pitchFamily="18" charset="-128"/>
                <a:ea typeface="HGP明朝E" panose="02020900000000000000" pitchFamily="18" charset="-128"/>
              </a:rPr>
              <a:t>,</a:t>
            </a:r>
            <a:r>
              <a:rPr lang="ja-JP" altLang="en-US" sz="1400" dirty="0">
                <a:latin typeface="HGP明朝E" panose="02020900000000000000" pitchFamily="18" charset="-128"/>
                <a:ea typeface="HGP明朝E" panose="02020900000000000000" pitchFamily="18" charset="-128"/>
              </a:rPr>
              <a:t>鉱山における保安（第</a:t>
            </a:r>
            <a:r>
              <a:rPr lang="en-US" altLang="ja-JP" sz="1400" dirty="0">
                <a:latin typeface="HGP明朝E" panose="02020900000000000000" pitchFamily="18" charset="-128"/>
                <a:ea typeface="HGP明朝E" panose="02020900000000000000" pitchFamily="18" charset="-128"/>
              </a:rPr>
              <a:t>115</a:t>
            </a:r>
            <a:r>
              <a:rPr lang="ja-JP" altLang="en-US" sz="1400" dirty="0">
                <a:latin typeface="HGP明朝E" panose="02020900000000000000" pitchFamily="18" charset="-128"/>
                <a:ea typeface="HGP明朝E" panose="02020900000000000000" pitchFamily="18" charset="-128"/>
              </a:rPr>
              <a:t>条）及び一般職の国家公務員には適用されない（</a:t>
            </a:r>
            <a:r>
              <a:rPr lang="zh-TW" altLang="en-US" sz="1400" dirty="0">
                <a:latin typeface="HGP明朝E" panose="02020900000000000000" pitchFamily="18" charset="-128"/>
                <a:ea typeface="HGP明朝E" panose="02020900000000000000" pitchFamily="18" charset="-128"/>
              </a:rPr>
              <a:t>国家公務員法附則</a:t>
            </a:r>
            <a:r>
              <a:rPr lang="en-US" altLang="zh-TW" sz="1400" dirty="0">
                <a:latin typeface="HGP明朝E" panose="02020900000000000000" pitchFamily="18" charset="-128"/>
                <a:ea typeface="HGP明朝E" panose="02020900000000000000" pitchFamily="18" charset="-128"/>
              </a:rPr>
              <a:t>16</a:t>
            </a:r>
            <a:r>
              <a:rPr lang="zh-TW" altLang="en-US" sz="1400" dirty="0">
                <a:latin typeface="HGP明朝E" panose="02020900000000000000" pitchFamily="18" charset="-128"/>
                <a:ea typeface="HGP明朝E" panose="02020900000000000000" pitchFamily="18" charset="-128"/>
              </a:rPr>
              <a:t>条</a:t>
            </a:r>
            <a:r>
              <a:rPr lang="ja-JP" altLang="en-US" sz="1400" dirty="0">
                <a:latin typeface="HGP明朝E" panose="02020900000000000000" pitchFamily="18" charset="-128"/>
                <a:ea typeface="HGP明朝E" panose="02020900000000000000" pitchFamily="18" charset="-128"/>
              </a:rPr>
              <a:t>）。</a:t>
            </a:r>
            <a:endParaRPr lang="en-US" altLang="ja-JP" sz="1400" dirty="0">
              <a:latin typeface="+mn-ea"/>
            </a:endParaRPr>
          </a:p>
        </p:txBody>
      </p:sp>
      <p:sp>
        <p:nvSpPr>
          <p:cNvPr id="2" name="スライド番号プレースホルダー 1"/>
          <p:cNvSpPr>
            <a:spLocks noGrp="1"/>
          </p:cNvSpPr>
          <p:nvPr>
            <p:ph type="sldNum" sz="quarter" idx="10"/>
          </p:nvPr>
        </p:nvSpPr>
        <p:spPr/>
        <p:txBody>
          <a:bodyPr/>
          <a:lstStyle/>
          <a:p>
            <a:fld id="{5F65748C-C6D8-4748-808C-1CEA1825BD04}" type="slidenum">
              <a:rPr kumimoji="1" lang="ja-JP" altLang="en-US" smtClean="0"/>
              <a:t>29</a:t>
            </a:fld>
            <a:endParaRPr kumimoji="1" lang="ja-JP" altLang="en-US"/>
          </a:p>
        </p:txBody>
      </p:sp>
    </p:spTree>
    <p:extLst>
      <p:ext uri="{BB962C8B-B14F-4D97-AF65-F5344CB8AC3E}">
        <p14:creationId xmlns:p14="http://schemas.microsoft.com/office/powerpoint/2010/main" val="358315440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154113" y="741363"/>
            <a:ext cx="4814887" cy="3889375"/>
          </a:xfrm>
          <a:prstGeom prst="rect">
            <a:avLst/>
          </a:prstGeom>
        </p:spPr>
      </p:sp>
      <p:sp>
        <p:nvSpPr>
          <p:cNvPr id="3" name="ノート プレースホルダー 2"/>
          <p:cNvSpPr>
            <a:spLocks noGrp="1" noChangeAspect="1"/>
          </p:cNvSpPr>
          <p:nvPr>
            <p:ph type="body" idx="1"/>
          </p:nvPr>
        </p:nvSpPr>
        <p:spPr>
          <a:xfrm>
            <a:off x="1144544" y="4811634"/>
            <a:ext cx="4841287" cy="4598002"/>
          </a:xfrm>
          <a:prstGeom prst="rect">
            <a:avLst/>
          </a:prstGeom>
        </p:spPr>
        <p:txBody>
          <a:bodyPr/>
          <a:lstStyle/>
          <a:p>
            <a:pPr defTabSz="946686">
              <a:lnSpc>
                <a:spcPts val="2064"/>
              </a:lnSpc>
              <a:defRPr/>
            </a:pPr>
            <a:r>
              <a:rPr lang="ja-JP" altLang="en-US" sz="1400" dirty="0">
                <a:latin typeface="HGP明朝E" panose="02020900000000000000" pitchFamily="18" charset="-128"/>
                <a:ea typeface="HGP明朝E" panose="02020900000000000000" pitchFamily="18" charset="-128"/>
              </a:rPr>
              <a:t>　労働安全衛生が目指すところは</a:t>
            </a:r>
            <a:r>
              <a:rPr lang="en-US" altLang="ja-JP" sz="1400" dirty="0">
                <a:latin typeface="HGP明朝E" panose="02020900000000000000" pitchFamily="18" charset="-128"/>
                <a:ea typeface="HGP明朝E" panose="02020900000000000000" pitchFamily="18" charset="-128"/>
              </a:rPr>
              <a:t>,</a:t>
            </a:r>
            <a:r>
              <a:rPr lang="ja-JP" altLang="en-US" sz="1400" dirty="0">
                <a:latin typeface="HGP明朝E" panose="02020900000000000000" pitchFamily="18" charset="-128"/>
                <a:ea typeface="HGP明朝E" panose="02020900000000000000" pitchFamily="18" charset="-128"/>
              </a:rPr>
              <a:t>「安全で安心」な職場環境である。</a:t>
            </a:r>
            <a:endParaRPr lang="en-US" altLang="ja-JP" sz="1400" dirty="0">
              <a:latin typeface="HGP明朝E" panose="02020900000000000000" pitchFamily="18" charset="-128"/>
              <a:ea typeface="HGP明朝E" panose="02020900000000000000" pitchFamily="18" charset="-128"/>
            </a:endParaRPr>
          </a:p>
          <a:p>
            <a:pPr defTabSz="946686">
              <a:lnSpc>
                <a:spcPts val="2064"/>
              </a:lnSpc>
              <a:defRPr/>
            </a:pPr>
            <a:r>
              <a:rPr lang="ja-JP" altLang="en-US" sz="1400" dirty="0">
                <a:latin typeface="HGP明朝E" panose="02020900000000000000" pitchFamily="18" charset="-128"/>
                <a:ea typeface="HGP明朝E" panose="02020900000000000000" pitchFamily="18" charset="-128"/>
              </a:rPr>
              <a:t>　第</a:t>
            </a:r>
            <a:r>
              <a:rPr lang="en-US" altLang="ja-JP" sz="1400" dirty="0">
                <a:latin typeface="HGP明朝E" panose="02020900000000000000" pitchFamily="18" charset="-128"/>
                <a:ea typeface="HGP明朝E" panose="02020900000000000000" pitchFamily="18" charset="-128"/>
              </a:rPr>
              <a:t>12</a:t>
            </a:r>
            <a:r>
              <a:rPr lang="ja-JP" altLang="en-US" sz="1400" dirty="0">
                <a:latin typeface="HGP明朝E" panose="02020900000000000000" pitchFamily="18" charset="-128"/>
                <a:ea typeface="HGP明朝E" panose="02020900000000000000" pitchFamily="18" charset="-128"/>
              </a:rPr>
              <a:t>次労働災害防止計画（平成</a:t>
            </a:r>
            <a:r>
              <a:rPr lang="en-US" altLang="ja-JP" sz="1400" dirty="0">
                <a:latin typeface="HGP明朝E" panose="02020900000000000000" pitchFamily="18" charset="-128"/>
                <a:ea typeface="HGP明朝E" panose="02020900000000000000" pitchFamily="18" charset="-128"/>
              </a:rPr>
              <a:t>25</a:t>
            </a:r>
            <a:r>
              <a:rPr lang="ja-JP" altLang="en-US" sz="1400" dirty="0">
                <a:latin typeface="HGP明朝E" panose="02020900000000000000" pitchFamily="18" charset="-128"/>
                <a:ea typeface="HGP明朝E" panose="02020900000000000000" pitchFamily="18" charset="-128"/>
              </a:rPr>
              <a:t>年度～平成</a:t>
            </a:r>
            <a:r>
              <a:rPr lang="en-US" altLang="ja-JP" sz="1400" dirty="0">
                <a:latin typeface="HGP明朝E" panose="02020900000000000000" pitchFamily="18" charset="-128"/>
                <a:ea typeface="HGP明朝E" panose="02020900000000000000" pitchFamily="18" charset="-128"/>
              </a:rPr>
              <a:t>29</a:t>
            </a:r>
            <a:r>
              <a:rPr lang="ja-JP" altLang="en-US" sz="1400" dirty="0">
                <a:latin typeface="HGP明朝E" panose="02020900000000000000" pitchFamily="18" charset="-128"/>
                <a:ea typeface="HGP明朝E" panose="02020900000000000000" pitchFamily="18" charset="-128"/>
              </a:rPr>
              <a:t>年度まで）では</a:t>
            </a:r>
            <a:r>
              <a:rPr lang="en-US" altLang="ja-JP" sz="1400" dirty="0">
                <a:latin typeface="HGP明朝E" panose="02020900000000000000" pitchFamily="18" charset="-128"/>
                <a:ea typeface="HGP明朝E" panose="02020900000000000000" pitchFamily="18" charset="-128"/>
              </a:rPr>
              <a:t>,</a:t>
            </a:r>
            <a:r>
              <a:rPr lang="ja-JP" altLang="en-US" sz="1400" dirty="0">
                <a:latin typeface="HGP明朝E" panose="02020900000000000000" pitchFamily="18" charset="-128"/>
                <a:ea typeface="HGP明朝E" panose="02020900000000000000" pitchFamily="18" charset="-128"/>
              </a:rPr>
              <a:t>「働くことで生命が脅かされたり</a:t>
            </a:r>
            <a:r>
              <a:rPr lang="en-US" altLang="ja-JP" sz="1400" dirty="0">
                <a:latin typeface="HGP明朝E" panose="02020900000000000000" pitchFamily="18" charset="-128"/>
                <a:ea typeface="HGP明朝E" panose="02020900000000000000" pitchFamily="18" charset="-128"/>
              </a:rPr>
              <a:t>,</a:t>
            </a:r>
            <a:r>
              <a:rPr lang="ja-JP" altLang="en-US" sz="1400" dirty="0">
                <a:latin typeface="HGP明朝E" panose="02020900000000000000" pitchFamily="18" charset="-128"/>
                <a:ea typeface="HGP明朝E" panose="02020900000000000000" pitchFamily="18" charset="-128"/>
              </a:rPr>
              <a:t>健康が損なわれることは</a:t>
            </a:r>
            <a:r>
              <a:rPr lang="en-US" altLang="ja-JP" sz="1400" dirty="0">
                <a:latin typeface="HGP明朝E" panose="02020900000000000000" pitchFamily="18" charset="-128"/>
                <a:ea typeface="HGP明朝E" panose="02020900000000000000" pitchFamily="18" charset="-128"/>
              </a:rPr>
              <a:t>,</a:t>
            </a:r>
            <a:r>
              <a:rPr lang="ja-JP" altLang="en-US" sz="1400" dirty="0">
                <a:latin typeface="HGP明朝E" panose="02020900000000000000" pitchFamily="18" charset="-128"/>
                <a:ea typeface="HGP明朝E" panose="02020900000000000000" pitchFamily="18" charset="-128"/>
              </a:rPr>
              <a:t>本来あってはならない」このスローガンのもと</a:t>
            </a:r>
            <a:r>
              <a:rPr lang="en-US" altLang="ja-JP" sz="1400" dirty="0">
                <a:latin typeface="HGP明朝E" panose="02020900000000000000" pitchFamily="18" charset="-128"/>
                <a:ea typeface="HGP明朝E" panose="02020900000000000000" pitchFamily="18" charset="-128"/>
              </a:rPr>
              <a:t>,</a:t>
            </a:r>
            <a:r>
              <a:rPr lang="ja-JP" altLang="en-US" sz="1400" dirty="0">
                <a:latin typeface="HGP明朝E" panose="02020900000000000000" pitchFamily="18" charset="-128"/>
                <a:ea typeface="HGP明朝E" panose="02020900000000000000" pitchFamily="18" charset="-128"/>
              </a:rPr>
              <a:t>「誰もが安心して健康に働くことができる社会」の実現を目指すとしている。</a:t>
            </a:r>
            <a:endParaRPr lang="en-US" altLang="ja-JP" sz="1400" dirty="0">
              <a:latin typeface="HGP明朝E" panose="02020900000000000000" pitchFamily="18" charset="-128"/>
              <a:ea typeface="HGP明朝E" panose="02020900000000000000" pitchFamily="18" charset="-128"/>
            </a:endParaRPr>
          </a:p>
          <a:p>
            <a:pPr defTabSz="946686">
              <a:lnSpc>
                <a:spcPts val="2064"/>
              </a:lnSpc>
              <a:defRPr/>
            </a:pPr>
            <a:endParaRPr lang="en-US" altLang="ja-JP" sz="1400" dirty="0">
              <a:latin typeface="HGP明朝E" panose="02020900000000000000" pitchFamily="18" charset="-128"/>
              <a:ea typeface="HGP明朝E" panose="02020900000000000000" pitchFamily="18" charset="-128"/>
            </a:endParaRPr>
          </a:p>
          <a:p>
            <a:pPr>
              <a:lnSpc>
                <a:spcPts val="2064"/>
              </a:lnSpc>
            </a:pPr>
            <a:r>
              <a:rPr lang="ja-JP" altLang="en-US" sz="1400" dirty="0">
                <a:latin typeface="HGP明朝E" panose="02020900000000000000" pitchFamily="18" charset="-128"/>
                <a:ea typeface="HGP明朝E" panose="02020900000000000000" pitchFamily="18" charset="-128"/>
              </a:rPr>
              <a:t>　「労働災害防止計画」とは</a:t>
            </a:r>
            <a:r>
              <a:rPr lang="en-US" altLang="ja-JP" sz="1400" dirty="0">
                <a:latin typeface="HGP明朝E" panose="02020900000000000000" pitchFamily="18" charset="-128"/>
                <a:ea typeface="HGP明朝E" panose="02020900000000000000" pitchFamily="18" charset="-128"/>
              </a:rPr>
              <a:t>,</a:t>
            </a:r>
            <a:r>
              <a:rPr lang="ja-JP" altLang="en-US" sz="1400" dirty="0">
                <a:latin typeface="HGP明朝E" panose="02020900000000000000" pitchFamily="18" charset="-128"/>
                <a:ea typeface="HGP明朝E" panose="02020900000000000000" pitchFamily="18" charset="-128"/>
              </a:rPr>
              <a:t>労働安全衛生法第６条で「厚生労働大臣は</a:t>
            </a:r>
            <a:r>
              <a:rPr lang="en-US" altLang="ja-JP" sz="1400" dirty="0">
                <a:latin typeface="HGP明朝E" panose="02020900000000000000" pitchFamily="18" charset="-128"/>
                <a:ea typeface="HGP明朝E" panose="02020900000000000000" pitchFamily="18" charset="-128"/>
              </a:rPr>
              <a:t>,</a:t>
            </a:r>
            <a:r>
              <a:rPr lang="ja-JP" altLang="en-US" sz="1400" dirty="0">
                <a:latin typeface="HGP明朝E" panose="02020900000000000000" pitchFamily="18" charset="-128"/>
                <a:ea typeface="HGP明朝E" panose="02020900000000000000" pitchFamily="18" charset="-128"/>
              </a:rPr>
              <a:t>労働政策審議会の意見をきいて</a:t>
            </a:r>
            <a:r>
              <a:rPr lang="en-US" altLang="ja-JP" sz="1400" dirty="0">
                <a:latin typeface="HGP明朝E" panose="02020900000000000000" pitchFamily="18" charset="-128"/>
                <a:ea typeface="HGP明朝E" panose="02020900000000000000" pitchFamily="18" charset="-128"/>
              </a:rPr>
              <a:t>,</a:t>
            </a:r>
            <a:r>
              <a:rPr lang="ja-JP" altLang="en-US" sz="1400" dirty="0">
                <a:latin typeface="HGP明朝E" panose="02020900000000000000" pitchFamily="18" charset="-128"/>
                <a:ea typeface="HGP明朝E" panose="02020900000000000000" pitchFamily="18" charset="-128"/>
              </a:rPr>
              <a:t>労働災害の防止のための主要な対策に関する事項その他労働災害の防止に関し重要な事項を定めた計画を策定しなければならない。」とあり</a:t>
            </a:r>
            <a:r>
              <a:rPr lang="en-US" altLang="ja-JP" sz="1400" dirty="0">
                <a:latin typeface="HGP明朝E" panose="02020900000000000000" pitchFamily="18" charset="-128"/>
                <a:ea typeface="HGP明朝E" panose="02020900000000000000" pitchFamily="18" charset="-128"/>
              </a:rPr>
              <a:t>,</a:t>
            </a:r>
            <a:r>
              <a:rPr lang="ja-JP" altLang="en-US" sz="1400" dirty="0">
                <a:latin typeface="HGP明朝E" panose="02020900000000000000" pitchFamily="18" charset="-128"/>
                <a:ea typeface="HGP明朝E" panose="02020900000000000000" pitchFamily="18" charset="-128"/>
              </a:rPr>
              <a:t>昭和</a:t>
            </a:r>
            <a:r>
              <a:rPr lang="en-US" altLang="ja-JP" sz="1400" dirty="0">
                <a:latin typeface="HGP明朝E" panose="02020900000000000000" pitchFamily="18" charset="-128"/>
                <a:ea typeface="HGP明朝E" panose="02020900000000000000" pitchFamily="18" charset="-128"/>
              </a:rPr>
              <a:t>33</a:t>
            </a:r>
            <a:r>
              <a:rPr lang="ja-JP" altLang="en-US" sz="1400" dirty="0">
                <a:latin typeface="HGP明朝E" panose="02020900000000000000" pitchFamily="18" charset="-128"/>
                <a:ea typeface="HGP明朝E" panose="02020900000000000000" pitchFamily="18" charset="-128"/>
              </a:rPr>
              <a:t>年から５年間ごとに定められている。</a:t>
            </a:r>
            <a:endParaRPr lang="en-US" altLang="ja-JP" sz="1400" dirty="0">
              <a:latin typeface="HGP明朝E" panose="02020900000000000000" pitchFamily="18" charset="-128"/>
              <a:ea typeface="HGP明朝E" panose="02020900000000000000" pitchFamily="18" charset="-128"/>
            </a:endParaRPr>
          </a:p>
          <a:p>
            <a:pPr>
              <a:lnSpc>
                <a:spcPts val="2064"/>
              </a:lnSpc>
            </a:pPr>
            <a:r>
              <a:rPr lang="ja-JP" altLang="en-US" sz="1400" dirty="0">
                <a:latin typeface="HGP明朝E" panose="02020900000000000000" pitchFamily="18" charset="-128"/>
                <a:ea typeface="HGP明朝E" panose="02020900000000000000" pitchFamily="18" charset="-128"/>
              </a:rPr>
              <a:t>　ちなみに</a:t>
            </a:r>
            <a:r>
              <a:rPr lang="en-US" altLang="ja-JP" sz="1400" dirty="0">
                <a:latin typeface="HGP明朝E" panose="02020900000000000000" pitchFamily="18" charset="-128"/>
                <a:ea typeface="HGP明朝E" panose="02020900000000000000" pitchFamily="18" charset="-128"/>
              </a:rPr>
              <a:t>,</a:t>
            </a:r>
            <a:r>
              <a:rPr lang="ja-JP" altLang="en-US" sz="1400" dirty="0">
                <a:latin typeface="HGP明朝E" panose="02020900000000000000" pitchFamily="18" charset="-128"/>
                <a:ea typeface="HGP明朝E" panose="02020900000000000000" pitchFamily="18" charset="-128"/>
              </a:rPr>
              <a:t>第</a:t>
            </a:r>
            <a:r>
              <a:rPr lang="en-US" altLang="ja-JP" sz="1400" dirty="0">
                <a:latin typeface="HGP明朝E" panose="02020900000000000000" pitchFamily="18" charset="-128"/>
                <a:ea typeface="HGP明朝E" panose="02020900000000000000" pitchFamily="18" charset="-128"/>
              </a:rPr>
              <a:t>11</a:t>
            </a:r>
            <a:r>
              <a:rPr lang="ja-JP" altLang="en-US" sz="1400" dirty="0">
                <a:latin typeface="HGP明朝E" panose="02020900000000000000" pitchFamily="18" charset="-128"/>
                <a:ea typeface="HGP明朝E" panose="02020900000000000000" pitchFamily="18" charset="-128"/>
              </a:rPr>
              <a:t>次労働災害防止計画（平成</a:t>
            </a:r>
            <a:r>
              <a:rPr lang="en-US" altLang="ja-JP" sz="1400" dirty="0">
                <a:latin typeface="HGP明朝E" panose="02020900000000000000" pitchFamily="18" charset="-128"/>
                <a:ea typeface="HGP明朝E" panose="02020900000000000000" pitchFamily="18" charset="-128"/>
              </a:rPr>
              <a:t>20</a:t>
            </a:r>
            <a:r>
              <a:rPr lang="ja-JP" altLang="en-US" sz="1400" dirty="0">
                <a:latin typeface="HGP明朝E" panose="02020900000000000000" pitchFamily="18" charset="-128"/>
                <a:ea typeface="HGP明朝E" panose="02020900000000000000" pitchFamily="18" charset="-128"/>
              </a:rPr>
              <a:t>年度～平成</a:t>
            </a:r>
            <a:r>
              <a:rPr lang="en-US" altLang="ja-JP" sz="1400" dirty="0">
                <a:latin typeface="HGP明朝E" panose="02020900000000000000" pitchFamily="18" charset="-128"/>
                <a:ea typeface="HGP明朝E" panose="02020900000000000000" pitchFamily="18" charset="-128"/>
              </a:rPr>
              <a:t>24</a:t>
            </a:r>
            <a:r>
              <a:rPr lang="ja-JP" altLang="en-US" sz="1400" dirty="0">
                <a:latin typeface="HGP明朝E" panose="02020900000000000000" pitchFamily="18" charset="-128"/>
                <a:ea typeface="HGP明朝E" panose="02020900000000000000" pitchFamily="18" charset="-128"/>
              </a:rPr>
              <a:t>年度まで）では</a:t>
            </a:r>
            <a:r>
              <a:rPr lang="en-US" altLang="ja-JP" sz="1400" dirty="0">
                <a:latin typeface="HGP明朝E" panose="02020900000000000000" pitchFamily="18" charset="-128"/>
                <a:ea typeface="HGP明朝E" panose="02020900000000000000" pitchFamily="18" charset="-128"/>
              </a:rPr>
              <a:t>,</a:t>
            </a:r>
            <a:r>
              <a:rPr lang="ja-JP" altLang="en-US" sz="1400" dirty="0">
                <a:latin typeface="HGP明朝E" panose="02020900000000000000" pitchFamily="18" charset="-128"/>
                <a:ea typeface="HGP明朝E" panose="02020900000000000000" pitchFamily="18" charset="-128"/>
              </a:rPr>
              <a:t>「労働者の安全と健康を守り 労働災害を減らすための計画」となっている。</a:t>
            </a:r>
            <a:endParaRPr lang="en-US" altLang="ja-JP" sz="1400" dirty="0">
              <a:latin typeface="HGP明朝E" panose="02020900000000000000" pitchFamily="18" charset="-128"/>
              <a:ea typeface="HGP明朝E" panose="02020900000000000000" pitchFamily="18" charset="-128"/>
            </a:endParaRPr>
          </a:p>
        </p:txBody>
      </p:sp>
      <p:sp>
        <p:nvSpPr>
          <p:cNvPr id="5" name="スライド番号プレースホルダー 4"/>
          <p:cNvSpPr>
            <a:spLocks noGrp="1"/>
          </p:cNvSpPr>
          <p:nvPr>
            <p:ph type="sldNum" sz="quarter" idx="10"/>
          </p:nvPr>
        </p:nvSpPr>
        <p:spPr/>
        <p:txBody>
          <a:bodyPr/>
          <a:lstStyle/>
          <a:p>
            <a:fld id="{5F65748C-C6D8-4748-808C-1CEA1825BD04}" type="slidenum">
              <a:rPr kumimoji="1" lang="ja-JP" altLang="en-US" smtClean="0"/>
              <a:t>3</a:t>
            </a:fld>
            <a:endParaRPr kumimoji="1" lang="ja-JP" altLang="en-US"/>
          </a:p>
        </p:txBody>
      </p:sp>
    </p:spTree>
    <p:extLst>
      <p:ext uri="{BB962C8B-B14F-4D97-AF65-F5344CB8AC3E}">
        <p14:creationId xmlns:p14="http://schemas.microsoft.com/office/powerpoint/2010/main" val="2653027279"/>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23" name="Rectangle 2"/>
          <p:cNvSpPr>
            <a:spLocks noGrp="1" noRot="1" noChangeAspect="1" noChangeArrowheads="1" noTextEdit="1"/>
          </p:cNvSpPr>
          <p:nvPr>
            <p:ph type="sldImg"/>
          </p:nvPr>
        </p:nvSpPr>
        <p:spPr>
          <a:xfrm>
            <a:off x="1154113" y="741363"/>
            <a:ext cx="4814887" cy="3889375"/>
          </a:xfrm>
          <a:prstGeom prst="rect">
            <a:avLst/>
          </a:prstGeom>
          <a:ln/>
        </p:spPr>
      </p:sp>
      <p:sp>
        <p:nvSpPr>
          <p:cNvPr id="133124" name="Rectangle 3"/>
          <p:cNvSpPr>
            <a:spLocks noGrp="1" noChangeAspect="1" noChangeArrowheads="1"/>
          </p:cNvSpPr>
          <p:nvPr>
            <p:ph type="body" idx="1"/>
          </p:nvPr>
        </p:nvSpPr>
        <p:spPr>
          <a:xfrm>
            <a:off x="1144543" y="4890047"/>
            <a:ext cx="4788665" cy="4445497"/>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defTabSz="1022717">
              <a:lnSpc>
                <a:spcPts val="2064"/>
              </a:lnSpc>
              <a:defRPr/>
            </a:pPr>
            <a:r>
              <a:rPr lang="ja-JP" altLang="en-US" sz="1400" dirty="0">
                <a:latin typeface="HGP明朝E" panose="02020900000000000000" pitchFamily="18" charset="-128"/>
                <a:ea typeface="HGP明朝E" panose="02020900000000000000" pitchFamily="18" charset="-128"/>
              </a:rPr>
              <a:t>　全国では</a:t>
            </a:r>
            <a:r>
              <a:rPr lang="en-US" altLang="ja-JP" sz="1400" dirty="0">
                <a:latin typeface="HGP明朝E" panose="02020900000000000000" pitchFamily="18" charset="-128"/>
                <a:ea typeface="HGP明朝E" panose="02020900000000000000" pitchFamily="18" charset="-128"/>
              </a:rPr>
              <a:t>,</a:t>
            </a:r>
            <a:r>
              <a:rPr lang="ja-JP" altLang="en-US" sz="1400" dirty="0">
                <a:latin typeface="HGP明朝E" panose="02020900000000000000" pitchFamily="18" charset="-128"/>
                <a:ea typeface="HGP明朝E" panose="02020900000000000000" pitchFamily="18" charset="-128"/>
              </a:rPr>
              <a:t>約</a:t>
            </a:r>
            <a:r>
              <a:rPr lang="en-US" altLang="ja-JP" sz="1400" dirty="0">
                <a:latin typeface="HGP明朝E" panose="02020900000000000000" pitchFamily="18" charset="-128"/>
                <a:ea typeface="HGP明朝E" panose="02020900000000000000" pitchFamily="18" charset="-128"/>
              </a:rPr>
              <a:t>430</a:t>
            </a:r>
            <a:r>
              <a:rPr lang="ja-JP" altLang="en-US" sz="1400" dirty="0">
                <a:latin typeface="HGP明朝E" panose="02020900000000000000" pitchFamily="18" charset="-128"/>
                <a:ea typeface="HGP明朝E" panose="02020900000000000000" pitchFamily="18" charset="-128"/>
              </a:rPr>
              <a:t>万の事業場で約</a:t>
            </a:r>
            <a:r>
              <a:rPr lang="en-US" altLang="ja-JP" sz="1400" dirty="0">
                <a:latin typeface="HGP明朝E" panose="02020900000000000000" pitchFamily="18" charset="-128"/>
                <a:ea typeface="HGP明朝E" panose="02020900000000000000" pitchFamily="18" charset="-128"/>
              </a:rPr>
              <a:t>5,200</a:t>
            </a:r>
            <a:r>
              <a:rPr lang="ja-JP" altLang="en-US" sz="1400" dirty="0">
                <a:latin typeface="HGP明朝E" panose="02020900000000000000" pitchFamily="18" charset="-128"/>
                <a:ea typeface="HGP明朝E" panose="02020900000000000000" pitchFamily="18" charset="-128"/>
              </a:rPr>
              <a:t>万人の労働者が働いている。</a:t>
            </a:r>
            <a:endParaRPr lang="en-US" altLang="ja-JP" sz="1400" dirty="0">
              <a:latin typeface="HGP明朝E" panose="02020900000000000000" pitchFamily="18" charset="-128"/>
              <a:ea typeface="HGP明朝E" panose="02020900000000000000" pitchFamily="18" charset="-128"/>
            </a:endParaRPr>
          </a:p>
          <a:p>
            <a:pPr defTabSz="1022717">
              <a:lnSpc>
                <a:spcPts val="2064"/>
              </a:lnSpc>
              <a:defRPr/>
            </a:pPr>
            <a:r>
              <a:rPr lang="ja-JP" altLang="en-US" sz="1400" dirty="0">
                <a:latin typeface="HGP明朝E" panose="02020900000000000000" pitchFamily="18" charset="-128"/>
                <a:ea typeface="HGP明朝E" panose="02020900000000000000" pitchFamily="18" charset="-128"/>
              </a:rPr>
              <a:t>　これらの労働者が安心して働ける職場環境を実現するためには</a:t>
            </a:r>
            <a:r>
              <a:rPr lang="en-US" altLang="ja-JP" sz="1400" dirty="0">
                <a:latin typeface="HGP明朝E" panose="02020900000000000000" pitchFamily="18" charset="-128"/>
                <a:ea typeface="HGP明朝E" panose="02020900000000000000" pitchFamily="18" charset="-128"/>
              </a:rPr>
              <a:t>,</a:t>
            </a:r>
            <a:r>
              <a:rPr lang="ja-JP" altLang="en-US" sz="1400" dirty="0">
                <a:latin typeface="HGP明朝E" panose="02020900000000000000" pitchFamily="18" charset="-128"/>
                <a:ea typeface="HGP明朝E" panose="02020900000000000000" pitchFamily="18" charset="-128"/>
              </a:rPr>
              <a:t>労働基準監督官による取締りで</a:t>
            </a:r>
            <a:r>
              <a:rPr lang="en-US" altLang="ja-JP" sz="1400" dirty="0">
                <a:latin typeface="HGP明朝E" panose="02020900000000000000" pitchFamily="18" charset="-128"/>
                <a:ea typeface="HGP明朝E" panose="02020900000000000000" pitchFamily="18" charset="-128"/>
              </a:rPr>
              <a:t>,</a:t>
            </a:r>
            <a:r>
              <a:rPr lang="ja-JP" altLang="en-US" sz="1400" dirty="0">
                <a:latin typeface="HGP明朝E" panose="02020900000000000000" pitchFamily="18" charset="-128"/>
                <a:ea typeface="HGP明朝E" panose="02020900000000000000" pitchFamily="18" charset="-128"/>
              </a:rPr>
              <a:t>法令を遵守させることが必要である。</a:t>
            </a:r>
          </a:p>
          <a:p>
            <a:pPr>
              <a:lnSpc>
                <a:spcPts val="2064"/>
              </a:lnSpc>
            </a:pPr>
            <a:r>
              <a:rPr lang="ja-JP" altLang="en-US" sz="1400" dirty="0">
                <a:latin typeface="HGP明朝E" panose="02020900000000000000" pitchFamily="18" charset="-128"/>
                <a:ea typeface="HGP明朝E" panose="02020900000000000000" pitchFamily="18" charset="-128"/>
              </a:rPr>
              <a:t>　労働基準監督官約</a:t>
            </a:r>
            <a:r>
              <a:rPr lang="en-US" altLang="ja-JP" sz="1400" dirty="0">
                <a:latin typeface="HGP明朝E" panose="02020900000000000000" pitchFamily="18" charset="-128"/>
                <a:ea typeface="HGP明朝E" panose="02020900000000000000" pitchFamily="18" charset="-128"/>
              </a:rPr>
              <a:t>3,000</a:t>
            </a:r>
            <a:r>
              <a:rPr lang="ja-JP" altLang="en-US" sz="1400" dirty="0">
                <a:latin typeface="HGP明朝E" panose="02020900000000000000" pitchFamily="18" charset="-128"/>
                <a:ea typeface="HGP明朝E" panose="02020900000000000000" pitchFamily="18" charset="-128"/>
              </a:rPr>
              <a:t>人で</a:t>
            </a:r>
            <a:r>
              <a:rPr lang="en-US" altLang="ja-JP" sz="1400" dirty="0">
                <a:latin typeface="HGP明朝E" panose="02020900000000000000" pitchFamily="18" charset="-128"/>
                <a:ea typeface="HGP明朝E" panose="02020900000000000000" pitchFamily="18" charset="-128"/>
              </a:rPr>
              <a:t>,</a:t>
            </a:r>
            <a:r>
              <a:rPr lang="ja-JP" altLang="en-US" sz="1400" dirty="0">
                <a:latin typeface="HGP明朝E" panose="02020900000000000000" pitchFamily="18" charset="-128"/>
                <a:ea typeface="HGP明朝E" panose="02020900000000000000" pitchFamily="18" charset="-128"/>
              </a:rPr>
              <a:t>臨検監督</a:t>
            </a:r>
            <a:r>
              <a:rPr lang="en-US" altLang="ja-JP" sz="1400" dirty="0">
                <a:latin typeface="HGP明朝E" panose="02020900000000000000" pitchFamily="18" charset="-128"/>
                <a:ea typeface="HGP明朝E" panose="02020900000000000000" pitchFamily="18" charset="-128"/>
              </a:rPr>
              <a:t>,</a:t>
            </a:r>
            <a:r>
              <a:rPr lang="ja-JP" altLang="en-US" sz="1400" dirty="0">
                <a:latin typeface="HGP明朝E" panose="02020900000000000000" pitchFamily="18" charset="-128"/>
                <a:ea typeface="HGP明朝E" panose="02020900000000000000" pitchFamily="18" charset="-128"/>
              </a:rPr>
              <a:t>災害調査等の業務を遂行し</a:t>
            </a:r>
            <a:r>
              <a:rPr lang="en-US" altLang="ja-JP" sz="1400" dirty="0">
                <a:latin typeface="HGP明朝E" panose="02020900000000000000" pitchFamily="18" charset="-128"/>
                <a:ea typeface="HGP明朝E" panose="02020900000000000000" pitchFamily="18" charset="-128"/>
              </a:rPr>
              <a:t>,</a:t>
            </a:r>
            <a:r>
              <a:rPr lang="ja-JP" altLang="en-US" sz="1400" dirty="0">
                <a:latin typeface="HGP明朝E" panose="02020900000000000000" pitchFamily="18" charset="-128"/>
                <a:ea typeface="HGP明朝E" panose="02020900000000000000" pitchFamily="18" charset="-128"/>
              </a:rPr>
              <a:t>労働安全衛生法などの規定に違反する経営者について法を遵守させ</a:t>
            </a:r>
            <a:r>
              <a:rPr lang="en-US" altLang="ja-JP" sz="1400" dirty="0">
                <a:latin typeface="HGP明朝E" panose="02020900000000000000" pitchFamily="18" charset="-128"/>
                <a:ea typeface="HGP明朝E" panose="02020900000000000000" pitchFamily="18" charset="-128"/>
              </a:rPr>
              <a:t>,</a:t>
            </a:r>
            <a:r>
              <a:rPr lang="ja-JP" altLang="en-US" sz="1400" dirty="0">
                <a:latin typeface="HGP明朝E" panose="02020900000000000000" pitchFamily="18" charset="-128"/>
                <a:ea typeface="HGP明朝E" panose="02020900000000000000" pitchFamily="18" charset="-128"/>
              </a:rPr>
              <a:t>刑事訴訟法の規定による司法警察員の職務を行なっている。</a:t>
            </a:r>
            <a:endParaRPr lang="en-US" altLang="ja-JP" sz="1400" dirty="0">
              <a:latin typeface="HGP明朝E" panose="02020900000000000000" pitchFamily="18" charset="-128"/>
              <a:ea typeface="HGP明朝E" panose="02020900000000000000" pitchFamily="18" charset="-128"/>
            </a:endParaRPr>
          </a:p>
          <a:p>
            <a:pPr defTabSz="943478">
              <a:lnSpc>
                <a:spcPts val="2064"/>
              </a:lnSpc>
              <a:defRPr/>
            </a:pPr>
            <a:endParaRPr lang="en-US" altLang="ja-JP" sz="1400" dirty="0">
              <a:latin typeface="HGP明朝E" panose="02020900000000000000" pitchFamily="18" charset="-128"/>
              <a:ea typeface="HGP明朝E" panose="02020900000000000000" pitchFamily="18" charset="-128"/>
            </a:endParaRPr>
          </a:p>
          <a:p>
            <a:pPr defTabSz="943478">
              <a:lnSpc>
                <a:spcPts val="2064"/>
              </a:lnSpc>
              <a:defRPr/>
            </a:pPr>
            <a:r>
              <a:rPr lang="ja-JP" altLang="en-US" sz="1400" dirty="0">
                <a:latin typeface="HGP明朝E" panose="02020900000000000000" pitchFamily="18" charset="-128"/>
                <a:ea typeface="HGP明朝E" panose="02020900000000000000" pitchFamily="18" charset="-128"/>
              </a:rPr>
              <a:t>＊「事業場に立ち入り</a:t>
            </a:r>
            <a:r>
              <a:rPr lang="en-US" altLang="ja-JP" sz="1400" dirty="0">
                <a:latin typeface="HGP明朝E" panose="02020900000000000000" pitchFamily="18" charset="-128"/>
                <a:ea typeface="HGP明朝E" panose="02020900000000000000" pitchFamily="18" charset="-128"/>
              </a:rPr>
              <a:t>,</a:t>
            </a:r>
            <a:r>
              <a:rPr lang="ja-JP" altLang="en-US" sz="1400" dirty="0">
                <a:latin typeface="HGP明朝E" panose="02020900000000000000" pitchFamily="18" charset="-128"/>
                <a:ea typeface="HGP明朝E" panose="02020900000000000000" pitchFamily="18" charset="-128"/>
              </a:rPr>
              <a:t>関係者に質問し</a:t>
            </a:r>
            <a:r>
              <a:rPr lang="en-US" altLang="ja-JP" sz="1400" dirty="0">
                <a:latin typeface="HGP明朝E" panose="02020900000000000000" pitchFamily="18" charset="-128"/>
                <a:ea typeface="HGP明朝E" panose="02020900000000000000" pitchFamily="18" charset="-128"/>
              </a:rPr>
              <a:t>,</a:t>
            </a:r>
            <a:r>
              <a:rPr lang="ja-JP" altLang="en-US" sz="1400" dirty="0">
                <a:latin typeface="HGP明朝E" panose="02020900000000000000" pitchFamily="18" charset="-128"/>
                <a:ea typeface="HGP明朝E" panose="02020900000000000000" pitchFamily="18" charset="-128"/>
              </a:rPr>
              <a:t>帳簿</a:t>
            </a:r>
            <a:r>
              <a:rPr lang="en-US" altLang="ja-JP" sz="1400" dirty="0">
                <a:latin typeface="HGP明朝E" panose="02020900000000000000" pitchFamily="18" charset="-128"/>
                <a:ea typeface="HGP明朝E" panose="02020900000000000000" pitchFamily="18" charset="-128"/>
              </a:rPr>
              <a:t>,</a:t>
            </a:r>
            <a:r>
              <a:rPr lang="ja-JP" altLang="en-US" sz="1400" dirty="0">
                <a:latin typeface="HGP明朝E" panose="02020900000000000000" pitchFamily="18" charset="-128"/>
                <a:ea typeface="HGP明朝E" panose="02020900000000000000" pitchFamily="18" charset="-128"/>
              </a:rPr>
              <a:t>書類その他の物件を検査し</a:t>
            </a:r>
            <a:r>
              <a:rPr lang="en-US" altLang="ja-JP" sz="1400" dirty="0">
                <a:latin typeface="HGP明朝E" panose="02020900000000000000" pitchFamily="18" charset="-128"/>
                <a:ea typeface="HGP明朝E" panose="02020900000000000000" pitchFamily="18" charset="-128"/>
              </a:rPr>
              <a:t>,</a:t>
            </a:r>
            <a:r>
              <a:rPr lang="ja-JP" altLang="en-US" sz="1400" dirty="0">
                <a:latin typeface="HGP明朝E" panose="02020900000000000000" pitchFamily="18" charset="-128"/>
                <a:ea typeface="HGP明朝E" panose="02020900000000000000" pitchFamily="18" charset="-128"/>
              </a:rPr>
              <a:t>若しくは作業環境測定を行い</a:t>
            </a:r>
            <a:r>
              <a:rPr lang="en-US" altLang="ja-JP" sz="1400" dirty="0">
                <a:latin typeface="HGP明朝E" panose="02020900000000000000" pitchFamily="18" charset="-128"/>
                <a:ea typeface="HGP明朝E" panose="02020900000000000000" pitchFamily="18" charset="-128"/>
              </a:rPr>
              <a:t>,</a:t>
            </a:r>
            <a:r>
              <a:rPr lang="ja-JP" altLang="en-US" sz="1400" dirty="0">
                <a:latin typeface="HGP明朝E" panose="02020900000000000000" pitchFamily="18" charset="-128"/>
                <a:ea typeface="HGP明朝E" panose="02020900000000000000" pitchFamily="18" charset="-128"/>
              </a:rPr>
              <a:t>又は検査に必要な限度において無償で製品</a:t>
            </a:r>
            <a:r>
              <a:rPr lang="en-US" altLang="ja-JP" sz="1400" dirty="0">
                <a:latin typeface="HGP明朝E" panose="02020900000000000000" pitchFamily="18" charset="-128"/>
                <a:ea typeface="HGP明朝E" panose="02020900000000000000" pitchFamily="18" charset="-128"/>
              </a:rPr>
              <a:t>,</a:t>
            </a:r>
            <a:r>
              <a:rPr lang="ja-JP" altLang="en-US" sz="1400" dirty="0">
                <a:latin typeface="HGP明朝E" panose="02020900000000000000" pitchFamily="18" charset="-128"/>
                <a:ea typeface="HGP明朝E" panose="02020900000000000000" pitchFamily="18" charset="-128"/>
              </a:rPr>
              <a:t>原材料若しくは器具を収去することができる。」（労働安全衛生法第</a:t>
            </a:r>
            <a:r>
              <a:rPr lang="en-US" altLang="ja-JP" sz="1400" dirty="0">
                <a:latin typeface="HGP明朝E" panose="02020900000000000000" pitchFamily="18" charset="-128"/>
                <a:ea typeface="HGP明朝E" panose="02020900000000000000" pitchFamily="18" charset="-128"/>
              </a:rPr>
              <a:t>91</a:t>
            </a:r>
            <a:r>
              <a:rPr lang="ja-JP" altLang="en-US" sz="1400" dirty="0">
                <a:latin typeface="HGP明朝E" panose="02020900000000000000" pitchFamily="18" charset="-128"/>
                <a:ea typeface="HGP明朝E" panose="02020900000000000000" pitchFamily="18" charset="-128"/>
              </a:rPr>
              <a:t>条）</a:t>
            </a:r>
            <a:endParaRPr lang="ja-JP" altLang="en-US" sz="1400" dirty="0">
              <a:latin typeface="+mn-ea"/>
            </a:endParaRPr>
          </a:p>
        </p:txBody>
      </p:sp>
      <p:sp>
        <p:nvSpPr>
          <p:cNvPr id="2" name="スライド番号プレースホルダー 1"/>
          <p:cNvSpPr>
            <a:spLocks noGrp="1"/>
          </p:cNvSpPr>
          <p:nvPr>
            <p:ph type="sldNum" sz="quarter" idx="10"/>
          </p:nvPr>
        </p:nvSpPr>
        <p:spPr/>
        <p:txBody>
          <a:bodyPr/>
          <a:lstStyle/>
          <a:p>
            <a:fld id="{5F65748C-C6D8-4748-808C-1CEA1825BD04}" type="slidenum">
              <a:rPr kumimoji="1" lang="ja-JP" altLang="en-US" smtClean="0"/>
              <a:t>30</a:t>
            </a:fld>
            <a:endParaRPr kumimoji="1" lang="ja-JP" altLang="en-US"/>
          </a:p>
        </p:txBody>
      </p:sp>
    </p:spTree>
    <p:extLst>
      <p:ext uri="{BB962C8B-B14F-4D97-AF65-F5344CB8AC3E}">
        <p14:creationId xmlns:p14="http://schemas.microsoft.com/office/powerpoint/2010/main" val="434162250"/>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154113" y="741363"/>
            <a:ext cx="4814887" cy="3889375"/>
          </a:xfrm>
          <a:prstGeom prst="rect">
            <a:avLst/>
          </a:prstGeom>
        </p:spPr>
      </p:sp>
      <p:sp>
        <p:nvSpPr>
          <p:cNvPr id="3" name="ノート プレースホルダー 2"/>
          <p:cNvSpPr>
            <a:spLocks noGrp="1" noChangeAspect="1"/>
          </p:cNvSpPr>
          <p:nvPr>
            <p:ph type="body" idx="1"/>
          </p:nvPr>
        </p:nvSpPr>
        <p:spPr>
          <a:xfrm>
            <a:off x="1170855" y="4890047"/>
            <a:ext cx="4788665" cy="4140590"/>
          </a:xfrm>
          <a:prstGeom prst="rect">
            <a:avLst/>
          </a:prstGeom>
        </p:spPr>
        <p:txBody>
          <a:bodyPr/>
          <a:lstStyle/>
          <a:p>
            <a:pPr>
              <a:lnSpc>
                <a:spcPts val="2064"/>
              </a:lnSpc>
            </a:pPr>
            <a:r>
              <a:rPr lang="ja-JP" altLang="en-US" sz="1400" dirty="0">
                <a:latin typeface="HGP明朝E" panose="02020900000000000000" pitchFamily="18" charset="-128"/>
                <a:ea typeface="HGP明朝E" panose="02020900000000000000" pitchFamily="18" charset="-128"/>
              </a:rPr>
              <a:t>　法令遵守といっても</a:t>
            </a:r>
            <a:r>
              <a:rPr lang="en-US" altLang="ja-JP" sz="1400" dirty="0">
                <a:latin typeface="HGP明朝E" panose="02020900000000000000" pitchFamily="18" charset="-128"/>
                <a:ea typeface="HGP明朝E" panose="02020900000000000000" pitchFamily="18" charset="-128"/>
              </a:rPr>
              <a:t>,</a:t>
            </a:r>
            <a:r>
              <a:rPr lang="ja-JP" altLang="en-US" sz="1400" dirty="0">
                <a:latin typeface="HGP明朝E" panose="02020900000000000000" pitchFamily="18" charset="-128"/>
                <a:ea typeface="HGP明朝E" panose="02020900000000000000" pitchFamily="18" charset="-128"/>
              </a:rPr>
              <a:t>何をすればよいのかということになる。</a:t>
            </a:r>
            <a:endParaRPr lang="en-US" altLang="ja-JP" sz="1400" dirty="0">
              <a:latin typeface="HGP明朝E" panose="02020900000000000000" pitchFamily="18" charset="-128"/>
              <a:ea typeface="HGP明朝E" panose="02020900000000000000" pitchFamily="18" charset="-128"/>
            </a:endParaRPr>
          </a:p>
          <a:p>
            <a:pPr>
              <a:lnSpc>
                <a:spcPts val="2064"/>
              </a:lnSpc>
            </a:pPr>
            <a:r>
              <a:rPr lang="ja-JP" altLang="en-US" sz="1400" dirty="0">
                <a:latin typeface="HGP明朝E" panose="02020900000000000000" pitchFamily="18" charset="-128"/>
                <a:ea typeface="HGP明朝E" panose="02020900000000000000" pitchFamily="18" charset="-128"/>
              </a:rPr>
              <a:t>　要は</a:t>
            </a:r>
            <a:r>
              <a:rPr lang="en-US" altLang="ja-JP" sz="1400" dirty="0">
                <a:latin typeface="HGP明朝E" panose="02020900000000000000" pitchFamily="18" charset="-128"/>
                <a:ea typeface="HGP明朝E" panose="02020900000000000000" pitchFamily="18" charset="-128"/>
              </a:rPr>
              <a:t>,</a:t>
            </a:r>
            <a:r>
              <a:rPr lang="ja-JP" altLang="en-US" sz="1400" dirty="0">
                <a:latin typeface="HGP明朝E" panose="02020900000000000000" pitchFamily="18" charset="-128"/>
                <a:ea typeface="HGP明朝E" panose="02020900000000000000" pitchFamily="18" charset="-128"/>
              </a:rPr>
              <a:t>法の目的を達成すればいいのである。</a:t>
            </a:r>
            <a:endParaRPr lang="en-US" altLang="ja-JP" sz="1400" dirty="0">
              <a:latin typeface="HGP明朝E" panose="02020900000000000000" pitchFamily="18" charset="-128"/>
              <a:ea typeface="HGP明朝E" panose="02020900000000000000" pitchFamily="18" charset="-128"/>
            </a:endParaRPr>
          </a:p>
          <a:p>
            <a:pPr>
              <a:lnSpc>
                <a:spcPts val="2064"/>
              </a:lnSpc>
            </a:pPr>
            <a:r>
              <a:rPr lang="ja-JP" altLang="en-US" sz="1400" dirty="0">
                <a:latin typeface="HGP明朝E" panose="02020900000000000000" pitchFamily="18" charset="-128"/>
                <a:ea typeface="HGP明朝E" panose="02020900000000000000" pitchFamily="18" charset="-128"/>
              </a:rPr>
              <a:t>　その目的とは</a:t>
            </a:r>
            <a:r>
              <a:rPr lang="en-US" altLang="ja-JP" sz="1400" dirty="0">
                <a:latin typeface="HGP明朝E" panose="02020900000000000000" pitchFamily="18" charset="-128"/>
                <a:ea typeface="HGP明朝E" panose="02020900000000000000" pitchFamily="18" charset="-128"/>
              </a:rPr>
              <a:t>,</a:t>
            </a:r>
            <a:r>
              <a:rPr lang="ja-JP" altLang="en-US" sz="1400" dirty="0">
                <a:latin typeface="HGP明朝E" panose="02020900000000000000" pitchFamily="18" charset="-128"/>
                <a:ea typeface="HGP明朝E" panose="02020900000000000000" pitchFamily="18" charset="-128"/>
              </a:rPr>
              <a:t>労働安全衛生法第</a:t>
            </a:r>
            <a:r>
              <a:rPr lang="en-US" altLang="ja-JP" sz="1400" dirty="0">
                <a:latin typeface="HGP明朝E" panose="02020900000000000000" pitchFamily="18" charset="-128"/>
                <a:ea typeface="HGP明朝E" panose="02020900000000000000" pitchFamily="18" charset="-128"/>
              </a:rPr>
              <a:t>1</a:t>
            </a:r>
            <a:r>
              <a:rPr lang="ja-JP" altLang="en-US" sz="1400" dirty="0">
                <a:latin typeface="HGP明朝E" panose="02020900000000000000" pitchFamily="18" charset="-128"/>
                <a:ea typeface="HGP明朝E" panose="02020900000000000000" pitchFamily="18" charset="-128"/>
              </a:rPr>
              <a:t>条に定められた「労働者の安全と健康を守る」</a:t>
            </a:r>
            <a:r>
              <a:rPr lang="en-US" altLang="ja-JP" sz="1400" dirty="0">
                <a:latin typeface="HGP明朝E" panose="02020900000000000000" pitchFamily="18" charset="-128"/>
                <a:ea typeface="HGP明朝E" panose="02020900000000000000" pitchFamily="18" charset="-128"/>
              </a:rPr>
              <a:t>,</a:t>
            </a:r>
            <a:r>
              <a:rPr lang="ja-JP" altLang="en-US" sz="1400" dirty="0">
                <a:latin typeface="HGP明朝E" panose="02020900000000000000" pitchFamily="18" charset="-128"/>
                <a:ea typeface="HGP明朝E" panose="02020900000000000000" pitchFamily="18" charset="-128"/>
              </a:rPr>
              <a:t>「職場環境をより快適に形成する」ということである。</a:t>
            </a:r>
            <a:endParaRPr lang="en-US" altLang="ja-JP" sz="1400" dirty="0">
              <a:latin typeface="HGP明朝E" panose="02020900000000000000" pitchFamily="18" charset="-128"/>
              <a:ea typeface="HGP明朝E" panose="02020900000000000000" pitchFamily="18" charset="-128"/>
            </a:endParaRPr>
          </a:p>
          <a:p>
            <a:pPr>
              <a:lnSpc>
                <a:spcPts val="2064"/>
              </a:lnSpc>
            </a:pPr>
            <a:r>
              <a:rPr lang="ja-JP" altLang="en-US" sz="1400" dirty="0">
                <a:latin typeface="HGP明朝E" panose="02020900000000000000" pitchFamily="18" charset="-128"/>
                <a:ea typeface="HGP明朝E" panose="02020900000000000000" pitchFamily="18" charset="-128"/>
              </a:rPr>
              <a:t>　</a:t>
            </a:r>
            <a:endParaRPr lang="en-US" altLang="ja-JP" sz="1400" dirty="0">
              <a:latin typeface="HGP明朝E" panose="02020900000000000000" pitchFamily="18" charset="-128"/>
              <a:ea typeface="HGP明朝E" panose="02020900000000000000" pitchFamily="18" charset="-128"/>
            </a:endParaRPr>
          </a:p>
          <a:p>
            <a:pPr marL="0" lvl="2" defTabSz="946686">
              <a:lnSpc>
                <a:spcPts val="2064"/>
              </a:lnSpc>
              <a:defRPr/>
            </a:pPr>
            <a:r>
              <a:rPr lang="ja-JP" altLang="en-US" sz="1400" dirty="0">
                <a:latin typeface="HGP明朝E" panose="02020900000000000000" pitchFamily="18" charset="-128"/>
                <a:ea typeface="HGP明朝E" panose="02020900000000000000" pitchFamily="18" charset="-128"/>
              </a:rPr>
              <a:t>＊法律の規制には根拠がある。</a:t>
            </a:r>
            <a:endParaRPr lang="en-US" altLang="ja-JP" sz="1400" dirty="0">
              <a:latin typeface="HGP明朝E" panose="02020900000000000000" pitchFamily="18" charset="-128"/>
              <a:ea typeface="HGP明朝E" panose="02020900000000000000" pitchFamily="18" charset="-128"/>
            </a:endParaRPr>
          </a:p>
          <a:p>
            <a:pPr marL="0" lvl="2" defTabSz="946686">
              <a:lnSpc>
                <a:spcPts val="2064"/>
              </a:lnSpc>
              <a:defRPr/>
            </a:pPr>
            <a:r>
              <a:rPr lang="ja-JP" altLang="en-US" sz="1400" dirty="0">
                <a:latin typeface="HGP明朝E" panose="02020900000000000000" pitchFamily="18" charset="-128"/>
                <a:ea typeface="HGP明朝E" panose="02020900000000000000" pitchFamily="18" charset="-128"/>
              </a:rPr>
              <a:t>　例えば</a:t>
            </a:r>
            <a:r>
              <a:rPr lang="en-US" altLang="ja-JP" sz="1400" dirty="0">
                <a:latin typeface="HGP明朝E" panose="02020900000000000000" pitchFamily="18" charset="-128"/>
                <a:ea typeface="HGP明朝E" panose="02020900000000000000" pitchFamily="18" charset="-128"/>
              </a:rPr>
              <a:t>,</a:t>
            </a:r>
            <a:r>
              <a:rPr lang="ja-JP" altLang="en-US" sz="1400" dirty="0">
                <a:latin typeface="HGP明朝E" panose="02020900000000000000" pitchFamily="18" charset="-128"/>
                <a:ea typeface="HGP明朝E" panose="02020900000000000000" pitchFamily="18" charset="-128"/>
              </a:rPr>
              <a:t>労働基準法第</a:t>
            </a:r>
            <a:r>
              <a:rPr lang="en-US" altLang="ja-JP" sz="1400" dirty="0">
                <a:latin typeface="HGP明朝E" panose="02020900000000000000" pitchFamily="18" charset="-128"/>
                <a:ea typeface="HGP明朝E" panose="02020900000000000000" pitchFamily="18" charset="-128"/>
              </a:rPr>
              <a:t>64</a:t>
            </a:r>
            <a:r>
              <a:rPr lang="ja-JP" altLang="en-US" sz="1400" dirty="0">
                <a:latin typeface="HGP明朝E" panose="02020900000000000000" pitchFamily="18" charset="-128"/>
                <a:ea typeface="HGP明朝E" panose="02020900000000000000" pitchFamily="18" charset="-128"/>
              </a:rPr>
              <a:t>条の</a:t>
            </a:r>
            <a:r>
              <a:rPr lang="en-US" altLang="ja-JP" sz="1400" dirty="0">
                <a:latin typeface="HGP明朝E" panose="02020900000000000000" pitchFamily="18" charset="-128"/>
                <a:ea typeface="HGP明朝E" panose="02020900000000000000" pitchFamily="18" charset="-128"/>
              </a:rPr>
              <a:t>3,</a:t>
            </a:r>
            <a:r>
              <a:rPr lang="ja-JP" altLang="en-US" sz="1400" dirty="0">
                <a:latin typeface="HGP明朝E" panose="02020900000000000000" pitchFamily="18" charset="-128"/>
                <a:ea typeface="HGP明朝E" panose="02020900000000000000" pitchFamily="18" charset="-128"/>
              </a:rPr>
              <a:t>女性則</a:t>
            </a:r>
            <a:r>
              <a:rPr lang="en-US" altLang="ja-JP" sz="1400" dirty="0">
                <a:latin typeface="HGP明朝E" panose="02020900000000000000" pitchFamily="18" charset="-128"/>
                <a:ea typeface="HGP明朝E" panose="02020900000000000000" pitchFamily="18" charset="-128"/>
              </a:rPr>
              <a:t>2</a:t>
            </a:r>
            <a:r>
              <a:rPr lang="ja-JP" altLang="en-US" sz="1400" dirty="0">
                <a:latin typeface="HGP明朝E" panose="02020900000000000000" pitchFamily="18" charset="-128"/>
                <a:ea typeface="HGP明朝E" panose="02020900000000000000" pitchFamily="18" charset="-128"/>
              </a:rPr>
              <a:t>条には</a:t>
            </a:r>
            <a:r>
              <a:rPr lang="en-US" altLang="ja-JP" sz="1400" dirty="0">
                <a:latin typeface="HGP明朝E" panose="02020900000000000000" pitchFamily="18" charset="-128"/>
                <a:ea typeface="HGP明朝E" panose="02020900000000000000" pitchFamily="18" charset="-128"/>
              </a:rPr>
              <a:t>,</a:t>
            </a:r>
            <a:r>
              <a:rPr lang="ja-JP" altLang="en-US" sz="1400" dirty="0">
                <a:latin typeface="HGP明朝E" panose="02020900000000000000" pitchFamily="18" charset="-128"/>
                <a:ea typeface="HGP明朝E" panose="02020900000000000000" pitchFamily="18" charset="-128"/>
              </a:rPr>
              <a:t>妊産婦の重量物規制（断続</a:t>
            </a:r>
            <a:r>
              <a:rPr lang="en-US" altLang="ja-JP" sz="1400" dirty="0">
                <a:latin typeface="HGP明朝E" panose="02020900000000000000" pitchFamily="18" charset="-128"/>
                <a:ea typeface="HGP明朝E" panose="02020900000000000000" pitchFamily="18" charset="-128"/>
              </a:rPr>
              <a:t>30</a:t>
            </a:r>
            <a:r>
              <a:rPr lang="ja-JP" altLang="en-US" sz="1400" dirty="0">
                <a:latin typeface="HGP明朝E" panose="02020900000000000000" pitchFamily="18" charset="-128"/>
                <a:ea typeface="HGP明朝E" panose="02020900000000000000" pitchFamily="18" charset="-128"/>
              </a:rPr>
              <a:t>ｋｇ</a:t>
            </a:r>
            <a:r>
              <a:rPr lang="en-US" altLang="ja-JP" sz="1400" dirty="0">
                <a:latin typeface="HGP明朝E" panose="02020900000000000000" pitchFamily="18" charset="-128"/>
                <a:ea typeface="HGP明朝E" panose="02020900000000000000" pitchFamily="18" charset="-128"/>
              </a:rPr>
              <a:t>,</a:t>
            </a:r>
            <a:r>
              <a:rPr lang="ja-JP" altLang="en-US" sz="1400" dirty="0">
                <a:latin typeface="HGP明朝E" panose="02020900000000000000" pitchFamily="18" charset="-128"/>
                <a:ea typeface="HGP明朝E" panose="02020900000000000000" pitchFamily="18" charset="-128"/>
              </a:rPr>
              <a:t>継続</a:t>
            </a:r>
            <a:r>
              <a:rPr lang="en-US" altLang="ja-JP" sz="1400" dirty="0">
                <a:latin typeface="HGP明朝E" panose="02020900000000000000" pitchFamily="18" charset="-128"/>
                <a:ea typeface="HGP明朝E" panose="02020900000000000000" pitchFamily="18" charset="-128"/>
              </a:rPr>
              <a:t>20</a:t>
            </a:r>
            <a:r>
              <a:rPr lang="ja-JP" altLang="en-US" sz="1400" dirty="0">
                <a:latin typeface="HGP明朝E" panose="02020900000000000000" pitchFamily="18" charset="-128"/>
                <a:ea typeface="HGP明朝E" panose="02020900000000000000" pitchFamily="18" charset="-128"/>
              </a:rPr>
              <a:t>ｋｇ）があるが</a:t>
            </a:r>
            <a:r>
              <a:rPr lang="en-US" altLang="ja-JP" sz="1400" dirty="0">
                <a:latin typeface="HGP明朝E" panose="02020900000000000000" pitchFamily="18" charset="-128"/>
                <a:ea typeface="HGP明朝E" panose="02020900000000000000" pitchFamily="18" charset="-128"/>
              </a:rPr>
              <a:t>,</a:t>
            </a:r>
            <a:r>
              <a:rPr lang="ja-JP" altLang="en-US" sz="1400" dirty="0">
                <a:latin typeface="HGP明朝E" panose="02020900000000000000" pitchFamily="18" charset="-128"/>
                <a:ea typeface="HGP明朝E" panose="02020900000000000000" pitchFamily="18" charset="-128"/>
              </a:rPr>
              <a:t>これは</a:t>
            </a:r>
            <a:r>
              <a:rPr lang="en-US" altLang="ja-JP" sz="1400" dirty="0">
                <a:latin typeface="HGP明朝E" panose="02020900000000000000" pitchFamily="18" charset="-128"/>
                <a:ea typeface="HGP明朝E" panose="02020900000000000000" pitchFamily="18" charset="-128"/>
              </a:rPr>
              <a:t>,</a:t>
            </a:r>
            <a:r>
              <a:rPr lang="ja-JP" altLang="en-US" sz="1400" dirty="0">
                <a:latin typeface="HGP明朝E" panose="02020900000000000000" pitchFamily="18" charset="-128"/>
                <a:ea typeface="HGP明朝E" panose="02020900000000000000" pitchFamily="18" charset="-128"/>
              </a:rPr>
              <a:t>重量物は骨盤で支えるが</a:t>
            </a:r>
            <a:r>
              <a:rPr lang="en-US" altLang="ja-JP" sz="1400" dirty="0">
                <a:latin typeface="HGP明朝E" panose="02020900000000000000" pitchFamily="18" charset="-128"/>
                <a:ea typeface="HGP明朝E" panose="02020900000000000000" pitchFamily="18" charset="-128"/>
              </a:rPr>
              <a:t>,</a:t>
            </a:r>
            <a:r>
              <a:rPr lang="ja-JP" altLang="en-US" sz="1400" dirty="0">
                <a:latin typeface="HGP明朝E" panose="02020900000000000000" pitchFamily="18" charset="-128"/>
                <a:ea typeface="HGP明朝E" panose="02020900000000000000" pitchFamily="18" charset="-128"/>
              </a:rPr>
              <a:t>女性はお産に適用するように骨盤が開いていて</a:t>
            </a:r>
            <a:r>
              <a:rPr lang="en-US" altLang="ja-JP" sz="1400" dirty="0">
                <a:latin typeface="HGP明朝E" panose="02020900000000000000" pitchFamily="18" charset="-128"/>
                <a:ea typeface="HGP明朝E" panose="02020900000000000000" pitchFamily="18" charset="-128"/>
              </a:rPr>
              <a:t>,</a:t>
            </a:r>
            <a:r>
              <a:rPr lang="ja-JP" altLang="en-US" sz="1400" dirty="0">
                <a:latin typeface="HGP明朝E" panose="02020900000000000000" pitchFamily="18" charset="-128"/>
                <a:ea typeface="HGP明朝E" panose="02020900000000000000" pitchFamily="18" charset="-128"/>
              </a:rPr>
              <a:t>重量物を持つのに不適であるからである。</a:t>
            </a:r>
            <a:endParaRPr lang="en-US" altLang="ja-JP" sz="1400" dirty="0">
              <a:latin typeface="HGP明朝E" panose="02020900000000000000" pitchFamily="18" charset="-128"/>
              <a:ea typeface="HGP明朝E" panose="02020900000000000000" pitchFamily="18" charset="-128"/>
            </a:endParaRPr>
          </a:p>
          <a:p>
            <a:pPr marL="0" lvl="2" defTabSz="946686">
              <a:lnSpc>
                <a:spcPts val="2064"/>
              </a:lnSpc>
              <a:defRPr/>
            </a:pPr>
            <a:r>
              <a:rPr lang="ja-JP" altLang="en-US" sz="1400" dirty="0">
                <a:latin typeface="HGP明朝E" panose="02020900000000000000" pitchFamily="18" charset="-128"/>
                <a:ea typeface="HGP明朝E" panose="02020900000000000000" pitchFamily="18" charset="-128"/>
              </a:rPr>
              <a:t>　重量上げをする人が腰にバンドをするのも</a:t>
            </a:r>
            <a:r>
              <a:rPr lang="en-US" altLang="ja-JP" sz="1400" dirty="0">
                <a:latin typeface="HGP明朝E" panose="02020900000000000000" pitchFamily="18" charset="-128"/>
                <a:ea typeface="HGP明朝E" panose="02020900000000000000" pitchFamily="18" charset="-128"/>
              </a:rPr>
              <a:t>,</a:t>
            </a:r>
            <a:r>
              <a:rPr lang="ja-JP" altLang="en-US" sz="1400" dirty="0">
                <a:latin typeface="HGP明朝E" panose="02020900000000000000" pitchFamily="18" charset="-128"/>
                <a:ea typeface="HGP明朝E" panose="02020900000000000000" pitchFamily="18" charset="-128"/>
              </a:rPr>
              <a:t>骨盤を守るためである。</a:t>
            </a:r>
            <a:endParaRPr lang="en-US" altLang="ja-JP" sz="1400" dirty="0">
              <a:latin typeface="HGP明朝E" panose="02020900000000000000" pitchFamily="18" charset="-128"/>
              <a:ea typeface="HGP明朝E" panose="02020900000000000000" pitchFamily="18" charset="-128"/>
            </a:endParaRPr>
          </a:p>
          <a:p>
            <a:pPr marL="0" lvl="2" defTabSz="946686">
              <a:lnSpc>
                <a:spcPts val="2064"/>
              </a:lnSpc>
              <a:defRPr/>
            </a:pPr>
            <a:r>
              <a:rPr lang="ja-JP" altLang="en-US" sz="1400" dirty="0">
                <a:latin typeface="HGP明朝E" panose="02020900000000000000" pitchFamily="18" charset="-128"/>
                <a:ea typeface="HGP明朝E" panose="02020900000000000000" pitchFamily="18" charset="-128"/>
              </a:rPr>
              <a:t>　根拠なく</a:t>
            </a:r>
            <a:r>
              <a:rPr lang="en-US" altLang="ja-JP" sz="1400" dirty="0">
                <a:latin typeface="HGP明朝E" panose="02020900000000000000" pitchFamily="18" charset="-128"/>
                <a:ea typeface="HGP明朝E" panose="02020900000000000000" pitchFamily="18" charset="-128"/>
              </a:rPr>
              <a:t>,</a:t>
            </a:r>
            <a:r>
              <a:rPr lang="ja-JP" altLang="en-US" sz="1400" dirty="0">
                <a:latin typeface="HGP明朝E" panose="02020900000000000000" pitchFamily="18" charset="-128"/>
                <a:ea typeface="HGP明朝E" panose="02020900000000000000" pitchFamily="18" charset="-128"/>
              </a:rPr>
              <a:t>単純に女性は力がないから</a:t>
            </a:r>
            <a:r>
              <a:rPr lang="ja-JP" altLang="en-US" sz="1400" dirty="0" err="1">
                <a:latin typeface="HGP明朝E" panose="02020900000000000000" pitchFamily="18" charset="-128"/>
                <a:ea typeface="HGP明朝E" panose="02020900000000000000" pitchFamily="18" charset="-128"/>
              </a:rPr>
              <a:t>などと</a:t>
            </a:r>
            <a:r>
              <a:rPr lang="ja-JP" altLang="en-US" sz="1400" dirty="0">
                <a:latin typeface="HGP明朝E" panose="02020900000000000000" pitchFamily="18" charset="-128"/>
                <a:ea typeface="HGP明朝E" panose="02020900000000000000" pitchFamily="18" charset="-128"/>
              </a:rPr>
              <a:t>思わないこと。</a:t>
            </a:r>
            <a:endParaRPr lang="ja-JP" altLang="en-US" sz="1200" dirty="0">
              <a:latin typeface="HGP明朝E" panose="02020900000000000000" pitchFamily="18" charset="-128"/>
              <a:ea typeface="HGP明朝E" panose="02020900000000000000" pitchFamily="18" charset="-128"/>
            </a:endParaRPr>
          </a:p>
        </p:txBody>
      </p:sp>
      <p:sp>
        <p:nvSpPr>
          <p:cNvPr id="5" name="スライド番号プレースホルダー 4"/>
          <p:cNvSpPr>
            <a:spLocks noGrp="1"/>
          </p:cNvSpPr>
          <p:nvPr>
            <p:ph type="sldNum" sz="quarter" idx="10"/>
          </p:nvPr>
        </p:nvSpPr>
        <p:spPr/>
        <p:txBody>
          <a:bodyPr/>
          <a:lstStyle/>
          <a:p>
            <a:fld id="{5F65748C-C6D8-4748-808C-1CEA1825BD04}" type="slidenum">
              <a:rPr kumimoji="1" lang="ja-JP" altLang="en-US" smtClean="0"/>
              <a:t>31</a:t>
            </a:fld>
            <a:endParaRPr kumimoji="1" lang="ja-JP" altLang="en-US"/>
          </a:p>
        </p:txBody>
      </p:sp>
    </p:spTree>
    <p:extLst>
      <p:ext uri="{BB962C8B-B14F-4D97-AF65-F5344CB8AC3E}">
        <p14:creationId xmlns:p14="http://schemas.microsoft.com/office/powerpoint/2010/main" val="2773963924"/>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9507" name="Rectangle 2"/>
          <p:cNvSpPr>
            <a:spLocks noGrp="1" noRot="1" noChangeAspect="1" noChangeArrowheads="1" noTextEdit="1"/>
          </p:cNvSpPr>
          <p:nvPr>
            <p:ph type="sldImg"/>
          </p:nvPr>
        </p:nvSpPr>
        <p:spPr>
          <a:xfrm>
            <a:off x="1154113" y="741363"/>
            <a:ext cx="4814887" cy="3889375"/>
          </a:xfrm>
          <a:prstGeom prst="rect">
            <a:avLst/>
          </a:prstGeom>
          <a:ln/>
        </p:spPr>
      </p:sp>
      <p:sp>
        <p:nvSpPr>
          <p:cNvPr id="149508" name="Rectangle 3"/>
          <p:cNvSpPr>
            <a:spLocks noGrp="1" noChangeAspect="1" noChangeArrowheads="1"/>
          </p:cNvSpPr>
          <p:nvPr>
            <p:ph type="body" idx="1"/>
          </p:nvPr>
        </p:nvSpPr>
        <p:spPr>
          <a:xfrm>
            <a:off x="1157699" y="4890047"/>
            <a:ext cx="4841287" cy="500314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nSpc>
                <a:spcPts val="2064"/>
              </a:lnSpc>
            </a:pPr>
            <a:r>
              <a:rPr lang="en-US" altLang="ja-JP" sz="1400" dirty="0">
                <a:latin typeface="HGP明朝E" panose="02020900000000000000" pitchFamily="18" charset="-128"/>
                <a:ea typeface="HGP明朝E" panose="02020900000000000000" pitchFamily="18" charset="-128"/>
              </a:rPr>
              <a:t>1</a:t>
            </a:r>
            <a:r>
              <a:rPr lang="ja-JP" altLang="en-US" sz="1400" dirty="0">
                <a:latin typeface="HGP明朝E" panose="02020900000000000000" pitchFamily="18" charset="-128"/>
                <a:ea typeface="HGP明朝E" panose="02020900000000000000" pitchFamily="18" charset="-128"/>
              </a:rPr>
              <a:t>　法令遵守のポイントの一つは</a:t>
            </a:r>
            <a:r>
              <a:rPr lang="en-US" altLang="ja-JP" sz="1400" dirty="0">
                <a:latin typeface="HGP明朝E" panose="02020900000000000000" pitchFamily="18" charset="-128"/>
                <a:ea typeface="HGP明朝E" panose="02020900000000000000" pitchFamily="18" charset="-128"/>
              </a:rPr>
              <a:t>,</a:t>
            </a:r>
            <a:r>
              <a:rPr lang="ja-JP" altLang="en-US" sz="1400" dirty="0">
                <a:latin typeface="HGP明朝E" panose="02020900000000000000" pitchFamily="18" charset="-128"/>
                <a:ea typeface="HGP明朝E" panose="02020900000000000000" pitchFamily="18" charset="-128"/>
              </a:rPr>
              <a:t>当たり前で</a:t>
            </a:r>
            <a:r>
              <a:rPr lang="en-US" altLang="ja-JP" sz="1400" dirty="0">
                <a:latin typeface="HGP明朝E" panose="02020900000000000000" pitchFamily="18" charset="-128"/>
                <a:ea typeface="HGP明朝E" panose="02020900000000000000" pitchFamily="18" charset="-128"/>
              </a:rPr>
              <a:t>,</a:t>
            </a:r>
            <a:r>
              <a:rPr lang="ja-JP" altLang="en-US" sz="1400" dirty="0">
                <a:latin typeface="HGP明朝E" panose="02020900000000000000" pitchFamily="18" charset="-128"/>
                <a:ea typeface="HGP明朝E" panose="02020900000000000000" pitchFamily="18" charset="-128"/>
              </a:rPr>
              <a:t>単純だが</a:t>
            </a:r>
            <a:r>
              <a:rPr lang="en-US" altLang="ja-JP" sz="1400" dirty="0">
                <a:latin typeface="HGP明朝E" panose="02020900000000000000" pitchFamily="18" charset="-128"/>
                <a:ea typeface="HGP明朝E" panose="02020900000000000000" pitchFamily="18" charset="-128"/>
              </a:rPr>
              <a:t>,</a:t>
            </a:r>
            <a:r>
              <a:rPr lang="ja-JP" altLang="en-US" sz="1400" dirty="0">
                <a:latin typeface="HGP明朝E" panose="02020900000000000000" pitchFamily="18" charset="-128"/>
                <a:ea typeface="HGP明朝E" panose="02020900000000000000" pitchFamily="18" charset="-128"/>
              </a:rPr>
              <a:t>定められた届出・報告等を正しく提出すること。</a:t>
            </a:r>
            <a:endParaRPr lang="en-US" altLang="ja-JP" sz="1400" dirty="0">
              <a:latin typeface="HGP明朝E" panose="02020900000000000000" pitchFamily="18" charset="-128"/>
              <a:ea typeface="HGP明朝E" panose="02020900000000000000" pitchFamily="18" charset="-128"/>
            </a:endParaRPr>
          </a:p>
          <a:p>
            <a:pPr>
              <a:lnSpc>
                <a:spcPts val="2064"/>
              </a:lnSpc>
            </a:pPr>
            <a:r>
              <a:rPr lang="ja-JP" altLang="en-US" sz="1400" dirty="0">
                <a:latin typeface="HGP明朝E" panose="02020900000000000000" pitchFamily="18" charset="-128"/>
                <a:ea typeface="HGP明朝E" panose="02020900000000000000" pitchFamily="18" charset="-128"/>
              </a:rPr>
              <a:t>　例えば</a:t>
            </a:r>
            <a:r>
              <a:rPr lang="en-US" altLang="ja-JP" sz="1400" dirty="0">
                <a:latin typeface="HGP明朝E" panose="02020900000000000000" pitchFamily="18" charset="-128"/>
                <a:ea typeface="HGP明朝E" panose="02020900000000000000" pitchFamily="18" charset="-128"/>
              </a:rPr>
              <a:t>,</a:t>
            </a:r>
            <a:r>
              <a:rPr lang="ja-JP" altLang="en-US" sz="1400" dirty="0">
                <a:solidFill>
                  <a:prstClr val="black"/>
                </a:solidFill>
                <a:latin typeface="HGP明朝E" panose="02020900000000000000" pitchFamily="18" charset="-128"/>
                <a:ea typeface="HGP明朝E" panose="02020900000000000000" pitchFamily="18" charset="-128"/>
              </a:rPr>
              <a:t>「労働者死傷病報告」を提出しないだけで</a:t>
            </a:r>
            <a:r>
              <a:rPr lang="en-US" altLang="ja-JP" sz="1400" dirty="0">
                <a:solidFill>
                  <a:prstClr val="black"/>
                </a:solidFill>
                <a:latin typeface="HGP明朝E" panose="02020900000000000000" pitchFamily="18" charset="-128"/>
                <a:ea typeface="HGP明朝E" panose="02020900000000000000" pitchFamily="18" charset="-128"/>
              </a:rPr>
              <a:t>,</a:t>
            </a:r>
            <a:r>
              <a:rPr lang="ja-JP" altLang="en-US" sz="1400" dirty="0">
                <a:solidFill>
                  <a:prstClr val="black"/>
                </a:solidFill>
                <a:latin typeface="HGP明朝E" panose="02020900000000000000" pitchFamily="18" charset="-128"/>
                <a:ea typeface="HGP明朝E" panose="02020900000000000000" pitchFamily="18" charset="-128"/>
              </a:rPr>
              <a:t>「労災かくし」という犯罪になる。</a:t>
            </a:r>
            <a:endParaRPr lang="en-US" altLang="ja-JP" sz="1400" dirty="0">
              <a:latin typeface="HGP明朝E" panose="02020900000000000000" pitchFamily="18" charset="-128"/>
              <a:ea typeface="HGP明朝E" panose="02020900000000000000" pitchFamily="18" charset="-128"/>
            </a:endParaRPr>
          </a:p>
          <a:p>
            <a:pPr>
              <a:lnSpc>
                <a:spcPts val="2064"/>
              </a:lnSpc>
            </a:pPr>
            <a:r>
              <a:rPr lang="ja-JP" altLang="en-US" sz="1400" dirty="0">
                <a:latin typeface="HGP明朝E" panose="02020900000000000000" pitchFamily="18" charset="-128"/>
                <a:ea typeface="HGP明朝E" panose="02020900000000000000" pitchFamily="18" charset="-128"/>
              </a:rPr>
              <a:t>　厚生労働省のホームページの「安全衛生関係主要様式」や「労働安全衛生規則関係様式」等にリンクすれば</a:t>
            </a:r>
            <a:r>
              <a:rPr lang="en-US" altLang="ja-JP" sz="1400" dirty="0">
                <a:latin typeface="HGP明朝E" panose="02020900000000000000" pitchFamily="18" charset="-128"/>
                <a:ea typeface="HGP明朝E" panose="02020900000000000000" pitchFamily="18" charset="-128"/>
              </a:rPr>
              <a:t>,</a:t>
            </a:r>
            <a:r>
              <a:rPr lang="ja-JP" altLang="en-US" sz="1400" dirty="0">
                <a:latin typeface="HGP明朝E" panose="02020900000000000000" pitchFamily="18" charset="-128"/>
                <a:ea typeface="HGP明朝E" panose="02020900000000000000" pitchFamily="18" charset="-128"/>
              </a:rPr>
              <a:t>必要なものが分かり</a:t>
            </a:r>
            <a:r>
              <a:rPr lang="en-US" altLang="ja-JP" sz="1400" dirty="0">
                <a:latin typeface="HGP明朝E" panose="02020900000000000000" pitchFamily="18" charset="-128"/>
                <a:ea typeface="HGP明朝E" panose="02020900000000000000" pitchFamily="18" charset="-128"/>
              </a:rPr>
              <a:t>,</a:t>
            </a:r>
            <a:r>
              <a:rPr lang="ja-JP" altLang="en-US" sz="1400" dirty="0">
                <a:latin typeface="HGP明朝E" panose="02020900000000000000" pitchFamily="18" charset="-128"/>
                <a:ea typeface="HGP明朝E" panose="02020900000000000000" pitchFamily="18" charset="-128"/>
              </a:rPr>
              <a:t>様式も入手できる。</a:t>
            </a:r>
            <a:endParaRPr lang="en-US" altLang="ja-JP" sz="1400" dirty="0">
              <a:latin typeface="HGP明朝E" panose="02020900000000000000" pitchFamily="18" charset="-128"/>
              <a:ea typeface="HGP明朝E" panose="02020900000000000000" pitchFamily="18" charset="-128"/>
            </a:endParaRPr>
          </a:p>
          <a:p>
            <a:pPr defTabSz="1022717">
              <a:lnSpc>
                <a:spcPts val="2064"/>
              </a:lnSpc>
              <a:defRPr/>
            </a:pPr>
            <a:r>
              <a:rPr lang="ja-JP" altLang="en-US" sz="1400" dirty="0">
                <a:latin typeface="HGP明朝E" panose="02020900000000000000" pitchFamily="18" charset="-128"/>
                <a:ea typeface="HGP明朝E" panose="02020900000000000000" pitchFamily="18" charset="-128"/>
              </a:rPr>
              <a:t>　また</a:t>
            </a:r>
            <a:r>
              <a:rPr lang="en-US" altLang="ja-JP" sz="1400" dirty="0">
                <a:latin typeface="HGP明朝E" panose="02020900000000000000" pitchFamily="18" charset="-128"/>
                <a:ea typeface="HGP明朝E" panose="02020900000000000000" pitchFamily="18" charset="-128"/>
              </a:rPr>
              <a:t>,</a:t>
            </a:r>
            <a:r>
              <a:rPr lang="ja-JP" altLang="en-US" sz="1400" dirty="0">
                <a:latin typeface="HGP明朝E" panose="02020900000000000000" pitchFamily="18" charset="-128"/>
                <a:ea typeface="HGP明朝E" panose="02020900000000000000" pitchFamily="18" charset="-128"/>
              </a:rPr>
              <a:t>都道府県の労働局のホームページからも様々入手できるので</a:t>
            </a:r>
            <a:r>
              <a:rPr lang="en-US" altLang="ja-JP" sz="1400" dirty="0">
                <a:latin typeface="HGP明朝E" panose="02020900000000000000" pitchFamily="18" charset="-128"/>
                <a:ea typeface="HGP明朝E" panose="02020900000000000000" pitchFamily="18" charset="-128"/>
              </a:rPr>
              <a:t>,</a:t>
            </a:r>
            <a:r>
              <a:rPr lang="ja-JP" altLang="en-US" sz="1400" dirty="0">
                <a:latin typeface="HGP明朝E" panose="02020900000000000000" pitchFamily="18" charset="-128"/>
                <a:ea typeface="HGP明朝E" panose="02020900000000000000" pitchFamily="18" charset="-128"/>
              </a:rPr>
              <a:t>これらを活用しよう。</a:t>
            </a:r>
            <a:endParaRPr lang="en-US" altLang="ja-JP" sz="1400" dirty="0">
              <a:latin typeface="HGP明朝E" panose="02020900000000000000" pitchFamily="18" charset="-128"/>
              <a:ea typeface="HGP明朝E" panose="02020900000000000000" pitchFamily="18" charset="-128"/>
            </a:endParaRPr>
          </a:p>
          <a:p>
            <a:pPr defTabSz="1022717">
              <a:lnSpc>
                <a:spcPts val="2064"/>
              </a:lnSpc>
              <a:defRPr/>
            </a:pPr>
            <a:r>
              <a:rPr lang="en-US" altLang="ja-JP" sz="1400" dirty="0">
                <a:latin typeface="HGP明朝E" panose="02020900000000000000" pitchFamily="18" charset="-128"/>
                <a:ea typeface="HGP明朝E" panose="02020900000000000000" pitchFamily="18" charset="-128"/>
              </a:rPr>
              <a:t>2</a:t>
            </a:r>
            <a:r>
              <a:rPr lang="ja-JP" altLang="en-US" sz="1400" dirty="0">
                <a:latin typeface="HGP明朝E" panose="02020900000000000000" pitchFamily="18" charset="-128"/>
                <a:ea typeface="HGP明朝E" panose="02020900000000000000" pitchFamily="18" charset="-128"/>
              </a:rPr>
              <a:t>　法令遵守を一人で実行するのは無理なので分担をすることになるが</a:t>
            </a:r>
            <a:r>
              <a:rPr lang="en-US" altLang="ja-JP" sz="1400" dirty="0">
                <a:latin typeface="HGP明朝E" panose="02020900000000000000" pitchFamily="18" charset="-128"/>
                <a:ea typeface="HGP明朝E" panose="02020900000000000000" pitchFamily="18" charset="-128"/>
              </a:rPr>
              <a:t>,</a:t>
            </a:r>
            <a:r>
              <a:rPr lang="ja-JP" altLang="en-US" sz="1400" dirty="0">
                <a:latin typeface="HGP明朝E" panose="02020900000000000000" pitchFamily="18" charset="-128"/>
                <a:ea typeface="HGP明朝E" panose="02020900000000000000" pitchFamily="18" charset="-128"/>
              </a:rPr>
              <a:t>これが安全衛生管理体制等となる。</a:t>
            </a:r>
            <a:endParaRPr lang="en-US" altLang="ja-JP" sz="1400" dirty="0">
              <a:latin typeface="HGP明朝E" panose="02020900000000000000" pitchFamily="18" charset="-128"/>
              <a:ea typeface="HGP明朝E" panose="02020900000000000000" pitchFamily="18" charset="-128"/>
            </a:endParaRPr>
          </a:p>
          <a:p>
            <a:pPr defTabSz="1022717">
              <a:lnSpc>
                <a:spcPts val="2064"/>
              </a:lnSpc>
              <a:defRPr/>
            </a:pPr>
            <a:r>
              <a:rPr lang="ja-JP" altLang="en-US" sz="1400" dirty="0">
                <a:latin typeface="HGP明朝E" panose="02020900000000000000" pitchFamily="18" charset="-128"/>
                <a:ea typeface="HGP明朝E" panose="02020900000000000000" pitchFamily="18" charset="-128"/>
              </a:rPr>
              <a:t>　例えば</a:t>
            </a:r>
            <a:r>
              <a:rPr lang="en-US" altLang="ja-JP" sz="1400" dirty="0">
                <a:latin typeface="HGP明朝E" panose="02020900000000000000" pitchFamily="18" charset="-128"/>
                <a:ea typeface="HGP明朝E" panose="02020900000000000000" pitchFamily="18" charset="-128"/>
              </a:rPr>
              <a:t>,</a:t>
            </a:r>
            <a:r>
              <a:rPr lang="ja-JP" altLang="en-US" sz="1400" dirty="0">
                <a:latin typeface="HGP明朝E" panose="02020900000000000000" pitchFamily="18" charset="-128"/>
                <a:ea typeface="HGP明朝E" panose="02020900000000000000" pitchFamily="18" charset="-128"/>
              </a:rPr>
              <a:t>安全管理者</a:t>
            </a:r>
            <a:r>
              <a:rPr lang="en-US" altLang="ja-JP" sz="1400" dirty="0">
                <a:latin typeface="HGP明朝E" panose="02020900000000000000" pitchFamily="18" charset="-128"/>
                <a:ea typeface="HGP明朝E" panose="02020900000000000000" pitchFamily="18" charset="-128"/>
              </a:rPr>
              <a:t>,</a:t>
            </a:r>
            <a:r>
              <a:rPr lang="ja-JP" altLang="en-US" sz="1400" dirty="0">
                <a:latin typeface="HGP明朝E" panose="02020900000000000000" pitchFamily="18" charset="-128"/>
                <a:ea typeface="HGP明朝E" panose="02020900000000000000" pitchFamily="18" charset="-128"/>
              </a:rPr>
              <a:t>衛生管理者</a:t>
            </a:r>
            <a:r>
              <a:rPr lang="en-US" altLang="ja-JP" sz="1400" dirty="0">
                <a:latin typeface="HGP明朝E" panose="02020900000000000000" pitchFamily="18" charset="-128"/>
                <a:ea typeface="HGP明朝E" panose="02020900000000000000" pitchFamily="18" charset="-128"/>
              </a:rPr>
              <a:t>,</a:t>
            </a:r>
            <a:r>
              <a:rPr lang="ja-JP" altLang="en-US" sz="1400" dirty="0">
                <a:latin typeface="HGP明朝E" panose="02020900000000000000" pitchFamily="18" charset="-128"/>
                <a:ea typeface="HGP明朝E" panose="02020900000000000000" pitchFamily="18" charset="-128"/>
              </a:rPr>
              <a:t>産業医などの選任をはじめ</a:t>
            </a:r>
            <a:r>
              <a:rPr lang="en-US" altLang="ja-JP" sz="1400" dirty="0">
                <a:latin typeface="HGP明朝E" panose="02020900000000000000" pitchFamily="18" charset="-128"/>
                <a:ea typeface="HGP明朝E" panose="02020900000000000000" pitchFamily="18" charset="-128"/>
              </a:rPr>
              <a:t>,</a:t>
            </a:r>
            <a:r>
              <a:rPr lang="ja-JP" altLang="en-US" sz="1400" dirty="0">
                <a:latin typeface="HGP明朝E" panose="02020900000000000000" pitchFamily="18" charset="-128"/>
                <a:ea typeface="HGP明朝E" panose="02020900000000000000" pitchFamily="18" charset="-128"/>
              </a:rPr>
              <a:t>規模別・業種別の安全衛生管理組織などいろいろある。</a:t>
            </a:r>
            <a:endParaRPr lang="en-US" altLang="ja-JP" sz="1400" dirty="0">
              <a:latin typeface="HGP明朝E" panose="02020900000000000000" pitchFamily="18" charset="-128"/>
              <a:ea typeface="HGP明朝E" panose="02020900000000000000" pitchFamily="18" charset="-128"/>
            </a:endParaRPr>
          </a:p>
          <a:p>
            <a:pPr defTabSz="1022717">
              <a:lnSpc>
                <a:spcPts val="2064"/>
              </a:lnSpc>
              <a:defRPr/>
            </a:pPr>
            <a:r>
              <a:rPr lang="en-US" altLang="ja-JP" sz="1400" dirty="0">
                <a:latin typeface="HGP明朝E" panose="02020900000000000000" pitchFamily="18" charset="-128"/>
                <a:ea typeface="HGP明朝E" panose="02020900000000000000" pitchFamily="18" charset="-128"/>
              </a:rPr>
              <a:t>3</a:t>
            </a:r>
            <a:r>
              <a:rPr lang="ja-JP" altLang="en-US" sz="1400" dirty="0">
                <a:latin typeface="HGP明朝E" panose="02020900000000000000" pitchFamily="18" charset="-128"/>
                <a:ea typeface="HGP明朝E" panose="02020900000000000000" pitchFamily="18" charset="-128"/>
              </a:rPr>
              <a:t>　そして</a:t>
            </a:r>
            <a:r>
              <a:rPr lang="en-US" altLang="ja-JP" sz="1400" dirty="0">
                <a:latin typeface="HGP明朝E" panose="02020900000000000000" pitchFamily="18" charset="-128"/>
                <a:ea typeface="HGP明朝E" panose="02020900000000000000" pitchFamily="18" charset="-128"/>
              </a:rPr>
              <a:t>,</a:t>
            </a:r>
            <a:r>
              <a:rPr lang="ja-JP" altLang="en-US" sz="1400" dirty="0">
                <a:latin typeface="HGP明朝E" panose="02020900000000000000" pitchFamily="18" charset="-128"/>
                <a:ea typeface="HGP明朝E" panose="02020900000000000000" pitchFamily="18" charset="-128"/>
              </a:rPr>
              <a:t>どのような措置が義務付けられているかなどの最新の情報等も厚生労働省のホームページの「安全衛生関係リーフレット等一覧」などから入手できる。</a:t>
            </a:r>
            <a:endParaRPr lang="en-US" altLang="ja-JP" sz="1400" dirty="0">
              <a:latin typeface="HGP明朝E" panose="02020900000000000000" pitchFamily="18" charset="-128"/>
              <a:ea typeface="HGP明朝E" panose="02020900000000000000" pitchFamily="18" charset="-128"/>
            </a:endParaRPr>
          </a:p>
        </p:txBody>
      </p:sp>
      <p:sp>
        <p:nvSpPr>
          <p:cNvPr id="2" name="スライド番号プレースホルダー 1"/>
          <p:cNvSpPr>
            <a:spLocks noGrp="1"/>
          </p:cNvSpPr>
          <p:nvPr>
            <p:ph type="sldNum" sz="quarter" idx="10"/>
          </p:nvPr>
        </p:nvSpPr>
        <p:spPr/>
        <p:txBody>
          <a:bodyPr/>
          <a:lstStyle/>
          <a:p>
            <a:fld id="{5F65748C-C6D8-4748-808C-1CEA1825BD04}" type="slidenum">
              <a:rPr kumimoji="1" lang="ja-JP" altLang="en-US" smtClean="0"/>
              <a:t>32</a:t>
            </a:fld>
            <a:endParaRPr kumimoji="1" lang="ja-JP" altLang="en-US"/>
          </a:p>
        </p:txBody>
      </p:sp>
    </p:spTree>
    <p:extLst>
      <p:ext uri="{BB962C8B-B14F-4D97-AF65-F5344CB8AC3E}">
        <p14:creationId xmlns:p14="http://schemas.microsoft.com/office/powerpoint/2010/main" val="2198780493"/>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5650" name="スライド イメージ プレースホルダ 1"/>
          <p:cNvSpPr>
            <a:spLocks noGrp="1" noRot="1" noChangeAspect="1" noTextEdit="1"/>
          </p:cNvSpPr>
          <p:nvPr>
            <p:ph type="sldImg"/>
          </p:nvPr>
        </p:nvSpPr>
        <p:spPr>
          <a:xfrm>
            <a:off x="1154113" y="741363"/>
            <a:ext cx="4814887" cy="3889375"/>
          </a:xfrm>
          <a:prstGeom prst="rect">
            <a:avLst/>
          </a:prstGeom>
          <a:ln/>
        </p:spPr>
      </p:sp>
      <p:sp>
        <p:nvSpPr>
          <p:cNvPr id="155651" name="ノート プレースホルダ 2"/>
          <p:cNvSpPr>
            <a:spLocks noGrp="1" noChangeAspect="1"/>
          </p:cNvSpPr>
          <p:nvPr>
            <p:ph type="body" idx="1"/>
          </p:nvPr>
        </p:nvSpPr>
        <p:spPr>
          <a:xfrm>
            <a:off x="1184011" y="4837771"/>
            <a:ext cx="4736042" cy="4924726"/>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defTabSz="946686">
              <a:lnSpc>
                <a:spcPts val="2064"/>
              </a:lnSpc>
              <a:defRPr/>
            </a:pPr>
            <a:r>
              <a:rPr lang="ja-JP" altLang="en-US" sz="1400" dirty="0">
                <a:latin typeface="HGP明朝E" panose="02020900000000000000" pitchFamily="18" charset="-128"/>
                <a:ea typeface="HGP明朝E" panose="02020900000000000000" pitchFamily="18" charset="-128"/>
              </a:rPr>
              <a:t>　法令遵守の次は</a:t>
            </a:r>
            <a:r>
              <a:rPr lang="en-US" altLang="ja-JP" sz="1400" dirty="0">
                <a:latin typeface="HGP明朝E" panose="02020900000000000000" pitchFamily="18" charset="-128"/>
                <a:ea typeface="HGP明朝E" panose="02020900000000000000" pitchFamily="18" charset="-128"/>
              </a:rPr>
              <a:t>,</a:t>
            </a:r>
            <a:r>
              <a:rPr lang="ja-JP" altLang="en-US" sz="1400" dirty="0">
                <a:solidFill>
                  <a:schemeClr val="accent4">
                    <a:lumMod val="10000"/>
                  </a:schemeClr>
                </a:solidFill>
                <a:latin typeface="HGP明朝E" panose="02020900000000000000" pitchFamily="18" charset="-128"/>
                <a:ea typeface="HGP明朝E" panose="02020900000000000000" pitchFamily="18" charset="-128"/>
              </a:rPr>
              <a:t>ハード面の対策である。</a:t>
            </a:r>
            <a:r>
              <a:rPr lang="ja-JP" altLang="en-US" sz="1400" dirty="0">
                <a:latin typeface="HGP明朝E" panose="02020900000000000000" pitchFamily="18" charset="-128"/>
                <a:ea typeface="HGP明朝E" panose="02020900000000000000" pitchFamily="18" charset="-128"/>
              </a:rPr>
              <a:t>　</a:t>
            </a:r>
            <a:endParaRPr lang="en-US" altLang="ja-JP" sz="1400" dirty="0">
              <a:latin typeface="HGP明朝E" panose="02020900000000000000" pitchFamily="18" charset="-128"/>
              <a:ea typeface="HGP明朝E" panose="02020900000000000000" pitchFamily="18" charset="-128"/>
            </a:endParaRPr>
          </a:p>
          <a:p>
            <a:pPr defTabSz="946686">
              <a:lnSpc>
                <a:spcPts val="2064"/>
              </a:lnSpc>
              <a:defRPr/>
            </a:pPr>
            <a:r>
              <a:rPr lang="ja-JP" altLang="en-US" sz="1400" dirty="0">
                <a:solidFill>
                  <a:schemeClr val="accent4">
                    <a:lumMod val="10000"/>
                  </a:schemeClr>
                </a:solidFill>
                <a:latin typeface="HGP明朝E" panose="02020900000000000000" pitchFamily="18" charset="-128"/>
                <a:ea typeface="HGP明朝E" panose="02020900000000000000" pitchFamily="18" charset="-128"/>
              </a:rPr>
              <a:t>　ハード面の対策は費用がかかることから</a:t>
            </a:r>
            <a:r>
              <a:rPr lang="en-US" altLang="ja-JP" sz="1400" dirty="0">
                <a:solidFill>
                  <a:schemeClr val="accent4">
                    <a:lumMod val="10000"/>
                  </a:schemeClr>
                </a:solidFill>
                <a:latin typeface="HGP明朝E" panose="02020900000000000000" pitchFamily="18" charset="-128"/>
                <a:ea typeface="HGP明朝E" panose="02020900000000000000" pitchFamily="18" charset="-128"/>
              </a:rPr>
              <a:t>,</a:t>
            </a:r>
            <a:r>
              <a:rPr lang="ja-JP" altLang="en-US" sz="1400" dirty="0">
                <a:solidFill>
                  <a:schemeClr val="accent4">
                    <a:lumMod val="10000"/>
                  </a:schemeClr>
                </a:solidFill>
                <a:latin typeface="HGP明朝E" panose="02020900000000000000" pitchFamily="18" charset="-128"/>
                <a:ea typeface="HGP明朝E" panose="02020900000000000000" pitchFamily="18" charset="-128"/>
              </a:rPr>
              <a:t>会社のトップの考えが大事である。</a:t>
            </a:r>
            <a:endParaRPr lang="en-US" altLang="ja-JP" sz="1400" dirty="0">
              <a:solidFill>
                <a:schemeClr val="accent4">
                  <a:lumMod val="10000"/>
                </a:schemeClr>
              </a:solidFill>
              <a:latin typeface="HGP明朝E" panose="02020900000000000000" pitchFamily="18" charset="-128"/>
              <a:ea typeface="HGP明朝E" panose="02020900000000000000" pitchFamily="18" charset="-128"/>
            </a:endParaRPr>
          </a:p>
          <a:p>
            <a:pPr defTabSz="946686">
              <a:lnSpc>
                <a:spcPts val="2064"/>
              </a:lnSpc>
              <a:defRPr/>
            </a:pPr>
            <a:r>
              <a:rPr lang="ja-JP" altLang="en-US" sz="1400" dirty="0">
                <a:solidFill>
                  <a:schemeClr val="accent4">
                    <a:lumMod val="10000"/>
                  </a:schemeClr>
                </a:solidFill>
                <a:latin typeface="HGP明朝E" panose="02020900000000000000" pitchFamily="18" charset="-128"/>
                <a:ea typeface="HGP明朝E" panose="02020900000000000000" pitchFamily="18" charset="-128"/>
              </a:rPr>
              <a:t>　「</a:t>
            </a:r>
            <a:r>
              <a:rPr lang="ja-JP" altLang="en-US" sz="1400" dirty="0">
                <a:latin typeface="HGP明朝E" panose="02020900000000000000" pitchFamily="18" charset="-128"/>
                <a:ea typeface="HGP明朝E" panose="02020900000000000000" pitchFamily="18" charset="-128"/>
              </a:rPr>
              <a:t>事故なんてありえない」という考えで</a:t>
            </a:r>
            <a:r>
              <a:rPr lang="en-US" altLang="ja-JP" sz="1400" dirty="0">
                <a:latin typeface="HGP明朝E" panose="02020900000000000000" pitchFamily="18" charset="-128"/>
                <a:ea typeface="HGP明朝E" panose="02020900000000000000" pitchFamily="18" charset="-128"/>
              </a:rPr>
              <a:t>,</a:t>
            </a:r>
            <a:r>
              <a:rPr lang="ja-JP" altLang="en-US" sz="1400" dirty="0">
                <a:latin typeface="HGP明朝E" panose="02020900000000000000" pitchFamily="18" charset="-128"/>
                <a:ea typeface="HGP明朝E" panose="02020900000000000000" pitchFamily="18" charset="-128"/>
              </a:rPr>
              <a:t>労働災害発生を前提にした意見が言えない雰囲気をなくすことである。</a:t>
            </a:r>
            <a:endParaRPr lang="en-US" altLang="ja-JP" sz="1400" dirty="0">
              <a:latin typeface="HGP明朝E" panose="02020900000000000000" pitchFamily="18" charset="-128"/>
              <a:ea typeface="HGP明朝E" panose="02020900000000000000" pitchFamily="18" charset="-128"/>
            </a:endParaRPr>
          </a:p>
          <a:p>
            <a:pPr defTabSz="946686">
              <a:lnSpc>
                <a:spcPts val="2064"/>
              </a:lnSpc>
              <a:defRPr/>
            </a:pPr>
            <a:r>
              <a:rPr lang="ja-JP" altLang="en-US" sz="1400" dirty="0">
                <a:latin typeface="HGP明朝E" panose="02020900000000000000" pitchFamily="18" charset="-128"/>
                <a:ea typeface="HGP明朝E" panose="02020900000000000000" pitchFamily="18" charset="-128"/>
              </a:rPr>
              <a:t>　ハード面の対策で</a:t>
            </a:r>
            <a:r>
              <a:rPr lang="en-US" altLang="ja-JP" sz="1400" dirty="0">
                <a:latin typeface="HGP明朝E" panose="02020900000000000000" pitchFamily="18" charset="-128"/>
                <a:ea typeface="HGP明朝E" panose="02020900000000000000" pitchFamily="18" charset="-128"/>
              </a:rPr>
              <a:t>,</a:t>
            </a:r>
            <a:r>
              <a:rPr lang="ja-JP" altLang="en-US" sz="1400" dirty="0">
                <a:latin typeface="HGP明朝E" panose="02020900000000000000" pitchFamily="18" charset="-128"/>
                <a:ea typeface="HGP明朝E" panose="02020900000000000000" pitchFamily="18" charset="-128"/>
              </a:rPr>
              <a:t>参考になる通達は「機械の包括的な安全基準に関する指針」（</a:t>
            </a:r>
            <a:r>
              <a:rPr lang="en-US" altLang="ja-JP" sz="1400" dirty="0">
                <a:latin typeface="HGP明朝E" panose="02020900000000000000" pitchFamily="18" charset="-128"/>
                <a:ea typeface="HGP明朝E" panose="02020900000000000000" pitchFamily="18" charset="-128"/>
              </a:rPr>
              <a:t>H13</a:t>
            </a:r>
            <a:r>
              <a:rPr lang="ja-JP" altLang="en-US" sz="1400" dirty="0">
                <a:latin typeface="HGP明朝E" panose="02020900000000000000" pitchFamily="18" charset="-128"/>
                <a:ea typeface="HGP明朝E" panose="02020900000000000000" pitchFamily="18" charset="-128"/>
              </a:rPr>
              <a:t>制定</a:t>
            </a:r>
            <a:r>
              <a:rPr lang="en-US" altLang="ja-JP" sz="1400" dirty="0">
                <a:latin typeface="HGP明朝E" panose="02020900000000000000" pitchFamily="18" charset="-128"/>
                <a:ea typeface="HGP明朝E" panose="02020900000000000000" pitchFamily="18" charset="-128"/>
              </a:rPr>
              <a:t>,H19</a:t>
            </a:r>
            <a:r>
              <a:rPr lang="ja-JP" altLang="en-US" sz="1400" dirty="0">
                <a:latin typeface="HGP明朝E" panose="02020900000000000000" pitchFamily="18" charset="-128"/>
                <a:ea typeface="HGP明朝E" panose="02020900000000000000" pitchFamily="18" charset="-128"/>
              </a:rPr>
              <a:t>改正）がある。 </a:t>
            </a:r>
            <a:endParaRPr lang="en-US" altLang="ja-JP" sz="1400" dirty="0">
              <a:latin typeface="HGP明朝E" panose="02020900000000000000" pitchFamily="18" charset="-128"/>
              <a:ea typeface="HGP明朝E" panose="02020900000000000000" pitchFamily="18" charset="-128"/>
            </a:endParaRPr>
          </a:p>
          <a:p>
            <a:pPr defTabSz="946686">
              <a:lnSpc>
                <a:spcPts val="2064"/>
              </a:lnSpc>
              <a:defRPr/>
            </a:pPr>
            <a:r>
              <a:rPr lang="ja-JP" altLang="en-US" sz="1400" dirty="0">
                <a:latin typeface="HGP明朝E" panose="02020900000000000000" pitchFamily="18" charset="-128"/>
                <a:ea typeface="HGP明朝E" panose="02020900000000000000" pitchFamily="18" charset="-128"/>
              </a:rPr>
              <a:t>　日本は不安全な機械を導入して</a:t>
            </a:r>
            <a:r>
              <a:rPr lang="en-US" altLang="ja-JP" sz="1400" dirty="0">
                <a:latin typeface="HGP明朝E" panose="02020900000000000000" pitchFamily="18" charset="-128"/>
                <a:ea typeface="HGP明朝E" panose="02020900000000000000" pitchFamily="18" charset="-128"/>
              </a:rPr>
              <a:t>,</a:t>
            </a:r>
            <a:r>
              <a:rPr lang="ja-JP" altLang="en-US" sz="1400" dirty="0">
                <a:latin typeface="HGP明朝E" panose="02020900000000000000" pitchFamily="18" charset="-128"/>
                <a:ea typeface="HGP明朝E" panose="02020900000000000000" pitchFamily="18" charset="-128"/>
              </a:rPr>
              <a:t>現場作業者の訓練・教育で安全を実現しようとしているが（これは国際安全規格に反すること）</a:t>
            </a:r>
            <a:r>
              <a:rPr lang="en-US" altLang="ja-JP" sz="1400" dirty="0">
                <a:latin typeface="HGP明朝E" panose="02020900000000000000" pitchFamily="18" charset="-128"/>
                <a:ea typeface="HGP明朝E" panose="02020900000000000000" pitchFamily="18" charset="-128"/>
              </a:rPr>
              <a:t>,</a:t>
            </a:r>
            <a:r>
              <a:rPr lang="ja-JP" altLang="en-US" sz="1400" dirty="0">
                <a:latin typeface="HGP明朝E" panose="02020900000000000000" pitchFamily="18" charset="-128"/>
                <a:ea typeface="HGP明朝E" panose="02020900000000000000" pitchFamily="18" charset="-128"/>
              </a:rPr>
              <a:t>この指針は</a:t>
            </a:r>
            <a:r>
              <a:rPr lang="en-US" altLang="ja-JP" sz="1400" dirty="0">
                <a:latin typeface="HGP明朝E" panose="02020900000000000000" pitchFamily="18" charset="-128"/>
                <a:ea typeface="HGP明朝E" panose="02020900000000000000" pitchFamily="18" charset="-128"/>
              </a:rPr>
              <a:t>,</a:t>
            </a:r>
            <a:r>
              <a:rPr lang="ja-JP" altLang="en-US" sz="1400" dirty="0">
                <a:latin typeface="HGP明朝E" panose="02020900000000000000" pitchFamily="18" charset="-128"/>
                <a:ea typeface="HGP明朝E" panose="02020900000000000000" pitchFamily="18" charset="-128"/>
              </a:rPr>
              <a:t>人間の注意を重視する我が国の労働安全の考え方を抜本的に改革した。</a:t>
            </a:r>
          </a:p>
          <a:p>
            <a:pPr defTabSz="946686">
              <a:lnSpc>
                <a:spcPts val="2064"/>
              </a:lnSpc>
              <a:defRPr/>
            </a:pPr>
            <a:r>
              <a:rPr lang="ja-JP" altLang="en-US" sz="1400" dirty="0">
                <a:latin typeface="HGP明朝E" panose="02020900000000000000" pitchFamily="18" charset="-128"/>
                <a:ea typeface="HGP明朝E" panose="02020900000000000000" pitchFamily="18" charset="-128"/>
              </a:rPr>
              <a:t>　この指針のポイントは</a:t>
            </a:r>
            <a:r>
              <a:rPr lang="en-US" altLang="ja-JP" sz="1400" dirty="0">
                <a:latin typeface="HGP明朝E" panose="02020900000000000000" pitchFamily="18" charset="-128"/>
                <a:ea typeface="HGP明朝E" panose="02020900000000000000" pitchFamily="18" charset="-128"/>
              </a:rPr>
              <a:t>,</a:t>
            </a:r>
            <a:r>
              <a:rPr lang="ja-JP" altLang="en-US" sz="1400" dirty="0">
                <a:latin typeface="HGP明朝E" panose="02020900000000000000" pitchFamily="18" charset="-128"/>
                <a:ea typeface="HGP明朝E" panose="02020900000000000000" pitchFamily="18" charset="-128"/>
              </a:rPr>
              <a:t>①安全化の手順</a:t>
            </a:r>
            <a:r>
              <a:rPr lang="en-US" altLang="ja-JP" sz="1400" dirty="0">
                <a:latin typeface="HGP明朝E" panose="02020900000000000000" pitchFamily="18" charset="-128"/>
                <a:ea typeface="HGP明朝E" panose="02020900000000000000" pitchFamily="18" charset="-128"/>
              </a:rPr>
              <a:t>,</a:t>
            </a:r>
            <a:r>
              <a:rPr lang="ja-JP" altLang="en-US" sz="1400" dirty="0">
                <a:latin typeface="HGP明朝E" panose="02020900000000000000" pitchFamily="18" charset="-128"/>
                <a:ea typeface="HGP明朝E" panose="02020900000000000000" pitchFamily="18" charset="-128"/>
              </a:rPr>
              <a:t>②安全方策手順</a:t>
            </a:r>
            <a:r>
              <a:rPr lang="en-US" altLang="ja-JP" sz="1400" dirty="0">
                <a:latin typeface="HGP明朝E" panose="02020900000000000000" pitchFamily="18" charset="-128"/>
                <a:ea typeface="HGP明朝E" panose="02020900000000000000" pitchFamily="18" charset="-128"/>
              </a:rPr>
              <a:t>,</a:t>
            </a:r>
            <a:r>
              <a:rPr lang="ja-JP" altLang="en-US" sz="1400" dirty="0">
                <a:latin typeface="HGP明朝E" panose="02020900000000000000" pitchFamily="18" charset="-128"/>
                <a:ea typeface="HGP明朝E" panose="02020900000000000000" pitchFamily="18" charset="-128"/>
              </a:rPr>
              <a:t>本質安全設計</a:t>
            </a:r>
            <a:r>
              <a:rPr lang="en-US" altLang="ja-JP" sz="1400" dirty="0">
                <a:latin typeface="HGP明朝E" panose="02020900000000000000" pitchFamily="18" charset="-128"/>
                <a:ea typeface="HGP明朝E" panose="02020900000000000000" pitchFamily="18" charset="-128"/>
              </a:rPr>
              <a:t>,</a:t>
            </a:r>
            <a:r>
              <a:rPr lang="ja-JP" altLang="en-US" sz="1400" dirty="0">
                <a:latin typeface="HGP明朝E" panose="02020900000000000000" pitchFamily="18" charset="-128"/>
                <a:ea typeface="HGP明朝E" panose="02020900000000000000" pitchFamily="18" charset="-128"/>
              </a:rPr>
              <a:t>③リスクアセスメントの実施</a:t>
            </a:r>
            <a:r>
              <a:rPr lang="en-US" altLang="ja-JP" sz="1400" dirty="0">
                <a:latin typeface="HGP明朝E" panose="02020900000000000000" pitchFamily="18" charset="-128"/>
                <a:ea typeface="HGP明朝E" panose="02020900000000000000" pitchFamily="18" charset="-128"/>
              </a:rPr>
              <a:t>,</a:t>
            </a:r>
            <a:r>
              <a:rPr lang="ja-JP" altLang="en-US" sz="1400" dirty="0">
                <a:latin typeface="HGP明朝E" panose="02020900000000000000" pitchFamily="18" charset="-128"/>
                <a:ea typeface="HGP明朝E" panose="02020900000000000000" pitchFamily="18" charset="-128"/>
              </a:rPr>
              <a:t>などであり</a:t>
            </a:r>
            <a:r>
              <a:rPr lang="en-US" altLang="ja-JP" sz="1400" dirty="0">
                <a:latin typeface="HGP明朝E" panose="02020900000000000000" pitchFamily="18" charset="-128"/>
                <a:ea typeface="HGP明朝E" panose="02020900000000000000" pitchFamily="18" charset="-128"/>
              </a:rPr>
              <a:t>,</a:t>
            </a:r>
            <a:r>
              <a:rPr lang="ja-JP" altLang="en-US" sz="1400" dirty="0">
                <a:latin typeface="HGP明朝E" panose="02020900000000000000" pitchFamily="18" charset="-128"/>
                <a:ea typeface="HGP明朝E" panose="02020900000000000000" pitchFamily="18" charset="-128"/>
              </a:rPr>
              <a:t>反対に問題点として</a:t>
            </a:r>
            <a:r>
              <a:rPr lang="en-US" altLang="ja-JP" sz="1400" dirty="0">
                <a:latin typeface="HGP明朝E" panose="02020900000000000000" pitchFamily="18" charset="-128"/>
                <a:ea typeface="HGP明朝E" panose="02020900000000000000" pitchFamily="18" charset="-128"/>
              </a:rPr>
              <a:t>,</a:t>
            </a:r>
            <a:r>
              <a:rPr lang="ja-JP" altLang="en-US" sz="1400" dirty="0">
                <a:latin typeface="HGP明朝E" panose="02020900000000000000" pitchFamily="18" charset="-128"/>
                <a:ea typeface="HGP明朝E" panose="02020900000000000000" pitchFamily="18" charset="-128"/>
              </a:rPr>
              <a:t>①ダブルスタンダード（強制規格ではないので</a:t>
            </a:r>
            <a:r>
              <a:rPr lang="en-US" altLang="ja-JP" sz="1400" dirty="0">
                <a:latin typeface="HGP明朝E" panose="02020900000000000000" pitchFamily="18" charset="-128"/>
                <a:ea typeface="HGP明朝E" panose="02020900000000000000" pitchFamily="18" charset="-128"/>
              </a:rPr>
              <a:t>,</a:t>
            </a:r>
            <a:r>
              <a:rPr lang="ja-JP" altLang="en-US" sz="1400" dirty="0">
                <a:latin typeface="HGP明朝E" panose="02020900000000000000" pitchFamily="18" charset="-128"/>
                <a:ea typeface="HGP明朝E" panose="02020900000000000000" pitchFamily="18" charset="-128"/>
              </a:rPr>
              <a:t>国内用と輸出用のダブルスタンダードになる可能性）</a:t>
            </a:r>
            <a:r>
              <a:rPr lang="en-US" altLang="ja-JP" sz="1400" dirty="0">
                <a:latin typeface="HGP明朝E" panose="02020900000000000000" pitchFamily="18" charset="-128"/>
                <a:ea typeface="HGP明朝E" panose="02020900000000000000" pitchFamily="18" charset="-128"/>
              </a:rPr>
              <a:t>,</a:t>
            </a:r>
            <a:r>
              <a:rPr lang="ja-JP" altLang="en-US" sz="1400" dirty="0">
                <a:latin typeface="HGP明朝E" panose="02020900000000000000" pitchFamily="18" charset="-128"/>
                <a:ea typeface="HGP明朝E" panose="02020900000000000000" pitchFamily="18" charset="-128"/>
              </a:rPr>
              <a:t>②意図的に安全装置を切ってしまうことからの防御があげられる（タンパープルーフ対策）などがある。</a:t>
            </a:r>
            <a:endParaRPr lang="ja-JP" altLang="en-US" sz="1400" dirty="0"/>
          </a:p>
        </p:txBody>
      </p:sp>
      <p:sp>
        <p:nvSpPr>
          <p:cNvPr id="2" name="スライド番号プレースホルダー 1"/>
          <p:cNvSpPr>
            <a:spLocks noGrp="1"/>
          </p:cNvSpPr>
          <p:nvPr>
            <p:ph type="sldNum" sz="quarter" idx="10"/>
          </p:nvPr>
        </p:nvSpPr>
        <p:spPr/>
        <p:txBody>
          <a:bodyPr/>
          <a:lstStyle/>
          <a:p>
            <a:fld id="{5F65748C-C6D8-4748-808C-1CEA1825BD04}" type="slidenum">
              <a:rPr kumimoji="1" lang="ja-JP" altLang="en-US" smtClean="0"/>
              <a:t>33</a:t>
            </a:fld>
            <a:endParaRPr kumimoji="1" lang="ja-JP" altLang="en-US"/>
          </a:p>
        </p:txBody>
      </p:sp>
    </p:spTree>
    <p:extLst>
      <p:ext uri="{BB962C8B-B14F-4D97-AF65-F5344CB8AC3E}">
        <p14:creationId xmlns:p14="http://schemas.microsoft.com/office/powerpoint/2010/main" val="4244060190"/>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8963" name="Rectangle 2"/>
          <p:cNvSpPr>
            <a:spLocks noGrp="1" noRot="1" noChangeAspect="1" noChangeArrowheads="1" noTextEdit="1"/>
          </p:cNvSpPr>
          <p:nvPr>
            <p:ph type="sldImg"/>
          </p:nvPr>
        </p:nvSpPr>
        <p:spPr>
          <a:xfrm>
            <a:off x="1154113" y="741363"/>
            <a:ext cx="4814887" cy="3889375"/>
          </a:xfrm>
          <a:prstGeom prst="rect">
            <a:avLst/>
          </a:prstGeom>
          <a:ln/>
        </p:spPr>
      </p:sp>
      <p:sp>
        <p:nvSpPr>
          <p:cNvPr id="168964" name="Rectangle 3"/>
          <p:cNvSpPr>
            <a:spLocks noGrp="1" noChangeAspect="1" noChangeArrowheads="1"/>
          </p:cNvSpPr>
          <p:nvPr>
            <p:ph type="body" idx="1"/>
          </p:nvPr>
        </p:nvSpPr>
        <p:spPr>
          <a:xfrm>
            <a:off x="1118232" y="4890047"/>
            <a:ext cx="4867599" cy="4445497"/>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defTabSz="946686">
              <a:lnSpc>
                <a:spcPts val="2064"/>
              </a:lnSpc>
              <a:defRPr/>
            </a:pPr>
            <a:r>
              <a:rPr lang="ja-JP" altLang="en-US" sz="1400" dirty="0">
                <a:latin typeface="HGP明朝E" panose="02020900000000000000" pitchFamily="18" charset="-128"/>
                <a:ea typeface="HGP明朝E" panose="02020900000000000000" pitchFamily="18" charset="-128"/>
              </a:rPr>
              <a:t>　ハード面の対策とは</a:t>
            </a:r>
            <a:r>
              <a:rPr lang="en-US" altLang="ja-JP" sz="1400" dirty="0">
                <a:latin typeface="HGP明朝E" panose="02020900000000000000" pitchFamily="18" charset="-128"/>
                <a:ea typeface="HGP明朝E" panose="02020900000000000000" pitchFamily="18" charset="-128"/>
              </a:rPr>
              <a:t>,</a:t>
            </a:r>
            <a:r>
              <a:rPr lang="ja-JP" altLang="en-US" sz="1400" dirty="0">
                <a:latin typeface="HGP明朝E" panose="02020900000000000000" pitchFamily="18" charset="-128"/>
                <a:ea typeface="HGP明朝E" panose="02020900000000000000" pitchFamily="18" charset="-128"/>
              </a:rPr>
              <a:t>機械設備・環境要因</a:t>
            </a:r>
            <a:r>
              <a:rPr lang="en-US" altLang="ja-JP" sz="1400" dirty="0">
                <a:latin typeface="HGP明朝E" panose="02020900000000000000" pitchFamily="18" charset="-128"/>
                <a:ea typeface="HGP明朝E" panose="02020900000000000000" pitchFamily="18" charset="-128"/>
              </a:rPr>
              <a:t>,</a:t>
            </a:r>
            <a:r>
              <a:rPr lang="ja-JP" altLang="en-US" sz="1400" dirty="0">
                <a:latin typeface="HGP明朝E" panose="02020900000000000000" pitchFamily="18" charset="-128"/>
                <a:ea typeface="HGP明朝E" panose="02020900000000000000" pitchFamily="18" charset="-128"/>
              </a:rPr>
              <a:t>物的・技術的要因などを安全にすることである。</a:t>
            </a:r>
            <a:endParaRPr lang="en-US" altLang="ja-JP" sz="1400" dirty="0">
              <a:latin typeface="HGP明朝E" panose="02020900000000000000" pitchFamily="18" charset="-128"/>
              <a:ea typeface="HGP明朝E" panose="02020900000000000000" pitchFamily="18" charset="-128"/>
            </a:endParaRPr>
          </a:p>
          <a:p>
            <a:pPr defTabSz="946686">
              <a:lnSpc>
                <a:spcPts val="2064"/>
              </a:lnSpc>
              <a:defRPr/>
            </a:pPr>
            <a:r>
              <a:rPr lang="ja-JP" altLang="en-US" sz="1400" dirty="0">
                <a:latin typeface="HGP明朝E" panose="02020900000000000000" pitchFamily="18" charset="-128"/>
                <a:ea typeface="HGP明朝E" panose="02020900000000000000" pitchFamily="18" charset="-128"/>
              </a:rPr>
              <a:t>　多くの災害の背後には設備などの不具合に関連する原因が認められることが多い。</a:t>
            </a:r>
            <a:endParaRPr lang="en-US" altLang="ja-JP" sz="1400" dirty="0">
              <a:latin typeface="HGP明朝E" panose="02020900000000000000" pitchFamily="18" charset="-128"/>
              <a:ea typeface="HGP明朝E" panose="02020900000000000000" pitchFamily="18" charset="-128"/>
            </a:endParaRPr>
          </a:p>
          <a:p>
            <a:pPr defTabSz="946686">
              <a:lnSpc>
                <a:spcPts val="2064"/>
              </a:lnSpc>
              <a:defRPr/>
            </a:pPr>
            <a:r>
              <a:rPr lang="ja-JP" altLang="en-US" sz="1400" dirty="0">
                <a:latin typeface="HGP明朝E" panose="02020900000000000000" pitchFamily="18" charset="-128"/>
                <a:ea typeface="HGP明朝E" panose="02020900000000000000" pitchFamily="18" charset="-128"/>
              </a:rPr>
              <a:t>　リスクのない機械はない。</a:t>
            </a:r>
            <a:endParaRPr lang="en-US" altLang="ja-JP" sz="1400" dirty="0">
              <a:latin typeface="HGP明朝E" panose="02020900000000000000" pitchFamily="18" charset="-128"/>
              <a:ea typeface="HGP明朝E" panose="02020900000000000000" pitchFamily="18" charset="-128"/>
            </a:endParaRPr>
          </a:p>
          <a:p>
            <a:pPr defTabSz="946686">
              <a:lnSpc>
                <a:spcPts val="2064"/>
              </a:lnSpc>
              <a:defRPr/>
            </a:pPr>
            <a:r>
              <a:rPr lang="ja-JP" altLang="en-US" sz="1400" dirty="0">
                <a:latin typeface="HGP明朝E" panose="02020900000000000000" pitchFamily="18" charset="-128"/>
                <a:ea typeface="HGP明朝E" panose="02020900000000000000" pitchFamily="18" charset="-128"/>
              </a:rPr>
              <a:t>　「機械は故障し</a:t>
            </a:r>
            <a:r>
              <a:rPr lang="en-US" altLang="ja-JP" sz="1400" dirty="0">
                <a:latin typeface="HGP明朝E" panose="02020900000000000000" pitchFamily="18" charset="-128"/>
                <a:ea typeface="HGP明朝E" panose="02020900000000000000" pitchFamily="18" charset="-128"/>
              </a:rPr>
              <a:t>,</a:t>
            </a:r>
            <a:r>
              <a:rPr lang="ja-JP" altLang="en-US" sz="1400" dirty="0">
                <a:latin typeface="HGP明朝E" panose="02020900000000000000" pitchFamily="18" charset="-128"/>
                <a:ea typeface="HGP明朝E" panose="02020900000000000000" pitchFamily="18" charset="-128"/>
              </a:rPr>
              <a:t>人は誤りを犯す」ことを前提に機械を使うことになる。</a:t>
            </a:r>
            <a:endParaRPr lang="en-US" altLang="ja-JP" sz="1400" dirty="0">
              <a:latin typeface="HGP明朝E" panose="02020900000000000000" pitchFamily="18" charset="-128"/>
              <a:ea typeface="HGP明朝E" panose="02020900000000000000" pitchFamily="18" charset="-128"/>
            </a:endParaRPr>
          </a:p>
          <a:p>
            <a:pPr defTabSz="946686">
              <a:lnSpc>
                <a:spcPts val="2064"/>
              </a:lnSpc>
              <a:defRPr/>
            </a:pPr>
            <a:r>
              <a:rPr lang="ja-JP" altLang="en-US" sz="1400" dirty="0">
                <a:latin typeface="HGP明朝E" panose="02020900000000000000" pitchFamily="18" charset="-128"/>
                <a:ea typeface="HGP明朝E" panose="02020900000000000000" pitchFamily="18" charset="-128"/>
              </a:rPr>
              <a:t>　最も効果的で費用も少なくてすむのは</a:t>
            </a:r>
            <a:r>
              <a:rPr lang="en-US" altLang="ja-JP" sz="1400" dirty="0">
                <a:latin typeface="HGP明朝E" panose="02020900000000000000" pitchFamily="18" charset="-128"/>
                <a:ea typeface="HGP明朝E" panose="02020900000000000000" pitchFamily="18" charset="-128"/>
              </a:rPr>
              <a:t>,</a:t>
            </a:r>
            <a:r>
              <a:rPr lang="ja-JP" altLang="en-US" sz="1400" dirty="0">
                <a:latin typeface="HGP明朝E" panose="02020900000000000000" pitchFamily="18" charset="-128"/>
                <a:ea typeface="HGP明朝E" panose="02020900000000000000" pitchFamily="18" charset="-128"/>
              </a:rPr>
              <a:t>機械の危険性を知っている製造者が</a:t>
            </a:r>
            <a:r>
              <a:rPr lang="en-US" altLang="ja-JP" sz="1400" dirty="0">
                <a:latin typeface="HGP明朝E" panose="02020900000000000000" pitchFamily="18" charset="-128"/>
                <a:ea typeface="HGP明朝E" panose="02020900000000000000" pitchFamily="18" charset="-128"/>
              </a:rPr>
              <a:t>,</a:t>
            </a:r>
            <a:r>
              <a:rPr lang="ja-JP" altLang="en-US" sz="1400" dirty="0">
                <a:latin typeface="HGP明朝E" panose="02020900000000000000" pitchFamily="18" charset="-128"/>
                <a:ea typeface="HGP明朝E" panose="02020900000000000000" pitchFamily="18" charset="-128"/>
              </a:rPr>
              <a:t>まずリスクを可能な限り無くすことである。</a:t>
            </a:r>
            <a:endParaRPr lang="en-US" altLang="ja-JP" sz="1400" dirty="0">
              <a:latin typeface="HGP明朝E" panose="02020900000000000000" pitchFamily="18" charset="-128"/>
              <a:ea typeface="HGP明朝E" panose="02020900000000000000" pitchFamily="18" charset="-128"/>
            </a:endParaRPr>
          </a:p>
          <a:p>
            <a:pPr defTabSz="946686">
              <a:lnSpc>
                <a:spcPts val="2064"/>
              </a:lnSpc>
              <a:defRPr/>
            </a:pPr>
            <a:r>
              <a:rPr lang="ja-JP" altLang="en-US" sz="1400" dirty="0">
                <a:latin typeface="HGP明朝E" panose="02020900000000000000" pitchFamily="18" charset="-128"/>
                <a:ea typeface="HGP明朝E" panose="02020900000000000000" pitchFamily="18" charset="-128"/>
              </a:rPr>
              <a:t>　それでも除去･軽減できない残ったリスク（残留リスク）について機械の使用者に伝えることである。</a:t>
            </a:r>
            <a:endParaRPr lang="en-US" altLang="ja-JP" sz="1400" dirty="0">
              <a:latin typeface="HGP明朝E" panose="02020900000000000000" pitchFamily="18" charset="-128"/>
              <a:ea typeface="HGP明朝E" panose="02020900000000000000" pitchFamily="18" charset="-128"/>
            </a:endParaRPr>
          </a:p>
          <a:p>
            <a:pPr defTabSz="946686">
              <a:lnSpc>
                <a:spcPts val="2064"/>
              </a:lnSpc>
              <a:defRPr/>
            </a:pPr>
            <a:r>
              <a:rPr lang="ja-JP" altLang="en-US" sz="1400" dirty="0">
                <a:latin typeface="HGP明朝E" panose="02020900000000000000" pitchFamily="18" charset="-128"/>
                <a:ea typeface="HGP明朝E" panose="02020900000000000000" pitchFamily="18" charset="-128"/>
              </a:rPr>
              <a:t>　機械を使用する側は</a:t>
            </a:r>
            <a:r>
              <a:rPr lang="en-US" altLang="ja-JP" sz="1400" dirty="0">
                <a:latin typeface="HGP明朝E" panose="02020900000000000000" pitchFamily="18" charset="-128"/>
                <a:ea typeface="HGP明朝E" panose="02020900000000000000" pitchFamily="18" charset="-128"/>
              </a:rPr>
              <a:t>,</a:t>
            </a:r>
            <a:r>
              <a:rPr lang="ja-JP" altLang="en-US" sz="1400" dirty="0">
                <a:latin typeface="HGP明朝E" panose="02020900000000000000" pitchFamily="18" charset="-128"/>
                <a:ea typeface="HGP明朝E" panose="02020900000000000000" pitchFamily="18" charset="-128"/>
              </a:rPr>
              <a:t>この残留リスクを確認して機械等を購入し</a:t>
            </a:r>
            <a:r>
              <a:rPr lang="en-US" altLang="ja-JP" sz="1400" dirty="0">
                <a:latin typeface="HGP明朝E" panose="02020900000000000000" pitchFamily="18" charset="-128"/>
                <a:ea typeface="HGP明朝E" panose="02020900000000000000" pitchFamily="18" charset="-128"/>
              </a:rPr>
              <a:t>,</a:t>
            </a:r>
            <a:r>
              <a:rPr lang="ja-JP" altLang="en-US" sz="1400" dirty="0">
                <a:latin typeface="HGP明朝E" panose="02020900000000000000" pitchFamily="18" charset="-128"/>
                <a:ea typeface="HGP明朝E" panose="02020900000000000000" pitchFamily="18" charset="-128"/>
              </a:rPr>
              <a:t>残留リスクから生じる災害を防止すべき対策をとることになる。　</a:t>
            </a:r>
            <a:endParaRPr lang="ja-JP" altLang="en-US" dirty="0" smtClean="0">
              <a:latin typeface="HGP明朝E" panose="02020900000000000000" pitchFamily="18" charset="-128"/>
              <a:ea typeface="HGP明朝E" panose="02020900000000000000" pitchFamily="18" charset="-128"/>
            </a:endParaRPr>
          </a:p>
        </p:txBody>
      </p:sp>
      <p:sp>
        <p:nvSpPr>
          <p:cNvPr id="2" name="スライド番号プレースホルダー 1"/>
          <p:cNvSpPr>
            <a:spLocks noGrp="1"/>
          </p:cNvSpPr>
          <p:nvPr>
            <p:ph type="sldNum" sz="quarter" idx="10"/>
          </p:nvPr>
        </p:nvSpPr>
        <p:spPr/>
        <p:txBody>
          <a:bodyPr/>
          <a:lstStyle/>
          <a:p>
            <a:fld id="{5F65748C-C6D8-4748-808C-1CEA1825BD04}" type="slidenum">
              <a:rPr kumimoji="1" lang="ja-JP" altLang="en-US" smtClean="0"/>
              <a:t>34</a:t>
            </a:fld>
            <a:endParaRPr kumimoji="1" lang="ja-JP" altLang="en-US"/>
          </a:p>
        </p:txBody>
      </p:sp>
    </p:spTree>
    <p:extLst>
      <p:ext uri="{BB962C8B-B14F-4D97-AF65-F5344CB8AC3E}">
        <p14:creationId xmlns:p14="http://schemas.microsoft.com/office/powerpoint/2010/main" val="3810545471"/>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5650" name="スライド イメージ プレースホルダ 1"/>
          <p:cNvSpPr>
            <a:spLocks noGrp="1" noRot="1" noChangeAspect="1" noTextEdit="1"/>
          </p:cNvSpPr>
          <p:nvPr>
            <p:ph type="sldImg"/>
          </p:nvPr>
        </p:nvSpPr>
        <p:spPr>
          <a:xfrm>
            <a:off x="1154113" y="741363"/>
            <a:ext cx="4814887" cy="3889375"/>
          </a:xfrm>
          <a:prstGeom prst="rect">
            <a:avLst/>
          </a:prstGeom>
          <a:ln/>
        </p:spPr>
      </p:sp>
      <p:sp>
        <p:nvSpPr>
          <p:cNvPr id="155651" name="ノート プレースホルダ 2"/>
          <p:cNvSpPr>
            <a:spLocks noGrp="1" noChangeAspect="1"/>
          </p:cNvSpPr>
          <p:nvPr>
            <p:ph type="body" idx="1"/>
          </p:nvPr>
        </p:nvSpPr>
        <p:spPr>
          <a:xfrm>
            <a:off x="1144544" y="4890047"/>
            <a:ext cx="4841287" cy="4990071"/>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defTabSz="946686">
              <a:lnSpc>
                <a:spcPts val="2064"/>
              </a:lnSpc>
              <a:defRPr/>
            </a:pPr>
            <a:r>
              <a:rPr lang="ja-JP" altLang="en-US" sz="1400" dirty="0">
                <a:latin typeface="HGP明朝E" panose="02020900000000000000" pitchFamily="18" charset="-128"/>
                <a:ea typeface="HGP明朝E" panose="02020900000000000000" pitchFamily="18" charset="-128"/>
              </a:rPr>
              <a:t>　ハード面の対策とは設備等を「危険のない」ものにすることである。</a:t>
            </a:r>
            <a:endParaRPr lang="en-US" altLang="ja-JP" sz="1400" dirty="0">
              <a:latin typeface="HGP明朝E" panose="02020900000000000000" pitchFamily="18" charset="-128"/>
              <a:ea typeface="HGP明朝E" panose="02020900000000000000" pitchFamily="18" charset="-128"/>
            </a:endParaRPr>
          </a:p>
          <a:p>
            <a:pPr defTabSz="946686">
              <a:lnSpc>
                <a:spcPts val="2064"/>
              </a:lnSpc>
              <a:defRPr/>
            </a:pPr>
            <a:r>
              <a:rPr lang="ja-JP" altLang="en-US" sz="1400" dirty="0">
                <a:solidFill>
                  <a:prstClr val="black"/>
                </a:solidFill>
                <a:latin typeface="HGP明朝E" panose="02020900000000000000" pitchFamily="18" charset="-128"/>
                <a:ea typeface="HGP明朝E" panose="02020900000000000000" pitchFamily="18" charset="-128"/>
              </a:rPr>
              <a:t>　この対策には</a:t>
            </a:r>
            <a:r>
              <a:rPr lang="en-US" altLang="ja-JP" sz="1400" dirty="0">
                <a:solidFill>
                  <a:prstClr val="black"/>
                </a:solidFill>
                <a:latin typeface="HGP明朝E" panose="02020900000000000000" pitchFamily="18" charset="-128"/>
                <a:ea typeface="HGP明朝E" panose="02020900000000000000" pitchFamily="18" charset="-128"/>
              </a:rPr>
              <a:t>,</a:t>
            </a:r>
            <a:r>
              <a:rPr lang="ja-JP" altLang="en-US" sz="1400" dirty="0">
                <a:solidFill>
                  <a:prstClr val="black"/>
                </a:solidFill>
                <a:latin typeface="HGP明朝E" panose="02020900000000000000" pitchFamily="18" charset="-128"/>
                <a:ea typeface="HGP明朝E" panose="02020900000000000000" pitchFamily="18" charset="-128"/>
              </a:rPr>
              <a:t>人間がミスをしても災害にならないような工夫が必要とされる。</a:t>
            </a:r>
            <a:endParaRPr lang="ja-JP" altLang="en-US" sz="1400" dirty="0">
              <a:latin typeface="HGP明朝E" panose="02020900000000000000" pitchFamily="18" charset="-128"/>
              <a:ea typeface="HGP明朝E" panose="02020900000000000000" pitchFamily="18" charset="-128"/>
            </a:endParaRPr>
          </a:p>
          <a:p>
            <a:pPr defTabSz="946686">
              <a:lnSpc>
                <a:spcPts val="2064"/>
              </a:lnSpc>
              <a:defRPr/>
            </a:pPr>
            <a:r>
              <a:rPr lang="ja-JP" altLang="en-US" sz="1400" dirty="0">
                <a:latin typeface="HGP明朝E" panose="02020900000000000000" pitchFamily="18" charset="-128"/>
                <a:ea typeface="HGP明朝E" panose="02020900000000000000" pitchFamily="18" charset="-128"/>
              </a:rPr>
              <a:t>　そして</a:t>
            </a:r>
            <a:r>
              <a:rPr lang="en-US" altLang="ja-JP" sz="1400" dirty="0">
                <a:latin typeface="HGP明朝E" panose="02020900000000000000" pitchFamily="18" charset="-128"/>
                <a:ea typeface="HGP明朝E" panose="02020900000000000000" pitchFamily="18" charset="-128"/>
              </a:rPr>
              <a:t>,</a:t>
            </a:r>
            <a:r>
              <a:rPr lang="ja-JP" altLang="en-US" sz="1400" dirty="0">
                <a:latin typeface="HGP明朝E" panose="02020900000000000000" pitchFamily="18" charset="-128"/>
                <a:ea typeface="HGP明朝E" panose="02020900000000000000" pitchFamily="18" charset="-128"/>
              </a:rPr>
              <a:t>ハード面の対策がどうしてもできない場合のみ</a:t>
            </a:r>
            <a:r>
              <a:rPr lang="en-US" altLang="ja-JP" sz="1400" dirty="0">
                <a:latin typeface="HGP明朝E" panose="02020900000000000000" pitchFamily="18" charset="-128"/>
                <a:ea typeface="HGP明朝E" panose="02020900000000000000" pitchFamily="18" charset="-128"/>
              </a:rPr>
              <a:t>,</a:t>
            </a:r>
            <a:r>
              <a:rPr lang="ja-JP" altLang="en-US" sz="1400" dirty="0">
                <a:latin typeface="HGP明朝E" panose="02020900000000000000" pitchFamily="18" charset="-128"/>
                <a:ea typeface="HGP明朝E" panose="02020900000000000000" pitchFamily="18" charset="-128"/>
              </a:rPr>
              <a:t>ソフト面の対策に委ねることである。</a:t>
            </a:r>
            <a:endParaRPr lang="en-US" altLang="ja-JP" sz="1400" dirty="0">
              <a:latin typeface="HGP明朝E" panose="02020900000000000000" pitchFamily="18" charset="-128"/>
              <a:ea typeface="HGP明朝E" panose="02020900000000000000" pitchFamily="18" charset="-128"/>
            </a:endParaRPr>
          </a:p>
          <a:p>
            <a:pPr defTabSz="946686">
              <a:lnSpc>
                <a:spcPts val="2064"/>
              </a:lnSpc>
              <a:defRPr/>
            </a:pPr>
            <a:r>
              <a:rPr lang="ja-JP" altLang="en-US" sz="1400" dirty="0">
                <a:latin typeface="HGP明朝E" panose="02020900000000000000" pitchFamily="18" charset="-128"/>
                <a:ea typeface="HGP明朝E" panose="02020900000000000000" pitchFamily="18" charset="-128"/>
              </a:rPr>
              <a:t>　「国際的本質安全」は危険源（ヒューマンエラーもその一つ）そのものを設計で排除することで</a:t>
            </a:r>
            <a:r>
              <a:rPr lang="en-US" altLang="ja-JP" sz="1400" dirty="0">
                <a:latin typeface="HGP明朝E" panose="02020900000000000000" pitchFamily="18" charset="-128"/>
                <a:ea typeface="HGP明朝E" panose="02020900000000000000" pitchFamily="18" charset="-128"/>
              </a:rPr>
              <a:t>,</a:t>
            </a:r>
            <a:r>
              <a:rPr lang="ja-JP" altLang="en-US" sz="1400" dirty="0">
                <a:latin typeface="HGP明朝E" panose="02020900000000000000" pitchFamily="18" charset="-128"/>
                <a:ea typeface="HGP明朝E" panose="02020900000000000000" pitchFamily="18" charset="-128"/>
              </a:rPr>
              <a:t>リスク低減を実現することである（国際規格の基本原理）が</a:t>
            </a:r>
            <a:r>
              <a:rPr lang="en-US" altLang="ja-JP" sz="1400" dirty="0">
                <a:latin typeface="HGP明朝E" panose="02020900000000000000" pitchFamily="18" charset="-128"/>
                <a:ea typeface="HGP明朝E" panose="02020900000000000000" pitchFamily="18" charset="-128"/>
              </a:rPr>
              <a:t>,</a:t>
            </a:r>
            <a:r>
              <a:rPr lang="ja-JP" altLang="en-US" sz="1400" dirty="0">
                <a:latin typeface="HGP明朝E" panose="02020900000000000000" pitchFamily="18" charset="-128"/>
                <a:ea typeface="HGP明朝E" panose="02020900000000000000" pitchFamily="18" charset="-128"/>
              </a:rPr>
              <a:t>日本では「本質安全」の概念が少し異なる。</a:t>
            </a:r>
            <a:endParaRPr lang="en-US" altLang="ja-JP" sz="1400" dirty="0">
              <a:latin typeface="HGP明朝E" panose="02020900000000000000" pitchFamily="18" charset="-128"/>
              <a:ea typeface="HGP明朝E" panose="02020900000000000000" pitchFamily="18" charset="-128"/>
            </a:endParaRPr>
          </a:p>
          <a:p>
            <a:pPr defTabSz="946686">
              <a:lnSpc>
                <a:spcPts val="2064"/>
              </a:lnSpc>
              <a:defRPr/>
            </a:pPr>
            <a:r>
              <a:rPr lang="ja-JP" altLang="en-US" sz="1400" dirty="0">
                <a:latin typeface="HGP明朝E" panose="02020900000000000000" pitchFamily="18" charset="-128"/>
                <a:ea typeface="HGP明朝E" panose="02020900000000000000" pitchFamily="18" charset="-128"/>
              </a:rPr>
              <a:t>　日本の排除する危険源には「人間のミスに対する安全＝ヒューマンエラー」が入っていない。</a:t>
            </a:r>
            <a:endParaRPr lang="en-US" altLang="ja-JP" sz="1400" dirty="0">
              <a:latin typeface="HGP明朝E" panose="02020900000000000000" pitchFamily="18" charset="-128"/>
              <a:ea typeface="HGP明朝E" panose="02020900000000000000" pitchFamily="18" charset="-128"/>
            </a:endParaRPr>
          </a:p>
          <a:p>
            <a:pPr defTabSz="946686">
              <a:lnSpc>
                <a:spcPts val="2064"/>
              </a:lnSpc>
              <a:defRPr/>
            </a:pPr>
            <a:r>
              <a:rPr lang="ja-JP" altLang="en-US" sz="1400" dirty="0">
                <a:latin typeface="HGP明朝E" panose="02020900000000000000" pitchFamily="18" charset="-128"/>
                <a:ea typeface="HGP明朝E" panose="02020900000000000000" pitchFamily="18" charset="-128"/>
              </a:rPr>
              <a:t>　つまり</a:t>
            </a:r>
            <a:r>
              <a:rPr lang="en-US" altLang="ja-JP" sz="1400" dirty="0">
                <a:latin typeface="HGP明朝E" panose="02020900000000000000" pitchFamily="18" charset="-128"/>
                <a:ea typeface="HGP明朝E" panose="02020900000000000000" pitchFamily="18" charset="-128"/>
              </a:rPr>
              <a:t>,</a:t>
            </a:r>
            <a:r>
              <a:rPr lang="ja-JP" altLang="en-US" sz="1400" dirty="0">
                <a:latin typeface="HGP明朝E" panose="02020900000000000000" pitchFamily="18" charset="-128"/>
                <a:ea typeface="HGP明朝E" panose="02020900000000000000" pitchFamily="18" charset="-128"/>
              </a:rPr>
              <a:t>設計段階ではヒューマンエラーを排除していないため</a:t>
            </a:r>
            <a:r>
              <a:rPr lang="en-US" altLang="ja-JP" sz="1400" dirty="0">
                <a:latin typeface="HGP明朝E" panose="02020900000000000000" pitchFamily="18" charset="-128"/>
                <a:ea typeface="HGP明朝E" panose="02020900000000000000" pitchFamily="18" charset="-128"/>
              </a:rPr>
              <a:t>,</a:t>
            </a:r>
            <a:r>
              <a:rPr lang="ja-JP" altLang="en-US" sz="1400" dirty="0">
                <a:latin typeface="HGP明朝E" panose="02020900000000000000" pitchFamily="18" charset="-128"/>
                <a:ea typeface="HGP明朝E" panose="02020900000000000000" pitchFamily="18" charset="-128"/>
              </a:rPr>
              <a:t>別に</a:t>
            </a:r>
            <a:r>
              <a:rPr lang="en-US" altLang="ja-JP" sz="1400" dirty="0">
                <a:latin typeface="HGP明朝E" panose="02020900000000000000" pitchFamily="18" charset="-128"/>
                <a:ea typeface="HGP明朝E" panose="02020900000000000000" pitchFamily="18" charset="-128"/>
              </a:rPr>
              <a:t>,</a:t>
            </a:r>
            <a:r>
              <a:rPr lang="ja-JP" altLang="en-US" sz="1400" dirty="0">
                <a:latin typeface="HGP明朝E" panose="02020900000000000000" pitchFamily="18" charset="-128"/>
                <a:ea typeface="HGP明朝E" panose="02020900000000000000" pitchFamily="18" charset="-128"/>
              </a:rPr>
              <a:t>人間がミスをしないようにする対策が必要になる。</a:t>
            </a:r>
            <a:endParaRPr lang="en-US" altLang="ja-JP" sz="1400" dirty="0">
              <a:latin typeface="HGP明朝E" panose="02020900000000000000" pitchFamily="18" charset="-128"/>
              <a:ea typeface="HGP明朝E" panose="02020900000000000000" pitchFamily="18" charset="-128"/>
            </a:endParaRPr>
          </a:p>
          <a:p>
            <a:pPr defTabSz="946686">
              <a:lnSpc>
                <a:spcPts val="2064"/>
              </a:lnSpc>
              <a:defRPr/>
            </a:pPr>
            <a:r>
              <a:rPr lang="ja-JP" altLang="en-US" sz="1400" dirty="0">
                <a:latin typeface="HGP明朝E" panose="02020900000000000000" pitchFamily="18" charset="-128"/>
                <a:ea typeface="HGP明朝E" panose="02020900000000000000" pitchFamily="18" charset="-128"/>
              </a:rPr>
              <a:t>　よって</a:t>
            </a:r>
            <a:r>
              <a:rPr lang="en-US" altLang="ja-JP" sz="1400" dirty="0">
                <a:latin typeface="HGP明朝E" panose="02020900000000000000" pitchFamily="18" charset="-128"/>
                <a:ea typeface="HGP明朝E" panose="02020900000000000000" pitchFamily="18" charset="-128"/>
              </a:rPr>
              <a:t>,</a:t>
            </a:r>
            <a:r>
              <a:rPr lang="ja-JP" altLang="en-US" sz="1400" dirty="0">
                <a:latin typeface="HGP明朝E" panose="02020900000000000000" pitchFamily="18" charset="-128"/>
                <a:ea typeface="HGP明朝E" panose="02020900000000000000" pitchFamily="18" charset="-128"/>
              </a:rPr>
              <a:t>人間のエラーを中心とした安全管理に重点を置いた教育（エラーをしない</a:t>
            </a:r>
            <a:r>
              <a:rPr lang="en-US" altLang="ja-JP" sz="1400" dirty="0">
                <a:latin typeface="HGP明朝E" panose="02020900000000000000" pitchFamily="18" charset="-128"/>
                <a:ea typeface="HGP明朝E" panose="02020900000000000000" pitchFamily="18" charset="-128"/>
              </a:rPr>
              <a:t>,</a:t>
            </a:r>
            <a:r>
              <a:rPr lang="ja-JP" altLang="en-US" sz="1400" dirty="0">
                <a:latin typeface="HGP明朝E" panose="02020900000000000000" pitchFamily="18" charset="-128"/>
                <a:ea typeface="HGP明朝E" panose="02020900000000000000" pitchFamily="18" charset="-128"/>
              </a:rPr>
              <a:t>不注意をなくす</a:t>
            </a:r>
            <a:r>
              <a:rPr lang="en-US" altLang="ja-JP" sz="1400" dirty="0">
                <a:latin typeface="HGP明朝E" panose="02020900000000000000" pitchFamily="18" charset="-128"/>
                <a:ea typeface="HGP明朝E" panose="02020900000000000000" pitchFamily="18" charset="-128"/>
              </a:rPr>
              <a:t>,</a:t>
            </a:r>
            <a:r>
              <a:rPr lang="ja-JP" altLang="en-US" sz="1400" dirty="0">
                <a:latin typeface="HGP明朝E" panose="02020900000000000000" pitchFamily="18" charset="-128"/>
                <a:ea typeface="HGP明朝E" panose="02020900000000000000" pitchFamily="18" charset="-128"/>
              </a:rPr>
              <a:t>気をつける）が中心となり</a:t>
            </a:r>
            <a:r>
              <a:rPr lang="en-US" altLang="ja-JP" sz="1400" dirty="0">
                <a:latin typeface="HGP明朝E" panose="02020900000000000000" pitchFamily="18" charset="-128"/>
                <a:ea typeface="HGP明朝E" panose="02020900000000000000" pitchFamily="18" charset="-128"/>
              </a:rPr>
              <a:t>,</a:t>
            </a:r>
            <a:r>
              <a:rPr lang="ja-JP" altLang="en-US" sz="1400" dirty="0">
                <a:latin typeface="HGP明朝E" panose="02020900000000000000" pitchFamily="18" charset="-128"/>
                <a:ea typeface="HGP明朝E" panose="02020900000000000000" pitchFamily="18" charset="-128"/>
              </a:rPr>
              <a:t>本来の本質安全化が大きく遅れる。</a:t>
            </a:r>
            <a:endParaRPr lang="ja-JP" altLang="en-US" dirty="0" smtClean="0"/>
          </a:p>
        </p:txBody>
      </p:sp>
      <p:sp>
        <p:nvSpPr>
          <p:cNvPr id="2" name="スライド番号プレースホルダー 1"/>
          <p:cNvSpPr>
            <a:spLocks noGrp="1"/>
          </p:cNvSpPr>
          <p:nvPr>
            <p:ph type="sldNum" sz="quarter" idx="10"/>
          </p:nvPr>
        </p:nvSpPr>
        <p:spPr/>
        <p:txBody>
          <a:bodyPr/>
          <a:lstStyle/>
          <a:p>
            <a:fld id="{5F65748C-C6D8-4748-808C-1CEA1825BD04}" type="slidenum">
              <a:rPr kumimoji="1" lang="ja-JP" altLang="en-US" smtClean="0"/>
              <a:t>35</a:t>
            </a:fld>
            <a:endParaRPr kumimoji="1" lang="ja-JP" altLang="en-US"/>
          </a:p>
        </p:txBody>
      </p:sp>
    </p:spTree>
    <p:extLst>
      <p:ext uri="{BB962C8B-B14F-4D97-AF65-F5344CB8AC3E}">
        <p14:creationId xmlns:p14="http://schemas.microsoft.com/office/powerpoint/2010/main" val="2325691433"/>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03" name="Rectangle 2"/>
          <p:cNvSpPr>
            <a:spLocks noGrp="1" noRot="1" noChangeAspect="1" noChangeArrowheads="1" noTextEdit="1"/>
          </p:cNvSpPr>
          <p:nvPr>
            <p:ph type="sldImg"/>
          </p:nvPr>
        </p:nvSpPr>
        <p:spPr>
          <a:xfrm>
            <a:off x="1154113" y="741363"/>
            <a:ext cx="4814887" cy="3889375"/>
          </a:xfrm>
          <a:prstGeom prst="rect">
            <a:avLst/>
          </a:prstGeom>
          <a:ln/>
        </p:spPr>
      </p:sp>
      <p:sp>
        <p:nvSpPr>
          <p:cNvPr id="204804" name="Rectangle 3"/>
          <p:cNvSpPr>
            <a:spLocks noGrp="1" noChangeAspect="1" noChangeArrowheads="1"/>
          </p:cNvSpPr>
          <p:nvPr>
            <p:ph type="body" idx="1"/>
          </p:nvPr>
        </p:nvSpPr>
        <p:spPr>
          <a:xfrm>
            <a:off x="1157699" y="4772427"/>
            <a:ext cx="4972844" cy="5016208"/>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defTabSz="943478">
              <a:lnSpc>
                <a:spcPts val="2064"/>
              </a:lnSpc>
              <a:defRPr/>
            </a:pPr>
            <a:r>
              <a:rPr lang="ja-JP" altLang="en-US" sz="1400" dirty="0">
                <a:latin typeface="HGP明朝E" panose="02020900000000000000" pitchFamily="18" charset="-128"/>
                <a:ea typeface="HGP明朝E" panose="02020900000000000000" pitchFamily="18" charset="-128"/>
              </a:rPr>
              <a:t>　本質安全化とは</a:t>
            </a:r>
            <a:r>
              <a:rPr lang="en-US" altLang="ja-JP" sz="1400" dirty="0">
                <a:latin typeface="HGP明朝E" panose="02020900000000000000" pitchFamily="18" charset="-128"/>
                <a:ea typeface="HGP明朝E" panose="02020900000000000000" pitchFamily="18" charset="-128"/>
              </a:rPr>
              <a:t>,</a:t>
            </a:r>
            <a:r>
              <a:rPr lang="ja-JP" altLang="en-US" sz="1400" dirty="0">
                <a:latin typeface="HGP明朝E" panose="02020900000000000000" pitchFamily="18" charset="-128"/>
                <a:ea typeface="HGP明朝E" panose="02020900000000000000" pitchFamily="18" charset="-128"/>
              </a:rPr>
              <a:t>①故障の対策（フェールセーフ　</a:t>
            </a:r>
            <a:r>
              <a:rPr lang="en-US" altLang="ja-JP" sz="1400" dirty="0">
                <a:latin typeface="HGP明朝E" panose="02020900000000000000" pitchFamily="18" charset="-128"/>
                <a:ea typeface="HGP明朝E" panose="02020900000000000000" pitchFamily="18" charset="-128"/>
              </a:rPr>
              <a:t>fail safe</a:t>
            </a:r>
            <a:r>
              <a:rPr lang="ja-JP" altLang="en-US" sz="1400" dirty="0">
                <a:latin typeface="HGP明朝E" panose="02020900000000000000" pitchFamily="18" charset="-128"/>
                <a:ea typeface="HGP明朝E" panose="02020900000000000000" pitchFamily="18" charset="-128"/>
              </a:rPr>
              <a:t>）＋②人間のミスに対する安全（フールプルーフ　</a:t>
            </a:r>
            <a:r>
              <a:rPr lang="en-US" altLang="ja-JP" sz="1400" dirty="0">
                <a:latin typeface="HGP明朝E" panose="02020900000000000000" pitchFamily="18" charset="-128"/>
                <a:ea typeface="HGP明朝E" panose="02020900000000000000" pitchFamily="18" charset="-128"/>
              </a:rPr>
              <a:t>fool proof</a:t>
            </a:r>
            <a:r>
              <a:rPr lang="ja-JP" altLang="en-US" sz="1400" dirty="0">
                <a:latin typeface="HGP明朝E" panose="02020900000000000000" pitchFamily="18" charset="-128"/>
                <a:ea typeface="HGP明朝E" panose="02020900000000000000" pitchFamily="18" charset="-128"/>
              </a:rPr>
              <a:t>）＋③故意の無効化（タンパープルーフ　</a:t>
            </a:r>
            <a:r>
              <a:rPr lang="en-US" altLang="ja-JP" sz="1400" dirty="0">
                <a:latin typeface="HGP明朝E" panose="02020900000000000000" pitchFamily="18" charset="-128"/>
                <a:ea typeface="HGP明朝E" panose="02020900000000000000" pitchFamily="18" charset="-128"/>
              </a:rPr>
              <a:t>Tamper Proof</a:t>
            </a:r>
            <a:r>
              <a:rPr lang="ja-JP" altLang="en-US" sz="1400" dirty="0">
                <a:latin typeface="HGP明朝E" panose="02020900000000000000" pitchFamily="18" charset="-128"/>
                <a:ea typeface="HGP明朝E" panose="02020900000000000000" pitchFamily="18" charset="-128"/>
              </a:rPr>
              <a:t>）である。</a:t>
            </a:r>
            <a:endParaRPr lang="en-US" altLang="ja-JP" sz="1400" dirty="0">
              <a:latin typeface="HGP明朝E" panose="02020900000000000000" pitchFamily="18" charset="-128"/>
              <a:ea typeface="HGP明朝E" panose="02020900000000000000" pitchFamily="18" charset="-128"/>
            </a:endParaRPr>
          </a:p>
          <a:p>
            <a:pPr defTabSz="943478">
              <a:lnSpc>
                <a:spcPts val="2064"/>
              </a:lnSpc>
              <a:defRPr/>
            </a:pPr>
            <a:endParaRPr lang="en-US" altLang="ja-JP" sz="1400" dirty="0">
              <a:latin typeface="HGP明朝E" panose="02020900000000000000" pitchFamily="18" charset="-128"/>
              <a:ea typeface="HGP明朝E" panose="02020900000000000000" pitchFamily="18" charset="-128"/>
            </a:endParaRPr>
          </a:p>
          <a:p>
            <a:pPr defTabSz="943478">
              <a:lnSpc>
                <a:spcPts val="2064"/>
              </a:lnSpc>
              <a:defRPr/>
            </a:pPr>
            <a:r>
              <a:rPr lang="ja-JP" altLang="en-US" sz="1400" dirty="0">
                <a:latin typeface="HGP明朝E" panose="02020900000000000000" pitchFamily="18" charset="-128"/>
                <a:ea typeface="HGP明朝E" panose="02020900000000000000" pitchFamily="18" charset="-128"/>
              </a:rPr>
              <a:t>＊フェールセーフ</a:t>
            </a:r>
            <a:r>
              <a:rPr lang="en-US" altLang="ja-JP" sz="1400" dirty="0">
                <a:latin typeface="HGP明朝E" panose="02020900000000000000" pitchFamily="18" charset="-128"/>
                <a:ea typeface="HGP明朝E" panose="02020900000000000000" pitchFamily="18" charset="-128"/>
              </a:rPr>
              <a:t>,</a:t>
            </a:r>
            <a:r>
              <a:rPr lang="ja-JP" altLang="en-US" sz="1400" dirty="0">
                <a:latin typeface="HGP明朝E" panose="02020900000000000000" pitchFamily="18" charset="-128"/>
                <a:ea typeface="HGP明朝E" panose="02020900000000000000" pitchFamily="18" charset="-128"/>
              </a:rPr>
              <a:t>フールプルーフはフェール・セーフ</a:t>
            </a:r>
            <a:r>
              <a:rPr lang="en-US" altLang="ja-JP" sz="1400" dirty="0">
                <a:latin typeface="HGP明朝E" panose="02020900000000000000" pitchFamily="18" charset="-128"/>
                <a:ea typeface="HGP明朝E" panose="02020900000000000000" pitchFamily="18" charset="-128"/>
              </a:rPr>
              <a:t>,</a:t>
            </a:r>
            <a:r>
              <a:rPr lang="ja-JP" altLang="en-US" sz="1400" dirty="0">
                <a:latin typeface="HGP明朝E" panose="02020900000000000000" pitchFamily="18" charset="-128"/>
                <a:ea typeface="HGP明朝E" panose="02020900000000000000" pitchFamily="18" charset="-128"/>
              </a:rPr>
              <a:t>フール・プルーフなどの表記もあるが</a:t>
            </a:r>
            <a:r>
              <a:rPr lang="en-US" altLang="ja-JP" sz="1400" dirty="0">
                <a:latin typeface="HGP明朝E" panose="02020900000000000000" pitchFamily="18" charset="-128"/>
                <a:ea typeface="HGP明朝E" panose="02020900000000000000" pitchFamily="18" charset="-128"/>
              </a:rPr>
              <a:t>,</a:t>
            </a:r>
            <a:r>
              <a:rPr lang="ja-JP" altLang="en-US" sz="1400" dirty="0">
                <a:latin typeface="HGP明朝E" panose="02020900000000000000" pitchFamily="18" charset="-128"/>
                <a:ea typeface="HGP明朝E" panose="02020900000000000000" pitchFamily="18" charset="-128"/>
              </a:rPr>
              <a:t>中点のない表記とした。</a:t>
            </a:r>
            <a:endParaRPr lang="en-US" altLang="ja-JP" sz="1400" dirty="0">
              <a:latin typeface="HGP明朝E" panose="02020900000000000000" pitchFamily="18" charset="-128"/>
              <a:ea typeface="HGP明朝E" panose="02020900000000000000" pitchFamily="18" charset="-128"/>
            </a:endParaRPr>
          </a:p>
          <a:p>
            <a:pPr defTabSz="943478">
              <a:lnSpc>
                <a:spcPts val="2064"/>
              </a:lnSpc>
              <a:defRPr/>
            </a:pPr>
            <a:endParaRPr lang="en-US" altLang="ja-JP" sz="1400" dirty="0">
              <a:latin typeface="HGP明朝E" panose="02020900000000000000" pitchFamily="18" charset="-128"/>
              <a:ea typeface="HGP明朝E" panose="02020900000000000000" pitchFamily="18" charset="-128"/>
            </a:endParaRPr>
          </a:p>
          <a:p>
            <a:pPr defTabSz="943478">
              <a:lnSpc>
                <a:spcPts val="2064"/>
              </a:lnSpc>
              <a:defRPr/>
            </a:pPr>
            <a:r>
              <a:rPr lang="ja-JP" altLang="en-US" sz="1400" dirty="0">
                <a:latin typeface="HGP明朝E" panose="02020900000000000000" pitchFamily="18" charset="-128"/>
                <a:ea typeface="HGP明朝E" panose="02020900000000000000" pitchFamily="18" charset="-128"/>
              </a:rPr>
              <a:t>＊タンパープルーフとは</a:t>
            </a:r>
            <a:r>
              <a:rPr lang="en-US" altLang="ja-JP" sz="1400" dirty="0">
                <a:latin typeface="HGP明朝E" panose="02020900000000000000" pitchFamily="18" charset="-128"/>
                <a:ea typeface="HGP明朝E" panose="02020900000000000000" pitchFamily="18" charset="-128"/>
              </a:rPr>
              <a:t>,</a:t>
            </a:r>
            <a:r>
              <a:rPr lang="ja-JP" altLang="en-US" sz="1400" dirty="0">
                <a:latin typeface="HGP明朝E" panose="02020900000000000000" pitchFamily="18" charset="-128"/>
                <a:ea typeface="HGP明朝E" panose="02020900000000000000" pitchFamily="18" charset="-128"/>
              </a:rPr>
              <a:t>人間が「いたずら（故意に安全装置等を効かなくしても）」をしても災害が発生しない（危険を生じない）装置である。</a:t>
            </a:r>
            <a:endParaRPr lang="en-US" altLang="ja-JP" sz="1400" dirty="0">
              <a:latin typeface="HGP明朝E" panose="02020900000000000000" pitchFamily="18" charset="-128"/>
              <a:ea typeface="HGP明朝E" panose="02020900000000000000" pitchFamily="18" charset="-128"/>
            </a:endParaRPr>
          </a:p>
          <a:p>
            <a:pPr defTabSz="943478">
              <a:lnSpc>
                <a:spcPts val="2064"/>
              </a:lnSpc>
              <a:defRPr/>
            </a:pPr>
            <a:endParaRPr lang="en-US" altLang="ja-JP" sz="1400" dirty="0">
              <a:latin typeface="HGP明朝E" panose="02020900000000000000" pitchFamily="18" charset="-128"/>
              <a:ea typeface="HGP明朝E" panose="02020900000000000000" pitchFamily="18" charset="-128"/>
            </a:endParaRPr>
          </a:p>
          <a:p>
            <a:pPr defTabSz="943478">
              <a:lnSpc>
                <a:spcPts val="2064"/>
              </a:lnSpc>
              <a:defRPr/>
            </a:pPr>
            <a:r>
              <a:rPr lang="ja-JP" altLang="en-US" sz="1400" dirty="0">
                <a:latin typeface="HGP明朝E" panose="02020900000000000000" pitchFamily="18" charset="-128"/>
                <a:ea typeface="HGP明朝E" panose="02020900000000000000" pitchFamily="18" charset="-128"/>
              </a:rPr>
              <a:t>＊「信頼性」のシステムとして</a:t>
            </a:r>
            <a:r>
              <a:rPr lang="en-US" altLang="ja-JP" sz="1400" dirty="0">
                <a:latin typeface="HGP明朝E" panose="02020900000000000000" pitchFamily="18" charset="-128"/>
                <a:ea typeface="HGP明朝E" panose="02020900000000000000" pitchFamily="18" charset="-128"/>
              </a:rPr>
              <a:t>,</a:t>
            </a:r>
            <a:r>
              <a:rPr lang="ja-JP" altLang="en-US" sz="1400" dirty="0">
                <a:latin typeface="HGP明朝E" panose="02020900000000000000" pitchFamily="18" charset="-128"/>
                <a:ea typeface="HGP明朝E" panose="02020900000000000000" pitchFamily="18" charset="-128"/>
              </a:rPr>
              <a:t>フールプルーフの他にも</a:t>
            </a:r>
            <a:r>
              <a:rPr lang="en-US" altLang="ja-JP" sz="1400" dirty="0">
                <a:latin typeface="HGP明朝E" panose="02020900000000000000" pitchFamily="18" charset="-128"/>
                <a:ea typeface="HGP明朝E" panose="02020900000000000000" pitchFamily="18" charset="-128"/>
              </a:rPr>
              <a:t>,</a:t>
            </a:r>
            <a:r>
              <a:rPr lang="ja-JP" altLang="en-US" sz="1400" dirty="0">
                <a:latin typeface="HGP明朝E" panose="02020900000000000000" pitchFamily="18" charset="-128"/>
                <a:ea typeface="HGP明朝E" panose="02020900000000000000" pitchFamily="18" charset="-128"/>
              </a:rPr>
              <a:t>事前に故障を少なくする「フォールトアボイダンス（</a:t>
            </a:r>
            <a:r>
              <a:rPr lang="en-US" altLang="ja-JP" sz="1400" dirty="0">
                <a:latin typeface="HGP明朝E" panose="02020900000000000000" pitchFamily="18" charset="-128"/>
                <a:ea typeface="HGP明朝E" panose="02020900000000000000" pitchFamily="18" charset="-128"/>
              </a:rPr>
              <a:t>fault avoidance</a:t>
            </a:r>
            <a:r>
              <a:rPr lang="ja-JP" altLang="en-US" sz="1400" dirty="0">
                <a:latin typeface="HGP明朝E" panose="02020900000000000000" pitchFamily="18" charset="-128"/>
                <a:ea typeface="HGP明朝E" panose="02020900000000000000" pitchFamily="18" charset="-128"/>
              </a:rPr>
              <a:t>：誤り回避）」</a:t>
            </a:r>
            <a:r>
              <a:rPr lang="en-US" altLang="ja-JP" sz="1400" dirty="0">
                <a:latin typeface="HGP明朝E" panose="02020900000000000000" pitchFamily="18" charset="-128"/>
                <a:ea typeface="HGP明朝E" panose="02020900000000000000" pitchFamily="18" charset="-128"/>
              </a:rPr>
              <a:t>,</a:t>
            </a:r>
            <a:r>
              <a:rPr lang="ja-JP" altLang="en-US" sz="1400" dirty="0">
                <a:latin typeface="HGP明朝E" panose="02020900000000000000" pitchFamily="18" charset="-128"/>
                <a:ea typeface="HGP明朝E" panose="02020900000000000000" pitchFamily="18" charset="-128"/>
              </a:rPr>
              <a:t>「フォールトプリベンション（</a:t>
            </a:r>
            <a:r>
              <a:rPr lang="en-US" altLang="ja-JP" sz="1400" dirty="0">
                <a:latin typeface="HGP明朝E" panose="02020900000000000000" pitchFamily="18" charset="-128"/>
                <a:ea typeface="HGP明朝E" panose="02020900000000000000" pitchFamily="18" charset="-128"/>
              </a:rPr>
              <a:t>fault prevention</a:t>
            </a:r>
            <a:r>
              <a:rPr lang="ja-JP" altLang="en-US" sz="1400" dirty="0">
                <a:latin typeface="HGP明朝E" panose="02020900000000000000" pitchFamily="18" charset="-128"/>
                <a:ea typeface="HGP明朝E" panose="02020900000000000000" pitchFamily="18" charset="-128"/>
              </a:rPr>
              <a:t>：防止</a:t>
            </a:r>
            <a:r>
              <a:rPr lang="en-US" altLang="ja-JP" sz="1400" dirty="0">
                <a:latin typeface="HGP明朝E" panose="02020900000000000000" pitchFamily="18" charset="-128"/>
                <a:ea typeface="HGP明朝E" panose="02020900000000000000" pitchFamily="18" charset="-128"/>
              </a:rPr>
              <a:t>,</a:t>
            </a:r>
            <a:r>
              <a:rPr lang="ja-JP" altLang="en-US" sz="1400" dirty="0">
                <a:latin typeface="HGP明朝E" panose="02020900000000000000" pitchFamily="18" charset="-128"/>
                <a:ea typeface="HGP明朝E" panose="02020900000000000000" pitchFamily="18" charset="-128"/>
              </a:rPr>
              <a:t>予防）」</a:t>
            </a:r>
            <a:r>
              <a:rPr lang="en-US" altLang="ja-JP" sz="1400" dirty="0">
                <a:latin typeface="HGP明朝E" panose="02020900000000000000" pitchFamily="18" charset="-128"/>
                <a:ea typeface="HGP明朝E" panose="02020900000000000000" pitchFamily="18" charset="-128"/>
              </a:rPr>
              <a:t>,</a:t>
            </a:r>
            <a:r>
              <a:rPr lang="ja-JP" altLang="en-US" sz="1400" dirty="0">
                <a:latin typeface="HGP明朝E" panose="02020900000000000000" pitchFamily="18" charset="-128"/>
                <a:ea typeface="HGP明朝E" panose="02020900000000000000" pitchFamily="18" charset="-128"/>
              </a:rPr>
              <a:t>事後に故障の影響を抑える「フォールトトレランス（</a:t>
            </a:r>
            <a:r>
              <a:rPr lang="en-US" altLang="ja-JP" sz="1400" dirty="0">
                <a:latin typeface="HGP明朝E" panose="02020900000000000000" pitchFamily="18" charset="-128"/>
                <a:ea typeface="HGP明朝E" panose="02020900000000000000" pitchFamily="18" charset="-128"/>
              </a:rPr>
              <a:t>Fault Tolerance</a:t>
            </a:r>
            <a:r>
              <a:rPr lang="ja-JP" altLang="en-US" sz="1400" dirty="0">
                <a:latin typeface="HGP明朝E" panose="02020900000000000000" pitchFamily="18" charset="-128"/>
                <a:ea typeface="HGP明朝E" panose="02020900000000000000" pitchFamily="18" charset="-128"/>
              </a:rPr>
              <a:t>：耐故障技術で病院での手術時のバックアップ電源など）」</a:t>
            </a:r>
            <a:r>
              <a:rPr lang="en-US" altLang="ja-JP" sz="1400" dirty="0">
                <a:latin typeface="HGP明朝E" panose="02020900000000000000" pitchFamily="18" charset="-128"/>
                <a:ea typeface="HGP明朝E" panose="02020900000000000000" pitchFamily="18" charset="-128"/>
              </a:rPr>
              <a:t>,</a:t>
            </a:r>
            <a:r>
              <a:rPr lang="ja-JP" altLang="en-US" sz="1400" dirty="0">
                <a:latin typeface="HGP明朝E" panose="02020900000000000000" pitchFamily="18" charset="-128"/>
                <a:ea typeface="HGP明朝E" panose="02020900000000000000" pitchFamily="18" charset="-128"/>
              </a:rPr>
              <a:t>「フェールソフト（</a:t>
            </a:r>
            <a:r>
              <a:rPr lang="en-US" altLang="ja-JP" sz="1400" dirty="0">
                <a:latin typeface="HGP明朝E" panose="02020900000000000000" pitchFamily="18" charset="-128"/>
                <a:ea typeface="HGP明朝E" panose="02020900000000000000" pitchFamily="18" charset="-128"/>
              </a:rPr>
              <a:t>fail soft</a:t>
            </a:r>
            <a:r>
              <a:rPr lang="ja-JP" altLang="en-US" sz="1400" dirty="0">
                <a:latin typeface="HGP明朝E" panose="02020900000000000000" pitchFamily="18" charset="-128"/>
                <a:ea typeface="HGP明朝E" panose="02020900000000000000" pitchFamily="18" charset="-128"/>
              </a:rPr>
              <a:t>：故障予備）」などいろいろある。</a:t>
            </a:r>
            <a:endParaRPr lang="en-US" altLang="ja-JP" sz="1400" dirty="0">
              <a:latin typeface="HGP明朝E" panose="02020900000000000000" pitchFamily="18" charset="-128"/>
              <a:ea typeface="HGP明朝E" panose="02020900000000000000" pitchFamily="18" charset="-128"/>
            </a:endParaRPr>
          </a:p>
        </p:txBody>
      </p:sp>
      <p:sp>
        <p:nvSpPr>
          <p:cNvPr id="2" name="スライド番号プレースホルダー 1"/>
          <p:cNvSpPr>
            <a:spLocks noGrp="1"/>
          </p:cNvSpPr>
          <p:nvPr>
            <p:ph type="sldNum" sz="quarter" idx="10"/>
          </p:nvPr>
        </p:nvSpPr>
        <p:spPr/>
        <p:txBody>
          <a:bodyPr/>
          <a:lstStyle/>
          <a:p>
            <a:fld id="{5F65748C-C6D8-4748-808C-1CEA1825BD04}" type="slidenum">
              <a:rPr kumimoji="1" lang="ja-JP" altLang="en-US" smtClean="0"/>
              <a:t>36</a:t>
            </a:fld>
            <a:endParaRPr kumimoji="1" lang="ja-JP" altLang="en-US"/>
          </a:p>
        </p:txBody>
      </p:sp>
    </p:spTree>
    <p:extLst>
      <p:ext uri="{BB962C8B-B14F-4D97-AF65-F5344CB8AC3E}">
        <p14:creationId xmlns:p14="http://schemas.microsoft.com/office/powerpoint/2010/main" val="555301180"/>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2578" name="Rectangle 2"/>
          <p:cNvSpPr>
            <a:spLocks noGrp="1" noRot="1" noChangeAspect="1" noChangeArrowheads="1" noTextEdit="1"/>
          </p:cNvSpPr>
          <p:nvPr>
            <p:ph type="sldImg"/>
          </p:nvPr>
        </p:nvSpPr>
        <p:spPr>
          <a:xfrm>
            <a:off x="1154113" y="741363"/>
            <a:ext cx="4814887" cy="3889375"/>
          </a:xfrm>
          <a:prstGeom prst="rect">
            <a:avLst/>
          </a:prstGeom>
          <a:ln/>
        </p:spPr>
      </p:sp>
      <p:sp>
        <p:nvSpPr>
          <p:cNvPr id="152579" name="Rectangle 3"/>
          <p:cNvSpPr>
            <a:spLocks noGrp="1" noChangeAspect="1" noChangeArrowheads="1"/>
          </p:cNvSpPr>
          <p:nvPr>
            <p:ph type="body" idx="1"/>
          </p:nvPr>
        </p:nvSpPr>
        <p:spPr>
          <a:xfrm>
            <a:off x="1131388" y="4890047"/>
            <a:ext cx="4841287" cy="4937795"/>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defTabSz="1022717">
              <a:lnSpc>
                <a:spcPts val="2064"/>
              </a:lnSpc>
              <a:defRPr/>
            </a:pPr>
            <a:r>
              <a:rPr lang="ja-JP" altLang="en-US" sz="1400" dirty="0">
                <a:latin typeface="HGP明朝E" panose="02020900000000000000" pitchFamily="18" charset="-128"/>
                <a:ea typeface="HGP明朝E" panose="02020900000000000000" pitchFamily="18" charset="-128"/>
              </a:rPr>
              <a:t>　フールプルーフの関連で</a:t>
            </a:r>
            <a:r>
              <a:rPr lang="en-US" altLang="ja-JP" sz="1400" dirty="0">
                <a:latin typeface="HGP明朝E" panose="02020900000000000000" pitchFamily="18" charset="-128"/>
                <a:ea typeface="HGP明朝E" panose="02020900000000000000" pitchFamily="18" charset="-128"/>
              </a:rPr>
              <a:t>,</a:t>
            </a:r>
            <a:r>
              <a:rPr lang="ja-JP" altLang="en-US" sz="1400" dirty="0">
                <a:latin typeface="HGP明朝E" panose="02020900000000000000" pitchFamily="18" charset="-128"/>
                <a:ea typeface="HGP明朝E" panose="02020900000000000000" pitchFamily="18" charset="-128"/>
              </a:rPr>
              <a:t>デザインによる人間工学的工夫</a:t>
            </a:r>
            <a:r>
              <a:rPr lang="ja-JP" altLang="ja-JP" sz="1400" dirty="0">
                <a:latin typeface="HGP明朝E" panose="02020900000000000000" pitchFamily="18" charset="-128"/>
                <a:ea typeface="HGP明朝E" panose="02020900000000000000" pitchFamily="18" charset="-128"/>
              </a:rPr>
              <a:t>（エルゴノミクス）</a:t>
            </a:r>
            <a:r>
              <a:rPr lang="ja-JP" altLang="en-US" sz="1400" dirty="0">
                <a:latin typeface="HGP明朝E" panose="02020900000000000000" pitchFamily="18" charset="-128"/>
                <a:ea typeface="HGP明朝E" panose="02020900000000000000" pitchFamily="18" charset="-128"/>
              </a:rPr>
              <a:t>がある。</a:t>
            </a:r>
            <a:endParaRPr lang="en-US" altLang="ja-JP" sz="1400" dirty="0">
              <a:latin typeface="HGP明朝E" panose="02020900000000000000" pitchFamily="18" charset="-128"/>
              <a:ea typeface="HGP明朝E" panose="02020900000000000000" pitchFamily="18" charset="-128"/>
            </a:endParaRPr>
          </a:p>
          <a:p>
            <a:pPr defTabSz="1022717">
              <a:lnSpc>
                <a:spcPts val="2064"/>
              </a:lnSpc>
              <a:defRPr/>
            </a:pPr>
            <a:r>
              <a:rPr lang="ja-JP" altLang="en-US" sz="1400" dirty="0">
                <a:latin typeface="HGP明朝E" panose="02020900000000000000" pitchFamily="18" charset="-128"/>
                <a:ea typeface="HGP明朝E" panose="02020900000000000000" pitchFamily="18" charset="-128"/>
              </a:rPr>
              <a:t>　フールプルーフは</a:t>
            </a:r>
            <a:r>
              <a:rPr lang="en-US" altLang="ja-JP" sz="1400" dirty="0">
                <a:latin typeface="HGP明朝E" panose="02020900000000000000" pitchFamily="18" charset="-128"/>
                <a:ea typeface="HGP明朝E" panose="02020900000000000000" pitchFamily="18" charset="-128"/>
              </a:rPr>
              <a:t>,</a:t>
            </a:r>
            <a:r>
              <a:rPr lang="ja-JP" altLang="en-US" sz="1400" dirty="0">
                <a:latin typeface="HGP明朝E" panose="02020900000000000000" pitchFamily="18" charset="-128"/>
                <a:ea typeface="HGP明朝E" panose="02020900000000000000" pitchFamily="18" charset="-128"/>
              </a:rPr>
              <a:t>デザイン的にはエラーできない工夫で</a:t>
            </a:r>
            <a:r>
              <a:rPr lang="en-US" altLang="ja-JP" sz="1400" dirty="0">
                <a:latin typeface="HGP明朝E" panose="02020900000000000000" pitchFamily="18" charset="-128"/>
                <a:ea typeface="HGP明朝E" panose="02020900000000000000" pitchFamily="18" charset="-128"/>
              </a:rPr>
              <a:t>,</a:t>
            </a:r>
            <a:r>
              <a:rPr lang="ja-JP" altLang="en-US" sz="1400" dirty="0">
                <a:latin typeface="HGP明朝E" panose="02020900000000000000" pitchFamily="18" charset="-128"/>
                <a:ea typeface="HGP明朝E" panose="02020900000000000000" pitchFamily="18" charset="-128"/>
              </a:rPr>
              <a:t>ガスの栓などは</a:t>
            </a:r>
            <a:r>
              <a:rPr lang="en-US" altLang="ja-JP" sz="1400" dirty="0">
                <a:latin typeface="HGP明朝E" panose="02020900000000000000" pitchFamily="18" charset="-128"/>
                <a:ea typeface="HGP明朝E" panose="02020900000000000000" pitchFamily="18" charset="-128"/>
              </a:rPr>
              <a:t>,</a:t>
            </a:r>
            <a:r>
              <a:rPr lang="ja-JP" altLang="en-US" sz="1400" dirty="0">
                <a:latin typeface="HGP明朝E" panose="02020900000000000000" pitchFamily="18" charset="-128"/>
                <a:ea typeface="HGP明朝E" panose="02020900000000000000" pitchFamily="18" charset="-128"/>
              </a:rPr>
              <a:t>押してから回さないと開かないようになっている。</a:t>
            </a:r>
            <a:endParaRPr lang="en-US" altLang="ja-JP" sz="1400" dirty="0">
              <a:latin typeface="HGP明朝E" panose="02020900000000000000" pitchFamily="18" charset="-128"/>
              <a:ea typeface="HGP明朝E" panose="02020900000000000000" pitchFamily="18" charset="-128"/>
            </a:endParaRPr>
          </a:p>
          <a:p>
            <a:pPr defTabSz="1022717">
              <a:lnSpc>
                <a:spcPts val="2064"/>
              </a:lnSpc>
              <a:defRPr/>
            </a:pPr>
            <a:r>
              <a:rPr lang="ja-JP" altLang="en-US" sz="1400" dirty="0">
                <a:latin typeface="HGP明朝E" panose="02020900000000000000" pitchFamily="18" charset="-128"/>
                <a:ea typeface="HGP明朝E" panose="02020900000000000000" pitchFamily="18" charset="-128"/>
              </a:rPr>
              <a:t>　エラーしにくいデザインが</a:t>
            </a:r>
            <a:r>
              <a:rPr lang="en-US" altLang="ja-JP" sz="1400" dirty="0">
                <a:latin typeface="HGP明朝E" panose="02020900000000000000" pitchFamily="18" charset="-128"/>
                <a:ea typeface="HGP明朝E" panose="02020900000000000000" pitchFamily="18" charset="-128"/>
              </a:rPr>
              <a:t>,</a:t>
            </a:r>
            <a:r>
              <a:rPr lang="ja-JP" altLang="en-US" sz="1400" dirty="0">
                <a:latin typeface="HGP明朝E" panose="02020900000000000000" pitchFamily="18" charset="-128"/>
                <a:ea typeface="HGP明朝E" panose="02020900000000000000" pitchFamily="18" charset="-128"/>
              </a:rPr>
              <a:t>「コンパティビリティー（青は低温</a:t>
            </a:r>
            <a:r>
              <a:rPr lang="en-US" altLang="ja-JP" sz="1400" dirty="0">
                <a:latin typeface="HGP明朝E" panose="02020900000000000000" pitchFamily="18" charset="-128"/>
                <a:ea typeface="HGP明朝E" panose="02020900000000000000" pitchFamily="18" charset="-128"/>
              </a:rPr>
              <a:t>,</a:t>
            </a:r>
            <a:r>
              <a:rPr lang="ja-JP" altLang="en-US" sz="1400" dirty="0">
                <a:latin typeface="HGP明朝E" panose="02020900000000000000" pitchFamily="18" charset="-128"/>
                <a:ea typeface="HGP明朝E" panose="02020900000000000000" pitchFamily="18" charset="-128"/>
              </a:rPr>
              <a:t>赤は高温などの適合性）」</a:t>
            </a:r>
            <a:r>
              <a:rPr lang="en-US" altLang="ja-JP" sz="1400" dirty="0">
                <a:latin typeface="HGP明朝E" panose="02020900000000000000" pitchFamily="18" charset="-128"/>
                <a:ea typeface="HGP明朝E" panose="02020900000000000000" pitchFamily="18" charset="-128"/>
              </a:rPr>
              <a:t>,</a:t>
            </a:r>
            <a:r>
              <a:rPr lang="ja-JP" altLang="en-US" sz="1400" dirty="0">
                <a:latin typeface="HGP明朝E" panose="02020900000000000000" pitchFamily="18" charset="-128"/>
                <a:ea typeface="HGP明朝E" panose="02020900000000000000" pitchFamily="18" charset="-128"/>
              </a:rPr>
              <a:t>「ナチュラル・マッピング（器具とスイッチの並びを一致させるパネルデザイン）」</a:t>
            </a:r>
            <a:r>
              <a:rPr lang="en-US" altLang="ja-JP" sz="1400" dirty="0">
                <a:latin typeface="HGP明朝E" panose="02020900000000000000" pitchFamily="18" charset="-128"/>
                <a:ea typeface="HGP明朝E" panose="02020900000000000000" pitchFamily="18" charset="-128"/>
              </a:rPr>
              <a:t>,</a:t>
            </a:r>
            <a:r>
              <a:rPr lang="ja-JP" altLang="en-US" sz="1400" dirty="0">
                <a:latin typeface="HGP明朝E" panose="02020900000000000000" pitchFamily="18" charset="-128"/>
                <a:ea typeface="HGP明朝E" panose="02020900000000000000" pitchFamily="18" charset="-128"/>
              </a:rPr>
              <a:t>自然とそうしたくなるデザインの「シェイプ・コーディング（トイレの男女シルエットなど）」</a:t>
            </a:r>
            <a:r>
              <a:rPr lang="en-US" altLang="ja-JP" sz="1400" dirty="0">
                <a:latin typeface="HGP明朝E" panose="02020900000000000000" pitchFamily="18" charset="-128"/>
                <a:ea typeface="HGP明朝E" panose="02020900000000000000" pitchFamily="18" charset="-128"/>
              </a:rPr>
              <a:t>,</a:t>
            </a:r>
            <a:r>
              <a:rPr lang="ja-JP" altLang="en-US" sz="1400" dirty="0">
                <a:latin typeface="HGP明朝E" panose="02020900000000000000" pitchFamily="18" charset="-128"/>
                <a:ea typeface="HGP明朝E" panose="02020900000000000000" pitchFamily="18" charset="-128"/>
              </a:rPr>
              <a:t>そして</a:t>
            </a:r>
            <a:r>
              <a:rPr lang="en-US" altLang="ja-JP" sz="1400" dirty="0">
                <a:latin typeface="HGP明朝E" panose="02020900000000000000" pitchFamily="18" charset="-128"/>
                <a:ea typeface="HGP明朝E" panose="02020900000000000000" pitchFamily="18" charset="-128"/>
              </a:rPr>
              <a:t>,</a:t>
            </a:r>
            <a:r>
              <a:rPr lang="ja-JP" altLang="en-US" sz="1400" dirty="0">
                <a:latin typeface="HGP明朝E" panose="02020900000000000000" pitchFamily="18" charset="-128"/>
                <a:ea typeface="HGP明朝E" panose="02020900000000000000" pitchFamily="18" charset="-128"/>
              </a:rPr>
              <a:t>ユニバーサルデザイン（バリアフリーは障害がある人にとっての障害除去だが</a:t>
            </a:r>
            <a:r>
              <a:rPr lang="en-US" altLang="ja-JP" sz="1400" dirty="0">
                <a:latin typeface="HGP明朝E" panose="02020900000000000000" pitchFamily="18" charset="-128"/>
                <a:ea typeface="HGP明朝E" panose="02020900000000000000" pitchFamily="18" charset="-128"/>
              </a:rPr>
              <a:t>,</a:t>
            </a:r>
            <a:r>
              <a:rPr lang="ja-JP" altLang="en-US" sz="1400" dirty="0">
                <a:latin typeface="HGP明朝E" panose="02020900000000000000" pitchFamily="18" charset="-128"/>
                <a:ea typeface="HGP明朝E" panose="02020900000000000000" pitchFamily="18" charset="-128"/>
              </a:rPr>
              <a:t>ユニバーサルデザインは</a:t>
            </a:r>
            <a:r>
              <a:rPr lang="en-US" altLang="ja-JP" sz="1400" dirty="0">
                <a:latin typeface="HGP明朝E" panose="02020900000000000000" pitchFamily="18" charset="-128"/>
                <a:ea typeface="HGP明朝E" panose="02020900000000000000" pitchFamily="18" charset="-128"/>
              </a:rPr>
              <a:t>,</a:t>
            </a:r>
            <a:r>
              <a:rPr lang="ja-JP" altLang="en-US" sz="1400" dirty="0">
                <a:latin typeface="HGP明朝E" panose="02020900000000000000" pitchFamily="18" charset="-128"/>
                <a:ea typeface="HGP明朝E" panose="02020900000000000000" pitchFamily="18" charset="-128"/>
              </a:rPr>
              <a:t>すべての人にとって使い易さを考えたもの）などがある。（</a:t>
            </a:r>
            <a:r>
              <a:rPr lang="en-US" altLang="ja-JP" sz="1400" dirty="0">
                <a:latin typeface="HGP明朝E" panose="02020900000000000000" pitchFamily="18" charset="-128"/>
                <a:ea typeface="HGP明朝E" panose="02020900000000000000" pitchFamily="18" charset="-128"/>
              </a:rPr>
              <a:t>『</a:t>
            </a:r>
            <a:r>
              <a:rPr lang="ja-JP" altLang="en-US" sz="1400" dirty="0">
                <a:latin typeface="HGP明朝E" panose="02020900000000000000" pitchFamily="18" charset="-128"/>
                <a:ea typeface="HGP明朝E" panose="02020900000000000000" pitchFamily="18" charset="-128"/>
              </a:rPr>
              <a:t>うっかりミスはなぜ起きる</a:t>
            </a:r>
            <a:r>
              <a:rPr lang="en-US" altLang="ja-JP" sz="1400" dirty="0">
                <a:latin typeface="HGP明朝E" panose="02020900000000000000" pitchFamily="18" charset="-128"/>
                <a:ea typeface="HGP明朝E" panose="02020900000000000000" pitchFamily="18" charset="-128"/>
              </a:rPr>
              <a:t>』</a:t>
            </a:r>
            <a:r>
              <a:rPr lang="ja-JP" altLang="en-US" sz="1400" dirty="0">
                <a:latin typeface="HGP明朝E" panose="02020900000000000000" pitchFamily="18" charset="-128"/>
                <a:ea typeface="HGP明朝E" panose="02020900000000000000" pitchFamily="18" charset="-128"/>
              </a:rPr>
              <a:t>芳賀繁著）</a:t>
            </a:r>
          </a:p>
          <a:p>
            <a:pPr defTabSz="943478">
              <a:lnSpc>
                <a:spcPts val="2064"/>
              </a:lnSpc>
              <a:defRPr/>
            </a:pPr>
            <a:r>
              <a:rPr lang="ja-JP" altLang="en-US" sz="1400" dirty="0">
                <a:latin typeface="HGP明朝E" panose="02020900000000000000" pitchFamily="18" charset="-128"/>
                <a:ea typeface="HGP明朝E" panose="02020900000000000000" pitchFamily="18" charset="-128"/>
              </a:rPr>
              <a:t>　いずれも</a:t>
            </a:r>
            <a:r>
              <a:rPr lang="en-US" altLang="ja-JP" sz="1400" dirty="0">
                <a:latin typeface="HGP明朝E" panose="02020900000000000000" pitchFamily="18" charset="-128"/>
                <a:ea typeface="HGP明朝E" panose="02020900000000000000" pitchFamily="18" charset="-128"/>
              </a:rPr>
              <a:t>,</a:t>
            </a:r>
            <a:r>
              <a:rPr lang="ja-JP" altLang="en-US" sz="1400" dirty="0">
                <a:latin typeface="HGP明朝E" panose="02020900000000000000" pitchFamily="18" charset="-128"/>
                <a:ea typeface="HGP明朝E" panose="02020900000000000000" pitchFamily="18" charset="-128"/>
              </a:rPr>
              <a:t>人間の誤りの存在を前提としたもので</a:t>
            </a:r>
            <a:r>
              <a:rPr lang="en-US" altLang="ja-JP" sz="1400" dirty="0">
                <a:latin typeface="HGP明朝E" panose="02020900000000000000" pitchFamily="18" charset="-128"/>
                <a:ea typeface="HGP明朝E" panose="02020900000000000000" pitchFamily="18" charset="-128"/>
              </a:rPr>
              <a:t>,</a:t>
            </a:r>
            <a:r>
              <a:rPr lang="ja-JP" altLang="ja-JP" sz="1400" dirty="0">
                <a:latin typeface="HGP明朝E" panose="02020900000000000000" pitchFamily="18" charset="-128"/>
                <a:ea typeface="HGP明朝E" panose="02020900000000000000" pitchFamily="18" charset="-128"/>
              </a:rPr>
              <a:t>エルゴノミクス</a:t>
            </a:r>
            <a:r>
              <a:rPr lang="ja-JP" altLang="en-US" sz="1400" dirty="0">
                <a:latin typeface="HGP明朝E" panose="02020900000000000000" pitchFamily="18" charset="-128"/>
                <a:ea typeface="HGP明朝E" panose="02020900000000000000" pitchFamily="18" charset="-128"/>
              </a:rPr>
              <a:t>と呼ばれ</a:t>
            </a:r>
            <a:r>
              <a:rPr lang="en-US" altLang="ja-JP" sz="1400" dirty="0">
                <a:latin typeface="HGP明朝E" panose="02020900000000000000" pitchFamily="18" charset="-128"/>
                <a:ea typeface="HGP明朝E" panose="02020900000000000000" pitchFamily="18" charset="-128"/>
              </a:rPr>
              <a:t>,</a:t>
            </a:r>
            <a:r>
              <a:rPr lang="ja-JP" altLang="ja-JP" sz="1400" dirty="0">
                <a:latin typeface="HGP明朝E" panose="02020900000000000000" pitchFamily="18" charset="-128"/>
                <a:ea typeface="HGP明朝E" panose="02020900000000000000" pitchFamily="18" charset="-128"/>
              </a:rPr>
              <a:t>人間が働きやすく</a:t>
            </a:r>
            <a:r>
              <a:rPr lang="en-US" altLang="ja-JP" sz="1400" dirty="0">
                <a:latin typeface="HGP明朝E" panose="02020900000000000000" pitchFamily="18" charset="-128"/>
                <a:ea typeface="HGP明朝E" panose="02020900000000000000" pitchFamily="18" charset="-128"/>
              </a:rPr>
              <a:t>,</a:t>
            </a:r>
            <a:r>
              <a:rPr lang="ja-JP" altLang="ja-JP" sz="1400" dirty="0">
                <a:latin typeface="HGP明朝E" panose="02020900000000000000" pitchFamily="18" charset="-128"/>
                <a:ea typeface="HGP明朝E" panose="02020900000000000000" pitchFamily="18" charset="-128"/>
              </a:rPr>
              <a:t>かつ安全に効率的に仕事を行うために形態的な機能や特性などを考慮し</a:t>
            </a:r>
            <a:r>
              <a:rPr lang="ja-JP" altLang="en-US" sz="1400" dirty="0">
                <a:latin typeface="HGP明朝E" panose="02020900000000000000" pitchFamily="18" charset="-128"/>
                <a:ea typeface="HGP明朝E" panose="02020900000000000000" pitchFamily="18" charset="-128"/>
              </a:rPr>
              <a:t>たデザインである。</a:t>
            </a:r>
          </a:p>
        </p:txBody>
      </p:sp>
      <p:sp>
        <p:nvSpPr>
          <p:cNvPr id="2" name="スライド番号プレースホルダー 1"/>
          <p:cNvSpPr>
            <a:spLocks noGrp="1"/>
          </p:cNvSpPr>
          <p:nvPr>
            <p:ph type="sldNum" sz="quarter" idx="10"/>
          </p:nvPr>
        </p:nvSpPr>
        <p:spPr>
          <a:xfrm>
            <a:off x="4025636" y="9721658"/>
            <a:ext cx="3078427" cy="512956"/>
          </a:xfrm>
        </p:spPr>
        <p:txBody>
          <a:bodyPr/>
          <a:lstStyle/>
          <a:p>
            <a:fld id="{5F65748C-C6D8-4748-808C-1CEA1825BD04}" type="slidenum">
              <a:rPr kumimoji="1" lang="ja-JP" altLang="en-US" smtClean="0"/>
              <a:t>37</a:t>
            </a:fld>
            <a:endParaRPr kumimoji="1" lang="ja-JP" altLang="en-US"/>
          </a:p>
        </p:txBody>
      </p:sp>
    </p:spTree>
    <p:extLst>
      <p:ext uri="{BB962C8B-B14F-4D97-AF65-F5344CB8AC3E}">
        <p14:creationId xmlns:p14="http://schemas.microsoft.com/office/powerpoint/2010/main" val="2908775638"/>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5650" name="スライド イメージ プレースホルダ 1"/>
          <p:cNvSpPr>
            <a:spLocks noGrp="1" noRot="1" noChangeAspect="1" noTextEdit="1"/>
          </p:cNvSpPr>
          <p:nvPr>
            <p:ph type="sldImg"/>
          </p:nvPr>
        </p:nvSpPr>
        <p:spPr>
          <a:xfrm>
            <a:off x="1154113" y="741363"/>
            <a:ext cx="4814887" cy="3889375"/>
          </a:xfrm>
          <a:prstGeom prst="rect">
            <a:avLst/>
          </a:prstGeom>
          <a:ln/>
        </p:spPr>
      </p:sp>
      <p:sp>
        <p:nvSpPr>
          <p:cNvPr id="155651" name="ノート プレースホルダ 2"/>
          <p:cNvSpPr>
            <a:spLocks noGrp="1" noChangeAspect="1"/>
          </p:cNvSpPr>
          <p:nvPr>
            <p:ph type="body" idx="1"/>
          </p:nvPr>
        </p:nvSpPr>
        <p:spPr>
          <a:xfrm>
            <a:off x="1144543" y="4890047"/>
            <a:ext cx="4867599" cy="4715623"/>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defTabSz="946686">
              <a:lnSpc>
                <a:spcPts val="2064"/>
              </a:lnSpc>
              <a:defRPr/>
            </a:pPr>
            <a:r>
              <a:rPr lang="ja-JP" altLang="en-US" sz="1400" dirty="0">
                <a:solidFill>
                  <a:schemeClr val="accent4">
                    <a:lumMod val="10000"/>
                  </a:schemeClr>
                </a:solidFill>
                <a:latin typeface="HGP明朝E" panose="02020900000000000000" pitchFamily="18" charset="-128"/>
                <a:ea typeface="HGP明朝E" panose="02020900000000000000" pitchFamily="18" charset="-128"/>
              </a:rPr>
              <a:t>　「安全確認型システム」とは</a:t>
            </a:r>
            <a:r>
              <a:rPr lang="en-US" altLang="ja-JP" sz="1400" dirty="0">
                <a:solidFill>
                  <a:schemeClr val="accent4">
                    <a:lumMod val="10000"/>
                  </a:schemeClr>
                </a:solidFill>
                <a:latin typeface="HGP明朝E" panose="02020900000000000000" pitchFamily="18" charset="-128"/>
                <a:ea typeface="HGP明朝E" panose="02020900000000000000" pitchFamily="18" charset="-128"/>
              </a:rPr>
              <a:t>,</a:t>
            </a:r>
            <a:r>
              <a:rPr lang="ja-JP" altLang="en-US" sz="1400" dirty="0">
                <a:solidFill>
                  <a:schemeClr val="accent4">
                    <a:lumMod val="10000"/>
                  </a:schemeClr>
                </a:solidFill>
                <a:latin typeface="HGP明朝E" panose="02020900000000000000" pitchFamily="18" charset="-128"/>
                <a:ea typeface="HGP明朝E" panose="02020900000000000000" pitchFamily="18" charset="-128"/>
              </a:rPr>
              <a:t>安全が確認されているときに限り機械の運転を許可する制御システムで</a:t>
            </a:r>
            <a:r>
              <a:rPr lang="en-US" altLang="ja-JP" sz="1400" dirty="0">
                <a:solidFill>
                  <a:schemeClr val="accent4">
                    <a:lumMod val="10000"/>
                  </a:schemeClr>
                </a:solidFill>
                <a:latin typeface="HGP明朝E" panose="02020900000000000000" pitchFamily="18" charset="-128"/>
                <a:ea typeface="HGP明朝E" panose="02020900000000000000" pitchFamily="18" charset="-128"/>
              </a:rPr>
              <a:t>,</a:t>
            </a:r>
            <a:r>
              <a:rPr lang="ja-JP" altLang="en-US" sz="1400" dirty="0">
                <a:solidFill>
                  <a:schemeClr val="accent4">
                    <a:lumMod val="10000"/>
                  </a:schemeClr>
                </a:solidFill>
                <a:latin typeface="HGP明朝E" panose="02020900000000000000" pitchFamily="18" charset="-128"/>
                <a:ea typeface="HGP明朝E" panose="02020900000000000000" pitchFamily="18" charset="-128"/>
              </a:rPr>
              <a:t>「安全が確認される間だけ機械が動く」ものである。</a:t>
            </a:r>
            <a:endParaRPr lang="en-US" altLang="ja-JP" sz="1400" dirty="0">
              <a:solidFill>
                <a:schemeClr val="accent4">
                  <a:lumMod val="10000"/>
                </a:schemeClr>
              </a:solidFill>
              <a:latin typeface="HGP明朝E" panose="02020900000000000000" pitchFamily="18" charset="-128"/>
              <a:ea typeface="HGP明朝E" panose="02020900000000000000" pitchFamily="18" charset="-128"/>
            </a:endParaRPr>
          </a:p>
          <a:p>
            <a:pPr defTabSz="946686">
              <a:lnSpc>
                <a:spcPts val="2064"/>
              </a:lnSpc>
              <a:defRPr/>
            </a:pPr>
            <a:r>
              <a:rPr lang="ja-JP" altLang="en-US" sz="1400" dirty="0">
                <a:solidFill>
                  <a:schemeClr val="accent4">
                    <a:lumMod val="10000"/>
                  </a:schemeClr>
                </a:solidFill>
                <a:latin typeface="HGP明朝E" panose="02020900000000000000" pitchFamily="18" charset="-128"/>
                <a:ea typeface="HGP明朝E" panose="02020900000000000000" pitchFamily="18" charset="-128"/>
              </a:rPr>
              <a:t>　安全が確認できなければ止まるので</a:t>
            </a:r>
            <a:r>
              <a:rPr lang="en-US" altLang="ja-JP" sz="1400" dirty="0">
                <a:solidFill>
                  <a:schemeClr val="accent4">
                    <a:lumMod val="10000"/>
                  </a:schemeClr>
                </a:solidFill>
                <a:latin typeface="HGP明朝E" panose="02020900000000000000" pitchFamily="18" charset="-128"/>
                <a:ea typeface="HGP明朝E" panose="02020900000000000000" pitchFamily="18" charset="-128"/>
              </a:rPr>
              <a:t>,</a:t>
            </a:r>
            <a:r>
              <a:rPr lang="ja-JP" altLang="en-US" sz="1400" dirty="0">
                <a:solidFill>
                  <a:schemeClr val="accent4">
                    <a:lumMod val="10000"/>
                  </a:schemeClr>
                </a:solidFill>
                <a:latin typeface="HGP明朝E" panose="02020900000000000000" pitchFamily="18" charset="-128"/>
                <a:ea typeface="HGP明朝E" panose="02020900000000000000" pitchFamily="18" charset="-128"/>
              </a:rPr>
              <a:t>故障時にはきちんと安全を確保する仕組み。危険認知システムにおけるフェールセーフである。</a:t>
            </a:r>
          </a:p>
          <a:p>
            <a:pPr defTabSz="946686">
              <a:lnSpc>
                <a:spcPts val="2064"/>
              </a:lnSpc>
              <a:defRPr/>
            </a:pPr>
            <a:r>
              <a:rPr lang="ja-JP" altLang="en-US" sz="1400" dirty="0">
                <a:solidFill>
                  <a:schemeClr val="accent4">
                    <a:lumMod val="10000"/>
                  </a:schemeClr>
                </a:solidFill>
                <a:latin typeface="HGP明朝E" panose="02020900000000000000" pitchFamily="18" charset="-128"/>
                <a:ea typeface="HGP明朝E" panose="02020900000000000000" pitchFamily="18" charset="-128"/>
              </a:rPr>
              <a:t>　「危険検出型システム」とは</a:t>
            </a:r>
            <a:r>
              <a:rPr lang="en-US" altLang="ja-JP" sz="1400" dirty="0">
                <a:solidFill>
                  <a:schemeClr val="accent4">
                    <a:lumMod val="10000"/>
                  </a:schemeClr>
                </a:solidFill>
                <a:latin typeface="HGP明朝E" panose="02020900000000000000" pitchFamily="18" charset="-128"/>
                <a:ea typeface="HGP明朝E" panose="02020900000000000000" pitchFamily="18" charset="-128"/>
              </a:rPr>
              <a:t>,</a:t>
            </a:r>
            <a:r>
              <a:rPr lang="ja-JP" altLang="en-US" sz="1400" dirty="0">
                <a:solidFill>
                  <a:schemeClr val="accent4">
                    <a:lumMod val="10000"/>
                  </a:schemeClr>
                </a:solidFill>
                <a:latin typeface="HGP明朝E" panose="02020900000000000000" pitchFamily="18" charset="-128"/>
                <a:ea typeface="HGP明朝E" panose="02020900000000000000" pitchFamily="18" charset="-128"/>
              </a:rPr>
              <a:t>危険を検出して機械を停止させるもので</a:t>
            </a:r>
            <a:r>
              <a:rPr lang="en-US" altLang="ja-JP" sz="1400" dirty="0">
                <a:solidFill>
                  <a:schemeClr val="accent4">
                    <a:lumMod val="10000"/>
                  </a:schemeClr>
                </a:solidFill>
                <a:latin typeface="HGP明朝E" panose="02020900000000000000" pitchFamily="18" charset="-128"/>
                <a:ea typeface="HGP明朝E" panose="02020900000000000000" pitchFamily="18" charset="-128"/>
              </a:rPr>
              <a:t>,</a:t>
            </a:r>
            <a:r>
              <a:rPr lang="ja-JP" altLang="en-US" sz="1400" dirty="0">
                <a:solidFill>
                  <a:schemeClr val="accent4">
                    <a:lumMod val="10000"/>
                  </a:schemeClr>
                </a:solidFill>
                <a:latin typeface="HGP明朝E" panose="02020900000000000000" pitchFamily="18" charset="-128"/>
                <a:ea typeface="HGP明朝E" panose="02020900000000000000" pitchFamily="18" charset="-128"/>
              </a:rPr>
              <a:t>情報が伝わらないと機械が止まらない。ゆえに</a:t>
            </a:r>
            <a:r>
              <a:rPr lang="en-US" altLang="ja-JP" sz="1400" dirty="0">
                <a:solidFill>
                  <a:schemeClr val="accent4">
                    <a:lumMod val="10000"/>
                  </a:schemeClr>
                </a:solidFill>
                <a:latin typeface="HGP明朝E" panose="02020900000000000000" pitchFamily="18" charset="-128"/>
                <a:ea typeface="HGP明朝E" panose="02020900000000000000" pitchFamily="18" charset="-128"/>
              </a:rPr>
              <a:t>,</a:t>
            </a:r>
            <a:r>
              <a:rPr lang="ja-JP" altLang="en-US" sz="1400" dirty="0">
                <a:solidFill>
                  <a:schemeClr val="accent4">
                    <a:lumMod val="10000"/>
                  </a:schemeClr>
                </a:solidFill>
                <a:latin typeface="HGP明朝E" panose="02020900000000000000" pitchFamily="18" charset="-128"/>
                <a:ea typeface="HGP明朝E" panose="02020900000000000000" pitchFamily="18" charset="-128"/>
              </a:rPr>
              <a:t>故障で止まっているのか</a:t>
            </a:r>
            <a:r>
              <a:rPr lang="en-US" altLang="ja-JP" sz="1400" dirty="0">
                <a:solidFill>
                  <a:schemeClr val="accent4">
                    <a:lumMod val="10000"/>
                  </a:schemeClr>
                </a:solidFill>
                <a:latin typeface="HGP明朝E" panose="02020900000000000000" pitchFamily="18" charset="-128"/>
                <a:ea typeface="HGP明朝E" panose="02020900000000000000" pitchFamily="18" charset="-128"/>
              </a:rPr>
              <a:t>,</a:t>
            </a:r>
            <a:r>
              <a:rPr lang="ja-JP" altLang="en-US" sz="1400" dirty="0">
                <a:solidFill>
                  <a:schemeClr val="accent4">
                    <a:lumMod val="10000"/>
                  </a:schemeClr>
                </a:solidFill>
                <a:latin typeface="HGP明朝E" panose="02020900000000000000" pitchFamily="18" charset="-128"/>
                <a:ea typeface="HGP明朝E" panose="02020900000000000000" pitchFamily="18" charset="-128"/>
              </a:rPr>
              <a:t>安全に止まっているのか分からない。「危険が検出された時にだけ</a:t>
            </a:r>
            <a:r>
              <a:rPr lang="en-US" altLang="ja-JP" sz="1400" dirty="0">
                <a:solidFill>
                  <a:schemeClr val="accent4">
                    <a:lumMod val="10000"/>
                  </a:schemeClr>
                </a:solidFill>
                <a:latin typeface="HGP明朝E" panose="02020900000000000000" pitchFamily="18" charset="-128"/>
                <a:ea typeface="HGP明朝E" panose="02020900000000000000" pitchFamily="18" charset="-128"/>
              </a:rPr>
              <a:t>,</a:t>
            </a:r>
            <a:r>
              <a:rPr lang="ja-JP" altLang="en-US" sz="1400" dirty="0">
                <a:solidFill>
                  <a:schemeClr val="accent4">
                    <a:lumMod val="10000"/>
                  </a:schemeClr>
                </a:solidFill>
                <a:latin typeface="HGP明朝E" panose="02020900000000000000" pitchFamily="18" charset="-128"/>
                <a:ea typeface="HGP明朝E" panose="02020900000000000000" pitchFamily="18" charset="-128"/>
              </a:rPr>
              <a:t>機械の運転を停止させる」システム。</a:t>
            </a:r>
            <a:r>
              <a:rPr lang="ja-JP" altLang="en-US" sz="1400" dirty="0">
                <a:latin typeface="HGP明朝E" panose="02020900000000000000" pitchFamily="18" charset="-128"/>
                <a:ea typeface="HGP明朝E" panose="02020900000000000000" pitchFamily="18" charset="-128"/>
              </a:rPr>
              <a:t>（</a:t>
            </a:r>
            <a:r>
              <a:rPr lang="en-US" altLang="ja-JP" sz="1400" dirty="0">
                <a:latin typeface="HGP明朝E" panose="02020900000000000000" pitchFamily="18" charset="-128"/>
                <a:ea typeface="HGP明朝E" panose="02020900000000000000" pitchFamily="18" charset="-128"/>
              </a:rPr>
              <a:t>『</a:t>
            </a:r>
            <a:r>
              <a:rPr lang="ja-JP" altLang="en-US" sz="1400" dirty="0">
                <a:latin typeface="HGP明朝E" panose="02020900000000000000" pitchFamily="18" charset="-128"/>
                <a:ea typeface="HGP明朝E" panose="02020900000000000000" pitchFamily="18" charset="-128"/>
              </a:rPr>
              <a:t>機械にまかせる安全確認型システム</a:t>
            </a:r>
            <a:r>
              <a:rPr lang="en-US" altLang="ja-JP" sz="1400" dirty="0">
                <a:latin typeface="HGP明朝E" panose="02020900000000000000" pitchFamily="18" charset="-128"/>
                <a:ea typeface="HGP明朝E" panose="02020900000000000000" pitchFamily="18" charset="-128"/>
              </a:rPr>
              <a:t>』</a:t>
            </a:r>
            <a:r>
              <a:rPr lang="ja-JP" altLang="en-US" sz="1400" dirty="0">
                <a:latin typeface="HGP明朝E" panose="02020900000000000000" pitchFamily="18" charset="-128"/>
                <a:ea typeface="HGP明朝E" panose="02020900000000000000" pitchFamily="18" charset="-128"/>
              </a:rPr>
              <a:t>杉本旭著）</a:t>
            </a:r>
          </a:p>
          <a:p>
            <a:pPr defTabSz="946686">
              <a:lnSpc>
                <a:spcPts val="2064"/>
              </a:lnSpc>
              <a:defRPr/>
            </a:pPr>
            <a:endParaRPr lang="en-US" altLang="ja-JP" sz="1400" dirty="0">
              <a:solidFill>
                <a:schemeClr val="accent4">
                  <a:lumMod val="10000"/>
                </a:schemeClr>
              </a:solidFill>
              <a:latin typeface="HGP明朝E" panose="02020900000000000000" pitchFamily="18" charset="-128"/>
              <a:ea typeface="HGP明朝E" panose="02020900000000000000" pitchFamily="18" charset="-128"/>
            </a:endParaRPr>
          </a:p>
          <a:p>
            <a:pPr defTabSz="946686">
              <a:lnSpc>
                <a:spcPts val="2064"/>
              </a:lnSpc>
              <a:defRPr/>
            </a:pPr>
            <a:r>
              <a:rPr lang="ja-JP" altLang="en-US" sz="1400" dirty="0">
                <a:solidFill>
                  <a:schemeClr val="accent4">
                    <a:lumMod val="10000"/>
                  </a:schemeClr>
                </a:solidFill>
                <a:latin typeface="HGP明朝E" panose="02020900000000000000" pitchFamily="18" charset="-128"/>
                <a:ea typeface="HGP明朝E" panose="02020900000000000000" pitchFamily="18" charset="-128"/>
              </a:rPr>
              <a:t>　例えば</a:t>
            </a:r>
            <a:r>
              <a:rPr lang="en-US" altLang="ja-JP" sz="1400" dirty="0">
                <a:solidFill>
                  <a:schemeClr val="accent4">
                    <a:lumMod val="10000"/>
                  </a:schemeClr>
                </a:solidFill>
                <a:latin typeface="HGP明朝E" panose="02020900000000000000" pitchFamily="18" charset="-128"/>
                <a:ea typeface="HGP明朝E" panose="02020900000000000000" pitchFamily="18" charset="-128"/>
              </a:rPr>
              <a:t>,</a:t>
            </a:r>
            <a:r>
              <a:rPr lang="ja-JP" altLang="en-US" sz="1400" dirty="0">
                <a:solidFill>
                  <a:schemeClr val="accent4">
                    <a:lumMod val="10000"/>
                  </a:schemeClr>
                </a:solidFill>
                <a:latin typeface="HGP明朝E" panose="02020900000000000000" pitchFamily="18" charset="-128"/>
                <a:ea typeface="HGP明朝E" panose="02020900000000000000" pitchFamily="18" charset="-128"/>
              </a:rPr>
              <a:t>肉を食べるべきか迷っているとき</a:t>
            </a:r>
            <a:r>
              <a:rPr lang="en-US" altLang="ja-JP" sz="1400" dirty="0">
                <a:solidFill>
                  <a:schemeClr val="accent4">
                    <a:lumMod val="10000"/>
                  </a:schemeClr>
                </a:solidFill>
                <a:latin typeface="HGP明朝E" panose="02020900000000000000" pitchFamily="18" charset="-128"/>
                <a:ea typeface="HGP明朝E" panose="02020900000000000000" pitchFamily="18" charset="-128"/>
              </a:rPr>
              <a:t>,</a:t>
            </a:r>
            <a:r>
              <a:rPr lang="ja-JP" altLang="en-US" sz="1400" dirty="0">
                <a:solidFill>
                  <a:schemeClr val="accent4">
                    <a:lumMod val="10000"/>
                  </a:schemeClr>
                </a:solidFill>
                <a:latin typeface="HGP明朝E" panose="02020900000000000000" pitchFamily="18" charset="-128"/>
                <a:ea typeface="HGP明朝E" panose="02020900000000000000" pitchFamily="18" charset="-128"/>
              </a:rPr>
              <a:t>危険検出型システムでは</a:t>
            </a:r>
            <a:r>
              <a:rPr lang="en-US" altLang="ja-JP" sz="1400" dirty="0">
                <a:solidFill>
                  <a:schemeClr val="accent4">
                    <a:lumMod val="10000"/>
                  </a:schemeClr>
                </a:solidFill>
                <a:latin typeface="HGP明朝E" panose="02020900000000000000" pitchFamily="18" charset="-128"/>
                <a:ea typeface="HGP明朝E" panose="02020900000000000000" pitchFamily="18" charset="-128"/>
              </a:rPr>
              <a:t>,</a:t>
            </a:r>
            <a:r>
              <a:rPr lang="ja-JP" altLang="en-US" sz="1400" dirty="0">
                <a:solidFill>
                  <a:schemeClr val="accent4">
                    <a:lumMod val="10000"/>
                  </a:schemeClr>
                </a:solidFill>
                <a:latin typeface="HGP明朝E" panose="02020900000000000000" pitchFamily="18" charset="-128"/>
                <a:ea typeface="HGP明朝E" panose="02020900000000000000" pitchFamily="18" charset="-128"/>
              </a:rPr>
              <a:t>その肉の危険が知らされたら食べるのをやめる。分からないときは食べるので危険である。安全確認型システムは</a:t>
            </a:r>
            <a:r>
              <a:rPr lang="en-US" altLang="ja-JP" sz="1400" dirty="0">
                <a:solidFill>
                  <a:schemeClr val="accent4">
                    <a:lumMod val="10000"/>
                  </a:schemeClr>
                </a:solidFill>
                <a:latin typeface="HGP明朝E" panose="02020900000000000000" pitchFamily="18" charset="-128"/>
                <a:ea typeface="HGP明朝E" panose="02020900000000000000" pitchFamily="18" charset="-128"/>
              </a:rPr>
              <a:t>,</a:t>
            </a:r>
            <a:r>
              <a:rPr lang="ja-JP" altLang="en-US" sz="1400" dirty="0">
                <a:solidFill>
                  <a:schemeClr val="accent4">
                    <a:lumMod val="10000"/>
                  </a:schemeClr>
                </a:solidFill>
                <a:latin typeface="HGP明朝E" panose="02020900000000000000" pitchFamily="18" charset="-128"/>
                <a:ea typeface="HGP明朝E" panose="02020900000000000000" pitchFamily="18" charset="-128"/>
              </a:rPr>
              <a:t>肉の安全が確認されたら食べる。つまり</a:t>
            </a:r>
            <a:r>
              <a:rPr lang="en-US" altLang="ja-JP" sz="1400" dirty="0">
                <a:solidFill>
                  <a:schemeClr val="accent4">
                    <a:lumMod val="10000"/>
                  </a:schemeClr>
                </a:solidFill>
                <a:latin typeface="HGP明朝E" panose="02020900000000000000" pitchFamily="18" charset="-128"/>
                <a:ea typeface="HGP明朝E" panose="02020900000000000000" pitchFamily="18" charset="-128"/>
              </a:rPr>
              <a:t>,</a:t>
            </a:r>
            <a:r>
              <a:rPr lang="ja-JP" altLang="en-US" sz="1400" dirty="0">
                <a:solidFill>
                  <a:schemeClr val="accent4">
                    <a:lumMod val="10000"/>
                  </a:schemeClr>
                </a:solidFill>
                <a:latin typeface="HGP明朝E" panose="02020900000000000000" pitchFamily="18" charset="-128"/>
                <a:ea typeface="HGP明朝E" panose="02020900000000000000" pitchFamily="18" charset="-128"/>
              </a:rPr>
              <a:t>確認されるまで食べないので</a:t>
            </a:r>
            <a:r>
              <a:rPr lang="en-US" altLang="ja-JP" sz="1400" dirty="0">
                <a:solidFill>
                  <a:schemeClr val="accent4">
                    <a:lumMod val="10000"/>
                  </a:schemeClr>
                </a:solidFill>
                <a:latin typeface="HGP明朝E" panose="02020900000000000000" pitchFamily="18" charset="-128"/>
                <a:ea typeface="HGP明朝E" panose="02020900000000000000" pitchFamily="18" charset="-128"/>
              </a:rPr>
              <a:t>,</a:t>
            </a:r>
            <a:r>
              <a:rPr lang="ja-JP" altLang="en-US" sz="1400" dirty="0">
                <a:solidFill>
                  <a:schemeClr val="accent4">
                    <a:lumMod val="10000"/>
                  </a:schemeClr>
                </a:solidFill>
                <a:latin typeface="HGP明朝E" panose="02020900000000000000" pitchFamily="18" charset="-128"/>
                <a:ea typeface="HGP明朝E" panose="02020900000000000000" pitchFamily="18" charset="-128"/>
              </a:rPr>
              <a:t>より安全である。</a:t>
            </a:r>
            <a:endParaRPr lang="ja-JP" altLang="en-US" dirty="0" smtClean="0"/>
          </a:p>
        </p:txBody>
      </p:sp>
      <p:sp>
        <p:nvSpPr>
          <p:cNvPr id="2" name="スライド番号プレースホルダー 1"/>
          <p:cNvSpPr>
            <a:spLocks noGrp="1"/>
          </p:cNvSpPr>
          <p:nvPr>
            <p:ph type="sldNum" sz="quarter" idx="10"/>
          </p:nvPr>
        </p:nvSpPr>
        <p:spPr/>
        <p:txBody>
          <a:bodyPr/>
          <a:lstStyle/>
          <a:p>
            <a:fld id="{5F65748C-C6D8-4748-808C-1CEA1825BD04}" type="slidenum">
              <a:rPr kumimoji="1" lang="ja-JP" altLang="en-US" smtClean="0"/>
              <a:t>38</a:t>
            </a:fld>
            <a:endParaRPr kumimoji="1" lang="ja-JP" altLang="en-US"/>
          </a:p>
        </p:txBody>
      </p:sp>
    </p:spTree>
    <p:extLst>
      <p:ext uri="{BB962C8B-B14F-4D97-AF65-F5344CB8AC3E}">
        <p14:creationId xmlns:p14="http://schemas.microsoft.com/office/powerpoint/2010/main" val="1634790247"/>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5650" name="スライド イメージ プレースホルダ 1"/>
          <p:cNvSpPr>
            <a:spLocks noGrp="1" noRot="1" noChangeAspect="1" noTextEdit="1"/>
          </p:cNvSpPr>
          <p:nvPr>
            <p:ph type="sldImg"/>
          </p:nvPr>
        </p:nvSpPr>
        <p:spPr>
          <a:xfrm>
            <a:off x="1154113" y="741363"/>
            <a:ext cx="4814887" cy="3889375"/>
          </a:xfrm>
          <a:prstGeom prst="rect">
            <a:avLst/>
          </a:prstGeom>
          <a:ln/>
        </p:spPr>
      </p:sp>
      <p:sp>
        <p:nvSpPr>
          <p:cNvPr id="155651" name="ノート プレースホルダ 2"/>
          <p:cNvSpPr>
            <a:spLocks noGrp="1" noChangeAspect="1"/>
          </p:cNvSpPr>
          <p:nvPr>
            <p:ph type="body" idx="1"/>
          </p:nvPr>
        </p:nvSpPr>
        <p:spPr>
          <a:xfrm>
            <a:off x="1157699" y="4850840"/>
            <a:ext cx="4880754" cy="5107691"/>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defTabSz="946686">
              <a:lnSpc>
                <a:spcPts val="2064"/>
              </a:lnSpc>
              <a:defRPr/>
            </a:pPr>
            <a:r>
              <a:rPr lang="ja-JP" altLang="en-US" sz="1400" dirty="0">
                <a:solidFill>
                  <a:schemeClr val="accent4">
                    <a:lumMod val="10000"/>
                  </a:schemeClr>
                </a:solidFill>
                <a:latin typeface="HGP明朝E" panose="02020900000000000000" pitchFamily="18" charset="-128"/>
                <a:ea typeface="HGP明朝E" panose="02020900000000000000" pitchFamily="18" charset="-128"/>
              </a:rPr>
              <a:t>　ソフト面の問題として</a:t>
            </a:r>
            <a:r>
              <a:rPr lang="en-US" altLang="ja-JP" sz="1400" dirty="0">
                <a:solidFill>
                  <a:schemeClr val="accent4">
                    <a:lumMod val="10000"/>
                  </a:schemeClr>
                </a:solidFill>
                <a:latin typeface="HGP明朝E" panose="02020900000000000000" pitchFamily="18" charset="-128"/>
                <a:ea typeface="HGP明朝E" panose="02020900000000000000" pitchFamily="18" charset="-128"/>
              </a:rPr>
              <a:t>,</a:t>
            </a:r>
            <a:r>
              <a:rPr lang="ja-JP" altLang="en-US" sz="1400" dirty="0">
                <a:solidFill>
                  <a:schemeClr val="accent4">
                    <a:lumMod val="10000"/>
                  </a:schemeClr>
                </a:solidFill>
                <a:latin typeface="HGP明朝E" panose="02020900000000000000" pitchFamily="18" charset="-128"/>
                <a:ea typeface="HGP明朝E" panose="02020900000000000000" pitchFamily="18" charset="-128"/>
              </a:rPr>
              <a:t>正しい作業の手順が不十分である</a:t>
            </a:r>
            <a:r>
              <a:rPr lang="en-US" altLang="ja-JP" sz="1400" dirty="0">
                <a:solidFill>
                  <a:schemeClr val="accent4">
                    <a:lumMod val="10000"/>
                  </a:schemeClr>
                </a:solidFill>
                <a:latin typeface="HGP明朝E" panose="02020900000000000000" pitchFamily="18" charset="-128"/>
                <a:ea typeface="HGP明朝E" panose="02020900000000000000" pitchFamily="18" charset="-128"/>
              </a:rPr>
              <a:t>,</a:t>
            </a:r>
            <a:r>
              <a:rPr lang="ja-JP" altLang="en-US" sz="1400" dirty="0">
                <a:solidFill>
                  <a:schemeClr val="accent4">
                    <a:lumMod val="10000"/>
                  </a:schemeClr>
                </a:solidFill>
                <a:latin typeface="HGP明朝E" panose="02020900000000000000" pitchFamily="18" charset="-128"/>
                <a:ea typeface="HGP明朝E" panose="02020900000000000000" pitchFamily="18" charset="-128"/>
              </a:rPr>
              <a:t>管理者の指導や管理監督が不十分である</a:t>
            </a:r>
            <a:r>
              <a:rPr lang="en-US" altLang="ja-JP" sz="1400" dirty="0">
                <a:solidFill>
                  <a:schemeClr val="accent4">
                    <a:lumMod val="10000"/>
                  </a:schemeClr>
                </a:solidFill>
                <a:latin typeface="HGP明朝E" panose="02020900000000000000" pitchFamily="18" charset="-128"/>
                <a:ea typeface="HGP明朝E" panose="02020900000000000000" pitchFamily="18" charset="-128"/>
              </a:rPr>
              <a:t>,</a:t>
            </a:r>
            <a:r>
              <a:rPr lang="ja-JP" altLang="en-US" sz="1400" dirty="0">
                <a:solidFill>
                  <a:schemeClr val="accent4">
                    <a:lumMod val="10000"/>
                  </a:schemeClr>
                </a:solidFill>
                <a:latin typeface="HGP明朝E" panose="02020900000000000000" pitchFamily="18" charset="-128"/>
                <a:ea typeface="HGP明朝E" panose="02020900000000000000" pitchFamily="18" charset="-128"/>
              </a:rPr>
              <a:t>資格の必要な作業に有資格者を配属していないとか</a:t>
            </a:r>
            <a:r>
              <a:rPr lang="en-US" altLang="ja-JP" sz="1400" dirty="0">
                <a:solidFill>
                  <a:schemeClr val="accent4">
                    <a:lumMod val="10000"/>
                  </a:schemeClr>
                </a:solidFill>
                <a:latin typeface="HGP明朝E" panose="02020900000000000000" pitchFamily="18" charset="-128"/>
                <a:ea typeface="HGP明朝E" panose="02020900000000000000" pitchFamily="18" charset="-128"/>
              </a:rPr>
              <a:t>,</a:t>
            </a:r>
            <a:r>
              <a:rPr lang="ja-JP" altLang="en-US" sz="1400" dirty="0">
                <a:solidFill>
                  <a:schemeClr val="accent4">
                    <a:lumMod val="10000"/>
                  </a:schemeClr>
                </a:solidFill>
                <a:latin typeface="HGP明朝E" panose="02020900000000000000" pitchFamily="18" charset="-128"/>
                <a:ea typeface="HGP明朝E" panose="02020900000000000000" pitchFamily="18" charset="-128"/>
              </a:rPr>
              <a:t>作業訓練が不十分である</a:t>
            </a:r>
            <a:r>
              <a:rPr lang="en-US" altLang="ja-JP" sz="1400" dirty="0">
                <a:solidFill>
                  <a:schemeClr val="accent4">
                    <a:lumMod val="10000"/>
                  </a:schemeClr>
                </a:solidFill>
                <a:latin typeface="HGP明朝E" panose="02020900000000000000" pitchFamily="18" charset="-128"/>
                <a:ea typeface="HGP明朝E" panose="02020900000000000000" pitchFamily="18" charset="-128"/>
              </a:rPr>
              <a:t>,</a:t>
            </a:r>
            <a:r>
              <a:rPr lang="ja-JP" altLang="en-US" sz="1400" dirty="0">
                <a:solidFill>
                  <a:schemeClr val="accent4">
                    <a:lumMod val="10000"/>
                  </a:schemeClr>
                </a:solidFill>
                <a:latin typeface="HGP明朝E" panose="02020900000000000000" pitchFamily="18" charset="-128"/>
                <a:ea typeface="HGP明朝E" panose="02020900000000000000" pitchFamily="18" charset="-128"/>
              </a:rPr>
              <a:t>機械設備等の安全管理や点検システムが不十分である</a:t>
            </a:r>
            <a:r>
              <a:rPr lang="en-US" altLang="ja-JP" sz="1400" dirty="0">
                <a:solidFill>
                  <a:schemeClr val="accent4">
                    <a:lumMod val="10000"/>
                  </a:schemeClr>
                </a:solidFill>
                <a:latin typeface="HGP明朝E" panose="02020900000000000000" pitchFamily="18" charset="-128"/>
                <a:ea typeface="HGP明朝E" panose="02020900000000000000" pitchFamily="18" charset="-128"/>
              </a:rPr>
              <a:t>,</a:t>
            </a:r>
            <a:r>
              <a:rPr lang="ja-JP" altLang="en-US" sz="1400" dirty="0">
                <a:solidFill>
                  <a:schemeClr val="accent4">
                    <a:lumMod val="10000"/>
                  </a:schemeClr>
                </a:solidFill>
                <a:latin typeface="HGP明朝E" panose="02020900000000000000" pitchFamily="18" charset="-128"/>
                <a:ea typeface="HGP明朝E" panose="02020900000000000000" pitchFamily="18" charset="-128"/>
              </a:rPr>
              <a:t>などをよく聞く。</a:t>
            </a:r>
            <a:endParaRPr lang="en-US" altLang="ja-JP" sz="1400" dirty="0">
              <a:solidFill>
                <a:schemeClr val="accent4">
                  <a:lumMod val="10000"/>
                </a:schemeClr>
              </a:solidFill>
              <a:latin typeface="HGP明朝E" panose="02020900000000000000" pitchFamily="18" charset="-128"/>
              <a:ea typeface="HGP明朝E" panose="02020900000000000000" pitchFamily="18" charset="-128"/>
            </a:endParaRPr>
          </a:p>
          <a:p>
            <a:pPr defTabSz="946686">
              <a:lnSpc>
                <a:spcPts val="2064"/>
              </a:lnSpc>
              <a:defRPr/>
            </a:pPr>
            <a:r>
              <a:rPr lang="ja-JP" altLang="en-US" sz="1400" dirty="0">
                <a:solidFill>
                  <a:schemeClr val="accent4">
                    <a:lumMod val="10000"/>
                  </a:schemeClr>
                </a:solidFill>
                <a:latin typeface="HGP明朝E" panose="02020900000000000000" pitchFamily="18" charset="-128"/>
                <a:ea typeface="HGP明朝E" panose="02020900000000000000" pitchFamily="18" charset="-128"/>
              </a:rPr>
              <a:t>　ソフト面の対策については</a:t>
            </a:r>
            <a:r>
              <a:rPr lang="en-US" altLang="ja-JP" sz="1400" dirty="0">
                <a:solidFill>
                  <a:schemeClr val="accent4">
                    <a:lumMod val="10000"/>
                  </a:schemeClr>
                </a:solidFill>
                <a:latin typeface="HGP明朝E" panose="02020900000000000000" pitchFamily="18" charset="-128"/>
                <a:ea typeface="HGP明朝E" panose="02020900000000000000" pitchFamily="18" charset="-128"/>
              </a:rPr>
              <a:t>,</a:t>
            </a:r>
            <a:r>
              <a:rPr lang="ja-JP" altLang="en-US" sz="1400" dirty="0">
                <a:solidFill>
                  <a:schemeClr val="accent4">
                    <a:lumMod val="10000"/>
                  </a:schemeClr>
                </a:solidFill>
                <a:latin typeface="HGP明朝E" panose="02020900000000000000" pitchFamily="18" charset="-128"/>
                <a:ea typeface="HGP明朝E" panose="02020900000000000000" pitchFamily="18" charset="-128"/>
              </a:rPr>
              <a:t>従来から各企業等で実施されている</a:t>
            </a:r>
            <a:r>
              <a:rPr lang="en-US" altLang="ja-JP" sz="1400" dirty="0">
                <a:solidFill>
                  <a:schemeClr val="accent4">
                    <a:lumMod val="10000"/>
                  </a:schemeClr>
                </a:solidFill>
                <a:latin typeface="HGP明朝E" panose="02020900000000000000" pitchFamily="18" charset="-128"/>
                <a:ea typeface="HGP明朝E" panose="02020900000000000000" pitchFamily="18" charset="-128"/>
              </a:rPr>
              <a:t>,</a:t>
            </a:r>
            <a:r>
              <a:rPr lang="ja-JP" altLang="en-US" sz="1400" dirty="0">
                <a:solidFill>
                  <a:schemeClr val="accent4">
                    <a:lumMod val="10000"/>
                  </a:schemeClr>
                </a:solidFill>
                <a:latin typeface="HGP明朝E" panose="02020900000000000000" pitchFamily="18" charset="-128"/>
                <a:ea typeface="HGP明朝E" panose="02020900000000000000" pitchFamily="18" charset="-128"/>
              </a:rPr>
              <a:t>危険予知（ＫＹ）</a:t>
            </a:r>
            <a:r>
              <a:rPr lang="en-US" altLang="ja-JP" sz="1400" dirty="0">
                <a:solidFill>
                  <a:schemeClr val="accent4">
                    <a:lumMod val="10000"/>
                  </a:schemeClr>
                </a:solidFill>
                <a:latin typeface="HGP明朝E" panose="02020900000000000000" pitchFamily="18" charset="-128"/>
                <a:ea typeface="HGP明朝E" panose="02020900000000000000" pitchFamily="18" charset="-128"/>
              </a:rPr>
              <a:t>,</a:t>
            </a:r>
            <a:r>
              <a:rPr lang="ja-JP" altLang="en-US" sz="1400" dirty="0">
                <a:solidFill>
                  <a:schemeClr val="accent4">
                    <a:lumMod val="10000"/>
                  </a:schemeClr>
                </a:solidFill>
                <a:latin typeface="HGP明朝E" panose="02020900000000000000" pitchFamily="18" charset="-128"/>
                <a:ea typeface="HGP明朝E" panose="02020900000000000000" pitchFamily="18" charset="-128"/>
              </a:rPr>
              <a:t>指差呼称</a:t>
            </a:r>
            <a:r>
              <a:rPr lang="en-US" altLang="ja-JP" sz="1400" dirty="0">
                <a:solidFill>
                  <a:schemeClr val="accent4">
                    <a:lumMod val="10000"/>
                  </a:schemeClr>
                </a:solidFill>
                <a:latin typeface="HGP明朝E" panose="02020900000000000000" pitchFamily="18" charset="-128"/>
                <a:ea typeface="HGP明朝E" panose="02020900000000000000" pitchFamily="18" charset="-128"/>
              </a:rPr>
              <a:t>,</a:t>
            </a:r>
            <a:r>
              <a:rPr lang="ja-JP" altLang="en-US" sz="1400" dirty="0">
                <a:solidFill>
                  <a:schemeClr val="accent4">
                    <a:lumMod val="10000"/>
                  </a:schemeClr>
                </a:solidFill>
                <a:latin typeface="HGP明朝E" panose="02020900000000000000" pitchFamily="18" charset="-128"/>
                <a:ea typeface="HGP明朝E" panose="02020900000000000000" pitchFamily="18" charset="-128"/>
              </a:rPr>
              <a:t>安全週間</a:t>
            </a:r>
            <a:r>
              <a:rPr lang="en-US" altLang="ja-JP" sz="1400" dirty="0">
                <a:solidFill>
                  <a:schemeClr val="accent4">
                    <a:lumMod val="10000"/>
                  </a:schemeClr>
                </a:solidFill>
                <a:latin typeface="HGP明朝E" panose="02020900000000000000" pitchFamily="18" charset="-128"/>
                <a:ea typeface="HGP明朝E" panose="02020900000000000000" pitchFamily="18" charset="-128"/>
              </a:rPr>
              <a:t>,</a:t>
            </a:r>
            <a:r>
              <a:rPr lang="ja-JP" altLang="en-US" sz="1400" dirty="0">
                <a:solidFill>
                  <a:schemeClr val="accent4">
                    <a:lumMod val="10000"/>
                  </a:schemeClr>
                </a:solidFill>
                <a:latin typeface="HGP明朝E" panose="02020900000000000000" pitchFamily="18" charset="-128"/>
                <a:ea typeface="HGP明朝E" panose="02020900000000000000" pitchFamily="18" charset="-128"/>
              </a:rPr>
              <a:t>ヒヤリハット活動</a:t>
            </a:r>
            <a:r>
              <a:rPr lang="en-US" altLang="ja-JP" sz="1400" dirty="0">
                <a:solidFill>
                  <a:schemeClr val="accent4">
                    <a:lumMod val="10000"/>
                  </a:schemeClr>
                </a:solidFill>
                <a:latin typeface="HGP明朝E" panose="02020900000000000000" pitchFamily="18" charset="-128"/>
                <a:ea typeface="HGP明朝E" panose="02020900000000000000" pitchFamily="18" charset="-128"/>
              </a:rPr>
              <a:t>,</a:t>
            </a:r>
            <a:r>
              <a:rPr lang="ja-JP" altLang="en-US" sz="1400" dirty="0">
                <a:solidFill>
                  <a:schemeClr val="accent4">
                    <a:lumMod val="10000"/>
                  </a:schemeClr>
                </a:solidFill>
                <a:latin typeface="HGP明朝E" panose="02020900000000000000" pitchFamily="18" charset="-128"/>
                <a:ea typeface="HGP明朝E" panose="02020900000000000000" pitchFamily="18" charset="-128"/>
              </a:rPr>
              <a:t>ツールボックスミーティング（ＴＢＭ）</a:t>
            </a:r>
            <a:r>
              <a:rPr lang="en-US" altLang="ja-JP" sz="1400" dirty="0">
                <a:solidFill>
                  <a:schemeClr val="accent4">
                    <a:lumMod val="10000"/>
                  </a:schemeClr>
                </a:solidFill>
                <a:latin typeface="HGP明朝E" panose="02020900000000000000" pitchFamily="18" charset="-128"/>
                <a:ea typeface="HGP明朝E" panose="02020900000000000000" pitchFamily="18" charset="-128"/>
              </a:rPr>
              <a:t>,</a:t>
            </a:r>
            <a:r>
              <a:rPr lang="ja-JP" altLang="en-US" sz="1400" dirty="0">
                <a:solidFill>
                  <a:schemeClr val="accent4">
                    <a:lumMod val="10000"/>
                  </a:schemeClr>
                </a:solidFill>
                <a:latin typeface="HGP明朝E" panose="02020900000000000000" pitchFamily="18" charset="-128"/>
                <a:ea typeface="HGP明朝E" panose="02020900000000000000" pitchFamily="18" charset="-128"/>
              </a:rPr>
              <a:t>安全会議</a:t>
            </a:r>
            <a:r>
              <a:rPr lang="en-US" altLang="ja-JP" sz="1400" dirty="0">
                <a:solidFill>
                  <a:schemeClr val="accent4">
                    <a:lumMod val="10000"/>
                  </a:schemeClr>
                </a:solidFill>
                <a:latin typeface="HGP明朝E" panose="02020900000000000000" pitchFamily="18" charset="-128"/>
                <a:ea typeface="HGP明朝E" panose="02020900000000000000" pitchFamily="18" charset="-128"/>
              </a:rPr>
              <a:t>,</a:t>
            </a:r>
            <a:r>
              <a:rPr lang="ja-JP" altLang="en-US" sz="1400" dirty="0">
                <a:solidFill>
                  <a:schemeClr val="accent4">
                    <a:lumMod val="10000"/>
                  </a:schemeClr>
                </a:solidFill>
                <a:latin typeface="HGP明朝E" panose="02020900000000000000" pitchFamily="18" charset="-128"/>
                <a:ea typeface="HGP明朝E" panose="02020900000000000000" pitchFamily="18" charset="-128"/>
              </a:rPr>
              <a:t>安全作業</a:t>
            </a:r>
            <a:r>
              <a:rPr lang="en-US" altLang="ja-JP" sz="1400" dirty="0">
                <a:solidFill>
                  <a:schemeClr val="accent4">
                    <a:lumMod val="10000"/>
                  </a:schemeClr>
                </a:solidFill>
                <a:latin typeface="HGP明朝E" panose="02020900000000000000" pitchFamily="18" charset="-128"/>
                <a:ea typeface="HGP明朝E" panose="02020900000000000000" pitchFamily="18" charset="-128"/>
              </a:rPr>
              <a:t>,</a:t>
            </a:r>
            <a:r>
              <a:rPr lang="ja-JP" altLang="en-US" sz="1400" dirty="0">
                <a:solidFill>
                  <a:schemeClr val="accent4">
                    <a:lumMod val="10000"/>
                  </a:schemeClr>
                </a:solidFill>
                <a:latin typeface="HGP明朝E" panose="02020900000000000000" pitchFamily="18" charset="-128"/>
                <a:ea typeface="HGP明朝E" panose="02020900000000000000" pitchFamily="18" charset="-128"/>
              </a:rPr>
              <a:t>タッチアンドコール（Ｔ＆Ｃ）</a:t>
            </a:r>
            <a:r>
              <a:rPr lang="en-US" altLang="ja-JP" sz="1400" dirty="0">
                <a:solidFill>
                  <a:schemeClr val="accent4">
                    <a:lumMod val="10000"/>
                  </a:schemeClr>
                </a:solidFill>
                <a:latin typeface="HGP明朝E" panose="02020900000000000000" pitchFamily="18" charset="-128"/>
                <a:ea typeface="HGP明朝E" panose="02020900000000000000" pitchFamily="18" charset="-128"/>
              </a:rPr>
              <a:t>,</a:t>
            </a:r>
            <a:r>
              <a:rPr lang="ja-JP" altLang="en-US" sz="1400" dirty="0">
                <a:solidFill>
                  <a:schemeClr val="accent4">
                    <a:lumMod val="10000"/>
                  </a:schemeClr>
                </a:solidFill>
                <a:latin typeface="HGP明朝E" panose="02020900000000000000" pitchFamily="18" charset="-128"/>
                <a:ea typeface="HGP明朝E" panose="02020900000000000000" pitchFamily="18" charset="-128"/>
              </a:rPr>
              <a:t>安全点検</a:t>
            </a:r>
            <a:r>
              <a:rPr lang="en-US" altLang="ja-JP" sz="1400" dirty="0">
                <a:solidFill>
                  <a:schemeClr val="accent4">
                    <a:lumMod val="10000"/>
                  </a:schemeClr>
                </a:solidFill>
                <a:latin typeface="HGP明朝E" panose="02020900000000000000" pitchFamily="18" charset="-128"/>
                <a:ea typeface="HGP明朝E" panose="02020900000000000000" pitchFamily="18" charset="-128"/>
              </a:rPr>
              <a:t>,</a:t>
            </a:r>
            <a:r>
              <a:rPr lang="ja-JP" altLang="en-US" sz="1400" dirty="0">
                <a:solidFill>
                  <a:schemeClr val="accent4">
                    <a:lumMod val="10000"/>
                  </a:schemeClr>
                </a:solidFill>
                <a:latin typeface="HGP明朝E" panose="02020900000000000000" pitchFamily="18" charset="-128"/>
                <a:ea typeface="HGP明朝E" panose="02020900000000000000" pitchFamily="18" charset="-128"/>
              </a:rPr>
              <a:t>安全パトロール</a:t>
            </a:r>
            <a:r>
              <a:rPr lang="en-US" altLang="ja-JP" sz="1400" dirty="0">
                <a:solidFill>
                  <a:schemeClr val="accent4">
                    <a:lumMod val="10000"/>
                  </a:schemeClr>
                </a:solidFill>
                <a:latin typeface="HGP明朝E" panose="02020900000000000000" pitchFamily="18" charset="-128"/>
                <a:ea typeface="HGP明朝E" panose="02020900000000000000" pitchFamily="18" charset="-128"/>
              </a:rPr>
              <a:t>,</a:t>
            </a:r>
            <a:r>
              <a:rPr lang="ja-JP" altLang="en-US" sz="1400" dirty="0">
                <a:solidFill>
                  <a:schemeClr val="accent4">
                    <a:lumMod val="10000"/>
                  </a:schemeClr>
                </a:solidFill>
                <a:latin typeface="HGP明朝E" panose="02020900000000000000" pitchFamily="18" charset="-128"/>
                <a:ea typeface="HGP明朝E" panose="02020900000000000000" pitchFamily="18" charset="-128"/>
              </a:rPr>
              <a:t>安全ミーティング</a:t>
            </a:r>
            <a:r>
              <a:rPr lang="en-US" altLang="ja-JP" sz="1400" dirty="0">
                <a:solidFill>
                  <a:schemeClr val="accent4">
                    <a:lumMod val="10000"/>
                  </a:schemeClr>
                </a:solidFill>
                <a:latin typeface="HGP明朝E" panose="02020900000000000000" pitchFamily="18" charset="-128"/>
                <a:ea typeface="HGP明朝E" panose="02020900000000000000" pitchFamily="18" charset="-128"/>
              </a:rPr>
              <a:t>,</a:t>
            </a:r>
            <a:r>
              <a:rPr lang="ja-JP" altLang="en-US" sz="1400" dirty="0">
                <a:solidFill>
                  <a:schemeClr val="accent4">
                    <a:lumMod val="10000"/>
                  </a:schemeClr>
                </a:solidFill>
                <a:latin typeface="HGP明朝E" panose="02020900000000000000" pitchFamily="18" charset="-128"/>
                <a:ea typeface="HGP明朝E" panose="02020900000000000000" pitchFamily="18" charset="-128"/>
              </a:rPr>
              <a:t>ゼロ災運動・小集団活動</a:t>
            </a:r>
            <a:r>
              <a:rPr lang="en-US" altLang="ja-JP" sz="1400" dirty="0">
                <a:solidFill>
                  <a:schemeClr val="accent4">
                    <a:lumMod val="10000"/>
                  </a:schemeClr>
                </a:solidFill>
                <a:latin typeface="HGP明朝E" panose="02020900000000000000" pitchFamily="18" charset="-128"/>
                <a:ea typeface="HGP明朝E" panose="02020900000000000000" pitchFamily="18" charset="-128"/>
              </a:rPr>
              <a:t>,</a:t>
            </a:r>
            <a:r>
              <a:rPr lang="ja-JP" altLang="en-US" sz="1400" dirty="0">
                <a:solidFill>
                  <a:schemeClr val="accent4">
                    <a:lumMod val="10000"/>
                  </a:schemeClr>
                </a:solidFill>
                <a:latin typeface="HGP明朝E" panose="02020900000000000000" pitchFamily="18" charset="-128"/>
                <a:ea typeface="HGP明朝E" panose="02020900000000000000" pitchFamily="18" charset="-128"/>
              </a:rPr>
              <a:t>安全朝礼</a:t>
            </a:r>
            <a:r>
              <a:rPr lang="en-US" altLang="ja-JP" sz="1400" dirty="0">
                <a:solidFill>
                  <a:schemeClr val="accent4">
                    <a:lumMod val="10000"/>
                  </a:schemeClr>
                </a:solidFill>
                <a:latin typeface="HGP明朝E" panose="02020900000000000000" pitchFamily="18" charset="-128"/>
                <a:ea typeface="HGP明朝E" panose="02020900000000000000" pitchFamily="18" charset="-128"/>
              </a:rPr>
              <a:t>,</a:t>
            </a:r>
            <a:r>
              <a:rPr lang="ja-JP" altLang="en-US" sz="1400" dirty="0">
                <a:solidFill>
                  <a:schemeClr val="accent4">
                    <a:lumMod val="10000"/>
                  </a:schemeClr>
                </a:solidFill>
                <a:latin typeface="HGP明朝E" panose="02020900000000000000" pitchFamily="18" charset="-128"/>
                <a:ea typeface="HGP明朝E" panose="02020900000000000000" pitchFamily="18" charset="-128"/>
              </a:rPr>
              <a:t>朝の体操</a:t>
            </a:r>
            <a:r>
              <a:rPr lang="en-US" altLang="ja-JP" sz="1400" dirty="0">
                <a:solidFill>
                  <a:schemeClr val="accent4">
                    <a:lumMod val="10000"/>
                  </a:schemeClr>
                </a:solidFill>
                <a:latin typeface="HGP明朝E" panose="02020900000000000000" pitchFamily="18" charset="-128"/>
                <a:ea typeface="HGP明朝E" panose="02020900000000000000" pitchFamily="18" charset="-128"/>
              </a:rPr>
              <a:t>,</a:t>
            </a:r>
            <a:r>
              <a:rPr lang="ja-JP" altLang="en-US" sz="1400" dirty="0">
                <a:solidFill>
                  <a:schemeClr val="accent4">
                    <a:lumMod val="10000"/>
                  </a:schemeClr>
                </a:solidFill>
                <a:latin typeface="HGP明朝E" panose="02020900000000000000" pitchFamily="18" charset="-128"/>
                <a:ea typeface="HGP明朝E" panose="02020900000000000000" pitchFamily="18" charset="-128"/>
              </a:rPr>
              <a:t>安全掲示</a:t>
            </a:r>
            <a:r>
              <a:rPr lang="en-US" altLang="ja-JP" sz="1400" dirty="0">
                <a:solidFill>
                  <a:schemeClr val="accent4">
                    <a:lumMod val="10000"/>
                  </a:schemeClr>
                </a:solidFill>
                <a:latin typeface="HGP明朝E" panose="02020900000000000000" pitchFamily="18" charset="-128"/>
                <a:ea typeface="HGP明朝E" panose="02020900000000000000" pitchFamily="18" charset="-128"/>
              </a:rPr>
              <a:t>,</a:t>
            </a:r>
            <a:r>
              <a:rPr lang="ja-JP" altLang="en-US" sz="1400" dirty="0">
                <a:solidFill>
                  <a:schemeClr val="accent4">
                    <a:lumMod val="10000"/>
                  </a:schemeClr>
                </a:solidFill>
                <a:latin typeface="HGP明朝E" panose="02020900000000000000" pitchFamily="18" charset="-128"/>
                <a:ea typeface="HGP明朝E" panose="02020900000000000000" pitchFamily="18" charset="-128"/>
              </a:rPr>
              <a:t>公報</a:t>
            </a:r>
            <a:r>
              <a:rPr lang="en-US" altLang="ja-JP" sz="1400" dirty="0">
                <a:solidFill>
                  <a:schemeClr val="accent4">
                    <a:lumMod val="10000"/>
                  </a:schemeClr>
                </a:solidFill>
                <a:latin typeface="HGP明朝E" panose="02020900000000000000" pitchFamily="18" charset="-128"/>
                <a:ea typeface="HGP明朝E" panose="02020900000000000000" pitchFamily="18" charset="-128"/>
              </a:rPr>
              <a:t>,</a:t>
            </a:r>
            <a:r>
              <a:rPr lang="ja-JP" altLang="en-US" sz="1400" dirty="0">
                <a:solidFill>
                  <a:schemeClr val="accent4">
                    <a:lumMod val="10000"/>
                  </a:schemeClr>
                </a:solidFill>
                <a:latin typeface="HGP明朝E" panose="02020900000000000000" pitchFamily="18" charset="-128"/>
                <a:ea typeface="HGP明朝E" panose="02020900000000000000" pitchFamily="18" charset="-128"/>
              </a:rPr>
              <a:t>ポスター</a:t>
            </a:r>
            <a:r>
              <a:rPr lang="en-US" altLang="ja-JP" sz="1400" dirty="0">
                <a:solidFill>
                  <a:schemeClr val="accent4">
                    <a:lumMod val="10000"/>
                  </a:schemeClr>
                </a:solidFill>
                <a:latin typeface="HGP明朝E" panose="02020900000000000000" pitchFamily="18" charset="-128"/>
                <a:ea typeface="HGP明朝E" panose="02020900000000000000" pitchFamily="18" charset="-128"/>
              </a:rPr>
              <a:t>,</a:t>
            </a:r>
            <a:r>
              <a:rPr lang="ja-JP" altLang="en-US" sz="1400" dirty="0">
                <a:solidFill>
                  <a:schemeClr val="accent4">
                    <a:lumMod val="10000"/>
                  </a:schemeClr>
                </a:solidFill>
                <a:latin typeface="HGP明朝E" panose="02020900000000000000" pitchFamily="18" charset="-128"/>
                <a:ea typeface="HGP明朝E" panose="02020900000000000000" pitchFamily="18" charset="-128"/>
              </a:rPr>
              <a:t>社内新聞</a:t>
            </a:r>
            <a:r>
              <a:rPr lang="en-US" altLang="ja-JP" sz="1400" dirty="0">
                <a:solidFill>
                  <a:schemeClr val="accent4">
                    <a:lumMod val="10000"/>
                  </a:schemeClr>
                </a:solidFill>
                <a:latin typeface="HGP明朝E" panose="02020900000000000000" pitchFamily="18" charset="-128"/>
                <a:ea typeface="HGP明朝E" panose="02020900000000000000" pitchFamily="18" charset="-128"/>
              </a:rPr>
              <a:t>,</a:t>
            </a:r>
            <a:r>
              <a:rPr lang="ja-JP" altLang="en-US" sz="1400" dirty="0">
                <a:solidFill>
                  <a:schemeClr val="accent4">
                    <a:lumMod val="10000"/>
                  </a:schemeClr>
                </a:solidFill>
                <a:latin typeface="HGP明朝E" panose="02020900000000000000" pitchFamily="18" charset="-128"/>
                <a:ea typeface="HGP明朝E" panose="02020900000000000000" pitchFamily="18" charset="-128"/>
              </a:rPr>
              <a:t>講演会</a:t>
            </a:r>
            <a:r>
              <a:rPr lang="en-US" altLang="ja-JP" sz="1400" dirty="0">
                <a:solidFill>
                  <a:schemeClr val="accent4">
                    <a:lumMod val="10000"/>
                  </a:schemeClr>
                </a:solidFill>
                <a:latin typeface="HGP明朝E" panose="02020900000000000000" pitchFamily="18" charset="-128"/>
                <a:ea typeface="HGP明朝E" panose="02020900000000000000" pitchFamily="18" charset="-128"/>
              </a:rPr>
              <a:t>,</a:t>
            </a:r>
            <a:r>
              <a:rPr lang="ja-JP" altLang="en-US" sz="1400" dirty="0">
                <a:solidFill>
                  <a:schemeClr val="accent4">
                    <a:lumMod val="10000"/>
                  </a:schemeClr>
                </a:solidFill>
                <a:latin typeface="HGP明朝E" panose="02020900000000000000" pitchFamily="18" charset="-128"/>
                <a:ea typeface="HGP明朝E" panose="02020900000000000000" pitchFamily="18" charset="-128"/>
              </a:rPr>
              <a:t>座談会・懇親会</a:t>
            </a:r>
            <a:r>
              <a:rPr lang="en-US" altLang="ja-JP" sz="1400" dirty="0">
                <a:solidFill>
                  <a:schemeClr val="accent4">
                    <a:lumMod val="10000"/>
                  </a:schemeClr>
                </a:solidFill>
                <a:latin typeface="HGP明朝E" panose="02020900000000000000" pitchFamily="18" charset="-128"/>
                <a:ea typeface="HGP明朝E" panose="02020900000000000000" pitchFamily="18" charset="-128"/>
              </a:rPr>
              <a:t>,</a:t>
            </a:r>
            <a:r>
              <a:rPr lang="ja-JP" altLang="en-US" sz="1400" dirty="0">
                <a:solidFill>
                  <a:schemeClr val="accent4">
                    <a:lumMod val="10000"/>
                  </a:schemeClr>
                </a:solidFill>
                <a:latin typeface="HGP明朝E" panose="02020900000000000000" pitchFamily="18" charset="-128"/>
                <a:ea typeface="HGP明朝E" panose="02020900000000000000" pitchFamily="18" charset="-128"/>
              </a:rPr>
              <a:t>ビデオ</a:t>
            </a:r>
            <a:r>
              <a:rPr lang="en-US" altLang="ja-JP" sz="1400" dirty="0">
                <a:solidFill>
                  <a:schemeClr val="accent4">
                    <a:lumMod val="10000"/>
                  </a:schemeClr>
                </a:solidFill>
                <a:latin typeface="HGP明朝E" panose="02020900000000000000" pitchFamily="18" charset="-128"/>
                <a:ea typeface="HGP明朝E" panose="02020900000000000000" pitchFamily="18" charset="-128"/>
              </a:rPr>
              <a:t>,</a:t>
            </a:r>
            <a:r>
              <a:rPr lang="ja-JP" altLang="en-US" sz="1400" dirty="0">
                <a:solidFill>
                  <a:schemeClr val="accent4">
                    <a:lumMod val="10000"/>
                  </a:schemeClr>
                </a:solidFill>
                <a:latin typeface="HGP明朝E" panose="02020900000000000000" pitchFamily="18" charset="-128"/>
                <a:ea typeface="HGP明朝E" panose="02020900000000000000" pitchFamily="18" charset="-128"/>
              </a:rPr>
              <a:t>安全映画・スライド</a:t>
            </a:r>
            <a:r>
              <a:rPr lang="en-US" altLang="ja-JP" sz="1400" dirty="0">
                <a:solidFill>
                  <a:schemeClr val="accent4">
                    <a:lumMod val="10000"/>
                  </a:schemeClr>
                </a:solidFill>
                <a:latin typeface="HGP明朝E" panose="02020900000000000000" pitchFamily="18" charset="-128"/>
                <a:ea typeface="HGP明朝E" panose="02020900000000000000" pitchFamily="18" charset="-128"/>
              </a:rPr>
              <a:t>,</a:t>
            </a:r>
            <a:r>
              <a:rPr lang="ja-JP" altLang="en-US" sz="1400" dirty="0">
                <a:solidFill>
                  <a:schemeClr val="accent4">
                    <a:lumMod val="10000"/>
                  </a:schemeClr>
                </a:solidFill>
                <a:latin typeface="HGP明朝E" panose="02020900000000000000" pitchFamily="18" charset="-128"/>
                <a:ea typeface="HGP明朝E" panose="02020900000000000000" pitchFamily="18" charset="-128"/>
              </a:rPr>
              <a:t>安全提案制度</a:t>
            </a:r>
            <a:r>
              <a:rPr lang="en-US" altLang="ja-JP" sz="1400" dirty="0">
                <a:solidFill>
                  <a:schemeClr val="accent4">
                    <a:lumMod val="10000"/>
                  </a:schemeClr>
                </a:solidFill>
                <a:latin typeface="HGP明朝E" panose="02020900000000000000" pitchFamily="18" charset="-128"/>
                <a:ea typeface="HGP明朝E" panose="02020900000000000000" pitchFamily="18" charset="-128"/>
              </a:rPr>
              <a:t>,</a:t>
            </a:r>
            <a:r>
              <a:rPr lang="ja-JP" altLang="en-US" sz="1400" dirty="0">
                <a:solidFill>
                  <a:schemeClr val="accent4">
                    <a:lumMod val="10000"/>
                  </a:schemeClr>
                </a:solidFill>
                <a:latin typeface="HGP明朝E" panose="02020900000000000000" pitchFamily="18" charset="-128"/>
                <a:ea typeface="HGP明朝E" panose="02020900000000000000" pitchFamily="18" charset="-128"/>
              </a:rPr>
              <a:t>無事故表彰</a:t>
            </a:r>
            <a:r>
              <a:rPr lang="en-US" altLang="ja-JP" sz="1400" dirty="0">
                <a:solidFill>
                  <a:schemeClr val="accent4">
                    <a:lumMod val="10000"/>
                  </a:schemeClr>
                </a:solidFill>
                <a:latin typeface="HGP明朝E" panose="02020900000000000000" pitchFamily="18" charset="-128"/>
                <a:ea typeface="HGP明朝E" panose="02020900000000000000" pitchFamily="18" charset="-128"/>
              </a:rPr>
              <a:t>,4</a:t>
            </a:r>
            <a:r>
              <a:rPr lang="ja-JP" altLang="en-US" sz="1400" dirty="0">
                <a:solidFill>
                  <a:schemeClr val="accent4">
                    <a:lumMod val="10000"/>
                  </a:schemeClr>
                </a:solidFill>
                <a:latin typeface="HGP明朝E" panose="02020900000000000000" pitchFamily="18" charset="-128"/>
                <a:ea typeface="HGP明朝E" panose="02020900000000000000" pitchFamily="18" charset="-128"/>
              </a:rPr>
              <a:t>Ｓ運動</a:t>
            </a:r>
            <a:r>
              <a:rPr lang="en-US" altLang="ja-JP" sz="1400" dirty="0">
                <a:solidFill>
                  <a:schemeClr val="accent4">
                    <a:lumMod val="10000"/>
                  </a:schemeClr>
                </a:solidFill>
                <a:latin typeface="HGP明朝E" panose="02020900000000000000" pitchFamily="18" charset="-128"/>
                <a:ea typeface="HGP明朝E" panose="02020900000000000000" pitchFamily="18" charset="-128"/>
              </a:rPr>
              <a:t>,</a:t>
            </a:r>
            <a:r>
              <a:rPr lang="ja-JP" altLang="en-US" sz="1400" dirty="0">
                <a:solidFill>
                  <a:schemeClr val="accent4">
                    <a:lumMod val="10000"/>
                  </a:schemeClr>
                </a:solidFill>
                <a:latin typeface="HGP明朝E" panose="02020900000000000000" pitchFamily="18" charset="-128"/>
                <a:ea typeface="HGP明朝E" panose="02020900000000000000" pitchFamily="18" charset="-128"/>
              </a:rPr>
              <a:t>設備の安全化　視覚的・聴覚的対策など各種の取組がある。</a:t>
            </a:r>
            <a:endParaRPr lang="en-US" altLang="ja-JP" sz="1400" dirty="0">
              <a:solidFill>
                <a:schemeClr val="accent4">
                  <a:lumMod val="10000"/>
                </a:schemeClr>
              </a:solidFill>
              <a:latin typeface="HGP明朝E" panose="02020900000000000000" pitchFamily="18" charset="-128"/>
              <a:ea typeface="HGP明朝E" panose="02020900000000000000" pitchFamily="18" charset="-128"/>
            </a:endParaRPr>
          </a:p>
          <a:p>
            <a:pPr defTabSz="946686">
              <a:lnSpc>
                <a:spcPts val="2064"/>
              </a:lnSpc>
              <a:defRPr/>
            </a:pPr>
            <a:endParaRPr lang="en-US" altLang="ja-JP" sz="1400" dirty="0">
              <a:solidFill>
                <a:schemeClr val="accent4">
                  <a:lumMod val="10000"/>
                </a:schemeClr>
              </a:solidFill>
              <a:latin typeface="HGP明朝E" panose="02020900000000000000" pitchFamily="18" charset="-128"/>
              <a:ea typeface="HGP明朝E" panose="02020900000000000000" pitchFamily="18" charset="-128"/>
            </a:endParaRPr>
          </a:p>
          <a:p>
            <a:pPr defTabSz="946686">
              <a:lnSpc>
                <a:spcPts val="2064"/>
              </a:lnSpc>
              <a:defRPr/>
            </a:pPr>
            <a:r>
              <a:rPr lang="ja-JP" altLang="en-US" sz="1400" dirty="0">
                <a:solidFill>
                  <a:schemeClr val="accent4">
                    <a:lumMod val="10000"/>
                  </a:schemeClr>
                </a:solidFill>
                <a:latin typeface="HGP明朝E" panose="02020900000000000000" pitchFamily="18" charset="-128"/>
                <a:ea typeface="HGP明朝E" panose="02020900000000000000" pitchFamily="18" charset="-128"/>
              </a:rPr>
              <a:t>＊トップダウンで行う安全管理活動と職長や作業員の意見を聞くボトムアップで</a:t>
            </a:r>
            <a:r>
              <a:rPr lang="en-US" altLang="ja-JP" sz="1400" dirty="0">
                <a:solidFill>
                  <a:schemeClr val="accent4">
                    <a:lumMod val="10000"/>
                  </a:schemeClr>
                </a:solidFill>
                <a:latin typeface="HGP明朝E" panose="02020900000000000000" pitchFamily="18" charset="-128"/>
                <a:ea typeface="HGP明朝E" panose="02020900000000000000" pitchFamily="18" charset="-128"/>
              </a:rPr>
              <a:t>,</a:t>
            </a:r>
            <a:r>
              <a:rPr lang="ja-JP" altLang="en-US" sz="1400" dirty="0">
                <a:solidFill>
                  <a:schemeClr val="accent4">
                    <a:lumMod val="10000"/>
                  </a:schemeClr>
                </a:solidFill>
                <a:latin typeface="HGP明朝E" panose="02020900000000000000" pitchFamily="18" charset="-128"/>
                <a:ea typeface="HGP明朝E" panose="02020900000000000000" pitchFamily="18" charset="-128"/>
              </a:rPr>
              <a:t>相乗効果による一層の災害防止効果が発揮される。</a:t>
            </a:r>
            <a:endParaRPr lang="ja-JP" altLang="en-US" dirty="0" smtClean="0"/>
          </a:p>
        </p:txBody>
      </p:sp>
      <p:sp>
        <p:nvSpPr>
          <p:cNvPr id="2" name="スライド番号プレースホルダー 1"/>
          <p:cNvSpPr>
            <a:spLocks noGrp="1"/>
          </p:cNvSpPr>
          <p:nvPr>
            <p:ph type="sldNum" sz="quarter" idx="10"/>
          </p:nvPr>
        </p:nvSpPr>
        <p:spPr/>
        <p:txBody>
          <a:bodyPr/>
          <a:lstStyle/>
          <a:p>
            <a:fld id="{5F65748C-C6D8-4748-808C-1CEA1825BD04}" type="slidenum">
              <a:rPr kumimoji="1" lang="ja-JP" altLang="en-US" smtClean="0"/>
              <a:t>39</a:t>
            </a:fld>
            <a:endParaRPr kumimoji="1" lang="ja-JP" altLang="en-US"/>
          </a:p>
        </p:txBody>
      </p:sp>
    </p:spTree>
    <p:extLst>
      <p:ext uri="{BB962C8B-B14F-4D97-AF65-F5344CB8AC3E}">
        <p14:creationId xmlns:p14="http://schemas.microsoft.com/office/powerpoint/2010/main" val="129377646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154113" y="741363"/>
            <a:ext cx="4814887" cy="3889375"/>
          </a:xfrm>
          <a:prstGeom prst="rect">
            <a:avLst/>
          </a:prstGeom>
        </p:spPr>
      </p:sp>
      <p:sp>
        <p:nvSpPr>
          <p:cNvPr id="3" name="ノート プレースホルダー 2"/>
          <p:cNvSpPr>
            <a:spLocks noGrp="1" noChangeAspect="1"/>
          </p:cNvSpPr>
          <p:nvPr>
            <p:ph type="body" idx="1"/>
          </p:nvPr>
        </p:nvSpPr>
        <p:spPr>
          <a:xfrm>
            <a:off x="1091921" y="4890047"/>
            <a:ext cx="4880754" cy="4611071"/>
          </a:xfrm>
          <a:prstGeom prst="rect">
            <a:avLst/>
          </a:prstGeom>
        </p:spPr>
        <p:txBody>
          <a:bodyPr/>
          <a:lstStyle/>
          <a:p>
            <a:pPr defTabSz="943478">
              <a:lnSpc>
                <a:spcPts val="2064"/>
              </a:lnSpc>
              <a:defRPr/>
            </a:pPr>
            <a:r>
              <a:rPr lang="ja-JP" altLang="en-US" sz="1400" dirty="0">
                <a:latin typeface="HGP明朝E" panose="02020900000000000000" pitchFamily="18" charset="-128"/>
                <a:ea typeface="HGP明朝E" panose="02020900000000000000" pitchFamily="18" charset="-128"/>
              </a:rPr>
              <a:t>　労働安全衛生法では</a:t>
            </a:r>
            <a:r>
              <a:rPr lang="en-US" altLang="ja-JP" sz="1400" dirty="0">
                <a:latin typeface="HGP明朝E" panose="02020900000000000000" pitchFamily="18" charset="-128"/>
                <a:ea typeface="HGP明朝E" panose="02020900000000000000" pitchFamily="18" charset="-128"/>
              </a:rPr>
              <a:t>,</a:t>
            </a:r>
            <a:r>
              <a:rPr lang="ja-JP" altLang="en-US" sz="1400" dirty="0">
                <a:latin typeface="HGP明朝E" panose="02020900000000000000" pitchFamily="18" charset="-128"/>
                <a:ea typeface="HGP明朝E" panose="02020900000000000000" pitchFamily="18" charset="-128"/>
              </a:rPr>
              <a:t>「事業者」と記載されているが</a:t>
            </a:r>
            <a:r>
              <a:rPr lang="en-US" altLang="ja-JP" sz="1400" dirty="0">
                <a:latin typeface="HGP明朝E" panose="02020900000000000000" pitchFamily="18" charset="-128"/>
                <a:ea typeface="HGP明朝E" panose="02020900000000000000" pitchFamily="18" charset="-128"/>
              </a:rPr>
              <a:t>,</a:t>
            </a:r>
            <a:r>
              <a:rPr lang="ja-JP" altLang="en-US" sz="1400" dirty="0">
                <a:latin typeface="HGP明朝E" panose="02020900000000000000" pitchFamily="18" charset="-128"/>
                <a:ea typeface="HGP明朝E" panose="02020900000000000000" pitchFamily="18" charset="-128"/>
              </a:rPr>
              <a:t>「経営者」とほぼ同じ意味である。</a:t>
            </a:r>
            <a:endParaRPr lang="en-US" altLang="ja-JP" sz="1400" dirty="0">
              <a:latin typeface="HGP明朝E" panose="02020900000000000000" pitchFamily="18" charset="-128"/>
              <a:ea typeface="HGP明朝E" panose="02020900000000000000" pitchFamily="18" charset="-128"/>
            </a:endParaRPr>
          </a:p>
          <a:p>
            <a:pPr defTabSz="943478">
              <a:lnSpc>
                <a:spcPts val="2064"/>
              </a:lnSpc>
              <a:defRPr/>
            </a:pPr>
            <a:endParaRPr lang="en-US" altLang="ja-JP" sz="1400" dirty="0">
              <a:latin typeface="HGP明朝E" panose="02020900000000000000" pitchFamily="18" charset="-128"/>
              <a:ea typeface="HGP明朝E" panose="02020900000000000000" pitchFamily="18" charset="-128"/>
            </a:endParaRPr>
          </a:p>
          <a:p>
            <a:pPr defTabSz="943478">
              <a:lnSpc>
                <a:spcPts val="2064"/>
              </a:lnSpc>
              <a:defRPr/>
            </a:pPr>
            <a:r>
              <a:rPr lang="ja-JP" altLang="en-US" sz="1400" dirty="0">
                <a:latin typeface="HGP明朝E" panose="02020900000000000000" pitchFamily="18" charset="-128"/>
                <a:ea typeface="HGP明朝E" panose="02020900000000000000" pitchFamily="18" charset="-128"/>
              </a:rPr>
              <a:t>　経営者は</a:t>
            </a:r>
            <a:r>
              <a:rPr lang="en-US" altLang="ja-JP" sz="1400" dirty="0">
                <a:latin typeface="HGP明朝E" panose="02020900000000000000" pitchFamily="18" charset="-128"/>
                <a:ea typeface="HGP明朝E" panose="02020900000000000000" pitchFamily="18" charset="-128"/>
              </a:rPr>
              <a:t>,</a:t>
            </a:r>
            <a:r>
              <a:rPr lang="ja-JP" altLang="en-US" sz="1400" dirty="0">
                <a:latin typeface="HGP明朝E" panose="02020900000000000000" pitchFamily="18" charset="-128"/>
                <a:ea typeface="HGP明朝E" panose="02020900000000000000" pitchFamily="18" charset="-128"/>
              </a:rPr>
              <a:t>労働者に働いてもらうことによって利益を得る者であり</a:t>
            </a:r>
            <a:r>
              <a:rPr lang="en-US" altLang="ja-JP" sz="1400" dirty="0">
                <a:latin typeface="HGP明朝E" panose="02020900000000000000" pitchFamily="18" charset="-128"/>
                <a:ea typeface="HGP明朝E" panose="02020900000000000000" pitchFamily="18" charset="-128"/>
              </a:rPr>
              <a:t>,</a:t>
            </a:r>
            <a:r>
              <a:rPr lang="ja-JP" altLang="en-US" sz="1400" dirty="0">
                <a:latin typeface="HGP明朝E" panose="02020900000000000000" pitchFamily="18" charset="-128"/>
                <a:ea typeface="HGP明朝E" panose="02020900000000000000" pitchFamily="18" charset="-128"/>
              </a:rPr>
              <a:t>労働者が怪我や病気になる原因を生じさせた者なので</a:t>
            </a:r>
            <a:r>
              <a:rPr lang="en-US" altLang="ja-JP" sz="1400" dirty="0">
                <a:latin typeface="HGP明朝E" panose="02020900000000000000" pitchFamily="18" charset="-128"/>
                <a:ea typeface="HGP明朝E" panose="02020900000000000000" pitchFamily="18" charset="-128"/>
              </a:rPr>
              <a:t>,</a:t>
            </a:r>
            <a:r>
              <a:rPr lang="ja-JP" altLang="en-US" sz="1400" dirty="0">
                <a:latin typeface="HGP明朝E" panose="02020900000000000000" pitchFamily="18" charset="-128"/>
                <a:ea typeface="HGP明朝E" panose="02020900000000000000" pitchFamily="18" charset="-128"/>
              </a:rPr>
              <a:t>報償責任的に利益あるところに責任も生じるのである。</a:t>
            </a:r>
            <a:endParaRPr lang="en-US" altLang="ja-JP" sz="1400" dirty="0">
              <a:latin typeface="HGP明朝E" panose="02020900000000000000" pitchFamily="18" charset="-128"/>
              <a:ea typeface="HGP明朝E" panose="02020900000000000000" pitchFamily="18" charset="-128"/>
            </a:endParaRPr>
          </a:p>
          <a:p>
            <a:pPr defTabSz="943478">
              <a:lnSpc>
                <a:spcPts val="2064"/>
              </a:lnSpc>
              <a:defRPr/>
            </a:pPr>
            <a:r>
              <a:rPr lang="ja-JP" altLang="en-US" sz="1400" dirty="0">
                <a:latin typeface="HGP明朝E" panose="02020900000000000000" pitchFamily="18" charset="-128"/>
                <a:ea typeface="HGP明朝E" panose="02020900000000000000" pitchFamily="18" charset="-128"/>
              </a:rPr>
              <a:t>　</a:t>
            </a:r>
            <a:endParaRPr lang="en-US" altLang="zh-TW" sz="1400" dirty="0">
              <a:latin typeface="HGP明朝E" panose="02020900000000000000" pitchFamily="18" charset="-128"/>
              <a:ea typeface="HGP明朝E" panose="02020900000000000000" pitchFamily="18" charset="-128"/>
            </a:endParaRPr>
          </a:p>
          <a:p>
            <a:pPr defTabSz="943478">
              <a:lnSpc>
                <a:spcPts val="2064"/>
              </a:lnSpc>
              <a:defRPr/>
            </a:pPr>
            <a:r>
              <a:rPr lang="ja-JP" altLang="en-US" sz="1400" dirty="0">
                <a:latin typeface="HGP明朝E" panose="02020900000000000000" pitchFamily="18" charset="-128"/>
                <a:ea typeface="HGP明朝E" panose="02020900000000000000" pitchFamily="18" charset="-128"/>
              </a:rPr>
              <a:t>＊</a:t>
            </a:r>
            <a:r>
              <a:rPr lang="zh-TW" altLang="en-US" sz="1400" dirty="0">
                <a:latin typeface="HGP明朝E" panose="02020900000000000000" pitchFamily="18" charset="-128"/>
                <a:ea typeface="HGP明朝E" panose="02020900000000000000" pitchFamily="18" charset="-128"/>
              </a:rPr>
              <a:t>労働安全衛生法</a:t>
            </a:r>
            <a:r>
              <a:rPr lang="ja-JP" altLang="ja-JP" sz="1400" dirty="0">
                <a:latin typeface="HGP明朝E" panose="02020900000000000000" pitchFamily="18" charset="-128"/>
                <a:ea typeface="HGP明朝E" panose="02020900000000000000" pitchFamily="18" charset="-128"/>
              </a:rPr>
              <a:t>第３条</a:t>
            </a:r>
            <a:r>
              <a:rPr lang="ja-JP" altLang="en-US" sz="1400" dirty="0">
                <a:latin typeface="HGP明朝E" panose="02020900000000000000" pitchFamily="18" charset="-128"/>
                <a:ea typeface="HGP明朝E" panose="02020900000000000000" pitchFamily="18" charset="-128"/>
              </a:rPr>
              <a:t>は</a:t>
            </a:r>
            <a:r>
              <a:rPr lang="en-US" altLang="ja-JP" sz="1400" dirty="0">
                <a:latin typeface="HGP明朝E" panose="02020900000000000000" pitchFamily="18" charset="-128"/>
                <a:ea typeface="HGP明朝E" panose="02020900000000000000" pitchFamily="18" charset="-128"/>
              </a:rPr>
              <a:t>,</a:t>
            </a:r>
          </a:p>
          <a:p>
            <a:pPr defTabSz="943478">
              <a:lnSpc>
                <a:spcPts val="2064"/>
              </a:lnSpc>
              <a:defRPr/>
            </a:pPr>
            <a:r>
              <a:rPr lang="ja-JP" altLang="en-US" sz="1400" dirty="0">
                <a:latin typeface="HGP明朝E" panose="02020900000000000000" pitchFamily="18" charset="-128"/>
                <a:ea typeface="HGP明朝E" panose="02020900000000000000" pitchFamily="18" charset="-128"/>
              </a:rPr>
              <a:t>　「</a:t>
            </a:r>
            <a:r>
              <a:rPr lang="ja-JP" altLang="ja-JP" sz="1400" dirty="0">
                <a:latin typeface="HGP明朝E" panose="02020900000000000000" pitchFamily="18" charset="-128"/>
                <a:ea typeface="HGP明朝E" panose="02020900000000000000" pitchFamily="18" charset="-128"/>
              </a:rPr>
              <a:t>事業者は</a:t>
            </a:r>
            <a:r>
              <a:rPr lang="en-US" altLang="ja-JP" sz="1400" dirty="0">
                <a:latin typeface="HGP明朝E" panose="02020900000000000000" pitchFamily="18" charset="-128"/>
                <a:ea typeface="HGP明朝E" panose="02020900000000000000" pitchFamily="18" charset="-128"/>
              </a:rPr>
              <a:t>,</a:t>
            </a:r>
            <a:r>
              <a:rPr lang="ja-JP" altLang="ja-JP" sz="1400" dirty="0">
                <a:latin typeface="HGP明朝E" panose="02020900000000000000" pitchFamily="18" charset="-128"/>
                <a:ea typeface="HGP明朝E" panose="02020900000000000000" pitchFamily="18" charset="-128"/>
              </a:rPr>
              <a:t>単にこの法律で定める労働災害の防止のための最低基準を守るだけでなく</a:t>
            </a:r>
            <a:r>
              <a:rPr lang="en-US" altLang="ja-JP" sz="1400" dirty="0">
                <a:latin typeface="HGP明朝E" panose="02020900000000000000" pitchFamily="18" charset="-128"/>
                <a:ea typeface="HGP明朝E" panose="02020900000000000000" pitchFamily="18" charset="-128"/>
              </a:rPr>
              <a:t>,</a:t>
            </a:r>
            <a:r>
              <a:rPr lang="ja-JP" altLang="ja-JP" sz="1400" dirty="0">
                <a:latin typeface="HGP明朝E" panose="02020900000000000000" pitchFamily="18" charset="-128"/>
                <a:ea typeface="HGP明朝E" panose="02020900000000000000" pitchFamily="18" charset="-128"/>
              </a:rPr>
              <a:t>快適な職場環境の実現と労働条件の改善を通じて職場における労働者の安全と健康を確保するようにしなければならない。また</a:t>
            </a:r>
            <a:r>
              <a:rPr lang="en-US" altLang="ja-JP" sz="1400" dirty="0">
                <a:latin typeface="HGP明朝E" panose="02020900000000000000" pitchFamily="18" charset="-128"/>
                <a:ea typeface="HGP明朝E" panose="02020900000000000000" pitchFamily="18" charset="-128"/>
              </a:rPr>
              <a:t>,</a:t>
            </a:r>
            <a:r>
              <a:rPr lang="ja-JP" altLang="ja-JP" sz="1400" dirty="0">
                <a:latin typeface="HGP明朝E" panose="02020900000000000000" pitchFamily="18" charset="-128"/>
                <a:ea typeface="HGP明朝E" panose="02020900000000000000" pitchFamily="18" charset="-128"/>
              </a:rPr>
              <a:t>事業者は</a:t>
            </a:r>
            <a:r>
              <a:rPr lang="en-US" altLang="ja-JP" sz="1400" dirty="0">
                <a:latin typeface="HGP明朝E" panose="02020900000000000000" pitchFamily="18" charset="-128"/>
                <a:ea typeface="HGP明朝E" panose="02020900000000000000" pitchFamily="18" charset="-128"/>
              </a:rPr>
              <a:t>,</a:t>
            </a:r>
            <a:r>
              <a:rPr lang="ja-JP" altLang="ja-JP" sz="1400" dirty="0">
                <a:latin typeface="HGP明朝E" panose="02020900000000000000" pitchFamily="18" charset="-128"/>
                <a:ea typeface="HGP明朝E" panose="02020900000000000000" pitchFamily="18" charset="-128"/>
              </a:rPr>
              <a:t>国が実施する労働災害の防止に関する施策に協力するようにしなければならない。</a:t>
            </a:r>
            <a:r>
              <a:rPr lang="ja-JP" altLang="en-US" sz="1400" dirty="0">
                <a:latin typeface="HGP明朝E" panose="02020900000000000000" pitchFamily="18" charset="-128"/>
                <a:ea typeface="HGP明朝E" panose="02020900000000000000" pitchFamily="18" charset="-128"/>
              </a:rPr>
              <a:t>」</a:t>
            </a:r>
            <a:endParaRPr lang="en-US" altLang="ja-JP" sz="1400" dirty="0">
              <a:latin typeface="HGP明朝E" panose="02020900000000000000" pitchFamily="18" charset="-128"/>
              <a:ea typeface="HGP明朝E" panose="02020900000000000000" pitchFamily="18" charset="-128"/>
            </a:endParaRPr>
          </a:p>
          <a:p>
            <a:pPr defTabSz="943478">
              <a:lnSpc>
                <a:spcPts val="2064"/>
              </a:lnSpc>
              <a:defRPr/>
            </a:pPr>
            <a:r>
              <a:rPr lang="ja-JP" altLang="en-US" sz="1400" dirty="0">
                <a:latin typeface="HGP明朝E" panose="02020900000000000000" pitchFamily="18" charset="-128"/>
                <a:ea typeface="HGP明朝E" panose="02020900000000000000" pitchFamily="18" charset="-128"/>
              </a:rPr>
              <a:t>と定められており</a:t>
            </a:r>
            <a:r>
              <a:rPr lang="en-US" altLang="ja-JP" sz="1400" dirty="0">
                <a:latin typeface="HGP明朝E" panose="02020900000000000000" pitchFamily="18" charset="-128"/>
                <a:ea typeface="HGP明朝E" panose="02020900000000000000" pitchFamily="18" charset="-128"/>
              </a:rPr>
              <a:t>,</a:t>
            </a:r>
            <a:r>
              <a:rPr lang="ja-JP" altLang="en-US" sz="1400" dirty="0">
                <a:latin typeface="HGP明朝E" panose="02020900000000000000" pitchFamily="18" charset="-128"/>
                <a:ea typeface="HGP明朝E" panose="02020900000000000000" pitchFamily="18" charset="-128"/>
              </a:rPr>
              <a:t>労働者の安全管理</a:t>
            </a:r>
            <a:r>
              <a:rPr lang="en-US" altLang="ja-JP" sz="1400" dirty="0">
                <a:latin typeface="HGP明朝E" panose="02020900000000000000" pitchFamily="18" charset="-128"/>
                <a:ea typeface="HGP明朝E" panose="02020900000000000000" pitchFamily="18" charset="-128"/>
              </a:rPr>
              <a:t>,</a:t>
            </a:r>
            <a:r>
              <a:rPr lang="ja-JP" altLang="en-US" sz="1400" dirty="0">
                <a:latin typeface="HGP明朝E" panose="02020900000000000000" pitchFamily="18" charset="-128"/>
                <a:ea typeface="HGP明朝E" panose="02020900000000000000" pitchFamily="18" charset="-128"/>
              </a:rPr>
              <a:t>健康の保持増進を確保するのは</a:t>
            </a:r>
            <a:r>
              <a:rPr lang="en-US" altLang="ja-JP" sz="1400" dirty="0">
                <a:latin typeface="HGP明朝E" panose="02020900000000000000" pitchFamily="18" charset="-128"/>
                <a:ea typeface="HGP明朝E" panose="02020900000000000000" pitchFamily="18" charset="-128"/>
              </a:rPr>
              <a:t>,</a:t>
            </a:r>
            <a:r>
              <a:rPr lang="ja-JP" altLang="en-US" sz="1400" dirty="0">
                <a:latin typeface="HGP明朝E" panose="02020900000000000000" pitchFamily="18" charset="-128"/>
                <a:ea typeface="HGP明朝E" panose="02020900000000000000" pitchFamily="18" charset="-128"/>
              </a:rPr>
              <a:t>経営者の責務である。</a:t>
            </a:r>
            <a:endParaRPr kumimoji="1" lang="ja-JP" altLang="en-US" dirty="0"/>
          </a:p>
        </p:txBody>
      </p:sp>
      <p:sp>
        <p:nvSpPr>
          <p:cNvPr id="5" name="スライド番号プレースホルダー 4"/>
          <p:cNvSpPr>
            <a:spLocks noGrp="1"/>
          </p:cNvSpPr>
          <p:nvPr>
            <p:ph type="sldNum" sz="quarter" idx="10"/>
          </p:nvPr>
        </p:nvSpPr>
        <p:spPr/>
        <p:txBody>
          <a:bodyPr/>
          <a:lstStyle/>
          <a:p>
            <a:fld id="{5F65748C-C6D8-4748-808C-1CEA1825BD04}" type="slidenum">
              <a:rPr kumimoji="1" lang="ja-JP" altLang="en-US" smtClean="0"/>
              <a:t>4</a:t>
            </a:fld>
            <a:endParaRPr kumimoji="1" lang="ja-JP" altLang="en-US"/>
          </a:p>
        </p:txBody>
      </p:sp>
    </p:spTree>
    <p:extLst>
      <p:ext uri="{BB962C8B-B14F-4D97-AF65-F5344CB8AC3E}">
        <p14:creationId xmlns:p14="http://schemas.microsoft.com/office/powerpoint/2010/main" val="3437625460"/>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7395" name="Rectangle 2"/>
          <p:cNvSpPr>
            <a:spLocks noGrp="1" noRot="1" noChangeAspect="1" noChangeArrowheads="1" noTextEdit="1"/>
          </p:cNvSpPr>
          <p:nvPr>
            <p:ph type="sldImg"/>
          </p:nvPr>
        </p:nvSpPr>
        <p:spPr>
          <a:xfrm>
            <a:off x="1154113" y="741363"/>
            <a:ext cx="4814887" cy="3889375"/>
          </a:xfrm>
          <a:prstGeom prst="rect">
            <a:avLst/>
          </a:prstGeom>
          <a:ln/>
        </p:spPr>
      </p:sp>
      <p:sp>
        <p:nvSpPr>
          <p:cNvPr id="187396" name="Rectangle 3"/>
          <p:cNvSpPr>
            <a:spLocks noGrp="1" noChangeAspect="1" noChangeArrowheads="1"/>
          </p:cNvSpPr>
          <p:nvPr>
            <p:ph type="body" idx="1"/>
          </p:nvPr>
        </p:nvSpPr>
        <p:spPr>
          <a:xfrm>
            <a:off x="1170855" y="4850840"/>
            <a:ext cx="4828132" cy="5225312"/>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defTabSz="946686">
              <a:lnSpc>
                <a:spcPts val="2064"/>
              </a:lnSpc>
              <a:defRPr/>
            </a:pPr>
            <a:r>
              <a:rPr lang="ja-JP" altLang="en-US" sz="1400" dirty="0">
                <a:solidFill>
                  <a:schemeClr val="accent4">
                    <a:lumMod val="10000"/>
                  </a:schemeClr>
                </a:solidFill>
                <a:latin typeface="HGP明朝E" panose="02020900000000000000" pitchFamily="18" charset="-128"/>
                <a:ea typeface="HGP明朝E" panose="02020900000000000000" pitchFamily="18" charset="-128"/>
              </a:rPr>
              <a:t>　ソフト面の対策とは</a:t>
            </a:r>
            <a:r>
              <a:rPr lang="en-US" altLang="ja-JP" sz="1400" dirty="0">
                <a:solidFill>
                  <a:schemeClr val="accent4">
                    <a:lumMod val="10000"/>
                  </a:schemeClr>
                </a:solidFill>
                <a:latin typeface="HGP明朝E" panose="02020900000000000000" pitchFamily="18" charset="-128"/>
                <a:ea typeface="HGP明朝E" panose="02020900000000000000" pitchFamily="18" charset="-128"/>
              </a:rPr>
              <a:t>,</a:t>
            </a:r>
            <a:r>
              <a:rPr lang="ja-JP" altLang="en-US" sz="1400" dirty="0">
                <a:solidFill>
                  <a:schemeClr val="accent4">
                    <a:lumMod val="10000"/>
                  </a:schemeClr>
                </a:solidFill>
                <a:latin typeface="HGP明朝E" panose="02020900000000000000" pitchFamily="18" charset="-128"/>
                <a:ea typeface="HGP明朝E" panose="02020900000000000000" pitchFamily="18" charset="-128"/>
              </a:rPr>
              <a:t>組織・管理などの無形な構成要素（ソフトウェアー）と</a:t>
            </a:r>
            <a:r>
              <a:rPr lang="ja-JP" altLang="en-US" sz="1400" dirty="0">
                <a:solidFill>
                  <a:prstClr val="black"/>
                </a:solidFill>
                <a:latin typeface="HGP明朝E" panose="02020900000000000000" pitchFamily="18" charset="-128"/>
                <a:ea typeface="HGP明朝E" panose="02020900000000000000" pitchFamily="18" charset="-128"/>
              </a:rPr>
              <a:t>人間的な構成要素（ヒューマンウェアー）である。</a:t>
            </a:r>
            <a:endParaRPr lang="en-US" altLang="ja-JP" sz="1400" dirty="0">
              <a:solidFill>
                <a:prstClr val="black"/>
              </a:solidFill>
              <a:latin typeface="HGP明朝E" panose="02020900000000000000" pitchFamily="18" charset="-128"/>
              <a:ea typeface="HGP明朝E" panose="02020900000000000000" pitchFamily="18" charset="-128"/>
            </a:endParaRPr>
          </a:p>
          <a:p>
            <a:pPr defTabSz="946686">
              <a:lnSpc>
                <a:spcPts val="2064"/>
              </a:lnSpc>
              <a:defRPr/>
            </a:pPr>
            <a:r>
              <a:rPr lang="ja-JP" altLang="en-US" sz="1400" dirty="0">
                <a:solidFill>
                  <a:prstClr val="black"/>
                </a:solidFill>
                <a:latin typeface="HGP明朝E" panose="02020900000000000000" pitchFamily="18" charset="-128"/>
                <a:ea typeface="HGP明朝E" panose="02020900000000000000" pitchFamily="18" charset="-128"/>
              </a:rPr>
              <a:t>　次のような分類もできる。</a:t>
            </a:r>
            <a:endParaRPr lang="en-US" altLang="ja-JP" sz="1400" dirty="0">
              <a:solidFill>
                <a:prstClr val="black"/>
              </a:solidFill>
              <a:latin typeface="HGP明朝E" panose="02020900000000000000" pitchFamily="18" charset="-128"/>
              <a:ea typeface="HGP明朝E" panose="02020900000000000000" pitchFamily="18" charset="-128"/>
            </a:endParaRPr>
          </a:p>
          <a:p>
            <a:pPr defTabSz="946686">
              <a:lnSpc>
                <a:spcPts val="2064"/>
              </a:lnSpc>
              <a:defRPr/>
            </a:pPr>
            <a:r>
              <a:rPr lang="ja-JP" altLang="en-US" sz="1400" dirty="0">
                <a:solidFill>
                  <a:schemeClr val="accent4">
                    <a:lumMod val="10000"/>
                  </a:schemeClr>
                </a:solidFill>
                <a:latin typeface="HGP明朝E" panose="02020900000000000000" pitchFamily="18" charset="-128"/>
                <a:ea typeface="HGP明朝E" panose="02020900000000000000" pitchFamily="18" charset="-128"/>
              </a:rPr>
              <a:t>（管理的要因対策）　</a:t>
            </a:r>
            <a:endParaRPr lang="en-US" altLang="ja-JP" sz="1400" dirty="0">
              <a:solidFill>
                <a:schemeClr val="accent4">
                  <a:lumMod val="10000"/>
                </a:schemeClr>
              </a:solidFill>
              <a:latin typeface="HGP明朝E" panose="02020900000000000000" pitchFamily="18" charset="-128"/>
              <a:ea typeface="HGP明朝E" panose="02020900000000000000" pitchFamily="18" charset="-128"/>
            </a:endParaRPr>
          </a:p>
          <a:p>
            <a:pPr defTabSz="946686">
              <a:lnSpc>
                <a:spcPts val="2064"/>
              </a:lnSpc>
              <a:defRPr/>
            </a:pPr>
            <a:r>
              <a:rPr lang="en-US" altLang="ja-JP" sz="1400" dirty="0">
                <a:solidFill>
                  <a:schemeClr val="accent4">
                    <a:lumMod val="10000"/>
                  </a:schemeClr>
                </a:solidFill>
                <a:latin typeface="HGP明朝E" panose="02020900000000000000" pitchFamily="18" charset="-128"/>
                <a:ea typeface="HGP明朝E" panose="02020900000000000000" pitchFamily="18" charset="-128"/>
              </a:rPr>
              <a:t>Ⅰ</a:t>
            </a:r>
            <a:r>
              <a:rPr lang="ja-JP" altLang="en-US" sz="1400" dirty="0">
                <a:solidFill>
                  <a:schemeClr val="accent4">
                    <a:lumMod val="10000"/>
                  </a:schemeClr>
                </a:solidFill>
                <a:latin typeface="HGP明朝E" panose="02020900000000000000" pitchFamily="18" charset="-128"/>
                <a:ea typeface="HGP明朝E" panose="02020900000000000000" pitchFamily="18" charset="-128"/>
              </a:rPr>
              <a:t>　組織面：安全管理体制</a:t>
            </a:r>
            <a:r>
              <a:rPr lang="en-US" altLang="ja-JP" sz="1400" dirty="0">
                <a:solidFill>
                  <a:schemeClr val="accent4">
                    <a:lumMod val="10000"/>
                  </a:schemeClr>
                </a:solidFill>
                <a:latin typeface="HGP明朝E" panose="02020900000000000000" pitchFamily="18" charset="-128"/>
                <a:ea typeface="HGP明朝E" panose="02020900000000000000" pitchFamily="18" charset="-128"/>
              </a:rPr>
              <a:t>,</a:t>
            </a:r>
            <a:r>
              <a:rPr lang="ja-JP" altLang="en-US" sz="1400" dirty="0">
                <a:solidFill>
                  <a:schemeClr val="accent4">
                    <a:lumMod val="10000"/>
                  </a:schemeClr>
                </a:solidFill>
                <a:latin typeface="HGP明朝E" panose="02020900000000000000" pitchFamily="18" charset="-128"/>
                <a:ea typeface="HGP明朝E" panose="02020900000000000000" pitchFamily="18" charset="-128"/>
              </a:rPr>
              <a:t>各種資格者</a:t>
            </a:r>
            <a:r>
              <a:rPr lang="en-US" altLang="ja-JP" sz="1400" dirty="0">
                <a:solidFill>
                  <a:schemeClr val="accent4">
                    <a:lumMod val="10000"/>
                  </a:schemeClr>
                </a:solidFill>
                <a:latin typeface="HGP明朝E" panose="02020900000000000000" pitchFamily="18" charset="-128"/>
                <a:ea typeface="HGP明朝E" panose="02020900000000000000" pitchFamily="18" charset="-128"/>
              </a:rPr>
              <a:t>,</a:t>
            </a:r>
            <a:r>
              <a:rPr lang="ja-JP" altLang="en-US" sz="1400" dirty="0">
                <a:solidFill>
                  <a:schemeClr val="accent4">
                    <a:lumMod val="10000"/>
                  </a:schemeClr>
                </a:solidFill>
                <a:latin typeface="HGP明朝E" panose="02020900000000000000" pitchFamily="18" charset="-128"/>
                <a:ea typeface="HGP明朝E" panose="02020900000000000000" pitchFamily="18" charset="-128"/>
              </a:rPr>
              <a:t>安全衛生委員会</a:t>
            </a:r>
          </a:p>
          <a:p>
            <a:pPr defTabSz="946686">
              <a:lnSpc>
                <a:spcPts val="2064"/>
              </a:lnSpc>
              <a:defRPr/>
            </a:pPr>
            <a:r>
              <a:rPr lang="en-US" altLang="ja-JP" sz="1400" dirty="0">
                <a:solidFill>
                  <a:schemeClr val="accent4">
                    <a:lumMod val="10000"/>
                  </a:schemeClr>
                </a:solidFill>
                <a:latin typeface="HGP明朝E" panose="02020900000000000000" pitchFamily="18" charset="-128"/>
                <a:ea typeface="HGP明朝E" panose="02020900000000000000" pitchFamily="18" charset="-128"/>
              </a:rPr>
              <a:t>Ⅱ</a:t>
            </a:r>
            <a:r>
              <a:rPr lang="ja-JP" altLang="en-US" sz="1400" dirty="0">
                <a:solidFill>
                  <a:schemeClr val="accent4">
                    <a:lumMod val="10000"/>
                  </a:schemeClr>
                </a:solidFill>
                <a:latin typeface="HGP明朝E" panose="02020900000000000000" pitchFamily="18" charset="-128"/>
                <a:ea typeface="HGP明朝E" panose="02020900000000000000" pitchFamily="18" charset="-128"/>
              </a:rPr>
              <a:t>　管理面：情報システム</a:t>
            </a:r>
            <a:r>
              <a:rPr lang="en-US" altLang="ja-JP" sz="1400" dirty="0">
                <a:solidFill>
                  <a:schemeClr val="accent4">
                    <a:lumMod val="10000"/>
                  </a:schemeClr>
                </a:solidFill>
                <a:latin typeface="HGP明朝E" panose="02020900000000000000" pitchFamily="18" charset="-128"/>
                <a:ea typeface="HGP明朝E" panose="02020900000000000000" pitchFamily="18" charset="-128"/>
              </a:rPr>
              <a:t>,</a:t>
            </a:r>
            <a:r>
              <a:rPr lang="ja-JP" altLang="en-US" sz="1400" dirty="0">
                <a:solidFill>
                  <a:schemeClr val="accent4">
                    <a:lumMod val="10000"/>
                  </a:schemeClr>
                </a:solidFill>
                <a:latin typeface="HGP明朝E" panose="02020900000000000000" pitchFamily="18" charset="-128"/>
                <a:ea typeface="HGP明朝E" panose="02020900000000000000" pitchFamily="18" charset="-128"/>
              </a:rPr>
              <a:t>プログラム</a:t>
            </a:r>
            <a:r>
              <a:rPr lang="en-US" altLang="ja-JP" sz="1400" dirty="0">
                <a:solidFill>
                  <a:schemeClr val="accent4">
                    <a:lumMod val="10000"/>
                  </a:schemeClr>
                </a:solidFill>
                <a:latin typeface="HGP明朝E" panose="02020900000000000000" pitchFamily="18" charset="-128"/>
                <a:ea typeface="HGP明朝E" panose="02020900000000000000" pitchFamily="18" charset="-128"/>
              </a:rPr>
              <a:t>,</a:t>
            </a:r>
            <a:r>
              <a:rPr lang="ja-JP" altLang="en-US" sz="1400" dirty="0">
                <a:solidFill>
                  <a:schemeClr val="accent4">
                    <a:lumMod val="10000"/>
                  </a:schemeClr>
                </a:solidFill>
                <a:latin typeface="HGP明朝E" panose="02020900000000000000" pitchFamily="18" charset="-128"/>
                <a:ea typeface="HGP明朝E" panose="02020900000000000000" pitchFamily="18" charset="-128"/>
              </a:rPr>
              <a:t>適正配置</a:t>
            </a:r>
          </a:p>
          <a:p>
            <a:pPr defTabSz="946686">
              <a:lnSpc>
                <a:spcPts val="2064"/>
              </a:lnSpc>
              <a:defRPr/>
            </a:pPr>
            <a:r>
              <a:rPr lang="en-US" altLang="ja-JP" sz="1400" dirty="0">
                <a:solidFill>
                  <a:schemeClr val="accent4">
                    <a:lumMod val="10000"/>
                  </a:schemeClr>
                </a:solidFill>
                <a:latin typeface="HGP明朝E" panose="02020900000000000000" pitchFamily="18" charset="-128"/>
                <a:ea typeface="HGP明朝E" panose="02020900000000000000" pitchFamily="18" charset="-128"/>
              </a:rPr>
              <a:t>Ⅲ</a:t>
            </a:r>
            <a:r>
              <a:rPr lang="ja-JP" altLang="en-US" sz="1400" dirty="0">
                <a:solidFill>
                  <a:schemeClr val="accent4">
                    <a:lumMod val="10000"/>
                  </a:schemeClr>
                </a:solidFill>
                <a:latin typeface="HGP明朝E" panose="02020900000000000000" pitchFamily="18" charset="-128"/>
                <a:ea typeface="HGP明朝E" panose="02020900000000000000" pitchFamily="18" charset="-128"/>
              </a:rPr>
              <a:t>　教育面：安全教育・訓練</a:t>
            </a:r>
            <a:r>
              <a:rPr lang="en-US" altLang="ja-JP" sz="1400" dirty="0">
                <a:solidFill>
                  <a:schemeClr val="accent4">
                    <a:lumMod val="10000"/>
                  </a:schemeClr>
                </a:solidFill>
                <a:latin typeface="HGP明朝E" panose="02020900000000000000" pitchFamily="18" charset="-128"/>
                <a:ea typeface="HGP明朝E" panose="02020900000000000000" pitchFamily="18" charset="-128"/>
              </a:rPr>
              <a:t>,</a:t>
            </a:r>
            <a:r>
              <a:rPr lang="ja-JP" altLang="en-US" sz="1400" dirty="0">
                <a:solidFill>
                  <a:schemeClr val="accent4">
                    <a:lumMod val="10000"/>
                  </a:schemeClr>
                </a:solidFill>
                <a:latin typeface="HGP明朝E" panose="02020900000000000000" pitchFamily="18" charset="-128"/>
                <a:ea typeface="HGP明朝E" panose="02020900000000000000" pitchFamily="18" charset="-128"/>
              </a:rPr>
              <a:t>掲示</a:t>
            </a:r>
            <a:r>
              <a:rPr lang="en-US" altLang="ja-JP" sz="1400" dirty="0">
                <a:solidFill>
                  <a:schemeClr val="accent4">
                    <a:lumMod val="10000"/>
                  </a:schemeClr>
                </a:solidFill>
                <a:latin typeface="HGP明朝E" panose="02020900000000000000" pitchFamily="18" charset="-128"/>
                <a:ea typeface="HGP明朝E" panose="02020900000000000000" pitchFamily="18" charset="-128"/>
              </a:rPr>
              <a:t>,</a:t>
            </a:r>
            <a:r>
              <a:rPr lang="ja-JP" altLang="en-US" sz="1400" dirty="0">
                <a:solidFill>
                  <a:schemeClr val="accent4">
                    <a:lumMod val="10000"/>
                  </a:schemeClr>
                </a:solidFill>
                <a:latin typeface="HGP明朝E" panose="02020900000000000000" pitchFamily="18" charset="-128"/>
                <a:ea typeface="HGP明朝E" panose="02020900000000000000" pitchFamily="18" charset="-128"/>
              </a:rPr>
              <a:t>ビデオ等</a:t>
            </a:r>
            <a:r>
              <a:rPr lang="en-US" altLang="ja-JP" sz="1400" dirty="0">
                <a:solidFill>
                  <a:schemeClr val="accent4">
                    <a:lumMod val="10000"/>
                  </a:schemeClr>
                </a:solidFill>
                <a:latin typeface="HGP明朝E" panose="02020900000000000000" pitchFamily="18" charset="-128"/>
                <a:ea typeface="HGP明朝E" panose="02020900000000000000" pitchFamily="18" charset="-128"/>
              </a:rPr>
              <a:t>,</a:t>
            </a:r>
            <a:r>
              <a:rPr lang="ja-JP" altLang="en-US" sz="1400" dirty="0">
                <a:latin typeface="HGP明朝E" panose="02020900000000000000" pitchFamily="18" charset="-128"/>
                <a:ea typeface="HGP明朝E" panose="02020900000000000000" pitchFamily="18" charset="-128"/>
              </a:rPr>
              <a:t>ラジオ体操</a:t>
            </a:r>
            <a:endParaRPr lang="en-US" altLang="ja-JP" sz="1400" dirty="0">
              <a:solidFill>
                <a:schemeClr val="accent4">
                  <a:lumMod val="10000"/>
                </a:schemeClr>
              </a:solidFill>
              <a:latin typeface="HGP明朝E" panose="02020900000000000000" pitchFamily="18" charset="-128"/>
              <a:ea typeface="HGP明朝E" panose="02020900000000000000" pitchFamily="18" charset="-128"/>
            </a:endParaRPr>
          </a:p>
          <a:p>
            <a:pPr defTabSz="946686">
              <a:lnSpc>
                <a:spcPts val="2064"/>
              </a:lnSpc>
              <a:defRPr/>
            </a:pPr>
            <a:r>
              <a:rPr lang="en-US" altLang="ja-JP" sz="1400" dirty="0">
                <a:solidFill>
                  <a:schemeClr val="accent4">
                    <a:lumMod val="10000"/>
                  </a:schemeClr>
                </a:solidFill>
                <a:latin typeface="HGP明朝E" panose="02020900000000000000" pitchFamily="18" charset="-128"/>
                <a:ea typeface="HGP明朝E" panose="02020900000000000000" pitchFamily="18" charset="-128"/>
              </a:rPr>
              <a:t>Ⅳ</a:t>
            </a:r>
            <a:r>
              <a:rPr lang="ja-JP" altLang="en-US" sz="1400" dirty="0">
                <a:solidFill>
                  <a:schemeClr val="accent4">
                    <a:lumMod val="10000"/>
                  </a:schemeClr>
                </a:solidFill>
                <a:latin typeface="HGP明朝E" panose="02020900000000000000" pitchFamily="18" charset="-128"/>
                <a:ea typeface="HGP明朝E" panose="02020900000000000000" pitchFamily="18" charset="-128"/>
              </a:rPr>
              <a:t>　活動面：</a:t>
            </a:r>
            <a:r>
              <a:rPr lang="ja-JP" altLang="en-US" sz="1400" dirty="0">
                <a:latin typeface="HGP明朝E" panose="02020900000000000000" pitchFamily="18" charset="-128"/>
                <a:ea typeface="HGP明朝E" panose="02020900000000000000" pitchFamily="18" charset="-128"/>
              </a:rPr>
              <a:t>ＫＹ</a:t>
            </a:r>
            <a:r>
              <a:rPr lang="en-US" altLang="ja-JP" sz="1400" dirty="0">
                <a:latin typeface="HGP明朝E" panose="02020900000000000000" pitchFamily="18" charset="-128"/>
                <a:ea typeface="HGP明朝E" panose="02020900000000000000" pitchFamily="18" charset="-128"/>
              </a:rPr>
              <a:t>,</a:t>
            </a:r>
            <a:r>
              <a:rPr lang="ja-JP" altLang="en-US" sz="1400" dirty="0">
                <a:latin typeface="HGP明朝E" panose="02020900000000000000" pitchFamily="18" charset="-128"/>
                <a:ea typeface="HGP明朝E" panose="02020900000000000000" pitchFamily="18" charset="-128"/>
              </a:rPr>
              <a:t>指差呼称</a:t>
            </a:r>
            <a:r>
              <a:rPr lang="en-US" altLang="ja-JP" sz="1400" dirty="0">
                <a:latin typeface="HGP明朝E" panose="02020900000000000000" pitchFamily="18" charset="-128"/>
                <a:ea typeface="HGP明朝E" panose="02020900000000000000" pitchFamily="18" charset="-128"/>
              </a:rPr>
              <a:t>,</a:t>
            </a:r>
            <a:r>
              <a:rPr lang="ja-JP" altLang="en-US" sz="1400" dirty="0">
                <a:latin typeface="HGP明朝E" panose="02020900000000000000" pitchFamily="18" charset="-128"/>
                <a:ea typeface="HGP明朝E" panose="02020900000000000000" pitchFamily="18" charset="-128"/>
              </a:rPr>
              <a:t>ヒヤリハット活動</a:t>
            </a:r>
            <a:r>
              <a:rPr lang="en-US" altLang="ja-JP" sz="1400" dirty="0">
                <a:latin typeface="HGP明朝E" panose="02020900000000000000" pitchFamily="18" charset="-128"/>
                <a:ea typeface="HGP明朝E" panose="02020900000000000000" pitchFamily="18" charset="-128"/>
              </a:rPr>
              <a:t>,</a:t>
            </a:r>
            <a:r>
              <a:rPr lang="ja-JP" altLang="en-US" sz="1400" dirty="0">
                <a:solidFill>
                  <a:schemeClr val="accent4">
                    <a:lumMod val="10000"/>
                  </a:schemeClr>
                </a:solidFill>
                <a:latin typeface="HGP明朝E" panose="02020900000000000000" pitchFamily="18" charset="-128"/>
                <a:ea typeface="HGP明朝E" panose="02020900000000000000" pitchFamily="18" charset="-128"/>
              </a:rPr>
              <a:t>自主的安全活動</a:t>
            </a:r>
            <a:r>
              <a:rPr lang="en-US" altLang="ja-JP" sz="1400" dirty="0">
                <a:solidFill>
                  <a:schemeClr val="accent4">
                    <a:lumMod val="10000"/>
                  </a:schemeClr>
                </a:solidFill>
                <a:latin typeface="HGP明朝E" panose="02020900000000000000" pitchFamily="18" charset="-128"/>
                <a:ea typeface="HGP明朝E" panose="02020900000000000000" pitchFamily="18" charset="-128"/>
              </a:rPr>
              <a:t>,</a:t>
            </a:r>
            <a:r>
              <a:rPr lang="ja-JP" altLang="en-US" sz="1400" dirty="0">
                <a:solidFill>
                  <a:schemeClr val="accent4">
                    <a:lumMod val="10000"/>
                  </a:schemeClr>
                </a:solidFill>
                <a:latin typeface="HGP明朝E" panose="02020900000000000000" pitchFamily="18" charset="-128"/>
                <a:ea typeface="HGP明朝E" panose="02020900000000000000" pitchFamily="18" charset="-128"/>
              </a:rPr>
              <a:t>ゼロ災運動</a:t>
            </a:r>
            <a:r>
              <a:rPr lang="en-US" altLang="ja-JP" sz="1400" dirty="0">
                <a:solidFill>
                  <a:schemeClr val="accent4">
                    <a:lumMod val="10000"/>
                  </a:schemeClr>
                </a:solidFill>
                <a:latin typeface="HGP明朝E" panose="02020900000000000000" pitchFamily="18" charset="-128"/>
                <a:ea typeface="HGP明朝E" panose="02020900000000000000" pitchFamily="18" charset="-128"/>
              </a:rPr>
              <a:t>,10</a:t>
            </a:r>
            <a:r>
              <a:rPr lang="ja-JP" altLang="en-US" sz="1400" dirty="0">
                <a:solidFill>
                  <a:schemeClr val="accent4">
                    <a:lumMod val="10000"/>
                  </a:schemeClr>
                </a:solidFill>
                <a:latin typeface="HGP明朝E" panose="02020900000000000000" pitchFamily="18" charset="-128"/>
                <a:ea typeface="HGP明朝E" panose="02020900000000000000" pitchFamily="18" charset="-128"/>
              </a:rPr>
              <a:t>Ｓ運動</a:t>
            </a:r>
            <a:r>
              <a:rPr lang="en-US" altLang="ja-JP" sz="1400" dirty="0">
                <a:solidFill>
                  <a:schemeClr val="accent4">
                    <a:lumMod val="10000"/>
                  </a:schemeClr>
                </a:solidFill>
                <a:latin typeface="HGP明朝E" panose="02020900000000000000" pitchFamily="18" charset="-128"/>
                <a:ea typeface="HGP明朝E" panose="02020900000000000000" pitchFamily="18" charset="-128"/>
              </a:rPr>
              <a:t>,</a:t>
            </a:r>
            <a:r>
              <a:rPr lang="ja-JP" altLang="en-US" sz="1400" dirty="0">
                <a:solidFill>
                  <a:schemeClr val="accent4">
                    <a:lumMod val="10000"/>
                  </a:schemeClr>
                </a:solidFill>
                <a:latin typeface="HGP明朝E" panose="02020900000000000000" pitchFamily="18" charset="-128"/>
                <a:ea typeface="HGP明朝E" panose="02020900000000000000" pitchFamily="18" charset="-128"/>
              </a:rPr>
              <a:t>パトロール</a:t>
            </a:r>
            <a:r>
              <a:rPr lang="en-US" altLang="ja-JP" sz="1400" dirty="0">
                <a:solidFill>
                  <a:schemeClr val="accent4">
                    <a:lumMod val="10000"/>
                  </a:schemeClr>
                </a:solidFill>
                <a:latin typeface="HGP明朝E" panose="02020900000000000000" pitchFamily="18" charset="-128"/>
                <a:ea typeface="HGP明朝E" panose="02020900000000000000" pitchFamily="18" charset="-128"/>
              </a:rPr>
              <a:t>,</a:t>
            </a:r>
            <a:r>
              <a:rPr lang="ja-JP" altLang="en-US" sz="1400" dirty="0">
                <a:solidFill>
                  <a:schemeClr val="accent4">
                    <a:lumMod val="10000"/>
                  </a:schemeClr>
                </a:solidFill>
                <a:latin typeface="HGP明朝E" panose="02020900000000000000" pitchFamily="18" charset="-128"/>
                <a:ea typeface="HGP明朝E" panose="02020900000000000000" pitchFamily="18" charset="-128"/>
              </a:rPr>
              <a:t>小集団活動</a:t>
            </a:r>
            <a:r>
              <a:rPr lang="en-US" altLang="ja-JP" sz="1400" dirty="0">
                <a:solidFill>
                  <a:schemeClr val="accent4">
                    <a:lumMod val="10000"/>
                  </a:schemeClr>
                </a:solidFill>
                <a:latin typeface="HGP明朝E" panose="02020900000000000000" pitchFamily="18" charset="-128"/>
                <a:ea typeface="HGP明朝E" panose="02020900000000000000" pitchFamily="18" charset="-128"/>
              </a:rPr>
              <a:t>,</a:t>
            </a:r>
            <a:r>
              <a:rPr lang="ja-JP" altLang="en-US" sz="1400" dirty="0">
                <a:solidFill>
                  <a:schemeClr val="accent4">
                    <a:lumMod val="10000"/>
                  </a:schemeClr>
                </a:solidFill>
                <a:latin typeface="HGP明朝E" panose="02020900000000000000" pitchFamily="18" charset="-128"/>
                <a:ea typeface="HGP明朝E" panose="02020900000000000000" pitchFamily="18" charset="-128"/>
              </a:rPr>
              <a:t>安全点検</a:t>
            </a:r>
            <a:r>
              <a:rPr lang="en-US" altLang="ja-JP" sz="1400" dirty="0">
                <a:solidFill>
                  <a:schemeClr val="accent4">
                    <a:lumMod val="10000"/>
                  </a:schemeClr>
                </a:solidFill>
                <a:latin typeface="HGP明朝E" panose="02020900000000000000" pitchFamily="18" charset="-128"/>
                <a:ea typeface="HGP明朝E" panose="02020900000000000000" pitchFamily="18" charset="-128"/>
              </a:rPr>
              <a:t>,</a:t>
            </a:r>
            <a:r>
              <a:rPr lang="ja-JP" altLang="en-US" sz="1400" dirty="0">
                <a:solidFill>
                  <a:schemeClr val="accent4">
                    <a:lumMod val="10000"/>
                  </a:schemeClr>
                </a:solidFill>
                <a:latin typeface="HGP明朝E" panose="02020900000000000000" pitchFamily="18" charset="-128"/>
                <a:ea typeface="HGP明朝E" panose="02020900000000000000" pitchFamily="18" charset="-128"/>
              </a:rPr>
              <a:t>ＴＢＭ等</a:t>
            </a:r>
            <a:endParaRPr lang="en-US" altLang="ja-JP" sz="1400" dirty="0">
              <a:solidFill>
                <a:schemeClr val="accent4">
                  <a:lumMod val="10000"/>
                </a:schemeClr>
              </a:solidFill>
              <a:latin typeface="HGP明朝E" panose="02020900000000000000" pitchFamily="18" charset="-128"/>
              <a:ea typeface="HGP明朝E" panose="02020900000000000000" pitchFamily="18" charset="-128"/>
            </a:endParaRPr>
          </a:p>
          <a:p>
            <a:pPr defTabSz="946686">
              <a:lnSpc>
                <a:spcPts val="2064"/>
              </a:lnSpc>
              <a:defRPr/>
            </a:pPr>
            <a:r>
              <a:rPr lang="ja-JP" altLang="en-US" sz="1400" dirty="0">
                <a:solidFill>
                  <a:schemeClr val="accent4">
                    <a:lumMod val="10000"/>
                  </a:schemeClr>
                </a:solidFill>
                <a:latin typeface="HGP明朝E" panose="02020900000000000000" pitchFamily="18" charset="-128"/>
                <a:ea typeface="HGP明朝E" panose="02020900000000000000" pitchFamily="18" charset="-128"/>
              </a:rPr>
              <a:t>　＊１０Ｓ運動とは</a:t>
            </a:r>
            <a:r>
              <a:rPr lang="en-US" altLang="ja-JP" sz="1400" dirty="0">
                <a:solidFill>
                  <a:schemeClr val="accent4">
                    <a:lumMod val="10000"/>
                  </a:schemeClr>
                </a:solidFill>
                <a:latin typeface="HGP明朝E" panose="02020900000000000000" pitchFamily="18" charset="-128"/>
                <a:ea typeface="HGP明朝E" panose="02020900000000000000" pitchFamily="18" charset="-128"/>
              </a:rPr>
              <a:t>,</a:t>
            </a:r>
            <a:r>
              <a:rPr lang="ja-JP" altLang="en-US" sz="1400" dirty="0">
                <a:solidFill>
                  <a:schemeClr val="accent4">
                    <a:lumMod val="10000"/>
                  </a:schemeClr>
                </a:solidFill>
                <a:latin typeface="HGP明朝E" panose="02020900000000000000" pitchFamily="18" charset="-128"/>
                <a:ea typeface="HGP明朝E" panose="02020900000000000000" pitchFamily="18" charset="-128"/>
              </a:rPr>
              <a:t>①整理</a:t>
            </a:r>
            <a:r>
              <a:rPr lang="en-US" altLang="ja-JP" sz="1400" dirty="0">
                <a:solidFill>
                  <a:schemeClr val="accent4">
                    <a:lumMod val="10000"/>
                  </a:schemeClr>
                </a:solidFill>
                <a:latin typeface="HGP明朝E" panose="02020900000000000000" pitchFamily="18" charset="-128"/>
                <a:ea typeface="HGP明朝E" panose="02020900000000000000" pitchFamily="18" charset="-128"/>
              </a:rPr>
              <a:t>,</a:t>
            </a:r>
            <a:r>
              <a:rPr lang="ja-JP" altLang="en-US" sz="1400" dirty="0">
                <a:solidFill>
                  <a:schemeClr val="accent4">
                    <a:lumMod val="10000"/>
                  </a:schemeClr>
                </a:solidFill>
                <a:latin typeface="HGP明朝E" panose="02020900000000000000" pitchFamily="18" charset="-128"/>
                <a:ea typeface="HGP明朝E" panose="02020900000000000000" pitchFamily="18" charset="-128"/>
              </a:rPr>
              <a:t>②整頓</a:t>
            </a:r>
            <a:r>
              <a:rPr lang="en-US" altLang="ja-JP" sz="1400" dirty="0">
                <a:solidFill>
                  <a:schemeClr val="accent4">
                    <a:lumMod val="10000"/>
                  </a:schemeClr>
                </a:solidFill>
                <a:latin typeface="HGP明朝E" panose="02020900000000000000" pitchFamily="18" charset="-128"/>
                <a:ea typeface="HGP明朝E" panose="02020900000000000000" pitchFamily="18" charset="-128"/>
              </a:rPr>
              <a:t>,</a:t>
            </a:r>
            <a:r>
              <a:rPr lang="ja-JP" altLang="en-US" sz="1400" dirty="0">
                <a:solidFill>
                  <a:schemeClr val="accent4">
                    <a:lumMod val="10000"/>
                  </a:schemeClr>
                </a:solidFill>
                <a:latin typeface="HGP明朝E" panose="02020900000000000000" pitchFamily="18" charset="-128"/>
                <a:ea typeface="HGP明朝E" panose="02020900000000000000" pitchFamily="18" charset="-128"/>
              </a:rPr>
              <a:t>③清潔</a:t>
            </a:r>
            <a:r>
              <a:rPr lang="en-US" altLang="ja-JP" sz="1400" dirty="0">
                <a:solidFill>
                  <a:schemeClr val="accent4">
                    <a:lumMod val="10000"/>
                  </a:schemeClr>
                </a:solidFill>
                <a:latin typeface="HGP明朝E" panose="02020900000000000000" pitchFamily="18" charset="-128"/>
                <a:ea typeface="HGP明朝E" panose="02020900000000000000" pitchFamily="18" charset="-128"/>
              </a:rPr>
              <a:t>,</a:t>
            </a:r>
            <a:r>
              <a:rPr lang="ja-JP" altLang="en-US" sz="1400" dirty="0">
                <a:solidFill>
                  <a:schemeClr val="accent4">
                    <a:lumMod val="10000"/>
                  </a:schemeClr>
                </a:solidFill>
                <a:latin typeface="HGP明朝E" panose="02020900000000000000" pitchFamily="18" charset="-128"/>
                <a:ea typeface="HGP明朝E" panose="02020900000000000000" pitchFamily="18" charset="-128"/>
              </a:rPr>
              <a:t>④清掃</a:t>
            </a:r>
            <a:r>
              <a:rPr lang="en-US" altLang="ja-JP" sz="1400" dirty="0">
                <a:solidFill>
                  <a:schemeClr val="accent4">
                    <a:lumMod val="10000"/>
                  </a:schemeClr>
                </a:solidFill>
                <a:latin typeface="HGP明朝E" panose="02020900000000000000" pitchFamily="18" charset="-128"/>
                <a:ea typeface="HGP明朝E" panose="02020900000000000000" pitchFamily="18" charset="-128"/>
              </a:rPr>
              <a:t>,</a:t>
            </a:r>
            <a:r>
              <a:rPr lang="ja-JP" altLang="en-US" sz="1400" dirty="0">
                <a:solidFill>
                  <a:schemeClr val="accent4">
                    <a:lumMod val="10000"/>
                  </a:schemeClr>
                </a:solidFill>
                <a:latin typeface="HGP明朝E" panose="02020900000000000000" pitchFamily="18" charset="-128"/>
                <a:ea typeface="HGP明朝E" panose="02020900000000000000" pitchFamily="18" charset="-128"/>
              </a:rPr>
              <a:t>⑤躾</a:t>
            </a:r>
            <a:r>
              <a:rPr lang="en-US" altLang="ja-JP" sz="1400" dirty="0">
                <a:solidFill>
                  <a:schemeClr val="accent4">
                    <a:lumMod val="10000"/>
                  </a:schemeClr>
                </a:solidFill>
                <a:latin typeface="HGP明朝E" panose="02020900000000000000" pitchFamily="18" charset="-128"/>
                <a:ea typeface="HGP明朝E" panose="02020900000000000000" pitchFamily="18" charset="-128"/>
              </a:rPr>
              <a:t>,</a:t>
            </a:r>
            <a:r>
              <a:rPr lang="ja-JP" altLang="en-US" sz="1400" dirty="0">
                <a:solidFill>
                  <a:schemeClr val="accent4">
                    <a:lumMod val="10000"/>
                  </a:schemeClr>
                </a:solidFill>
                <a:latin typeface="HGP明朝E" panose="02020900000000000000" pitchFamily="18" charset="-128"/>
                <a:ea typeface="HGP明朝E" panose="02020900000000000000" pitchFamily="18" charset="-128"/>
              </a:rPr>
              <a:t>⑥設備の点検・整備</a:t>
            </a:r>
            <a:r>
              <a:rPr lang="en-US" altLang="ja-JP" sz="1400" dirty="0">
                <a:solidFill>
                  <a:schemeClr val="accent4">
                    <a:lumMod val="10000"/>
                  </a:schemeClr>
                </a:solidFill>
                <a:latin typeface="HGP明朝E" panose="02020900000000000000" pitchFamily="18" charset="-128"/>
                <a:ea typeface="HGP明朝E" panose="02020900000000000000" pitchFamily="18" charset="-128"/>
              </a:rPr>
              <a:t>,</a:t>
            </a:r>
            <a:r>
              <a:rPr lang="ja-JP" altLang="en-US" sz="1400" dirty="0">
                <a:solidFill>
                  <a:schemeClr val="accent4">
                    <a:lumMod val="10000"/>
                  </a:schemeClr>
                </a:solidFill>
                <a:latin typeface="HGP明朝E" panose="02020900000000000000" pitchFamily="18" charset="-128"/>
                <a:ea typeface="HGP明朝E" panose="02020900000000000000" pitchFamily="18" charset="-128"/>
              </a:rPr>
              <a:t>⑦作業手順</a:t>
            </a:r>
            <a:r>
              <a:rPr lang="en-US" altLang="ja-JP" sz="1400" dirty="0">
                <a:solidFill>
                  <a:schemeClr val="accent4">
                    <a:lumMod val="10000"/>
                  </a:schemeClr>
                </a:solidFill>
                <a:latin typeface="HGP明朝E" panose="02020900000000000000" pitchFamily="18" charset="-128"/>
                <a:ea typeface="HGP明朝E" panose="02020900000000000000" pitchFamily="18" charset="-128"/>
              </a:rPr>
              <a:t>,</a:t>
            </a:r>
            <a:r>
              <a:rPr lang="ja-JP" altLang="en-US" sz="1400" dirty="0">
                <a:solidFill>
                  <a:schemeClr val="accent4">
                    <a:lumMod val="10000"/>
                  </a:schemeClr>
                </a:solidFill>
                <a:latin typeface="HGP明朝E" panose="02020900000000000000" pitchFamily="18" charset="-128"/>
                <a:ea typeface="HGP明朝E" panose="02020900000000000000" pitchFamily="18" charset="-128"/>
              </a:rPr>
              <a:t>⑧習慣化</a:t>
            </a:r>
            <a:r>
              <a:rPr lang="en-US" altLang="ja-JP" sz="1400" dirty="0">
                <a:solidFill>
                  <a:schemeClr val="accent4">
                    <a:lumMod val="10000"/>
                  </a:schemeClr>
                </a:solidFill>
                <a:latin typeface="HGP明朝E" panose="02020900000000000000" pitchFamily="18" charset="-128"/>
                <a:ea typeface="HGP明朝E" panose="02020900000000000000" pitchFamily="18" charset="-128"/>
              </a:rPr>
              <a:t>,</a:t>
            </a:r>
            <a:r>
              <a:rPr lang="ja-JP" altLang="en-US" sz="1400" dirty="0">
                <a:solidFill>
                  <a:schemeClr val="accent4">
                    <a:lumMod val="10000"/>
                  </a:schemeClr>
                </a:solidFill>
                <a:latin typeface="HGP明朝E" panose="02020900000000000000" pitchFamily="18" charset="-128"/>
                <a:ea typeface="HGP明朝E" panose="02020900000000000000" pitchFamily="18" charset="-128"/>
              </a:rPr>
              <a:t>⑨先取り対策</a:t>
            </a:r>
            <a:r>
              <a:rPr lang="en-US" altLang="ja-JP" sz="1400" dirty="0">
                <a:solidFill>
                  <a:schemeClr val="accent4">
                    <a:lumMod val="10000"/>
                  </a:schemeClr>
                </a:solidFill>
                <a:latin typeface="HGP明朝E" panose="02020900000000000000" pitchFamily="18" charset="-128"/>
                <a:ea typeface="HGP明朝E" panose="02020900000000000000" pitchFamily="18" charset="-128"/>
              </a:rPr>
              <a:t>,</a:t>
            </a:r>
            <a:r>
              <a:rPr lang="ja-JP" altLang="en-US" sz="1400" dirty="0">
                <a:solidFill>
                  <a:schemeClr val="accent4">
                    <a:lumMod val="10000"/>
                  </a:schemeClr>
                </a:solidFill>
                <a:latin typeface="HGP明朝E" panose="02020900000000000000" pitchFamily="18" charset="-128"/>
                <a:ea typeface="HGP明朝E" panose="02020900000000000000" pitchFamily="18" charset="-128"/>
              </a:rPr>
              <a:t>⑩参加など</a:t>
            </a:r>
            <a:endParaRPr lang="en-US" altLang="ja-JP" sz="1400" dirty="0">
              <a:solidFill>
                <a:schemeClr val="accent4">
                  <a:lumMod val="10000"/>
                </a:schemeClr>
              </a:solidFill>
              <a:latin typeface="HGP明朝E" panose="02020900000000000000" pitchFamily="18" charset="-128"/>
              <a:ea typeface="HGP明朝E" panose="02020900000000000000" pitchFamily="18" charset="-128"/>
            </a:endParaRPr>
          </a:p>
          <a:p>
            <a:pPr defTabSz="946686">
              <a:lnSpc>
                <a:spcPts val="2064"/>
              </a:lnSpc>
              <a:defRPr/>
            </a:pPr>
            <a:r>
              <a:rPr lang="ja-JP" altLang="en-US" sz="1400" dirty="0">
                <a:solidFill>
                  <a:schemeClr val="accent4">
                    <a:lumMod val="10000"/>
                  </a:schemeClr>
                </a:solidFill>
                <a:latin typeface="HGP明朝E" panose="02020900000000000000" pitchFamily="18" charset="-128"/>
                <a:ea typeface="HGP明朝E" panose="02020900000000000000" pitchFamily="18" charset="-128"/>
              </a:rPr>
              <a:t>（作業的要因対策）</a:t>
            </a:r>
            <a:endParaRPr lang="en-US" altLang="ja-JP" sz="1400" dirty="0">
              <a:solidFill>
                <a:schemeClr val="accent4">
                  <a:lumMod val="10000"/>
                </a:schemeClr>
              </a:solidFill>
              <a:latin typeface="HGP明朝E" panose="02020900000000000000" pitchFamily="18" charset="-128"/>
              <a:ea typeface="HGP明朝E" panose="02020900000000000000" pitchFamily="18" charset="-128"/>
            </a:endParaRPr>
          </a:p>
          <a:p>
            <a:pPr defTabSz="946686">
              <a:lnSpc>
                <a:spcPts val="2064"/>
              </a:lnSpc>
              <a:defRPr/>
            </a:pPr>
            <a:r>
              <a:rPr lang="ja-JP" altLang="en-US" sz="1400" dirty="0">
                <a:solidFill>
                  <a:schemeClr val="accent4">
                    <a:lumMod val="10000"/>
                  </a:schemeClr>
                </a:solidFill>
                <a:latin typeface="HGP明朝E" panose="02020900000000000000" pitchFamily="18" charset="-128"/>
                <a:ea typeface="HGP明朝E" panose="02020900000000000000" pitchFamily="18" charset="-128"/>
              </a:rPr>
              <a:t>　作業環境</a:t>
            </a:r>
            <a:r>
              <a:rPr lang="en-US" altLang="ja-JP" sz="1400" dirty="0">
                <a:solidFill>
                  <a:schemeClr val="accent4">
                    <a:lumMod val="10000"/>
                  </a:schemeClr>
                </a:solidFill>
                <a:latin typeface="HGP明朝E" panose="02020900000000000000" pitchFamily="18" charset="-128"/>
                <a:ea typeface="HGP明朝E" panose="02020900000000000000" pitchFamily="18" charset="-128"/>
              </a:rPr>
              <a:t>,</a:t>
            </a:r>
            <a:r>
              <a:rPr lang="ja-JP" altLang="en-US" sz="1400" dirty="0">
                <a:solidFill>
                  <a:schemeClr val="accent4">
                    <a:lumMod val="10000"/>
                  </a:schemeClr>
                </a:solidFill>
                <a:latin typeface="HGP明朝E" panose="02020900000000000000" pitchFamily="18" charset="-128"/>
                <a:ea typeface="HGP明朝E" panose="02020900000000000000" pitchFamily="18" charset="-128"/>
              </a:rPr>
              <a:t>労働条件整備</a:t>
            </a:r>
            <a:r>
              <a:rPr lang="en-US" altLang="ja-JP" sz="1400" dirty="0">
                <a:solidFill>
                  <a:schemeClr val="accent4">
                    <a:lumMod val="10000"/>
                  </a:schemeClr>
                </a:solidFill>
                <a:latin typeface="HGP明朝E" panose="02020900000000000000" pitchFamily="18" charset="-128"/>
                <a:ea typeface="HGP明朝E" panose="02020900000000000000" pitchFamily="18" charset="-128"/>
              </a:rPr>
              <a:t>,</a:t>
            </a:r>
            <a:r>
              <a:rPr lang="ja-JP" altLang="en-US" sz="1400" dirty="0">
                <a:solidFill>
                  <a:schemeClr val="accent4">
                    <a:lumMod val="10000"/>
                  </a:schemeClr>
                </a:solidFill>
                <a:latin typeface="HGP明朝E" panose="02020900000000000000" pitchFamily="18" charset="-128"/>
                <a:ea typeface="HGP明朝E" panose="02020900000000000000" pitchFamily="18" charset="-128"/>
              </a:rPr>
              <a:t>作業手順</a:t>
            </a:r>
            <a:r>
              <a:rPr lang="en-US" altLang="ja-JP" sz="1400" dirty="0">
                <a:solidFill>
                  <a:schemeClr val="accent4">
                    <a:lumMod val="10000"/>
                  </a:schemeClr>
                </a:solidFill>
                <a:latin typeface="HGP明朝E" panose="02020900000000000000" pitchFamily="18" charset="-128"/>
                <a:ea typeface="HGP明朝E" panose="02020900000000000000" pitchFamily="18" charset="-128"/>
              </a:rPr>
              <a:t>,</a:t>
            </a:r>
            <a:r>
              <a:rPr lang="ja-JP" altLang="en-US" sz="1400" dirty="0">
                <a:solidFill>
                  <a:schemeClr val="accent4">
                    <a:lumMod val="10000"/>
                  </a:schemeClr>
                </a:solidFill>
                <a:latin typeface="HGP明朝E" panose="02020900000000000000" pitchFamily="18" charset="-128"/>
                <a:ea typeface="HGP明朝E" panose="02020900000000000000" pitchFamily="18" charset="-128"/>
              </a:rPr>
              <a:t>動作</a:t>
            </a:r>
            <a:r>
              <a:rPr lang="en-US" altLang="ja-JP" sz="1400" dirty="0">
                <a:solidFill>
                  <a:schemeClr val="accent4">
                    <a:lumMod val="10000"/>
                  </a:schemeClr>
                </a:solidFill>
                <a:latin typeface="HGP明朝E" panose="02020900000000000000" pitchFamily="18" charset="-128"/>
                <a:ea typeface="HGP明朝E" panose="02020900000000000000" pitchFamily="18" charset="-128"/>
              </a:rPr>
              <a:t>,</a:t>
            </a:r>
            <a:r>
              <a:rPr lang="ja-JP" altLang="en-US" sz="1400" dirty="0">
                <a:solidFill>
                  <a:schemeClr val="accent4">
                    <a:lumMod val="10000"/>
                  </a:schemeClr>
                </a:solidFill>
                <a:latin typeface="HGP明朝E" panose="02020900000000000000" pitchFamily="18" charset="-128"/>
                <a:ea typeface="HGP明朝E" panose="02020900000000000000" pitchFamily="18" charset="-128"/>
              </a:rPr>
              <a:t>連絡合図</a:t>
            </a:r>
            <a:r>
              <a:rPr lang="en-US" altLang="ja-JP" sz="1400" dirty="0">
                <a:solidFill>
                  <a:schemeClr val="accent4">
                    <a:lumMod val="10000"/>
                  </a:schemeClr>
                </a:solidFill>
                <a:latin typeface="HGP明朝E" panose="02020900000000000000" pitchFamily="18" charset="-128"/>
                <a:ea typeface="HGP明朝E" panose="02020900000000000000" pitchFamily="18" charset="-128"/>
              </a:rPr>
              <a:t>,</a:t>
            </a:r>
            <a:r>
              <a:rPr lang="ja-JP" altLang="en-US" sz="1400" dirty="0">
                <a:solidFill>
                  <a:schemeClr val="accent4">
                    <a:lumMod val="10000"/>
                  </a:schemeClr>
                </a:solidFill>
                <a:latin typeface="HGP明朝E" panose="02020900000000000000" pitchFamily="18" charset="-128"/>
                <a:ea typeface="HGP明朝E" panose="02020900000000000000" pitchFamily="18" charset="-128"/>
              </a:rPr>
              <a:t>保護具着用等　</a:t>
            </a:r>
            <a:endParaRPr lang="en-US" altLang="ja-JP" sz="1400" dirty="0">
              <a:solidFill>
                <a:schemeClr val="accent4">
                  <a:lumMod val="10000"/>
                </a:schemeClr>
              </a:solidFill>
              <a:latin typeface="HGP明朝E" panose="02020900000000000000" pitchFamily="18" charset="-128"/>
              <a:ea typeface="HGP明朝E" panose="02020900000000000000" pitchFamily="18" charset="-128"/>
            </a:endParaRPr>
          </a:p>
          <a:p>
            <a:pPr defTabSz="943478">
              <a:lnSpc>
                <a:spcPts val="2064"/>
              </a:lnSpc>
              <a:defRPr/>
            </a:pPr>
            <a:r>
              <a:rPr lang="ja-JP" altLang="en-US" sz="1400" dirty="0">
                <a:solidFill>
                  <a:schemeClr val="accent4">
                    <a:lumMod val="10000"/>
                  </a:schemeClr>
                </a:solidFill>
                <a:latin typeface="HGP明朝E" panose="02020900000000000000" pitchFamily="18" charset="-128"/>
                <a:ea typeface="HGP明朝E" panose="02020900000000000000" pitchFamily="18" charset="-128"/>
              </a:rPr>
              <a:t>（人的要因対策）</a:t>
            </a:r>
            <a:endParaRPr lang="en-US" altLang="ja-JP" sz="1400" dirty="0">
              <a:solidFill>
                <a:schemeClr val="accent4">
                  <a:lumMod val="10000"/>
                </a:schemeClr>
              </a:solidFill>
              <a:latin typeface="HGP明朝E" panose="02020900000000000000" pitchFamily="18" charset="-128"/>
              <a:ea typeface="HGP明朝E" panose="02020900000000000000" pitchFamily="18" charset="-128"/>
            </a:endParaRPr>
          </a:p>
          <a:p>
            <a:pPr defTabSz="943478">
              <a:lnSpc>
                <a:spcPts val="2064"/>
              </a:lnSpc>
              <a:defRPr/>
            </a:pPr>
            <a:r>
              <a:rPr lang="ja-JP" altLang="en-US" sz="1400" dirty="0">
                <a:solidFill>
                  <a:schemeClr val="accent4">
                    <a:lumMod val="10000"/>
                  </a:schemeClr>
                </a:solidFill>
                <a:latin typeface="HGP明朝E" panose="02020900000000000000" pitchFamily="18" charset="-128"/>
                <a:ea typeface="HGP明朝E" panose="02020900000000000000" pitchFamily="18" charset="-128"/>
              </a:rPr>
              <a:t>　</a:t>
            </a:r>
            <a:r>
              <a:rPr lang="ja-JP" altLang="en-US" sz="1400" dirty="0">
                <a:latin typeface="HGP明朝E" panose="02020900000000000000" pitchFamily="18" charset="-128"/>
                <a:ea typeface="HGP明朝E" panose="02020900000000000000" pitchFamily="18" charset="-128"/>
              </a:rPr>
              <a:t>ヒューマンファクターからみた「ヒューマンエラー」が中心</a:t>
            </a:r>
            <a:endParaRPr lang="en-US" altLang="ja-JP" sz="1400" dirty="0">
              <a:latin typeface="HGP明朝E" panose="02020900000000000000" pitchFamily="18" charset="-128"/>
              <a:ea typeface="HGP明朝E" panose="02020900000000000000" pitchFamily="18" charset="-128"/>
            </a:endParaRPr>
          </a:p>
        </p:txBody>
      </p:sp>
      <p:sp>
        <p:nvSpPr>
          <p:cNvPr id="2" name="スライド番号プレースホルダー 1"/>
          <p:cNvSpPr>
            <a:spLocks noGrp="1"/>
          </p:cNvSpPr>
          <p:nvPr>
            <p:ph type="sldNum" sz="quarter" idx="10"/>
          </p:nvPr>
        </p:nvSpPr>
        <p:spPr/>
        <p:txBody>
          <a:bodyPr/>
          <a:lstStyle/>
          <a:p>
            <a:fld id="{5F65748C-C6D8-4748-808C-1CEA1825BD04}" type="slidenum">
              <a:rPr kumimoji="1" lang="ja-JP" altLang="en-US" smtClean="0"/>
              <a:t>40</a:t>
            </a:fld>
            <a:endParaRPr kumimoji="1" lang="ja-JP" altLang="en-US"/>
          </a:p>
        </p:txBody>
      </p:sp>
    </p:spTree>
    <p:extLst>
      <p:ext uri="{BB962C8B-B14F-4D97-AF65-F5344CB8AC3E}">
        <p14:creationId xmlns:p14="http://schemas.microsoft.com/office/powerpoint/2010/main" val="2994429306"/>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7395" name="Rectangle 2"/>
          <p:cNvSpPr>
            <a:spLocks noGrp="1" noRot="1" noChangeAspect="1" noChangeArrowheads="1" noTextEdit="1"/>
          </p:cNvSpPr>
          <p:nvPr>
            <p:ph type="sldImg"/>
          </p:nvPr>
        </p:nvSpPr>
        <p:spPr>
          <a:xfrm>
            <a:off x="1154113" y="741363"/>
            <a:ext cx="4814887" cy="3889375"/>
          </a:xfrm>
          <a:prstGeom prst="rect">
            <a:avLst/>
          </a:prstGeom>
          <a:ln/>
        </p:spPr>
      </p:sp>
      <p:sp>
        <p:nvSpPr>
          <p:cNvPr id="187396" name="Rectangle 3"/>
          <p:cNvSpPr>
            <a:spLocks noGrp="1" noChangeAspect="1" noChangeArrowheads="1"/>
          </p:cNvSpPr>
          <p:nvPr>
            <p:ph type="body" idx="1"/>
          </p:nvPr>
        </p:nvSpPr>
        <p:spPr>
          <a:xfrm>
            <a:off x="1144544" y="4837771"/>
            <a:ext cx="4920221" cy="5107691"/>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defTabSz="943478">
              <a:lnSpc>
                <a:spcPts val="2064"/>
              </a:lnSpc>
              <a:defRPr/>
            </a:pPr>
            <a:r>
              <a:rPr lang="ja-JP" altLang="en-US" sz="1400" dirty="0">
                <a:latin typeface="HGP明朝E" panose="02020900000000000000" pitchFamily="18" charset="-128"/>
                <a:ea typeface="HGP明朝E" panose="02020900000000000000" pitchFamily="18" charset="-128"/>
              </a:rPr>
              <a:t>　厚生労働省「職場のあんぜんサイト」の分析によると</a:t>
            </a:r>
            <a:r>
              <a:rPr lang="en-US" altLang="ja-JP" sz="1400" dirty="0">
                <a:latin typeface="HGP明朝E" panose="02020900000000000000" pitchFamily="18" charset="-128"/>
                <a:ea typeface="HGP明朝E" panose="02020900000000000000" pitchFamily="18" charset="-128"/>
              </a:rPr>
              <a:t>,</a:t>
            </a:r>
            <a:r>
              <a:rPr lang="ja-JP" altLang="en-US" sz="1400" dirty="0">
                <a:latin typeface="HGP明朝E" panose="02020900000000000000" pitchFamily="18" charset="-128"/>
                <a:ea typeface="HGP明朝E" panose="02020900000000000000" pitchFamily="18" charset="-128"/>
              </a:rPr>
              <a:t>災害の原因が人間の不安全行動に関わるものが</a:t>
            </a:r>
            <a:r>
              <a:rPr lang="en-US" altLang="ja-JP" sz="1400" dirty="0">
                <a:latin typeface="HGP明朝E" panose="02020900000000000000" pitchFamily="18" charset="-128"/>
                <a:ea typeface="HGP明朝E" panose="02020900000000000000" pitchFamily="18" charset="-128"/>
              </a:rPr>
              <a:t>90%</a:t>
            </a:r>
            <a:r>
              <a:rPr lang="ja-JP" altLang="en-US" sz="1400" dirty="0">
                <a:latin typeface="HGP明朝E" panose="02020900000000000000" pitchFamily="18" charset="-128"/>
                <a:ea typeface="HGP明朝E" panose="02020900000000000000" pitchFamily="18" charset="-128"/>
              </a:rPr>
              <a:t>を超えているという統計結果がでている。</a:t>
            </a:r>
            <a:endParaRPr lang="en-US" altLang="ja-JP" sz="1400" dirty="0">
              <a:latin typeface="HGP明朝E" panose="02020900000000000000" pitchFamily="18" charset="-128"/>
              <a:ea typeface="HGP明朝E" panose="02020900000000000000" pitchFamily="18" charset="-128"/>
            </a:endParaRPr>
          </a:p>
          <a:p>
            <a:pPr defTabSz="943478">
              <a:lnSpc>
                <a:spcPts val="2064"/>
              </a:lnSpc>
              <a:defRPr/>
            </a:pPr>
            <a:r>
              <a:rPr lang="ja-JP" altLang="en-US" sz="1400" dirty="0">
                <a:latin typeface="HGP明朝E" panose="02020900000000000000" pitchFamily="18" charset="-128"/>
                <a:ea typeface="HGP明朝E" panose="02020900000000000000" pitchFamily="18" charset="-128"/>
              </a:rPr>
              <a:t>　「災害の原因」でも説明したが</a:t>
            </a:r>
            <a:r>
              <a:rPr lang="en-US" altLang="ja-JP" sz="1400" dirty="0">
                <a:latin typeface="HGP明朝E" panose="02020900000000000000" pitchFamily="18" charset="-128"/>
                <a:ea typeface="HGP明朝E" panose="02020900000000000000" pitchFamily="18" charset="-128"/>
              </a:rPr>
              <a:t>,</a:t>
            </a:r>
            <a:r>
              <a:rPr lang="ja-JP" altLang="en-US" sz="1400" dirty="0">
                <a:solidFill>
                  <a:prstClr val="black"/>
                </a:solidFill>
                <a:latin typeface="HGP明朝E" panose="02020900000000000000" pitchFamily="18" charset="-128"/>
                <a:ea typeface="HGP明朝E" panose="02020900000000000000" pitchFamily="18" charset="-128"/>
              </a:rPr>
              <a:t>「労働者死傷病報告」の原因欄に「被災者の不安全行動による」ものが多い。</a:t>
            </a:r>
            <a:endParaRPr lang="en-US" altLang="ja-JP" sz="1400" dirty="0">
              <a:solidFill>
                <a:prstClr val="black"/>
              </a:solidFill>
              <a:latin typeface="HGP明朝E" panose="02020900000000000000" pitchFamily="18" charset="-128"/>
              <a:ea typeface="HGP明朝E" panose="02020900000000000000" pitchFamily="18" charset="-128"/>
            </a:endParaRPr>
          </a:p>
          <a:p>
            <a:pPr defTabSz="943478">
              <a:lnSpc>
                <a:spcPts val="2064"/>
              </a:lnSpc>
              <a:defRPr/>
            </a:pPr>
            <a:r>
              <a:rPr lang="ja-JP" altLang="en-US" sz="1400" dirty="0">
                <a:latin typeface="HGP明朝E" panose="02020900000000000000" pitchFamily="18" charset="-128"/>
                <a:ea typeface="HGP明朝E" panose="02020900000000000000" pitchFamily="18" charset="-128"/>
              </a:rPr>
              <a:t>　最近の労働者は</a:t>
            </a:r>
            <a:r>
              <a:rPr lang="en-US" altLang="ja-JP" sz="1400" dirty="0">
                <a:latin typeface="HGP明朝E" panose="02020900000000000000" pitchFamily="18" charset="-128"/>
                <a:ea typeface="HGP明朝E" panose="02020900000000000000" pitchFamily="18" charset="-128"/>
              </a:rPr>
              <a:t>,</a:t>
            </a:r>
            <a:r>
              <a:rPr lang="ja-JP" altLang="en-US" sz="1400" dirty="0">
                <a:latin typeface="HGP明朝E" panose="02020900000000000000" pitchFamily="18" charset="-128"/>
                <a:ea typeface="HGP明朝E" panose="02020900000000000000" pitchFamily="18" charset="-128"/>
              </a:rPr>
              <a:t>ミスが多くなったのか？機械やその他の物の機能が向上し</a:t>
            </a:r>
            <a:r>
              <a:rPr lang="en-US" altLang="ja-JP" sz="1400" dirty="0">
                <a:latin typeface="HGP明朝E" panose="02020900000000000000" pitchFamily="18" charset="-128"/>
                <a:ea typeface="HGP明朝E" panose="02020900000000000000" pitchFamily="18" charset="-128"/>
              </a:rPr>
              <a:t>,</a:t>
            </a:r>
            <a:r>
              <a:rPr lang="ja-JP" altLang="en-US" sz="1400" dirty="0">
                <a:latin typeface="HGP明朝E" panose="02020900000000000000" pitchFamily="18" charset="-128"/>
                <a:ea typeface="HGP明朝E" panose="02020900000000000000" pitchFamily="18" charset="-128"/>
              </a:rPr>
              <a:t>人間のミスが目立つようになったもので</a:t>
            </a:r>
            <a:r>
              <a:rPr lang="en-US" altLang="ja-JP" sz="1400" dirty="0">
                <a:latin typeface="HGP明朝E" panose="02020900000000000000" pitchFamily="18" charset="-128"/>
                <a:ea typeface="HGP明朝E" panose="02020900000000000000" pitchFamily="18" charset="-128"/>
              </a:rPr>
              <a:t>,</a:t>
            </a:r>
            <a:r>
              <a:rPr lang="ja-JP" altLang="en-US" sz="1400" dirty="0">
                <a:latin typeface="HGP明朝E" panose="02020900000000000000" pitchFamily="18" charset="-128"/>
                <a:ea typeface="HGP明朝E" panose="02020900000000000000" pitchFamily="18" charset="-128"/>
              </a:rPr>
              <a:t>ミスが最近多くなったのではない。</a:t>
            </a:r>
            <a:endParaRPr lang="en-US" altLang="ja-JP" sz="1400" dirty="0">
              <a:latin typeface="HGP明朝E" panose="02020900000000000000" pitchFamily="18" charset="-128"/>
              <a:ea typeface="HGP明朝E" panose="02020900000000000000" pitchFamily="18" charset="-128"/>
            </a:endParaRPr>
          </a:p>
          <a:p>
            <a:pPr defTabSz="943478">
              <a:lnSpc>
                <a:spcPts val="2064"/>
              </a:lnSpc>
              <a:defRPr/>
            </a:pPr>
            <a:r>
              <a:rPr lang="ja-JP" altLang="en-US" sz="1400" dirty="0">
                <a:latin typeface="HGP明朝E" panose="02020900000000000000" pitchFamily="18" charset="-128"/>
                <a:ea typeface="HGP明朝E" panose="02020900000000000000" pitchFamily="18" charset="-128"/>
              </a:rPr>
              <a:t>　人間である以上</a:t>
            </a:r>
            <a:r>
              <a:rPr lang="en-US" altLang="ja-JP" sz="1400" dirty="0">
                <a:latin typeface="HGP明朝E" panose="02020900000000000000" pitchFamily="18" charset="-128"/>
                <a:ea typeface="HGP明朝E" panose="02020900000000000000" pitchFamily="18" charset="-128"/>
              </a:rPr>
              <a:t>,</a:t>
            </a:r>
            <a:r>
              <a:rPr lang="ja-JP" altLang="en-US" sz="1400" dirty="0">
                <a:latin typeface="HGP明朝E" panose="02020900000000000000" pitchFamily="18" charset="-128"/>
                <a:ea typeface="HGP明朝E" panose="02020900000000000000" pitchFamily="18" charset="-128"/>
              </a:rPr>
              <a:t>必ずミス（ヒューマンエラー）を生じるものである。</a:t>
            </a:r>
          </a:p>
          <a:p>
            <a:pPr defTabSz="943478">
              <a:lnSpc>
                <a:spcPts val="2064"/>
              </a:lnSpc>
              <a:defRPr/>
            </a:pPr>
            <a:r>
              <a:rPr lang="ja-JP" altLang="en-US" sz="1400" dirty="0">
                <a:latin typeface="HGP明朝E" panose="02020900000000000000" pitchFamily="18" charset="-128"/>
                <a:ea typeface="HGP明朝E" panose="02020900000000000000" pitchFamily="18" charset="-128"/>
              </a:rPr>
              <a:t>　不安全行動をなくすことは</a:t>
            </a:r>
            <a:r>
              <a:rPr lang="en-US" altLang="ja-JP" sz="1400" dirty="0">
                <a:latin typeface="HGP明朝E" panose="02020900000000000000" pitchFamily="18" charset="-128"/>
                <a:ea typeface="HGP明朝E" panose="02020900000000000000" pitchFamily="18" charset="-128"/>
              </a:rPr>
              <a:t>,</a:t>
            </a:r>
            <a:r>
              <a:rPr lang="ja-JP" altLang="en-US" sz="1400" dirty="0">
                <a:latin typeface="HGP明朝E" panose="02020900000000000000" pitchFamily="18" charset="-128"/>
                <a:ea typeface="HGP明朝E" panose="02020900000000000000" pitchFamily="18" charset="-128"/>
              </a:rPr>
              <a:t>人間の能力では「無理なこと」なのである。</a:t>
            </a:r>
            <a:endParaRPr lang="en-US" altLang="ja-JP" sz="1400" dirty="0">
              <a:latin typeface="HGP明朝E" panose="02020900000000000000" pitchFamily="18" charset="-128"/>
              <a:ea typeface="HGP明朝E" panose="02020900000000000000" pitchFamily="18" charset="-128"/>
            </a:endParaRPr>
          </a:p>
          <a:p>
            <a:pPr>
              <a:lnSpc>
                <a:spcPts val="2064"/>
              </a:lnSpc>
            </a:pPr>
            <a:r>
              <a:rPr lang="ja-JP" altLang="en-US" sz="1400" dirty="0">
                <a:latin typeface="HGP明朝E" panose="02020900000000000000" pitchFamily="18" charset="-128"/>
                <a:ea typeface="HGP明朝E" panose="02020900000000000000" pitchFamily="18" charset="-128"/>
              </a:rPr>
              <a:t>　なお</a:t>
            </a:r>
            <a:r>
              <a:rPr lang="en-US" altLang="ja-JP" sz="1400" dirty="0">
                <a:latin typeface="HGP明朝E" panose="02020900000000000000" pitchFamily="18" charset="-128"/>
                <a:ea typeface="HGP明朝E" panose="02020900000000000000" pitchFamily="18" charset="-128"/>
              </a:rPr>
              <a:t>,</a:t>
            </a:r>
            <a:r>
              <a:rPr lang="ja-JP" altLang="en-US" sz="1400" dirty="0">
                <a:latin typeface="HGP明朝E" panose="02020900000000000000" pitchFamily="18" charset="-128"/>
                <a:ea typeface="HGP明朝E" panose="02020900000000000000" pitchFamily="18" charset="-128"/>
              </a:rPr>
              <a:t>ヒューマンエラーを考えるときには</a:t>
            </a:r>
            <a:r>
              <a:rPr lang="en-US" altLang="ja-JP" sz="1400" dirty="0">
                <a:latin typeface="HGP明朝E" panose="02020900000000000000" pitchFamily="18" charset="-128"/>
                <a:ea typeface="HGP明朝E" panose="02020900000000000000" pitchFamily="18" charset="-128"/>
              </a:rPr>
              <a:t>,</a:t>
            </a:r>
            <a:r>
              <a:rPr lang="ja-JP" altLang="en-US" sz="1400" dirty="0">
                <a:latin typeface="HGP明朝E" panose="02020900000000000000" pitchFamily="18" charset="-128"/>
                <a:ea typeface="HGP明朝E" panose="02020900000000000000" pitchFamily="18" charset="-128"/>
              </a:rPr>
              <a:t>操作ミス等で事故が発生した場合に</a:t>
            </a:r>
            <a:r>
              <a:rPr lang="en-US" altLang="ja-JP" sz="1400" dirty="0">
                <a:latin typeface="HGP明朝E" panose="02020900000000000000" pitchFamily="18" charset="-128"/>
                <a:ea typeface="HGP明朝E" panose="02020900000000000000" pitchFamily="18" charset="-128"/>
              </a:rPr>
              <a:t>,</a:t>
            </a:r>
            <a:r>
              <a:rPr lang="ja-JP" altLang="en-US" sz="1400" dirty="0">
                <a:latin typeface="HGP明朝E" panose="02020900000000000000" pitchFamily="18" charset="-128"/>
                <a:ea typeface="HGP明朝E" panose="02020900000000000000" pitchFamily="18" charset="-128"/>
              </a:rPr>
              <a:t>「今後は操作ミスはしない」ではだめで</a:t>
            </a:r>
            <a:r>
              <a:rPr lang="en-US" altLang="ja-JP" sz="1400" dirty="0">
                <a:latin typeface="HGP明朝E" panose="02020900000000000000" pitchFamily="18" charset="-128"/>
                <a:ea typeface="HGP明朝E" panose="02020900000000000000" pitchFamily="18" charset="-128"/>
              </a:rPr>
              <a:t>,</a:t>
            </a:r>
            <a:r>
              <a:rPr lang="ja-JP" altLang="en-US" sz="1400" dirty="0">
                <a:latin typeface="HGP明朝E" panose="02020900000000000000" pitchFamily="18" charset="-128"/>
                <a:ea typeface="HGP明朝E" panose="02020900000000000000" pitchFamily="18" charset="-128"/>
              </a:rPr>
              <a:t>同じ操作ミスでも背景が異なれば</a:t>
            </a:r>
            <a:r>
              <a:rPr lang="en-US" altLang="ja-JP" sz="1400" dirty="0">
                <a:latin typeface="HGP明朝E" panose="02020900000000000000" pitchFamily="18" charset="-128"/>
                <a:ea typeface="HGP明朝E" panose="02020900000000000000" pitchFamily="18" charset="-128"/>
              </a:rPr>
              <a:t>,</a:t>
            </a:r>
            <a:r>
              <a:rPr lang="ja-JP" altLang="en-US" sz="1400" dirty="0">
                <a:latin typeface="HGP明朝E" panose="02020900000000000000" pitchFamily="18" charset="-128"/>
                <a:ea typeface="HGP明朝E" panose="02020900000000000000" pitchFamily="18" charset="-128"/>
              </a:rPr>
              <a:t>対策も違うのであるから</a:t>
            </a:r>
            <a:r>
              <a:rPr lang="en-US" altLang="ja-JP" sz="1400" dirty="0">
                <a:latin typeface="HGP明朝E" panose="02020900000000000000" pitchFamily="18" charset="-128"/>
                <a:ea typeface="HGP明朝E" panose="02020900000000000000" pitchFamily="18" charset="-128"/>
              </a:rPr>
              <a:t>,</a:t>
            </a:r>
            <a:r>
              <a:rPr lang="ja-JP" altLang="en-US" sz="1400" dirty="0">
                <a:latin typeface="HGP明朝E" panose="02020900000000000000" pitchFamily="18" charset="-128"/>
                <a:ea typeface="HGP明朝E" panose="02020900000000000000" pitchFamily="18" charset="-128"/>
              </a:rPr>
              <a:t>「何故</a:t>
            </a:r>
            <a:r>
              <a:rPr lang="en-US" altLang="ja-JP" sz="1400" dirty="0">
                <a:latin typeface="HGP明朝E" panose="02020900000000000000" pitchFamily="18" charset="-128"/>
                <a:ea typeface="HGP明朝E" panose="02020900000000000000" pitchFamily="18" charset="-128"/>
              </a:rPr>
              <a:t>,</a:t>
            </a:r>
            <a:r>
              <a:rPr lang="ja-JP" altLang="en-US" sz="1400" dirty="0">
                <a:latin typeface="HGP明朝E" panose="02020900000000000000" pitchFamily="18" charset="-128"/>
                <a:ea typeface="HGP明朝E" panose="02020900000000000000" pitchFamily="18" charset="-128"/>
              </a:rPr>
              <a:t>操作ミスをしたのかを考える」ことが大事である。「操作ミス」は</a:t>
            </a:r>
            <a:r>
              <a:rPr lang="en-US" altLang="ja-JP" sz="1400" dirty="0">
                <a:latin typeface="HGP明朝E" panose="02020900000000000000" pitchFamily="18" charset="-128"/>
                <a:ea typeface="HGP明朝E" panose="02020900000000000000" pitchFamily="18" charset="-128"/>
              </a:rPr>
              <a:t>1</a:t>
            </a:r>
            <a:r>
              <a:rPr lang="ja-JP" altLang="en-US" sz="1400" dirty="0" err="1">
                <a:latin typeface="HGP明朝E" panose="02020900000000000000" pitchFamily="18" charset="-128"/>
                <a:ea typeface="HGP明朝E" panose="02020900000000000000" pitchFamily="18" charset="-128"/>
              </a:rPr>
              <a:t>つの</a:t>
            </a:r>
            <a:r>
              <a:rPr lang="ja-JP" altLang="en-US" sz="1400" dirty="0">
                <a:latin typeface="HGP明朝E" panose="02020900000000000000" pitchFamily="18" charset="-128"/>
                <a:ea typeface="HGP明朝E" panose="02020900000000000000" pitchFamily="18" charset="-128"/>
              </a:rPr>
              <a:t>要因であり</a:t>
            </a:r>
            <a:r>
              <a:rPr lang="en-US" altLang="ja-JP" sz="1400" dirty="0">
                <a:latin typeface="HGP明朝E" panose="02020900000000000000" pitchFamily="18" charset="-128"/>
                <a:ea typeface="HGP明朝E" panose="02020900000000000000" pitchFamily="18" charset="-128"/>
              </a:rPr>
              <a:t>,</a:t>
            </a:r>
            <a:r>
              <a:rPr lang="ja-JP" altLang="en-US" sz="1400" dirty="0">
                <a:latin typeface="HGP明朝E" panose="02020900000000000000" pitchFamily="18" charset="-128"/>
                <a:ea typeface="HGP明朝E" panose="02020900000000000000" pitchFamily="18" charset="-128"/>
              </a:rPr>
              <a:t>「どのようにするか」から「何故そのように」へがポイントである。（「</a:t>
            </a:r>
            <a:r>
              <a:rPr lang="en-US" altLang="ja-JP" sz="1400" dirty="0">
                <a:latin typeface="HGP明朝E" panose="02020900000000000000" pitchFamily="18" charset="-128"/>
                <a:ea typeface="HGP明朝E" panose="02020900000000000000" pitchFamily="18" charset="-128"/>
              </a:rPr>
              <a:t>Know</a:t>
            </a:r>
            <a:r>
              <a:rPr lang="ja-JP" altLang="en-US" sz="1400" dirty="0">
                <a:latin typeface="HGP明朝E" panose="02020900000000000000" pitchFamily="18" charset="-128"/>
                <a:ea typeface="HGP明朝E" panose="02020900000000000000" pitchFamily="18" charset="-128"/>
              </a:rPr>
              <a:t>　</a:t>
            </a:r>
            <a:r>
              <a:rPr lang="en-US" altLang="ja-JP" sz="1400" dirty="0">
                <a:latin typeface="HGP明朝E" panose="02020900000000000000" pitchFamily="18" charset="-128"/>
                <a:ea typeface="HGP明朝E" panose="02020900000000000000" pitchFamily="18" charset="-128"/>
              </a:rPr>
              <a:t>How</a:t>
            </a:r>
            <a:r>
              <a:rPr lang="ja-JP" altLang="en-US" sz="1400" dirty="0">
                <a:latin typeface="HGP明朝E" panose="02020900000000000000" pitchFamily="18" charset="-128"/>
                <a:ea typeface="HGP明朝E" panose="02020900000000000000" pitchFamily="18" charset="-128"/>
              </a:rPr>
              <a:t>」から「</a:t>
            </a:r>
            <a:r>
              <a:rPr lang="en-US" altLang="ja-JP" sz="1400" dirty="0">
                <a:latin typeface="HGP明朝E" panose="02020900000000000000" pitchFamily="18" charset="-128"/>
                <a:ea typeface="HGP明朝E" panose="02020900000000000000" pitchFamily="18" charset="-128"/>
              </a:rPr>
              <a:t>Know</a:t>
            </a:r>
            <a:r>
              <a:rPr lang="ja-JP" altLang="en-US" sz="1400" dirty="0">
                <a:latin typeface="HGP明朝E" panose="02020900000000000000" pitchFamily="18" charset="-128"/>
                <a:ea typeface="HGP明朝E" panose="02020900000000000000" pitchFamily="18" charset="-128"/>
              </a:rPr>
              <a:t>　</a:t>
            </a:r>
            <a:r>
              <a:rPr lang="en-US" altLang="ja-JP" sz="1400" dirty="0">
                <a:latin typeface="HGP明朝E" panose="02020900000000000000" pitchFamily="18" charset="-128"/>
                <a:ea typeface="HGP明朝E" panose="02020900000000000000" pitchFamily="18" charset="-128"/>
              </a:rPr>
              <a:t>Why</a:t>
            </a:r>
            <a:r>
              <a:rPr lang="ja-JP" altLang="en-US" sz="1400" dirty="0">
                <a:latin typeface="HGP明朝E" panose="02020900000000000000" pitchFamily="18" charset="-128"/>
                <a:ea typeface="HGP明朝E" panose="02020900000000000000" pitchFamily="18" charset="-128"/>
              </a:rPr>
              <a:t>」）</a:t>
            </a:r>
            <a:endParaRPr lang="en-US" altLang="ja-JP" sz="1400" dirty="0"/>
          </a:p>
        </p:txBody>
      </p:sp>
      <p:sp>
        <p:nvSpPr>
          <p:cNvPr id="2" name="スライド番号プレースホルダー 1"/>
          <p:cNvSpPr>
            <a:spLocks noGrp="1"/>
          </p:cNvSpPr>
          <p:nvPr>
            <p:ph type="sldNum" sz="quarter" idx="10"/>
          </p:nvPr>
        </p:nvSpPr>
        <p:spPr/>
        <p:txBody>
          <a:bodyPr/>
          <a:lstStyle/>
          <a:p>
            <a:fld id="{5F65748C-C6D8-4748-808C-1CEA1825BD04}" type="slidenum">
              <a:rPr kumimoji="1" lang="ja-JP" altLang="en-US" smtClean="0"/>
              <a:t>41</a:t>
            </a:fld>
            <a:endParaRPr kumimoji="1" lang="ja-JP" altLang="en-US"/>
          </a:p>
        </p:txBody>
      </p:sp>
    </p:spTree>
    <p:extLst>
      <p:ext uri="{BB962C8B-B14F-4D97-AF65-F5344CB8AC3E}">
        <p14:creationId xmlns:p14="http://schemas.microsoft.com/office/powerpoint/2010/main" val="1285782656"/>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154113" y="741363"/>
            <a:ext cx="4814887" cy="3889375"/>
          </a:xfrm>
          <a:prstGeom prst="rect">
            <a:avLst/>
          </a:prstGeom>
        </p:spPr>
      </p:sp>
      <p:sp>
        <p:nvSpPr>
          <p:cNvPr id="3" name="ノート プレースホルダー 2"/>
          <p:cNvSpPr>
            <a:spLocks noGrp="1" noChangeAspect="1"/>
          </p:cNvSpPr>
          <p:nvPr>
            <p:ph type="body" idx="1"/>
          </p:nvPr>
        </p:nvSpPr>
        <p:spPr>
          <a:xfrm>
            <a:off x="1144544" y="4890047"/>
            <a:ext cx="4854443" cy="4445497"/>
          </a:xfrm>
          <a:prstGeom prst="rect">
            <a:avLst/>
          </a:prstGeom>
        </p:spPr>
        <p:txBody>
          <a:bodyPr/>
          <a:lstStyle/>
          <a:p>
            <a:pPr>
              <a:lnSpc>
                <a:spcPts val="2064"/>
              </a:lnSpc>
            </a:pPr>
            <a:r>
              <a:rPr lang="ja-JP" altLang="en-US" sz="1400" dirty="0">
                <a:latin typeface="HGP明朝E" panose="02020900000000000000" pitchFamily="18" charset="-128"/>
                <a:ea typeface="HGP明朝E" panose="02020900000000000000" pitchFamily="18" charset="-128"/>
              </a:rPr>
              <a:t>　　「災害が発生するかもしれない」と言うと</a:t>
            </a:r>
            <a:r>
              <a:rPr lang="en-US" altLang="ja-JP" sz="1400" dirty="0">
                <a:latin typeface="HGP明朝E" panose="02020900000000000000" pitchFamily="18" charset="-128"/>
                <a:ea typeface="HGP明朝E" panose="02020900000000000000" pitchFamily="18" charset="-128"/>
              </a:rPr>
              <a:t>,</a:t>
            </a:r>
            <a:r>
              <a:rPr lang="ja-JP" altLang="en-US" sz="1400" dirty="0">
                <a:latin typeface="HGP明朝E" panose="02020900000000000000" pitchFamily="18" charset="-128"/>
                <a:ea typeface="HGP明朝E" panose="02020900000000000000" pitchFamily="18" charset="-128"/>
              </a:rPr>
              <a:t>「災害を起こさないようにするのがお前の仕事だ」と言われる。</a:t>
            </a:r>
            <a:endParaRPr lang="en-US" altLang="ja-JP" sz="1400" dirty="0">
              <a:latin typeface="HGP明朝E" panose="02020900000000000000" pitchFamily="18" charset="-128"/>
              <a:ea typeface="HGP明朝E" panose="02020900000000000000" pitchFamily="18" charset="-128"/>
            </a:endParaRPr>
          </a:p>
          <a:p>
            <a:pPr>
              <a:lnSpc>
                <a:spcPts val="2064"/>
              </a:lnSpc>
            </a:pPr>
            <a:r>
              <a:rPr lang="ja-JP" altLang="en-US" sz="1400" dirty="0">
                <a:latin typeface="HGP明朝E" panose="02020900000000000000" pitchFamily="18" charset="-128"/>
                <a:ea typeface="HGP明朝E" panose="02020900000000000000" pitchFamily="18" charset="-128"/>
              </a:rPr>
              <a:t>　その上</a:t>
            </a:r>
            <a:r>
              <a:rPr lang="en-US" altLang="ja-JP" sz="1400" dirty="0">
                <a:latin typeface="HGP明朝E" panose="02020900000000000000" pitchFamily="18" charset="-128"/>
                <a:ea typeface="HGP明朝E" panose="02020900000000000000" pitchFamily="18" charset="-128"/>
              </a:rPr>
              <a:t>,</a:t>
            </a:r>
            <a:r>
              <a:rPr lang="ja-JP" altLang="en-US" sz="1400" dirty="0">
                <a:latin typeface="HGP明朝E" panose="02020900000000000000" pitchFamily="18" charset="-128"/>
                <a:ea typeface="HGP明朝E" panose="02020900000000000000" pitchFamily="18" charset="-128"/>
              </a:rPr>
              <a:t>「怪我と弁当は自分持ち」という意識があれば</a:t>
            </a:r>
            <a:r>
              <a:rPr lang="en-US" altLang="ja-JP" sz="1400" dirty="0">
                <a:latin typeface="HGP明朝E" panose="02020900000000000000" pitchFamily="18" charset="-128"/>
                <a:ea typeface="HGP明朝E" panose="02020900000000000000" pitchFamily="18" charset="-128"/>
              </a:rPr>
              <a:t>,</a:t>
            </a:r>
            <a:r>
              <a:rPr lang="ja-JP" altLang="en-US" sz="1400" dirty="0">
                <a:latin typeface="HGP明朝E" panose="02020900000000000000" pitchFamily="18" charset="-128"/>
                <a:ea typeface="HGP明朝E" panose="02020900000000000000" pitchFamily="18" charset="-128"/>
              </a:rPr>
              <a:t>自分が悪いと思い</a:t>
            </a:r>
            <a:r>
              <a:rPr lang="en-US" altLang="ja-JP" sz="1400" dirty="0">
                <a:latin typeface="HGP明朝E" panose="02020900000000000000" pitchFamily="18" charset="-128"/>
                <a:ea typeface="HGP明朝E" panose="02020900000000000000" pitchFamily="18" charset="-128"/>
              </a:rPr>
              <a:t>,</a:t>
            </a:r>
            <a:r>
              <a:rPr lang="ja-JP" altLang="en-US" sz="1400" dirty="0">
                <a:latin typeface="HGP明朝E" panose="02020900000000000000" pitchFamily="18" charset="-128"/>
                <a:ea typeface="HGP明朝E" panose="02020900000000000000" pitchFamily="18" charset="-128"/>
              </a:rPr>
              <a:t>ミスを進んで言う人は少ない。</a:t>
            </a:r>
            <a:endParaRPr lang="en-US" altLang="ja-JP" sz="1400" dirty="0">
              <a:latin typeface="HGP明朝E" panose="02020900000000000000" pitchFamily="18" charset="-128"/>
              <a:ea typeface="HGP明朝E" panose="02020900000000000000" pitchFamily="18" charset="-128"/>
            </a:endParaRPr>
          </a:p>
          <a:p>
            <a:pPr defTabSz="1022717">
              <a:lnSpc>
                <a:spcPts val="2064"/>
              </a:lnSpc>
              <a:defRPr/>
            </a:pPr>
            <a:r>
              <a:rPr lang="ja-JP" altLang="en-US" sz="1400" dirty="0">
                <a:latin typeface="HGP明朝E" panose="02020900000000000000" pitchFamily="18" charset="-128"/>
                <a:ea typeface="HGP明朝E" panose="02020900000000000000" pitchFamily="18" charset="-128"/>
              </a:rPr>
              <a:t>　よって</a:t>
            </a:r>
            <a:r>
              <a:rPr lang="en-US" altLang="ja-JP" sz="1400" dirty="0">
                <a:latin typeface="HGP明朝E" panose="02020900000000000000" pitchFamily="18" charset="-128"/>
                <a:ea typeface="HGP明朝E" panose="02020900000000000000" pitchFamily="18" charset="-128"/>
              </a:rPr>
              <a:t>,</a:t>
            </a:r>
            <a:r>
              <a:rPr lang="ja-JP" altLang="en-US" sz="1400" dirty="0">
                <a:latin typeface="HGP明朝E" panose="02020900000000000000" pitchFamily="18" charset="-128"/>
                <a:ea typeface="HGP明朝E" panose="02020900000000000000" pitchFamily="18" charset="-128"/>
              </a:rPr>
              <a:t>ヒヤリハットを報告できない。</a:t>
            </a:r>
            <a:endParaRPr lang="en-US" altLang="ja-JP" sz="1400" dirty="0">
              <a:latin typeface="HGP明朝E" panose="02020900000000000000" pitchFamily="18" charset="-128"/>
              <a:ea typeface="HGP明朝E" panose="02020900000000000000" pitchFamily="18" charset="-128"/>
            </a:endParaRPr>
          </a:p>
          <a:p>
            <a:pPr defTabSz="1022717">
              <a:lnSpc>
                <a:spcPts val="2064"/>
              </a:lnSpc>
              <a:defRPr/>
            </a:pPr>
            <a:r>
              <a:rPr lang="ja-JP" altLang="en-US" sz="1400" dirty="0">
                <a:latin typeface="HGP明朝E" panose="02020900000000000000" pitchFamily="18" charset="-128"/>
                <a:ea typeface="HGP明朝E" panose="02020900000000000000" pitchFamily="18" charset="-128"/>
              </a:rPr>
              <a:t>　不安</a:t>
            </a:r>
            <a:r>
              <a:rPr lang="en-US" altLang="ja-JP" sz="1400" dirty="0">
                <a:latin typeface="HGP明朝E" panose="02020900000000000000" pitchFamily="18" charset="-128"/>
                <a:ea typeface="HGP明朝E" panose="02020900000000000000" pitchFamily="18" charset="-128"/>
              </a:rPr>
              <a:t>,</a:t>
            </a:r>
            <a:r>
              <a:rPr lang="ja-JP" altLang="en-US" sz="1400" dirty="0">
                <a:latin typeface="HGP明朝E" panose="02020900000000000000" pitchFamily="18" charset="-128"/>
                <a:ea typeface="HGP明朝E" panose="02020900000000000000" pitchFamily="18" charset="-128"/>
              </a:rPr>
              <a:t>危険があっても問題にできないことが</a:t>
            </a:r>
            <a:r>
              <a:rPr lang="en-US" altLang="ja-JP" sz="1400" dirty="0">
                <a:latin typeface="HGP明朝E" panose="02020900000000000000" pitchFamily="18" charset="-128"/>
                <a:ea typeface="HGP明朝E" panose="02020900000000000000" pitchFamily="18" charset="-128"/>
              </a:rPr>
              <a:t>,</a:t>
            </a:r>
            <a:r>
              <a:rPr lang="ja-JP" altLang="en-US" sz="1400" dirty="0">
                <a:latin typeface="HGP明朝E" panose="02020900000000000000" pitchFamily="18" charset="-128"/>
                <a:ea typeface="HGP明朝E" panose="02020900000000000000" pitchFamily="18" charset="-128"/>
              </a:rPr>
              <a:t>悪くすれば</a:t>
            </a:r>
            <a:r>
              <a:rPr lang="en-US" altLang="ja-JP" sz="1400" dirty="0">
                <a:latin typeface="HGP明朝E" panose="02020900000000000000" pitchFamily="18" charset="-128"/>
                <a:ea typeface="HGP明朝E" panose="02020900000000000000" pitchFamily="18" charset="-128"/>
              </a:rPr>
              <a:t>,</a:t>
            </a:r>
            <a:r>
              <a:rPr lang="ja-JP" altLang="en-US" sz="1400" dirty="0">
                <a:latin typeface="HGP明朝E" panose="02020900000000000000" pitchFamily="18" charset="-128"/>
                <a:ea typeface="HGP明朝E" panose="02020900000000000000" pitchFamily="18" charset="-128"/>
              </a:rPr>
              <a:t>強制的安心</a:t>
            </a:r>
            <a:r>
              <a:rPr lang="en-US" altLang="ja-JP" sz="1400" dirty="0">
                <a:latin typeface="HGP明朝E" panose="02020900000000000000" pitchFamily="18" charset="-128"/>
                <a:ea typeface="HGP明朝E" panose="02020900000000000000" pitchFamily="18" charset="-128"/>
              </a:rPr>
              <a:t>,</a:t>
            </a:r>
            <a:r>
              <a:rPr lang="ja-JP" altLang="en-US" sz="1400" dirty="0">
                <a:latin typeface="HGP明朝E" panose="02020900000000000000" pitchFamily="18" charset="-128"/>
                <a:ea typeface="HGP明朝E" panose="02020900000000000000" pitchFamily="18" charset="-128"/>
              </a:rPr>
              <a:t>虚偽の安全</a:t>
            </a:r>
            <a:r>
              <a:rPr lang="en-US" altLang="ja-JP" sz="1400" dirty="0">
                <a:latin typeface="HGP明朝E" panose="02020900000000000000" pitchFamily="18" charset="-128"/>
                <a:ea typeface="HGP明朝E" panose="02020900000000000000" pitchFamily="18" charset="-128"/>
              </a:rPr>
              <a:t>,</a:t>
            </a:r>
            <a:r>
              <a:rPr lang="ja-JP" altLang="en-US" sz="1400" dirty="0">
                <a:latin typeface="HGP明朝E" panose="02020900000000000000" pitchFamily="18" charset="-128"/>
                <a:ea typeface="HGP明朝E" panose="02020900000000000000" pitchFamily="18" charset="-128"/>
              </a:rPr>
              <a:t>危険の隠蔽</a:t>
            </a:r>
            <a:r>
              <a:rPr lang="en-US" altLang="ja-JP" sz="1400" dirty="0">
                <a:latin typeface="HGP明朝E" panose="02020900000000000000" pitchFamily="18" charset="-128"/>
                <a:ea typeface="HGP明朝E" panose="02020900000000000000" pitchFamily="18" charset="-128"/>
              </a:rPr>
              <a:t>,</a:t>
            </a:r>
            <a:r>
              <a:rPr lang="ja-JP" altLang="en-US" sz="1400" dirty="0">
                <a:latin typeface="HGP明朝E" panose="02020900000000000000" pitchFamily="18" charset="-128"/>
                <a:ea typeface="HGP明朝E" panose="02020900000000000000" pitchFamily="18" charset="-128"/>
              </a:rPr>
              <a:t>データ捏造まで及ぶこともあるかもしれない。</a:t>
            </a:r>
            <a:endParaRPr lang="en-US" altLang="ja-JP" sz="1400" dirty="0">
              <a:latin typeface="HGP明朝E" panose="02020900000000000000" pitchFamily="18" charset="-128"/>
              <a:ea typeface="HGP明朝E" panose="02020900000000000000" pitchFamily="18" charset="-128"/>
            </a:endParaRPr>
          </a:p>
          <a:p>
            <a:pPr defTabSz="1022717">
              <a:lnSpc>
                <a:spcPts val="2064"/>
              </a:lnSpc>
              <a:defRPr/>
            </a:pPr>
            <a:r>
              <a:rPr lang="ja-JP" altLang="en-US" sz="1400" dirty="0">
                <a:latin typeface="HGP明朝E" panose="02020900000000000000" pitchFamily="18" charset="-128"/>
                <a:ea typeface="HGP明朝E" panose="02020900000000000000" pitchFamily="18" charset="-128"/>
              </a:rPr>
              <a:t>　災害発生を前提にした危機管理ができないのである。</a:t>
            </a:r>
            <a:endParaRPr lang="en-US" altLang="ja-JP" sz="1400" dirty="0">
              <a:latin typeface="HGP明朝E" panose="02020900000000000000" pitchFamily="18" charset="-128"/>
              <a:ea typeface="HGP明朝E" panose="02020900000000000000" pitchFamily="18" charset="-128"/>
            </a:endParaRPr>
          </a:p>
          <a:p>
            <a:pPr defTabSz="1022717">
              <a:lnSpc>
                <a:spcPts val="2064"/>
              </a:lnSpc>
              <a:defRPr/>
            </a:pPr>
            <a:endParaRPr lang="en-US" altLang="ja-JP" sz="1400" dirty="0">
              <a:latin typeface="HGP明朝E" panose="02020900000000000000" pitchFamily="18" charset="-128"/>
              <a:ea typeface="HGP明朝E" panose="02020900000000000000" pitchFamily="18" charset="-128"/>
            </a:endParaRPr>
          </a:p>
          <a:p>
            <a:pPr defTabSz="1022717">
              <a:lnSpc>
                <a:spcPts val="2064"/>
              </a:lnSpc>
              <a:defRPr/>
            </a:pPr>
            <a:r>
              <a:rPr lang="ja-JP" altLang="en-US" sz="1400" dirty="0">
                <a:latin typeface="HGP明朝E" panose="02020900000000000000" pitchFamily="18" charset="-128"/>
                <a:ea typeface="HGP明朝E" panose="02020900000000000000" pitchFamily="18" charset="-128"/>
              </a:rPr>
              <a:t>＊ヒューマンエラーとは</a:t>
            </a:r>
            <a:r>
              <a:rPr lang="en-US" altLang="ja-JP" sz="1400" dirty="0">
                <a:latin typeface="HGP明朝E" panose="02020900000000000000" pitchFamily="18" charset="-128"/>
                <a:ea typeface="HGP明朝E" panose="02020900000000000000" pitchFamily="18" charset="-128"/>
              </a:rPr>
              <a:t>,</a:t>
            </a:r>
            <a:r>
              <a:rPr lang="ja-JP" altLang="en-US" sz="1400" dirty="0">
                <a:latin typeface="HGP明朝E" panose="02020900000000000000" pitchFamily="18" charset="-128"/>
                <a:ea typeface="HGP明朝E" panose="02020900000000000000" pitchFamily="18" charset="-128"/>
              </a:rPr>
              <a:t>一般的に解されている見間違いや思い込み・・・などの事象そのものではなく</a:t>
            </a:r>
            <a:r>
              <a:rPr lang="en-US" altLang="ja-JP" sz="1400" dirty="0">
                <a:latin typeface="HGP明朝E" panose="02020900000000000000" pitchFamily="18" charset="-128"/>
                <a:ea typeface="HGP明朝E" panose="02020900000000000000" pitchFamily="18" charset="-128"/>
              </a:rPr>
              <a:t>,</a:t>
            </a:r>
            <a:r>
              <a:rPr lang="ja-JP" altLang="en-US" sz="1400" dirty="0">
                <a:latin typeface="HGP明朝E" panose="02020900000000000000" pitchFamily="18" charset="-128"/>
                <a:ea typeface="HGP明朝E" panose="02020900000000000000" pitchFamily="18" charset="-128"/>
              </a:rPr>
              <a:t>行為者の「意図」に反した「結果」であり</a:t>
            </a:r>
            <a:r>
              <a:rPr lang="en-US" altLang="ja-JP" sz="1400" dirty="0">
                <a:latin typeface="HGP明朝E" panose="02020900000000000000" pitchFamily="18" charset="-128"/>
                <a:ea typeface="HGP明朝E" panose="02020900000000000000" pitchFamily="18" charset="-128"/>
              </a:rPr>
              <a:t>,</a:t>
            </a:r>
            <a:r>
              <a:rPr lang="ja-JP" altLang="en-US" sz="1400" dirty="0">
                <a:latin typeface="HGP明朝E" panose="02020900000000000000" pitchFamily="18" charset="-128"/>
                <a:ea typeface="HGP明朝E" panose="02020900000000000000" pitchFamily="18" charset="-128"/>
              </a:rPr>
              <a:t>「原因」ではないとされている。</a:t>
            </a:r>
            <a:endParaRPr kumimoji="1" lang="ja-JP" altLang="en-US" dirty="0"/>
          </a:p>
        </p:txBody>
      </p:sp>
      <p:sp>
        <p:nvSpPr>
          <p:cNvPr id="6" name="スライド番号プレースホルダー 5"/>
          <p:cNvSpPr>
            <a:spLocks noGrp="1"/>
          </p:cNvSpPr>
          <p:nvPr>
            <p:ph type="sldNum" sz="quarter" idx="10"/>
          </p:nvPr>
        </p:nvSpPr>
        <p:spPr/>
        <p:txBody>
          <a:bodyPr/>
          <a:lstStyle/>
          <a:p>
            <a:fld id="{5F65748C-C6D8-4748-808C-1CEA1825BD04}" type="slidenum">
              <a:rPr kumimoji="1" lang="ja-JP" altLang="en-US" smtClean="0"/>
              <a:t>42</a:t>
            </a:fld>
            <a:endParaRPr kumimoji="1" lang="ja-JP" altLang="en-US"/>
          </a:p>
        </p:txBody>
      </p:sp>
    </p:spTree>
    <p:extLst>
      <p:ext uri="{BB962C8B-B14F-4D97-AF65-F5344CB8AC3E}">
        <p14:creationId xmlns:p14="http://schemas.microsoft.com/office/powerpoint/2010/main" val="2912045653"/>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9987" name="Rectangle 2"/>
          <p:cNvSpPr>
            <a:spLocks noGrp="1" noRot="1" noChangeAspect="1" noChangeArrowheads="1" noTextEdit="1"/>
          </p:cNvSpPr>
          <p:nvPr>
            <p:ph type="sldImg"/>
          </p:nvPr>
        </p:nvSpPr>
        <p:spPr>
          <a:xfrm>
            <a:off x="1154113" y="741363"/>
            <a:ext cx="4814887" cy="3889375"/>
          </a:xfrm>
          <a:prstGeom prst="rect">
            <a:avLst/>
          </a:prstGeom>
          <a:ln/>
        </p:spPr>
      </p:sp>
      <p:sp>
        <p:nvSpPr>
          <p:cNvPr id="136196" name="Rectangle 3"/>
          <p:cNvSpPr>
            <a:spLocks noGrp="1" noChangeAspect="1" noChangeArrowheads="1"/>
          </p:cNvSpPr>
          <p:nvPr>
            <p:ph type="body" idx="1"/>
          </p:nvPr>
        </p:nvSpPr>
        <p:spPr>
          <a:xfrm>
            <a:off x="1144544" y="4824702"/>
            <a:ext cx="4880754" cy="5042346"/>
          </a:xfrm>
          <a:prstGeom prst="rect">
            <a:avLst/>
          </a:prstGeom>
          <a:ln/>
        </p:spPr>
        <p:txBody>
          <a:bodyPr/>
          <a:lstStyle/>
          <a:p>
            <a:pPr>
              <a:lnSpc>
                <a:spcPts val="2064"/>
              </a:lnSpc>
            </a:pPr>
            <a:r>
              <a:rPr lang="ja-JP" altLang="en-US" sz="1400" dirty="0">
                <a:latin typeface="HGP明朝E" panose="02020900000000000000" pitchFamily="18" charset="-128"/>
                <a:ea typeface="HGP明朝E" panose="02020900000000000000" pitchFamily="18" charset="-128"/>
              </a:rPr>
              <a:t>　ヒューマンエラーといっても種類が非常に多い。</a:t>
            </a:r>
            <a:endParaRPr lang="en-US" altLang="ja-JP" sz="1400" dirty="0">
              <a:latin typeface="HGP明朝E" panose="02020900000000000000" pitchFamily="18" charset="-128"/>
              <a:ea typeface="HGP明朝E" panose="02020900000000000000" pitchFamily="18" charset="-128"/>
            </a:endParaRPr>
          </a:p>
          <a:p>
            <a:pPr>
              <a:lnSpc>
                <a:spcPts val="2064"/>
              </a:lnSpc>
            </a:pPr>
            <a:r>
              <a:rPr lang="ja-JP" altLang="en-US" sz="1400" dirty="0">
                <a:latin typeface="HGP明朝E" panose="02020900000000000000" pitchFamily="18" charset="-128"/>
                <a:ea typeface="HGP明朝E" panose="02020900000000000000" pitchFamily="18" charset="-128"/>
              </a:rPr>
              <a:t>　調べてみると</a:t>
            </a:r>
            <a:r>
              <a:rPr lang="en-US" altLang="ja-JP" sz="1400" dirty="0">
                <a:latin typeface="HGP明朝E" panose="02020900000000000000" pitchFamily="18" charset="-128"/>
                <a:ea typeface="HGP明朝E" panose="02020900000000000000" pitchFamily="18" charset="-128"/>
              </a:rPr>
              <a:t>,</a:t>
            </a:r>
            <a:r>
              <a:rPr lang="ja-JP" altLang="en-US" sz="1400" dirty="0">
                <a:latin typeface="HGP明朝E" panose="02020900000000000000" pitchFamily="18" charset="-128"/>
                <a:ea typeface="HGP明朝E" panose="02020900000000000000" pitchFamily="18" charset="-128"/>
              </a:rPr>
              <a:t>ラスムッセンのレベル分類（スキル</a:t>
            </a:r>
            <a:r>
              <a:rPr lang="en-US" altLang="ja-JP" sz="1400" dirty="0">
                <a:latin typeface="HGP明朝E" panose="02020900000000000000" pitchFamily="18" charset="-128"/>
                <a:ea typeface="HGP明朝E" panose="02020900000000000000" pitchFamily="18" charset="-128"/>
              </a:rPr>
              <a:t>,</a:t>
            </a:r>
            <a:r>
              <a:rPr lang="ja-JP" altLang="en-US" sz="1400" dirty="0">
                <a:latin typeface="HGP明朝E" panose="02020900000000000000" pitchFamily="18" charset="-128"/>
                <a:ea typeface="HGP明朝E" panose="02020900000000000000" pitchFamily="18" charset="-128"/>
              </a:rPr>
              <a:t>ルール</a:t>
            </a:r>
            <a:r>
              <a:rPr lang="en-US" altLang="ja-JP" sz="1400" dirty="0">
                <a:latin typeface="HGP明朝E" panose="02020900000000000000" pitchFamily="18" charset="-128"/>
                <a:ea typeface="HGP明朝E" panose="02020900000000000000" pitchFamily="18" charset="-128"/>
              </a:rPr>
              <a:t>,</a:t>
            </a:r>
            <a:r>
              <a:rPr lang="ja-JP" altLang="en-US" sz="1400" dirty="0">
                <a:latin typeface="HGP明朝E" panose="02020900000000000000" pitchFamily="18" charset="-128"/>
                <a:ea typeface="HGP明朝E" panose="02020900000000000000" pitchFamily="18" charset="-128"/>
              </a:rPr>
              <a:t>ナレッジ）</a:t>
            </a:r>
            <a:r>
              <a:rPr lang="en-US" altLang="ja-JP" sz="1400" dirty="0">
                <a:latin typeface="HGP明朝E" panose="02020900000000000000" pitchFamily="18" charset="-128"/>
                <a:ea typeface="HGP明朝E" panose="02020900000000000000" pitchFamily="18" charset="-128"/>
              </a:rPr>
              <a:t>,</a:t>
            </a:r>
            <a:r>
              <a:rPr lang="ja-JP" altLang="en-US" sz="1400" dirty="0">
                <a:latin typeface="HGP明朝E" panose="02020900000000000000" pitchFamily="18" charset="-128"/>
                <a:ea typeface="HGP明朝E" panose="02020900000000000000" pitchFamily="18" charset="-128"/>
              </a:rPr>
              <a:t>ノーマン教授のヒューマンエラーの分類（ラップス</a:t>
            </a:r>
            <a:r>
              <a:rPr lang="en-US" altLang="ja-JP" sz="1400" dirty="0">
                <a:latin typeface="HGP明朝E" panose="02020900000000000000" pitchFamily="18" charset="-128"/>
                <a:ea typeface="HGP明朝E" panose="02020900000000000000" pitchFamily="18" charset="-128"/>
              </a:rPr>
              <a:t>,</a:t>
            </a:r>
            <a:r>
              <a:rPr lang="ja-JP" altLang="en-US" sz="1400" dirty="0">
                <a:latin typeface="HGP明朝E" panose="02020900000000000000" pitchFamily="18" charset="-128"/>
                <a:ea typeface="HGP明朝E" panose="02020900000000000000" pitchFamily="18" charset="-128"/>
              </a:rPr>
              <a:t>スリップ</a:t>
            </a:r>
            <a:r>
              <a:rPr lang="en-US" altLang="ja-JP" sz="1400" dirty="0">
                <a:latin typeface="HGP明朝E" panose="02020900000000000000" pitchFamily="18" charset="-128"/>
                <a:ea typeface="HGP明朝E" panose="02020900000000000000" pitchFamily="18" charset="-128"/>
              </a:rPr>
              <a:t>,</a:t>
            </a:r>
            <a:r>
              <a:rPr lang="ja-JP" altLang="en-US" sz="1400" dirty="0">
                <a:latin typeface="HGP明朝E" panose="02020900000000000000" pitchFamily="18" charset="-128"/>
                <a:ea typeface="HGP明朝E" panose="02020900000000000000" pitchFamily="18" charset="-128"/>
              </a:rPr>
              <a:t>ミステイク）</a:t>
            </a:r>
            <a:r>
              <a:rPr lang="en-US" altLang="ja-JP" sz="1400" dirty="0">
                <a:latin typeface="HGP明朝E" panose="02020900000000000000" pitchFamily="18" charset="-128"/>
                <a:ea typeface="HGP明朝E" panose="02020900000000000000" pitchFamily="18" charset="-128"/>
              </a:rPr>
              <a:t>,</a:t>
            </a:r>
            <a:r>
              <a:rPr lang="ja-JP" altLang="en-US" sz="1400" dirty="0">
                <a:latin typeface="HGP明朝E" panose="02020900000000000000" pitchFamily="18" charset="-128"/>
                <a:ea typeface="HGP明朝E" panose="02020900000000000000" pitchFamily="18" charset="-128"/>
              </a:rPr>
              <a:t>リーズンの行動としての分類（反復</a:t>
            </a:r>
            <a:r>
              <a:rPr lang="en-US" altLang="ja-JP" sz="1400" dirty="0">
                <a:latin typeface="HGP明朝E" panose="02020900000000000000" pitchFamily="18" charset="-128"/>
                <a:ea typeface="HGP明朝E" panose="02020900000000000000" pitchFamily="18" charset="-128"/>
              </a:rPr>
              <a:t>,</a:t>
            </a:r>
            <a:r>
              <a:rPr lang="ja-JP" altLang="en-US" sz="1400" dirty="0">
                <a:latin typeface="HGP明朝E" panose="02020900000000000000" pitchFamily="18" charset="-128"/>
                <a:ea typeface="HGP明朝E" panose="02020900000000000000" pitchFamily="18" charset="-128"/>
              </a:rPr>
              <a:t>取り違え</a:t>
            </a:r>
            <a:r>
              <a:rPr lang="en-US" altLang="ja-JP" sz="1400" dirty="0">
                <a:latin typeface="HGP明朝E" panose="02020900000000000000" pitchFamily="18" charset="-128"/>
                <a:ea typeface="HGP明朝E" panose="02020900000000000000" pitchFamily="18" charset="-128"/>
              </a:rPr>
              <a:t>,</a:t>
            </a:r>
            <a:r>
              <a:rPr lang="ja-JP" altLang="en-US" sz="1400" dirty="0">
                <a:latin typeface="HGP明朝E" panose="02020900000000000000" pitchFamily="18" charset="-128"/>
                <a:ea typeface="HGP明朝E" panose="02020900000000000000" pitchFamily="18" charset="-128"/>
              </a:rPr>
              <a:t>混入</a:t>
            </a:r>
            <a:r>
              <a:rPr lang="en-US" altLang="ja-JP" sz="1400" dirty="0">
                <a:latin typeface="HGP明朝E" panose="02020900000000000000" pitchFamily="18" charset="-128"/>
                <a:ea typeface="HGP明朝E" panose="02020900000000000000" pitchFamily="18" charset="-128"/>
              </a:rPr>
              <a:t>,</a:t>
            </a:r>
            <a:r>
              <a:rPr lang="ja-JP" altLang="en-US" sz="1400" dirty="0">
                <a:latin typeface="HGP明朝E" panose="02020900000000000000" pitchFamily="18" charset="-128"/>
                <a:ea typeface="HGP明朝E" panose="02020900000000000000" pitchFamily="18" charset="-128"/>
              </a:rPr>
              <a:t>省略</a:t>
            </a:r>
            <a:r>
              <a:rPr lang="en-US" altLang="ja-JP" sz="1400" dirty="0">
                <a:latin typeface="HGP明朝E" panose="02020900000000000000" pitchFamily="18" charset="-128"/>
                <a:ea typeface="HGP明朝E" panose="02020900000000000000" pitchFamily="18" charset="-128"/>
              </a:rPr>
              <a:t>,</a:t>
            </a:r>
            <a:r>
              <a:rPr lang="ja-JP" altLang="en-US" sz="1400" dirty="0">
                <a:latin typeface="HGP明朝E" panose="02020900000000000000" pitchFamily="18" charset="-128"/>
                <a:ea typeface="HGP明朝E" panose="02020900000000000000" pitchFamily="18" charset="-128"/>
              </a:rPr>
              <a:t>ＳＢのラップス</a:t>
            </a:r>
            <a:r>
              <a:rPr lang="en-US" altLang="ja-JP" sz="1400" dirty="0">
                <a:latin typeface="HGP明朝E" panose="02020900000000000000" pitchFamily="18" charset="-128"/>
                <a:ea typeface="HGP明朝E" panose="02020900000000000000" pitchFamily="18" charset="-128"/>
              </a:rPr>
              <a:t>,</a:t>
            </a:r>
            <a:r>
              <a:rPr lang="ja-JP" altLang="en-US" sz="1400" dirty="0">
                <a:latin typeface="HGP明朝E" panose="02020900000000000000" pitchFamily="18" charset="-128"/>
                <a:ea typeface="HGP明朝E" panose="02020900000000000000" pitchFamily="18" charset="-128"/>
              </a:rPr>
              <a:t>ＳＢのスリップ</a:t>
            </a:r>
            <a:r>
              <a:rPr lang="en-US" altLang="ja-JP" sz="1400" dirty="0">
                <a:latin typeface="HGP明朝E" panose="02020900000000000000" pitchFamily="18" charset="-128"/>
                <a:ea typeface="HGP明朝E" panose="02020900000000000000" pitchFamily="18" charset="-128"/>
              </a:rPr>
              <a:t>,</a:t>
            </a:r>
            <a:r>
              <a:rPr lang="ja-JP" altLang="en-US" sz="1400" dirty="0">
                <a:latin typeface="HGP明朝E" panose="02020900000000000000" pitchFamily="18" charset="-128"/>
                <a:ea typeface="HGP明朝E" panose="02020900000000000000" pitchFamily="18" charset="-128"/>
              </a:rPr>
              <a:t>ＫＢのミステイク）</a:t>
            </a:r>
            <a:r>
              <a:rPr lang="en-US" altLang="ja-JP" sz="1400" dirty="0">
                <a:latin typeface="HGP明朝E" panose="02020900000000000000" pitchFamily="18" charset="-128"/>
                <a:ea typeface="HGP明朝E" panose="02020900000000000000" pitchFamily="18" charset="-128"/>
              </a:rPr>
              <a:t>,</a:t>
            </a:r>
            <a:r>
              <a:rPr lang="ja-JP" altLang="en-US" sz="1400" dirty="0">
                <a:latin typeface="HGP明朝E" panose="02020900000000000000" pitchFamily="18" charset="-128"/>
                <a:ea typeface="HGP明朝E" panose="02020900000000000000" pitchFamily="18" charset="-128"/>
              </a:rPr>
              <a:t>スウェインの行動・結果からの分類（オミッションエラー</a:t>
            </a:r>
            <a:r>
              <a:rPr lang="en-US" altLang="ja-JP" sz="1400" dirty="0">
                <a:latin typeface="HGP明朝E" panose="02020900000000000000" pitchFamily="18" charset="-128"/>
                <a:ea typeface="HGP明朝E" panose="02020900000000000000" pitchFamily="18" charset="-128"/>
              </a:rPr>
              <a:t>,</a:t>
            </a:r>
            <a:r>
              <a:rPr lang="ja-JP" altLang="en-US" sz="1400" dirty="0">
                <a:latin typeface="HGP明朝E" panose="02020900000000000000" pitchFamily="18" charset="-128"/>
                <a:ea typeface="HGP明朝E" panose="02020900000000000000" pitchFamily="18" charset="-128"/>
              </a:rPr>
              <a:t>コミッションエラー）</a:t>
            </a:r>
            <a:r>
              <a:rPr lang="en-US" altLang="ja-JP" sz="1400" dirty="0">
                <a:latin typeface="HGP明朝E" panose="02020900000000000000" pitchFamily="18" charset="-128"/>
                <a:ea typeface="HGP明朝E" panose="02020900000000000000" pitchFamily="18" charset="-128"/>
              </a:rPr>
              <a:t>,</a:t>
            </a:r>
            <a:r>
              <a:rPr lang="ja-JP" altLang="en-US" sz="1400" dirty="0">
                <a:latin typeface="HGP明朝E" panose="02020900000000000000" pitchFamily="18" charset="-128"/>
                <a:ea typeface="HGP明朝E" panose="02020900000000000000" pitchFamily="18" charset="-128"/>
              </a:rPr>
              <a:t>芳賀繁の分類（アクションスリップ</a:t>
            </a:r>
            <a:r>
              <a:rPr lang="en-US" altLang="ja-JP" sz="1400" dirty="0">
                <a:latin typeface="HGP明朝E" panose="02020900000000000000" pitchFamily="18" charset="-128"/>
                <a:ea typeface="HGP明朝E" panose="02020900000000000000" pitchFamily="18" charset="-128"/>
              </a:rPr>
              <a:t>,</a:t>
            </a:r>
            <a:r>
              <a:rPr lang="ja-JP" altLang="en-US" sz="1400" dirty="0">
                <a:latin typeface="HGP明朝E" panose="02020900000000000000" pitchFamily="18" charset="-128"/>
                <a:ea typeface="HGP明朝E" panose="02020900000000000000" pitchFamily="18" charset="-128"/>
              </a:rPr>
              <a:t>ミステイク</a:t>
            </a:r>
            <a:r>
              <a:rPr lang="en-US" altLang="ja-JP" sz="1400" dirty="0">
                <a:latin typeface="HGP明朝E" panose="02020900000000000000" pitchFamily="18" charset="-128"/>
                <a:ea typeface="HGP明朝E" panose="02020900000000000000" pitchFamily="18" charset="-128"/>
              </a:rPr>
              <a:t>,</a:t>
            </a:r>
            <a:r>
              <a:rPr lang="ja-JP" altLang="en-US" sz="1400" dirty="0">
                <a:latin typeface="HGP明朝E" panose="02020900000000000000" pitchFamily="18" charset="-128"/>
                <a:ea typeface="HGP明朝E" panose="02020900000000000000" pitchFamily="18" charset="-128"/>
              </a:rPr>
              <a:t>入力エラー（見落とし）</a:t>
            </a:r>
            <a:r>
              <a:rPr lang="en-US" altLang="ja-JP" sz="1400" dirty="0">
                <a:latin typeface="HGP明朝E" panose="02020900000000000000" pitchFamily="18" charset="-128"/>
                <a:ea typeface="HGP明朝E" panose="02020900000000000000" pitchFamily="18" charset="-128"/>
              </a:rPr>
              <a:t>,</a:t>
            </a:r>
            <a:r>
              <a:rPr lang="ja-JP" altLang="en-US" sz="1400" dirty="0">
                <a:latin typeface="HGP明朝E" panose="02020900000000000000" pitchFamily="18" charset="-128"/>
                <a:ea typeface="HGP明朝E" panose="02020900000000000000" pitchFamily="18" charset="-128"/>
              </a:rPr>
              <a:t>出力エラー（未熟な操作）</a:t>
            </a:r>
            <a:r>
              <a:rPr lang="en-US" altLang="ja-JP" sz="1400" dirty="0">
                <a:latin typeface="HGP明朝E" panose="02020900000000000000" pitchFamily="18" charset="-128"/>
                <a:ea typeface="HGP明朝E" panose="02020900000000000000" pitchFamily="18" charset="-128"/>
              </a:rPr>
              <a:t>,</a:t>
            </a:r>
            <a:r>
              <a:rPr lang="ja-JP" altLang="en-US" sz="1400" dirty="0">
                <a:latin typeface="HGP明朝E" panose="02020900000000000000" pitchFamily="18" charset="-128"/>
                <a:ea typeface="HGP明朝E" panose="02020900000000000000" pitchFamily="18" charset="-128"/>
              </a:rPr>
              <a:t>媒介エラー（判断ミス））</a:t>
            </a:r>
            <a:r>
              <a:rPr lang="en-US" altLang="ja-JP" sz="1400" dirty="0">
                <a:latin typeface="HGP明朝E" panose="02020900000000000000" pitchFamily="18" charset="-128"/>
                <a:ea typeface="HGP明朝E" panose="02020900000000000000" pitchFamily="18" charset="-128"/>
              </a:rPr>
              <a:t>,</a:t>
            </a:r>
            <a:r>
              <a:rPr lang="ja-JP" altLang="en-US" sz="1400" dirty="0">
                <a:latin typeface="HGP明朝E" panose="02020900000000000000" pitchFamily="18" charset="-128"/>
                <a:ea typeface="HGP明朝E" panose="02020900000000000000" pitchFamily="18" charset="-128"/>
              </a:rPr>
              <a:t>橋本邦衛の大脳の情報処理プロセスからの分類（「認知・確認のミス」</a:t>
            </a:r>
            <a:r>
              <a:rPr lang="en-US" altLang="ja-JP" sz="1400" dirty="0">
                <a:latin typeface="HGP明朝E" panose="02020900000000000000" pitchFamily="18" charset="-128"/>
                <a:ea typeface="HGP明朝E" panose="02020900000000000000" pitchFamily="18" charset="-128"/>
              </a:rPr>
              <a:t>,</a:t>
            </a:r>
            <a:r>
              <a:rPr lang="ja-JP" altLang="en-US" sz="1400" dirty="0">
                <a:latin typeface="HGP明朝E" panose="02020900000000000000" pitchFamily="18" charset="-128"/>
                <a:ea typeface="HGP明朝E" panose="02020900000000000000" pitchFamily="18" charset="-128"/>
              </a:rPr>
              <a:t>「判断・決定のミス」</a:t>
            </a:r>
            <a:r>
              <a:rPr lang="en-US" altLang="ja-JP" sz="1400" dirty="0">
                <a:latin typeface="HGP明朝E" panose="02020900000000000000" pitchFamily="18" charset="-128"/>
                <a:ea typeface="HGP明朝E" panose="02020900000000000000" pitchFamily="18" charset="-128"/>
              </a:rPr>
              <a:t>,</a:t>
            </a:r>
            <a:r>
              <a:rPr lang="ja-JP" altLang="en-US" sz="1400" dirty="0">
                <a:latin typeface="HGP明朝E" panose="02020900000000000000" pitchFamily="18" charset="-128"/>
                <a:ea typeface="HGP明朝E" panose="02020900000000000000" pitchFamily="18" charset="-128"/>
              </a:rPr>
              <a:t>　「操作・動作のミス」）</a:t>
            </a:r>
            <a:r>
              <a:rPr lang="en-US" altLang="ja-JP" sz="1400" dirty="0">
                <a:latin typeface="HGP明朝E" panose="02020900000000000000" pitchFamily="18" charset="-128"/>
                <a:ea typeface="HGP明朝E" panose="02020900000000000000" pitchFamily="18" charset="-128"/>
              </a:rPr>
              <a:t>,</a:t>
            </a:r>
            <a:r>
              <a:rPr lang="ja-JP" altLang="en-US" sz="1400" dirty="0">
                <a:latin typeface="HGP明朝E" panose="02020900000000000000" pitchFamily="18" charset="-128"/>
                <a:ea typeface="HGP明朝E" panose="02020900000000000000" pitchFamily="18" charset="-128"/>
              </a:rPr>
              <a:t>他にも</a:t>
            </a:r>
            <a:r>
              <a:rPr lang="en-US" altLang="ja-JP" sz="1400" dirty="0" err="1">
                <a:latin typeface="HGP明朝E" panose="02020900000000000000" pitchFamily="18" charset="-128"/>
                <a:ea typeface="HGP明朝E" panose="02020900000000000000" pitchFamily="18" charset="-128"/>
              </a:rPr>
              <a:t>L.W.Rook</a:t>
            </a:r>
            <a:r>
              <a:rPr lang="ja-JP" altLang="en-US" sz="1400" dirty="0">
                <a:latin typeface="HGP明朝E" panose="02020900000000000000" pitchFamily="18" charset="-128"/>
                <a:ea typeface="HGP明朝E" panose="02020900000000000000" pitchFamily="18" charset="-128"/>
              </a:rPr>
              <a:t>の分類（設計エラー</a:t>
            </a:r>
            <a:r>
              <a:rPr lang="en-US" altLang="ja-JP" sz="1400" dirty="0">
                <a:latin typeface="HGP明朝E" panose="02020900000000000000" pitchFamily="18" charset="-128"/>
                <a:ea typeface="HGP明朝E" panose="02020900000000000000" pitchFamily="18" charset="-128"/>
              </a:rPr>
              <a:t>,</a:t>
            </a:r>
            <a:r>
              <a:rPr lang="ja-JP" altLang="en-US" sz="1400" dirty="0">
                <a:latin typeface="HGP明朝E" panose="02020900000000000000" pitchFamily="18" charset="-128"/>
                <a:ea typeface="HGP明朝E" panose="02020900000000000000" pitchFamily="18" charset="-128"/>
              </a:rPr>
              <a:t>製作エラーなど）</a:t>
            </a:r>
            <a:r>
              <a:rPr lang="en-US" altLang="ja-JP" sz="1400" dirty="0">
                <a:latin typeface="HGP明朝E" panose="02020900000000000000" pitchFamily="18" charset="-128"/>
                <a:ea typeface="HGP明朝E" panose="02020900000000000000" pitchFamily="18" charset="-128"/>
              </a:rPr>
              <a:t>,</a:t>
            </a:r>
            <a:r>
              <a:rPr lang="ja-JP" altLang="en-US" sz="1400" dirty="0">
                <a:latin typeface="HGP明朝E" panose="02020900000000000000" pitchFamily="18" charset="-128"/>
                <a:ea typeface="HGP明朝E" panose="02020900000000000000" pitchFamily="18" charset="-128"/>
              </a:rPr>
              <a:t>不注意による分類などきりがない。</a:t>
            </a:r>
            <a:endParaRPr lang="en-US" altLang="ja-JP" sz="1400" dirty="0">
              <a:latin typeface="HGP明朝E" panose="02020900000000000000" pitchFamily="18" charset="-128"/>
              <a:ea typeface="HGP明朝E" panose="02020900000000000000" pitchFamily="18" charset="-128"/>
            </a:endParaRPr>
          </a:p>
          <a:p>
            <a:pPr>
              <a:lnSpc>
                <a:spcPts val="2064"/>
              </a:lnSpc>
            </a:pPr>
            <a:r>
              <a:rPr lang="ja-JP" altLang="en-US" sz="1400" dirty="0">
                <a:solidFill>
                  <a:prstClr val="black"/>
                </a:solidFill>
                <a:latin typeface="HGP明朝E" panose="02020900000000000000" pitchFamily="18" charset="-128"/>
                <a:ea typeface="HGP明朝E" panose="02020900000000000000" pitchFamily="18" charset="-128"/>
              </a:rPr>
              <a:t>（</a:t>
            </a:r>
            <a:r>
              <a:rPr lang="en-US" altLang="ja-JP" sz="1400" dirty="0">
                <a:solidFill>
                  <a:prstClr val="black"/>
                </a:solidFill>
                <a:latin typeface="HGP明朝E" panose="02020900000000000000" pitchFamily="18" charset="-128"/>
                <a:ea typeface="HGP明朝E" panose="02020900000000000000" pitchFamily="18" charset="-128"/>
              </a:rPr>
              <a:t>『</a:t>
            </a:r>
            <a:r>
              <a:rPr lang="ja-JP" altLang="en-US" sz="1400" dirty="0">
                <a:solidFill>
                  <a:prstClr val="black"/>
                </a:solidFill>
                <a:latin typeface="HGP明朝E" panose="02020900000000000000" pitchFamily="18" charset="-128"/>
                <a:ea typeface="HGP明朝E" panose="02020900000000000000" pitchFamily="18" charset="-128"/>
              </a:rPr>
              <a:t>安全人間工学</a:t>
            </a:r>
            <a:r>
              <a:rPr lang="en-US" altLang="ja-JP" sz="1400" dirty="0">
                <a:solidFill>
                  <a:prstClr val="black"/>
                </a:solidFill>
                <a:latin typeface="HGP明朝E" panose="02020900000000000000" pitchFamily="18" charset="-128"/>
                <a:ea typeface="HGP明朝E" panose="02020900000000000000" pitchFamily="18" charset="-128"/>
              </a:rPr>
              <a:t>』</a:t>
            </a:r>
            <a:r>
              <a:rPr lang="ja-JP" altLang="en-US" sz="1400" dirty="0">
                <a:solidFill>
                  <a:prstClr val="black"/>
                </a:solidFill>
                <a:latin typeface="HGP明朝E" panose="02020900000000000000" pitchFamily="18" charset="-128"/>
                <a:ea typeface="HGP明朝E" panose="02020900000000000000" pitchFamily="18" charset="-128"/>
              </a:rPr>
              <a:t>橋本邦衛著</a:t>
            </a:r>
            <a:r>
              <a:rPr lang="en-US" altLang="ja-JP" sz="1400" dirty="0">
                <a:solidFill>
                  <a:prstClr val="black"/>
                </a:solidFill>
                <a:latin typeface="HGP明朝E" panose="02020900000000000000" pitchFamily="18" charset="-128"/>
                <a:ea typeface="HGP明朝E" panose="02020900000000000000" pitchFamily="18" charset="-128"/>
              </a:rPr>
              <a:t>,</a:t>
            </a:r>
            <a:r>
              <a:rPr lang="en-US" altLang="ja-JP" sz="1400" dirty="0">
                <a:latin typeface="HGP明朝E" panose="02020900000000000000" pitchFamily="18" charset="-128"/>
                <a:ea typeface="HGP明朝E" panose="02020900000000000000" pitchFamily="18" charset="-128"/>
              </a:rPr>
              <a:t>『</a:t>
            </a:r>
            <a:r>
              <a:rPr lang="ja-JP" altLang="en-US" sz="1400" dirty="0">
                <a:latin typeface="HGP明朝E" panose="02020900000000000000" pitchFamily="18" charset="-128"/>
                <a:ea typeface="HGP明朝E" panose="02020900000000000000" pitchFamily="18" charset="-128"/>
              </a:rPr>
              <a:t>うっかりミスはなぜ起きる</a:t>
            </a:r>
            <a:r>
              <a:rPr lang="en-US" altLang="ja-JP" sz="1400" dirty="0">
                <a:latin typeface="HGP明朝E" panose="02020900000000000000" pitchFamily="18" charset="-128"/>
                <a:ea typeface="HGP明朝E" panose="02020900000000000000" pitchFamily="18" charset="-128"/>
              </a:rPr>
              <a:t>』</a:t>
            </a:r>
            <a:r>
              <a:rPr lang="ja-JP" altLang="en-US" sz="1400" dirty="0">
                <a:latin typeface="HGP明朝E" panose="02020900000000000000" pitchFamily="18" charset="-128"/>
                <a:ea typeface="HGP明朝E" panose="02020900000000000000" pitchFamily="18" charset="-128"/>
              </a:rPr>
              <a:t>芳賀繁著　など）</a:t>
            </a:r>
            <a:endParaRPr lang="en-US" altLang="ja-JP" sz="1400" dirty="0">
              <a:latin typeface="HGP明朝E" panose="02020900000000000000" pitchFamily="18" charset="-128"/>
              <a:ea typeface="HGP明朝E" panose="02020900000000000000" pitchFamily="18" charset="-128"/>
            </a:endParaRPr>
          </a:p>
          <a:p>
            <a:pPr>
              <a:lnSpc>
                <a:spcPts val="2064"/>
              </a:lnSpc>
            </a:pPr>
            <a:r>
              <a:rPr lang="ja-JP" altLang="en-US" sz="1400" dirty="0">
                <a:latin typeface="HGP明朝E" panose="02020900000000000000" pitchFamily="18" charset="-128"/>
                <a:ea typeface="HGP明朝E" panose="02020900000000000000" pitchFamily="18" charset="-128"/>
              </a:rPr>
              <a:t>　取り敢えず</a:t>
            </a:r>
            <a:r>
              <a:rPr lang="en-US" altLang="ja-JP" sz="1400" dirty="0">
                <a:latin typeface="HGP明朝E" panose="02020900000000000000" pitchFamily="18" charset="-128"/>
                <a:ea typeface="HGP明朝E" panose="02020900000000000000" pitchFamily="18" charset="-128"/>
              </a:rPr>
              <a:t>,</a:t>
            </a:r>
            <a:r>
              <a:rPr lang="ja-JP" altLang="en-US" sz="1400" dirty="0">
                <a:latin typeface="HGP明朝E" panose="02020900000000000000" pitchFamily="18" charset="-128"/>
                <a:ea typeface="HGP明朝E" panose="02020900000000000000" pitchFamily="18" charset="-128"/>
              </a:rPr>
              <a:t>対策が取りやすいように</a:t>
            </a:r>
            <a:r>
              <a:rPr lang="en-US" altLang="ja-JP" sz="1400" dirty="0">
                <a:latin typeface="HGP明朝E" panose="02020900000000000000" pitchFamily="18" charset="-128"/>
                <a:ea typeface="HGP明朝E" panose="02020900000000000000" pitchFamily="18" charset="-128"/>
              </a:rPr>
              <a:t>,</a:t>
            </a:r>
            <a:r>
              <a:rPr lang="ja-JP" altLang="en-US" sz="1400" dirty="0">
                <a:latin typeface="HGP明朝E" panose="02020900000000000000" pitchFamily="18" charset="-128"/>
                <a:ea typeface="HGP明朝E" panose="02020900000000000000" pitchFamily="18" charset="-128"/>
              </a:rPr>
              <a:t>上記のように整理した。</a:t>
            </a:r>
            <a:endParaRPr lang="en-US" altLang="ja-JP" sz="1400" dirty="0">
              <a:latin typeface="HGP明朝E" panose="02020900000000000000" pitchFamily="18" charset="-128"/>
              <a:ea typeface="HGP明朝E" panose="02020900000000000000" pitchFamily="18" charset="-128"/>
            </a:endParaRPr>
          </a:p>
          <a:p>
            <a:pPr>
              <a:lnSpc>
                <a:spcPts val="2064"/>
              </a:lnSpc>
            </a:pPr>
            <a:endParaRPr lang="en-US" altLang="ja-JP" sz="1400" dirty="0">
              <a:latin typeface="HGP明朝E" panose="02020900000000000000" pitchFamily="18" charset="-128"/>
              <a:ea typeface="HGP明朝E" panose="02020900000000000000" pitchFamily="18" charset="-128"/>
            </a:endParaRPr>
          </a:p>
          <a:p>
            <a:pPr>
              <a:lnSpc>
                <a:spcPts val="2064"/>
              </a:lnSpc>
            </a:pPr>
            <a:r>
              <a:rPr lang="ja-JP" altLang="en-US" sz="1400" dirty="0">
                <a:latin typeface="HGP明朝E" panose="02020900000000000000" pitchFamily="18" charset="-128"/>
                <a:ea typeface="HGP明朝E" panose="02020900000000000000" pitchFamily="18" charset="-128"/>
              </a:rPr>
              <a:t>＊</a:t>
            </a:r>
            <a:r>
              <a:rPr lang="ja-JP" altLang="ja-JP" sz="1400" dirty="0">
                <a:latin typeface="HGP明朝E" panose="02020900000000000000" pitchFamily="18" charset="-128"/>
                <a:ea typeface="HGP明朝E" panose="02020900000000000000" pitchFamily="18" charset="-128"/>
              </a:rPr>
              <a:t>リスクテ</a:t>
            </a:r>
            <a:r>
              <a:rPr lang="ja-JP" altLang="en-US" sz="1400" dirty="0">
                <a:latin typeface="HGP明朝E" panose="02020900000000000000" pitchFamily="18" charset="-128"/>
                <a:ea typeface="HGP明朝E" panose="02020900000000000000" pitchFamily="18" charset="-128"/>
              </a:rPr>
              <a:t>イ</a:t>
            </a:r>
            <a:r>
              <a:rPr lang="ja-JP" altLang="ja-JP" sz="1400" dirty="0">
                <a:latin typeface="HGP明朝E" panose="02020900000000000000" pitchFamily="18" charset="-128"/>
                <a:ea typeface="HGP明朝E" panose="02020900000000000000" pitchFamily="18" charset="-128"/>
              </a:rPr>
              <a:t>キングとは</a:t>
            </a:r>
            <a:r>
              <a:rPr lang="en-US" altLang="ja-JP" sz="1400" dirty="0">
                <a:latin typeface="HGP明朝E" panose="02020900000000000000" pitchFamily="18" charset="-128"/>
                <a:ea typeface="HGP明朝E" panose="02020900000000000000" pitchFamily="18" charset="-128"/>
              </a:rPr>
              <a:t>,</a:t>
            </a:r>
            <a:r>
              <a:rPr lang="ja-JP" altLang="ja-JP" sz="1400" dirty="0">
                <a:latin typeface="HGP明朝E" panose="02020900000000000000" pitchFamily="18" charset="-128"/>
                <a:ea typeface="HGP明朝E" panose="02020900000000000000" pitchFamily="18" charset="-128"/>
              </a:rPr>
              <a:t>「危険なことと分かっている行動をあえて行うこと」</a:t>
            </a:r>
            <a:r>
              <a:rPr lang="ja-JP" altLang="en-US" sz="1400" dirty="0">
                <a:latin typeface="HGP明朝E" panose="02020900000000000000" pitchFamily="18" charset="-128"/>
                <a:ea typeface="HGP明朝E" panose="02020900000000000000" pitchFamily="18" charset="-128"/>
              </a:rPr>
              <a:t>である。</a:t>
            </a:r>
            <a:endParaRPr lang="ja-JP" altLang="en-US" sz="800" dirty="0"/>
          </a:p>
        </p:txBody>
      </p:sp>
      <p:sp>
        <p:nvSpPr>
          <p:cNvPr id="2" name="スライド番号プレースホルダー 1"/>
          <p:cNvSpPr>
            <a:spLocks noGrp="1"/>
          </p:cNvSpPr>
          <p:nvPr>
            <p:ph type="sldNum" sz="quarter" idx="10"/>
          </p:nvPr>
        </p:nvSpPr>
        <p:spPr/>
        <p:txBody>
          <a:bodyPr/>
          <a:lstStyle/>
          <a:p>
            <a:fld id="{5F65748C-C6D8-4748-808C-1CEA1825BD04}" type="slidenum">
              <a:rPr kumimoji="1" lang="ja-JP" altLang="en-US" smtClean="0"/>
              <a:t>43</a:t>
            </a:fld>
            <a:endParaRPr kumimoji="1" lang="ja-JP" altLang="en-US"/>
          </a:p>
        </p:txBody>
      </p:sp>
    </p:spTree>
    <p:extLst>
      <p:ext uri="{BB962C8B-B14F-4D97-AF65-F5344CB8AC3E}">
        <p14:creationId xmlns:p14="http://schemas.microsoft.com/office/powerpoint/2010/main" val="921355248"/>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7395" name="Rectangle 2"/>
          <p:cNvSpPr>
            <a:spLocks noGrp="1" noRot="1" noChangeAspect="1" noChangeArrowheads="1" noTextEdit="1"/>
          </p:cNvSpPr>
          <p:nvPr>
            <p:ph type="sldImg"/>
          </p:nvPr>
        </p:nvSpPr>
        <p:spPr>
          <a:xfrm>
            <a:off x="1154113" y="741363"/>
            <a:ext cx="4814887" cy="3889375"/>
          </a:xfrm>
          <a:prstGeom prst="rect">
            <a:avLst/>
          </a:prstGeom>
          <a:ln/>
        </p:spPr>
      </p:sp>
      <p:sp>
        <p:nvSpPr>
          <p:cNvPr id="187396" name="Rectangle 3"/>
          <p:cNvSpPr>
            <a:spLocks noGrp="1" noChangeAspect="1" noChangeArrowheads="1"/>
          </p:cNvSpPr>
          <p:nvPr>
            <p:ph type="body" idx="1"/>
          </p:nvPr>
        </p:nvSpPr>
        <p:spPr>
          <a:xfrm>
            <a:off x="1157699" y="4785496"/>
            <a:ext cx="4920221" cy="5042346"/>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defTabSz="1022717">
              <a:lnSpc>
                <a:spcPts val="2064"/>
              </a:lnSpc>
              <a:defRPr/>
            </a:pPr>
            <a:r>
              <a:rPr lang="ja-JP" altLang="en-US" sz="1400" dirty="0">
                <a:latin typeface="HGP明朝E" panose="02020900000000000000" pitchFamily="18" charset="-128"/>
                <a:ea typeface="HGP明朝E" panose="02020900000000000000" pitchFamily="18" charset="-128"/>
              </a:rPr>
              <a:t>　教育・訓練を徹底すること（人材育成）で</a:t>
            </a:r>
            <a:r>
              <a:rPr lang="en-US" altLang="ja-JP" sz="1400" dirty="0">
                <a:latin typeface="HGP明朝E" panose="02020900000000000000" pitchFamily="18" charset="-128"/>
                <a:ea typeface="HGP明朝E" panose="02020900000000000000" pitchFamily="18" charset="-128"/>
              </a:rPr>
              <a:t>,</a:t>
            </a:r>
            <a:r>
              <a:rPr lang="ja-JP" altLang="en-US" sz="1400" dirty="0">
                <a:latin typeface="HGP明朝E" panose="02020900000000000000" pitchFamily="18" charset="-128"/>
                <a:ea typeface="HGP明朝E" panose="02020900000000000000" pitchFamily="18" charset="-128"/>
              </a:rPr>
              <a:t>仕事中の意識レベルを上げ</a:t>
            </a:r>
            <a:r>
              <a:rPr lang="en-US" altLang="ja-JP" sz="1400" dirty="0">
                <a:latin typeface="HGP明朝E" panose="02020900000000000000" pitchFamily="18" charset="-128"/>
                <a:ea typeface="HGP明朝E" panose="02020900000000000000" pitchFamily="18" charset="-128"/>
              </a:rPr>
              <a:t>,</a:t>
            </a:r>
            <a:r>
              <a:rPr lang="ja-JP" altLang="en-US" sz="1400" dirty="0">
                <a:latin typeface="HGP明朝E" panose="02020900000000000000" pitchFamily="18" charset="-128"/>
                <a:ea typeface="HGP明朝E" panose="02020900000000000000" pitchFamily="18" charset="-128"/>
              </a:rPr>
              <a:t>ハード面の対策で防ぎきれなかった残留リスクを災害に結び付けないように対処しなければならない。</a:t>
            </a:r>
            <a:endParaRPr lang="en-US" altLang="ja-JP" sz="1400" dirty="0">
              <a:latin typeface="HGP明朝E" panose="02020900000000000000" pitchFamily="18" charset="-128"/>
              <a:ea typeface="HGP明朝E" panose="02020900000000000000" pitchFamily="18" charset="-128"/>
            </a:endParaRPr>
          </a:p>
          <a:p>
            <a:pPr defTabSz="1022717">
              <a:lnSpc>
                <a:spcPts val="2064"/>
              </a:lnSpc>
              <a:defRPr/>
            </a:pPr>
            <a:r>
              <a:rPr lang="en-US" altLang="ja-JP" sz="1400" dirty="0">
                <a:latin typeface="HGP明朝E" panose="02020900000000000000" pitchFamily="18" charset="-128"/>
                <a:ea typeface="HGP明朝E" panose="02020900000000000000" pitchFamily="18" charset="-128"/>
              </a:rPr>
              <a:t>【</a:t>
            </a:r>
            <a:r>
              <a:rPr lang="ja-JP" altLang="en-US" sz="1400" dirty="0">
                <a:latin typeface="HGP明朝E" panose="02020900000000000000" pitchFamily="18" charset="-128"/>
                <a:ea typeface="HGP明朝E" panose="02020900000000000000" pitchFamily="18" charset="-128"/>
              </a:rPr>
              <a:t>入力エラーの対策</a:t>
            </a:r>
            <a:r>
              <a:rPr lang="en-US" altLang="ja-JP" sz="1400" dirty="0">
                <a:latin typeface="HGP明朝E" panose="02020900000000000000" pitchFamily="18" charset="-128"/>
                <a:ea typeface="HGP明朝E" panose="02020900000000000000" pitchFamily="18" charset="-128"/>
              </a:rPr>
              <a:t>】</a:t>
            </a:r>
            <a:r>
              <a:rPr lang="ja-JP" altLang="en-US" sz="1400" dirty="0">
                <a:latin typeface="HGP明朝E" panose="02020900000000000000" pitchFamily="18" charset="-128"/>
                <a:ea typeface="HGP明朝E" panose="02020900000000000000" pitchFamily="18" charset="-128"/>
              </a:rPr>
              <a:t>　平均的な人に多い。典型的なヒューマンエラーで</a:t>
            </a:r>
            <a:r>
              <a:rPr lang="en-US" altLang="ja-JP" sz="1400" dirty="0">
                <a:latin typeface="HGP明朝E" panose="02020900000000000000" pitchFamily="18" charset="-128"/>
                <a:ea typeface="HGP明朝E" panose="02020900000000000000" pitchFamily="18" charset="-128"/>
              </a:rPr>
              <a:t>,</a:t>
            </a:r>
            <a:r>
              <a:rPr lang="ja-JP" altLang="en-US" sz="1400" dirty="0">
                <a:latin typeface="HGP明朝E" panose="02020900000000000000" pitchFamily="18" charset="-128"/>
                <a:ea typeface="HGP明朝E" panose="02020900000000000000" pitchFamily="18" charset="-128"/>
              </a:rPr>
              <a:t>見落とし</a:t>
            </a:r>
            <a:r>
              <a:rPr lang="en-US" altLang="ja-JP" sz="1400" dirty="0">
                <a:latin typeface="HGP明朝E" panose="02020900000000000000" pitchFamily="18" charset="-128"/>
                <a:ea typeface="HGP明朝E" panose="02020900000000000000" pitchFamily="18" charset="-128"/>
              </a:rPr>
              <a:t>,</a:t>
            </a:r>
            <a:r>
              <a:rPr lang="ja-JP" altLang="en-US" sz="1400" dirty="0">
                <a:latin typeface="HGP明朝E" panose="02020900000000000000" pitchFamily="18" charset="-128"/>
                <a:ea typeface="HGP明朝E" panose="02020900000000000000" pitchFamily="18" charset="-128"/>
              </a:rPr>
              <a:t>聞き間違い</a:t>
            </a:r>
            <a:r>
              <a:rPr lang="en-US" altLang="ja-JP" sz="1400" dirty="0">
                <a:latin typeface="HGP明朝E" panose="02020900000000000000" pitchFamily="18" charset="-128"/>
                <a:ea typeface="HGP明朝E" panose="02020900000000000000" pitchFamily="18" charset="-128"/>
              </a:rPr>
              <a:t>,</a:t>
            </a:r>
            <a:r>
              <a:rPr lang="ja-JP" altLang="en-US" sz="1400" dirty="0">
                <a:latin typeface="HGP明朝E" panose="02020900000000000000" pitchFamily="18" charset="-128"/>
                <a:ea typeface="HGP明朝E" panose="02020900000000000000" pitchFamily="18" charset="-128"/>
              </a:rPr>
              <a:t>見間違いなどである。 </a:t>
            </a:r>
          </a:p>
          <a:p>
            <a:pPr defTabSz="1022717">
              <a:lnSpc>
                <a:spcPts val="2064"/>
              </a:lnSpc>
              <a:defRPr/>
            </a:pPr>
            <a:r>
              <a:rPr lang="ja-JP" altLang="en-US" sz="1400" dirty="0">
                <a:latin typeface="HGP明朝E" panose="02020900000000000000" pitchFamily="18" charset="-128"/>
                <a:ea typeface="HGP明朝E" panose="02020900000000000000" pitchFamily="18" charset="-128"/>
              </a:rPr>
              <a:t>　対策としては</a:t>
            </a:r>
            <a:r>
              <a:rPr lang="en-US" altLang="ja-JP" sz="1400" dirty="0">
                <a:latin typeface="HGP明朝E" panose="02020900000000000000" pitchFamily="18" charset="-128"/>
                <a:ea typeface="HGP明朝E" panose="02020900000000000000" pitchFamily="18" charset="-128"/>
              </a:rPr>
              <a:t>,</a:t>
            </a:r>
            <a:r>
              <a:rPr lang="ja-JP" altLang="en-US" sz="1400" dirty="0">
                <a:latin typeface="HGP明朝E" panose="02020900000000000000" pitchFamily="18" charset="-128"/>
                <a:ea typeface="HGP明朝E" panose="02020900000000000000" pitchFamily="18" charset="-128"/>
              </a:rPr>
              <a:t>表示を見易く</a:t>
            </a:r>
            <a:r>
              <a:rPr lang="en-US" altLang="ja-JP" sz="1400" dirty="0">
                <a:latin typeface="HGP明朝E" panose="02020900000000000000" pitchFamily="18" charset="-128"/>
                <a:ea typeface="HGP明朝E" panose="02020900000000000000" pitchFamily="18" charset="-128"/>
              </a:rPr>
              <a:t>,</a:t>
            </a:r>
            <a:r>
              <a:rPr lang="ja-JP" altLang="en-US" sz="1400" dirty="0">
                <a:latin typeface="HGP明朝E" panose="02020900000000000000" pitchFamily="18" charset="-128"/>
                <a:ea typeface="HGP明朝E" panose="02020900000000000000" pitchFamily="18" charset="-128"/>
              </a:rPr>
              <a:t>分かり易く工夫</a:t>
            </a:r>
            <a:r>
              <a:rPr lang="en-US" altLang="ja-JP" sz="1400" dirty="0">
                <a:latin typeface="HGP明朝E" panose="02020900000000000000" pitchFamily="18" charset="-128"/>
                <a:ea typeface="HGP明朝E" panose="02020900000000000000" pitchFamily="18" charset="-128"/>
              </a:rPr>
              <a:t>,</a:t>
            </a:r>
            <a:r>
              <a:rPr lang="ja-JP" altLang="en-US" sz="1400" dirty="0">
                <a:latin typeface="HGP明朝E" panose="02020900000000000000" pitchFamily="18" charset="-128"/>
                <a:ea typeface="HGP明朝E" panose="02020900000000000000" pitchFamily="18" charset="-128"/>
              </a:rPr>
              <a:t>教育方法の工夫</a:t>
            </a:r>
            <a:r>
              <a:rPr lang="en-US" altLang="ja-JP" sz="1400" dirty="0">
                <a:latin typeface="HGP明朝E" panose="02020900000000000000" pitchFamily="18" charset="-128"/>
                <a:ea typeface="HGP明朝E" panose="02020900000000000000" pitchFamily="18" charset="-128"/>
              </a:rPr>
              <a:t>,</a:t>
            </a:r>
            <a:r>
              <a:rPr lang="ja-JP" altLang="en-US" sz="1400" dirty="0">
                <a:latin typeface="HGP明朝E" panose="02020900000000000000" pitchFamily="18" charset="-128"/>
                <a:ea typeface="HGP明朝E" panose="02020900000000000000" pitchFamily="18" charset="-128"/>
              </a:rPr>
              <a:t>ＫＹＴ</a:t>
            </a:r>
            <a:r>
              <a:rPr lang="en-US" altLang="ja-JP" sz="1400" dirty="0">
                <a:latin typeface="HGP明朝E" panose="02020900000000000000" pitchFamily="18" charset="-128"/>
                <a:ea typeface="HGP明朝E" panose="02020900000000000000" pitchFamily="18" charset="-128"/>
              </a:rPr>
              <a:t>,</a:t>
            </a:r>
            <a:r>
              <a:rPr lang="ja-JP" altLang="en-US" sz="1400" dirty="0">
                <a:latin typeface="HGP明朝E" panose="02020900000000000000" pitchFamily="18" charset="-128"/>
                <a:ea typeface="HGP明朝E" panose="02020900000000000000" pitchFamily="18" charset="-128"/>
              </a:rPr>
              <a:t>指差呼称などが有効である。</a:t>
            </a:r>
          </a:p>
          <a:p>
            <a:pPr>
              <a:lnSpc>
                <a:spcPts val="2064"/>
              </a:lnSpc>
            </a:pPr>
            <a:r>
              <a:rPr lang="en-US" altLang="ja-JP" sz="1400" dirty="0">
                <a:latin typeface="HGP明朝E" panose="02020900000000000000" pitchFamily="18" charset="-128"/>
                <a:ea typeface="HGP明朝E" panose="02020900000000000000" pitchFamily="18" charset="-128"/>
              </a:rPr>
              <a:t>【</a:t>
            </a:r>
            <a:r>
              <a:rPr lang="ja-JP" altLang="en-US" sz="1400" dirty="0">
                <a:latin typeface="HGP明朝E" panose="02020900000000000000" pitchFamily="18" charset="-128"/>
                <a:ea typeface="HGP明朝E" panose="02020900000000000000" pitchFamily="18" charset="-128"/>
              </a:rPr>
              <a:t>出力エラーの対策</a:t>
            </a:r>
            <a:r>
              <a:rPr lang="en-US" altLang="ja-JP" sz="1400" dirty="0">
                <a:latin typeface="HGP明朝E" panose="02020900000000000000" pitchFamily="18" charset="-128"/>
                <a:ea typeface="HGP明朝E" panose="02020900000000000000" pitchFamily="18" charset="-128"/>
              </a:rPr>
              <a:t>】</a:t>
            </a:r>
            <a:r>
              <a:rPr lang="ja-JP" altLang="en-US" sz="1400" dirty="0">
                <a:latin typeface="HGP明朝E" panose="02020900000000000000" pitchFamily="18" charset="-128"/>
                <a:ea typeface="HGP明朝E" panose="02020900000000000000" pitchFamily="18" charset="-128"/>
              </a:rPr>
              <a:t>　初心者に多い。未熟な操作</a:t>
            </a:r>
            <a:r>
              <a:rPr lang="en-US" altLang="ja-JP" sz="1400" dirty="0">
                <a:latin typeface="HGP明朝E" panose="02020900000000000000" pitchFamily="18" charset="-128"/>
                <a:ea typeface="HGP明朝E" panose="02020900000000000000" pitchFamily="18" charset="-128"/>
              </a:rPr>
              <a:t>,</a:t>
            </a:r>
            <a:r>
              <a:rPr lang="ja-JP" altLang="en-US" sz="1400" dirty="0">
                <a:latin typeface="HGP明朝E" panose="02020900000000000000" pitchFamily="18" charset="-128"/>
                <a:ea typeface="HGP明朝E" panose="02020900000000000000" pitchFamily="18" charset="-128"/>
              </a:rPr>
              <a:t>動作の失敗・動作</a:t>
            </a:r>
            <a:r>
              <a:rPr lang="en-US" altLang="ja-JP" sz="1400" dirty="0">
                <a:latin typeface="HGP明朝E" panose="02020900000000000000" pitchFamily="18" charset="-128"/>
                <a:ea typeface="HGP明朝E" panose="02020900000000000000" pitchFamily="18" charset="-128"/>
              </a:rPr>
              <a:t>,</a:t>
            </a:r>
            <a:r>
              <a:rPr lang="ja-JP" altLang="en-US" sz="1400" dirty="0">
                <a:latin typeface="HGP明朝E" panose="02020900000000000000" pitchFamily="18" charset="-128"/>
                <a:ea typeface="HGP明朝E" panose="02020900000000000000" pitchFamily="18" charset="-128"/>
              </a:rPr>
              <a:t>操作のミス等</a:t>
            </a:r>
            <a:r>
              <a:rPr lang="en-US" altLang="ja-JP" sz="1400" dirty="0">
                <a:latin typeface="HGP明朝E" panose="02020900000000000000" pitchFamily="18" charset="-128"/>
                <a:ea typeface="HGP明朝E" panose="02020900000000000000" pitchFamily="18" charset="-128"/>
              </a:rPr>
              <a:t>,</a:t>
            </a:r>
            <a:r>
              <a:rPr lang="ja-JP" altLang="en-US" sz="1400" dirty="0">
                <a:latin typeface="HGP明朝E" panose="02020900000000000000" pitchFamily="18" charset="-128"/>
                <a:ea typeface="HGP明朝E" panose="02020900000000000000" pitchFamily="18" charset="-128"/>
              </a:rPr>
              <a:t>技術不足からも生じる。</a:t>
            </a:r>
            <a:endParaRPr lang="en-US" altLang="ja-JP" sz="1400" dirty="0">
              <a:latin typeface="HGP明朝E" panose="02020900000000000000" pitchFamily="18" charset="-128"/>
              <a:ea typeface="HGP明朝E" panose="02020900000000000000" pitchFamily="18" charset="-128"/>
            </a:endParaRPr>
          </a:p>
          <a:p>
            <a:pPr>
              <a:lnSpc>
                <a:spcPts val="2064"/>
              </a:lnSpc>
            </a:pPr>
            <a:r>
              <a:rPr lang="ja-JP" altLang="en-US" sz="1400" dirty="0">
                <a:latin typeface="HGP明朝E" panose="02020900000000000000" pitchFamily="18" charset="-128"/>
                <a:ea typeface="HGP明朝E" panose="02020900000000000000" pitchFamily="18" charset="-128"/>
              </a:rPr>
              <a:t>　対策としては</a:t>
            </a:r>
            <a:r>
              <a:rPr lang="en-US" altLang="ja-JP" sz="1400" dirty="0">
                <a:latin typeface="HGP明朝E" panose="02020900000000000000" pitchFamily="18" charset="-128"/>
                <a:ea typeface="HGP明朝E" panose="02020900000000000000" pitchFamily="18" charset="-128"/>
              </a:rPr>
              <a:t>,</a:t>
            </a:r>
            <a:r>
              <a:rPr lang="ja-JP" altLang="en-US" sz="1400" dirty="0">
                <a:latin typeface="HGP明朝E" panose="02020900000000000000" pitchFamily="18" charset="-128"/>
                <a:ea typeface="HGP明朝E" panose="02020900000000000000" pitchFamily="18" charset="-128"/>
              </a:rPr>
              <a:t>基本的な教育</a:t>
            </a:r>
            <a:r>
              <a:rPr lang="en-US" altLang="ja-JP" sz="1400" dirty="0">
                <a:latin typeface="HGP明朝E" panose="02020900000000000000" pitchFamily="18" charset="-128"/>
                <a:ea typeface="HGP明朝E" panose="02020900000000000000" pitchFamily="18" charset="-128"/>
              </a:rPr>
              <a:t>,</a:t>
            </a:r>
            <a:r>
              <a:rPr lang="ja-JP" altLang="en-US" sz="1400" dirty="0">
                <a:latin typeface="HGP明朝E" panose="02020900000000000000" pitchFamily="18" charset="-128"/>
                <a:ea typeface="HGP明朝E" panose="02020900000000000000" pitchFamily="18" charset="-128"/>
              </a:rPr>
              <a:t>ＯＪＴ教育</a:t>
            </a:r>
            <a:r>
              <a:rPr lang="en-US" altLang="ja-JP" sz="1400" dirty="0">
                <a:latin typeface="HGP明朝E" panose="02020900000000000000" pitchFamily="18" charset="-128"/>
                <a:ea typeface="HGP明朝E" panose="02020900000000000000" pitchFamily="18" charset="-128"/>
              </a:rPr>
              <a:t>,</a:t>
            </a:r>
            <a:r>
              <a:rPr lang="ja-JP" altLang="en-US" sz="1400" dirty="0">
                <a:latin typeface="HGP明朝E" panose="02020900000000000000" pitchFamily="18" charset="-128"/>
                <a:ea typeface="HGP明朝E" panose="02020900000000000000" pitchFamily="18" charset="-128"/>
              </a:rPr>
              <a:t>基礎的訓練等</a:t>
            </a:r>
            <a:r>
              <a:rPr lang="en-US" altLang="ja-JP" sz="1400" dirty="0">
                <a:latin typeface="HGP明朝E" panose="02020900000000000000" pitchFamily="18" charset="-128"/>
                <a:ea typeface="HGP明朝E" panose="02020900000000000000" pitchFamily="18" charset="-128"/>
              </a:rPr>
              <a:t>,</a:t>
            </a:r>
            <a:r>
              <a:rPr lang="ja-JP" altLang="en-US" sz="1400" dirty="0">
                <a:latin typeface="HGP明朝E" panose="02020900000000000000" pitchFamily="18" charset="-128"/>
                <a:ea typeface="HGP明朝E" panose="02020900000000000000" pitchFamily="18" charset="-128"/>
              </a:rPr>
              <a:t>機械の操作方法習得・訓練強化で知識・技術不足を補うことである。</a:t>
            </a:r>
            <a:endParaRPr lang="en-US" altLang="ja-JP" sz="1400" dirty="0">
              <a:latin typeface="HGP明朝E" panose="02020900000000000000" pitchFamily="18" charset="-128"/>
              <a:ea typeface="HGP明朝E" panose="02020900000000000000" pitchFamily="18" charset="-128"/>
            </a:endParaRPr>
          </a:p>
          <a:p>
            <a:pPr>
              <a:lnSpc>
                <a:spcPts val="2064"/>
              </a:lnSpc>
            </a:pPr>
            <a:r>
              <a:rPr lang="en-US" altLang="ja-JP" sz="1400" dirty="0">
                <a:latin typeface="HGP明朝E" panose="02020900000000000000" pitchFamily="18" charset="-128"/>
                <a:ea typeface="HGP明朝E" panose="02020900000000000000" pitchFamily="18" charset="-128"/>
              </a:rPr>
              <a:t>【</a:t>
            </a:r>
            <a:r>
              <a:rPr lang="ja-JP" altLang="en-US" sz="1400" dirty="0">
                <a:latin typeface="HGP明朝E" panose="02020900000000000000" pitchFamily="18" charset="-128"/>
                <a:ea typeface="HGP明朝E" panose="02020900000000000000" pitchFamily="18" charset="-128"/>
              </a:rPr>
              <a:t>媒介エラーの対策</a:t>
            </a:r>
            <a:r>
              <a:rPr lang="en-US" altLang="ja-JP" sz="1400" dirty="0">
                <a:latin typeface="HGP明朝E" panose="02020900000000000000" pitchFamily="18" charset="-128"/>
                <a:ea typeface="HGP明朝E" panose="02020900000000000000" pitchFamily="18" charset="-128"/>
              </a:rPr>
              <a:t>】</a:t>
            </a:r>
            <a:r>
              <a:rPr lang="ja-JP" altLang="en-US" sz="1400" dirty="0">
                <a:latin typeface="HGP明朝E" panose="02020900000000000000" pitchFamily="18" charset="-128"/>
                <a:ea typeface="HGP明朝E" panose="02020900000000000000" pitchFamily="18" charset="-128"/>
              </a:rPr>
              <a:t>　ベテランに多い。思い込み</a:t>
            </a:r>
            <a:r>
              <a:rPr lang="en-US" altLang="ja-JP" sz="1400" dirty="0">
                <a:latin typeface="HGP明朝E" panose="02020900000000000000" pitchFamily="18" charset="-128"/>
                <a:ea typeface="HGP明朝E" panose="02020900000000000000" pitchFamily="18" charset="-128"/>
              </a:rPr>
              <a:t>,</a:t>
            </a:r>
            <a:r>
              <a:rPr lang="ja-JP" altLang="en-US" sz="1400" dirty="0">
                <a:latin typeface="HGP明朝E" panose="02020900000000000000" pitchFamily="18" charset="-128"/>
                <a:ea typeface="HGP明朝E" panose="02020900000000000000" pitchFamily="18" charset="-128"/>
              </a:rPr>
              <a:t>判断の違いや判断誤りなど。慣れや上手くいった時の経験に基づくミスや</a:t>
            </a:r>
            <a:r>
              <a:rPr lang="en-US" altLang="ja-JP" sz="1400" dirty="0">
                <a:latin typeface="HGP明朝E" panose="02020900000000000000" pitchFamily="18" charset="-128"/>
                <a:ea typeface="HGP明朝E" panose="02020900000000000000" pitchFamily="18" charset="-128"/>
              </a:rPr>
              <a:t>,</a:t>
            </a:r>
            <a:r>
              <a:rPr lang="ja-JP" altLang="en-US" sz="1400" dirty="0">
                <a:latin typeface="HGP明朝E" panose="02020900000000000000" pitchFamily="18" charset="-128"/>
                <a:ea typeface="HGP明朝E" panose="02020900000000000000" pitchFamily="18" charset="-128"/>
              </a:rPr>
              <a:t>リスクテーキングもこれに近い。</a:t>
            </a:r>
          </a:p>
          <a:p>
            <a:pPr>
              <a:lnSpc>
                <a:spcPts val="2064"/>
              </a:lnSpc>
            </a:pPr>
            <a:r>
              <a:rPr lang="ja-JP" altLang="en-US" sz="1400" dirty="0">
                <a:latin typeface="HGP明朝E" panose="02020900000000000000" pitchFamily="18" charset="-128"/>
                <a:ea typeface="HGP明朝E" panose="02020900000000000000" pitchFamily="18" charset="-128"/>
              </a:rPr>
              <a:t>　対策としては</a:t>
            </a:r>
            <a:r>
              <a:rPr lang="en-US" altLang="ja-JP" sz="1400" dirty="0">
                <a:latin typeface="HGP明朝E" panose="02020900000000000000" pitchFamily="18" charset="-128"/>
                <a:ea typeface="HGP明朝E" panose="02020900000000000000" pitchFamily="18" charset="-128"/>
              </a:rPr>
              <a:t>,</a:t>
            </a:r>
            <a:r>
              <a:rPr lang="ja-JP" altLang="en-US" sz="1400" dirty="0">
                <a:latin typeface="HGP明朝E" panose="02020900000000000000" pitchFamily="18" charset="-128"/>
                <a:ea typeface="HGP明朝E" panose="02020900000000000000" pitchFamily="18" charset="-128"/>
              </a:rPr>
              <a:t>危険体験シミュレーション</a:t>
            </a:r>
            <a:r>
              <a:rPr lang="en-US" altLang="ja-JP" sz="1400" dirty="0">
                <a:latin typeface="HGP明朝E" panose="02020900000000000000" pitchFamily="18" charset="-128"/>
                <a:ea typeface="HGP明朝E" panose="02020900000000000000" pitchFamily="18" charset="-128"/>
              </a:rPr>
              <a:t>,</a:t>
            </a:r>
            <a:r>
              <a:rPr lang="ja-JP" altLang="en-US" sz="1400" dirty="0">
                <a:latin typeface="HGP明朝E" panose="02020900000000000000" pitchFamily="18" charset="-128"/>
                <a:ea typeface="HGP明朝E" panose="02020900000000000000" pitchFamily="18" charset="-128"/>
              </a:rPr>
              <a:t>Ｏｆｆ</a:t>
            </a:r>
            <a:r>
              <a:rPr lang="en-US" altLang="ja-JP" sz="1400" dirty="0">
                <a:latin typeface="HGP明朝E" panose="02020900000000000000" pitchFamily="18" charset="-128"/>
                <a:ea typeface="HGP明朝E" panose="02020900000000000000" pitchFamily="18" charset="-128"/>
              </a:rPr>
              <a:t>-JT</a:t>
            </a:r>
            <a:r>
              <a:rPr lang="ja-JP" altLang="en-US" sz="1400" dirty="0">
                <a:latin typeface="HGP明朝E" panose="02020900000000000000" pitchFamily="18" charset="-128"/>
                <a:ea typeface="HGP明朝E" panose="02020900000000000000" pitchFamily="18" charset="-128"/>
              </a:rPr>
              <a:t>教育</a:t>
            </a:r>
            <a:r>
              <a:rPr lang="en-US" altLang="ja-JP" sz="1400" dirty="0">
                <a:latin typeface="HGP明朝E" panose="02020900000000000000" pitchFamily="18" charset="-128"/>
                <a:ea typeface="HGP明朝E" panose="02020900000000000000" pitchFamily="18" charset="-128"/>
              </a:rPr>
              <a:t>,</a:t>
            </a:r>
            <a:r>
              <a:rPr lang="ja-JP" altLang="en-US" sz="1400" dirty="0">
                <a:latin typeface="HGP明朝E" panose="02020900000000000000" pitchFamily="18" charset="-128"/>
                <a:ea typeface="HGP明朝E" panose="02020900000000000000" pitchFamily="18" charset="-128"/>
              </a:rPr>
              <a:t>ﾋｭｰﾏﾝエラー・ｺﾝﾄﾛｰﾙの訓練</a:t>
            </a:r>
            <a:r>
              <a:rPr lang="en-US" altLang="ja-JP" sz="1400" dirty="0">
                <a:latin typeface="HGP明朝E" panose="02020900000000000000" pitchFamily="18" charset="-128"/>
                <a:ea typeface="HGP明朝E" panose="02020900000000000000" pitchFamily="18" charset="-128"/>
              </a:rPr>
              <a:t>,</a:t>
            </a:r>
            <a:r>
              <a:rPr lang="ja-JP" altLang="en-US" sz="1400" dirty="0">
                <a:latin typeface="HGP明朝E" panose="02020900000000000000" pitchFamily="18" charset="-128"/>
                <a:ea typeface="HGP明朝E" panose="02020900000000000000" pitchFamily="18" charset="-128"/>
              </a:rPr>
              <a:t>ﾋｭｰﾏﾝエラー・ﾏﾈｼﾞﾒﾝﾄの訓練</a:t>
            </a:r>
            <a:r>
              <a:rPr lang="en-US" altLang="ja-JP" sz="1400" dirty="0">
                <a:latin typeface="HGP明朝E" panose="02020900000000000000" pitchFamily="18" charset="-128"/>
                <a:ea typeface="HGP明朝E" panose="02020900000000000000" pitchFamily="18" charset="-128"/>
              </a:rPr>
              <a:t>,</a:t>
            </a:r>
            <a:r>
              <a:rPr lang="ja-JP" altLang="en-US" sz="1400" dirty="0">
                <a:latin typeface="HGP明朝E" panose="02020900000000000000" pitchFamily="18" charset="-128"/>
                <a:ea typeface="HGP明朝E" panose="02020900000000000000" pitchFamily="18" charset="-128"/>
              </a:rPr>
              <a:t>ﾋｭｰﾏﾝﾌｧｸﾀｰ・ﾄﾚｰﾆﾝｸﾞの訓練などである。</a:t>
            </a:r>
            <a:endParaRPr lang="en-US" altLang="ja-JP" sz="1400" dirty="0">
              <a:latin typeface="HGP明朝E" panose="02020900000000000000" pitchFamily="18" charset="-128"/>
              <a:ea typeface="HGP明朝E" panose="02020900000000000000" pitchFamily="18" charset="-128"/>
            </a:endParaRPr>
          </a:p>
          <a:p>
            <a:pPr defTabSz="1022717">
              <a:lnSpc>
                <a:spcPts val="2064"/>
              </a:lnSpc>
              <a:defRPr/>
            </a:pPr>
            <a:endParaRPr lang="en-US" altLang="ja-JP" sz="1400" dirty="0">
              <a:latin typeface="HGP明朝E" panose="02020900000000000000" pitchFamily="18" charset="-128"/>
              <a:ea typeface="HGP明朝E" panose="02020900000000000000" pitchFamily="18" charset="-128"/>
            </a:endParaRPr>
          </a:p>
        </p:txBody>
      </p:sp>
      <p:sp>
        <p:nvSpPr>
          <p:cNvPr id="2" name="スライド番号プレースホルダー 1"/>
          <p:cNvSpPr>
            <a:spLocks noGrp="1"/>
          </p:cNvSpPr>
          <p:nvPr>
            <p:ph type="sldNum" sz="quarter" idx="10"/>
          </p:nvPr>
        </p:nvSpPr>
        <p:spPr/>
        <p:txBody>
          <a:bodyPr/>
          <a:lstStyle/>
          <a:p>
            <a:fld id="{5F65748C-C6D8-4748-808C-1CEA1825BD04}" type="slidenum">
              <a:rPr kumimoji="1" lang="ja-JP" altLang="en-US" smtClean="0"/>
              <a:t>44</a:t>
            </a:fld>
            <a:endParaRPr kumimoji="1" lang="ja-JP" altLang="en-US"/>
          </a:p>
        </p:txBody>
      </p:sp>
    </p:spTree>
    <p:extLst>
      <p:ext uri="{BB962C8B-B14F-4D97-AF65-F5344CB8AC3E}">
        <p14:creationId xmlns:p14="http://schemas.microsoft.com/office/powerpoint/2010/main" val="3621483682"/>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9" name="Rectangle 2"/>
          <p:cNvSpPr>
            <a:spLocks noGrp="1" noRot="1" noChangeAspect="1" noChangeArrowheads="1" noTextEdit="1"/>
          </p:cNvSpPr>
          <p:nvPr>
            <p:ph type="sldImg"/>
          </p:nvPr>
        </p:nvSpPr>
        <p:spPr>
          <a:xfrm>
            <a:off x="1154113" y="741363"/>
            <a:ext cx="4814887" cy="3889375"/>
          </a:xfrm>
          <a:prstGeom prst="rect">
            <a:avLst/>
          </a:prstGeom>
          <a:ln/>
        </p:spPr>
      </p:sp>
      <p:sp>
        <p:nvSpPr>
          <p:cNvPr id="21510" name="Rectangle 3"/>
          <p:cNvSpPr>
            <a:spLocks noGrp="1" noChangeAspect="1" noChangeArrowheads="1"/>
          </p:cNvSpPr>
          <p:nvPr>
            <p:ph type="body" idx="1"/>
          </p:nvPr>
        </p:nvSpPr>
        <p:spPr>
          <a:xfrm>
            <a:off x="1131388" y="4811633"/>
            <a:ext cx="4907066" cy="5107691"/>
          </a:xfrm>
          <a:prstGeom prst="rect">
            <a:avLst/>
          </a:prstGeom>
          <a:noFill/>
        </p:spPr>
        <p:txBody>
          <a:bodyPr/>
          <a:lstStyle/>
          <a:p>
            <a:pPr>
              <a:lnSpc>
                <a:spcPts val="2064"/>
              </a:lnSpc>
              <a:defRPr/>
            </a:pPr>
            <a:r>
              <a:rPr lang="ja-JP" altLang="en-US" sz="1400" dirty="0">
                <a:latin typeface="HGP明朝E" panose="02020900000000000000" pitchFamily="18" charset="-128"/>
                <a:ea typeface="HGP明朝E" panose="02020900000000000000" pitchFamily="18" charset="-128"/>
              </a:rPr>
              <a:t>　リスクアセスメントとは</a:t>
            </a:r>
            <a:r>
              <a:rPr lang="en-US" altLang="ja-JP" sz="1400" dirty="0">
                <a:latin typeface="HGP明朝E" panose="02020900000000000000" pitchFamily="18" charset="-128"/>
                <a:ea typeface="HGP明朝E" panose="02020900000000000000" pitchFamily="18" charset="-128"/>
              </a:rPr>
              <a:t>,</a:t>
            </a:r>
            <a:r>
              <a:rPr lang="ja-JP" altLang="en-US" sz="1400" dirty="0">
                <a:latin typeface="HGP明朝E" panose="02020900000000000000" pitchFamily="18" charset="-128"/>
                <a:ea typeface="HGP明朝E" panose="02020900000000000000" pitchFamily="18" charset="-128"/>
              </a:rPr>
              <a:t>職場の潜在的な危険性又は有害性を見つけ出し</a:t>
            </a:r>
            <a:r>
              <a:rPr lang="en-US" altLang="ja-JP" sz="1400" dirty="0">
                <a:latin typeface="HGP明朝E" panose="02020900000000000000" pitchFamily="18" charset="-128"/>
                <a:ea typeface="HGP明朝E" panose="02020900000000000000" pitchFamily="18" charset="-128"/>
              </a:rPr>
              <a:t>,</a:t>
            </a:r>
            <a:r>
              <a:rPr lang="ja-JP" altLang="en-US" sz="1400" dirty="0">
                <a:latin typeface="HGP明朝E" panose="02020900000000000000" pitchFamily="18" charset="-128"/>
                <a:ea typeface="HGP明朝E" panose="02020900000000000000" pitchFamily="18" charset="-128"/>
              </a:rPr>
              <a:t>これを除去</a:t>
            </a:r>
            <a:r>
              <a:rPr lang="en-US" altLang="ja-JP" sz="1400" dirty="0">
                <a:latin typeface="HGP明朝E" panose="02020900000000000000" pitchFamily="18" charset="-128"/>
                <a:ea typeface="HGP明朝E" panose="02020900000000000000" pitchFamily="18" charset="-128"/>
              </a:rPr>
              <a:t>,</a:t>
            </a:r>
            <a:r>
              <a:rPr lang="ja-JP" altLang="en-US" sz="1400" dirty="0">
                <a:latin typeface="HGP明朝E" panose="02020900000000000000" pitchFamily="18" charset="-128"/>
                <a:ea typeface="HGP明朝E" panose="02020900000000000000" pitchFamily="18" charset="-128"/>
              </a:rPr>
              <a:t>低減する手法のこと。</a:t>
            </a:r>
            <a:endParaRPr lang="en-US" altLang="ja-JP" sz="1400" dirty="0">
              <a:latin typeface="HGP明朝E" panose="02020900000000000000" pitchFamily="18" charset="-128"/>
              <a:ea typeface="HGP明朝E" panose="02020900000000000000" pitchFamily="18" charset="-128"/>
            </a:endParaRPr>
          </a:p>
          <a:p>
            <a:pPr defTabSz="943478">
              <a:lnSpc>
                <a:spcPts val="2064"/>
              </a:lnSpc>
              <a:defRPr/>
            </a:pPr>
            <a:r>
              <a:rPr lang="ja-JP" altLang="en-US" sz="1400" dirty="0">
                <a:latin typeface="HGP明朝E" panose="02020900000000000000" pitchFamily="18" charset="-128"/>
                <a:ea typeface="HGP明朝E" panose="02020900000000000000" pitchFamily="18" charset="-128"/>
              </a:rPr>
              <a:t>　労働省（現 厚生労働省）が平成</a:t>
            </a:r>
            <a:r>
              <a:rPr lang="en-US" altLang="ja-JP" sz="1400" dirty="0">
                <a:latin typeface="HGP明朝E" panose="02020900000000000000" pitchFamily="18" charset="-128"/>
                <a:ea typeface="HGP明朝E" panose="02020900000000000000" pitchFamily="18" charset="-128"/>
              </a:rPr>
              <a:t>11</a:t>
            </a:r>
            <a:r>
              <a:rPr lang="ja-JP" altLang="en-US" sz="1400" dirty="0">
                <a:latin typeface="HGP明朝E" panose="02020900000000000000" pitchFamily="18" charset="-128"/>
                <a:ea typeface="HGP明朝E" panose="02020900000000000000" pitchFamily="18" charset="-128"/>
              </a:rPr>
              <a:t>年に継続的な安全衛生管理を自主的に進めることにより</a:t>
            </a:r>
            <a:r>
              <a:rPr lang="en-US" altLang="ja-JP" sz="1400" dirty="0">
                <a:latin typeface="HGP明朝E" panose="02020900000000000000" pitchFamily="18" charset="-128"/>
                <a:ea typeface="HGP明朝E" panose="02020900000000000000" pitchFamily="18" charset="-128"/>
              </a:rPr>
              <a:t>,</a:t>
            </a:r>
            <a:r>
              <a:rPr lang="ja-JP" altLang="en-US" sz="1400" dirty="0">
                <a:latin typeface="HGP明朝E" panose="02020900000000000000" pitchFamily="18" charset="-128"/>
                <a:ea typeface="HGP明朝E" panose="02020900000000000000" pitchFamily="18" charset="-128"/>
              </a:rPr>
              <a:t>労働災害の防止と労働者の健康増進</a:t>
            </a:r>
            <a:r>
              <a:rPr lang="en-US" altLang="ja-JP" sz="1400" dirty="0">
                <a:latin typeface="HGP明朝E" panose="02020900000000000000" pitchFamily="18" charset="-128"/>
                <a:ea typeface="HGP明朝E" panose="02020900000000000000" pitchFamily="18" charset="-128"/>
              </a:rPr>
              <a:t>,</a:t>
            </a:r>
            <a:r>
              <a:rPr lang="ja-JP" altLang="en-US" sz="1400" dirty="0">
                <a:latin typeface="HGP明朝E" panose="02020900000000000000" pitchFamily="18" charset="-128"/>
                <a:ea typeface="HGP明朝E" panose="02020900000000000000" pitchFamily="18" charset="-128"/>
              </a:rPr>
              <a:t>事業場の安全衛生水準の向上を図ることを目的とした安全衛生管理の仕組みである「労働安全衛生マネジメントシステム」の導入を進めた。</a:t>
            </a:r>
            <a:endParaRPr lang="en-US" altLang="ja-JP" sz="1400" dirty="0">
              <a:latin typeface="HGP明朝E" panose="02020900000000000000" pitchFamily="18" charset="-128"/>
              <a:ea typeface="HGP明朝E" panose="02020900000000000000" pitchFamily="18" charset="-128"/>
            </a:endParaRPr>
          </a:p>
          <a:p>
            <a:pPr defTabSz="943478">
              <a:lnSpc>
                <a:spcPts val="2064"/>
              </a:lnSpc>
              <a:defRPr/>
            </a:pPr>
            <a:r>
              <a:rPr lang="ja-JP" altLang="en-US" sz="1400" dirty="0">
                <a:latin typeface="HGP明朝E" panose="02020900000000000000" pitchFamily="18" charset="-128"/>
                <a:ea typeface="HGP明朝E" panose="02020900000000000000" pitchFamily="18" charset="-128"/>
              </a:rPr>
              <a:t>　しかし</a:t>
            </a:r>
            <a:r>
              <a:rPr lang="en-US" altLang="ja-JP" sz="1400" dirty="0">
                <a:latin typeface="HGP明朝E" panose="02020900000000000000" pitchFamily="18" charset="-128"/>
                <a:ea typeface="HGP明朝E" panose="02020900000000000000" pitchFamily="18" charset="-128"/>
              </a:rPr>
              <a:t>,</a:t>
            </a:r>
            <a:r>
              <a:rPr lang="ja-JP" altLang="en-US" sz="1400" dirty="0">
                <a:latin typeface="HGP明朝E" panose="02020900000000000000" pitchFamily="18" charset="-128"/>
                <a:ea typeface="HGP明朝E" panose="02020900000000000000" pitchFamily="18" charset="-128"/>
              </a:rPr>
              <a:t>企業での導入が進まず</a:t>
            </a:r>
            <a:r>
              <a:rPr lang="en-US" altLang="ja-JP" sz="1400" dirty="0">
                <a:latin typeface="HGP明朝E" panose="02020900000000000000" pitchFamily="18" charset="-128"/>
                <a:ea typeface="HGP明朝E" panose="02020900000000000000" pitchFamily="18" charset="-128"/>
              </a:rPr>
              <a:t>,</a:t>
            </a:r>
            <a:r>
              <a:rPr lang="ja-JP" altLang="en-US" sz="1400" dirty="0">
                <a:latin typeface="HGP明朝E" panose="02020900000000000000" pitchFamily="18" charset="-128"/>
                <a:ea typeface="HGP明朝E" panose="02020900000000000000" pitchFamily="18" charset="-128"/>
              </a:rPr>
              <a:t>平成</a:t>
            </a:r>
            <a:r>
              <a:rPr lang="en-US" altLang="ja-JP" sz="1400" dirty="0">
                <a:latin typeface="HGP明朝E" panose="02020900000000000000" pitchFamily="18" charset="-128"/>
                <a:ea typeface="HGP明朝E" panose="02020900000000000000" pitchFamily="18" charset="-128"/>
              </a:rPr>
              <a:t>18</a:t>
            </a:r>
            <a:r>
              <a:rPr lang="ja-JP" altLang="en-US" sz="1400" dirty="0">
                <a:latin typeface="HGP明朝E" panose="02020900000000000000" pitchFamily="18" charset="-128"/>
                <a:ea typeface="HGP明朝E" panose="02020900000000000000" pitchFamily="18" charset="-128"/>
              </a:rPr>
              <a:t>年にその核となる「リスクアセスメント」を労働安全衛生法第</a:t>
            </a:r>
            <a:r>
              <a:rPr lang="en-US" altLang="ja-JP" sz="1400" dirty="0">
                <a:latin typeface="HGP明朝E" panose="02020900000000000000" pitchFamily="18" charset="-128"/>
                <a:ea typeface="HGP明朝E" panose="02020900000000000000" pitchFamily="18" charset="-128"/>
              </a:rPr>
              <a:t>28</a:t>
            </a:r>
            <a:r>
              <a:rPr lang="ja-JP" altLang="en-US" sz="1400" dirty="0">
                <a:latin typeface="HGP明朝E" panose="02020900000000000000" pitchFamily="18" charset="-128"/>
                <a:ea typeface="HGP明朝E" panose="02020900000000000000" pitchFamily="18" charset="-128"/>
              </a:rPr>
              <a:t>条の</a:t>
            </a:r>
            <a:r>
              <a:rPr lang="en-US" altLang="ja-JP" sz="1400" dirty="0">
                <a:latin typeface="HGP明朝E" panose="02020900000000000000" pitchFamily="18" charset="-128"/>
                <a:ea typeface="HGP明朝E" panose="02020900000000000000" pitchFamily="18" charset="-128"/>
              </a:rPr>
              <a:t>2</a:t>
            </a:r>
            <a:r>
              <a:rPr lang="ja-JP" altLang="en-US" sz="1400" dirty="0">
                <a:latin typeface="HGP明朝E" panose="02020900000000000000" pitchFamily="18" charset="-128"/>
                <a:ea typeface="HGP明朝E" panose="02020900000000000000" pitchFamily="18" charset="-128"/>
              </a:rPr>
              <a:t>により努力義務化した。</a:t>
            </a:r>
            <a:endParaRPr lang="en-US" altLang="ja-JP" sz="1400" dirty="0">
              <a:latin typeface="HGP明朝E" panose="02020900000000000000" pitchFamily="18" charset="-128"/>
              <a:ea typeface="HGP明朝E" panose="02020900000000000000" pitchFamily="18" charset="-128"/>
            </a:endParaRPr>
          </a:p>
          <a:p>
            <a:pPr defTabSz="943478">
              <a:lnSpc>
                <a:spcPts val="2064"/>
              </a:lnSpc>
              <a:defRPr/>
            </a:pPr>
            <a:r>
              <a:rPr lang="ja-JP" altLang="en-US" sz="1400" dirty="0">
                <a:latin typeface="HGP明朝E" panose="02020900000000000000" pitchFamily="18" charset="-128"/>
                <a:ea typeface="HGP明朝E" panose="02020900000000000000" pitchFamily="18" charset="-128"/>
              </a:rPr>
              <a:t>　そして</a:t>
            </a:r>
            <a:r>
              <a:rPr lang="en-US" altLang="ja-JP" sz="1400" dirty="0">
                <a:latin typeface="HGP明朝E" panose="02020900000000000000" pitchFamily="18" charset="-128"/>
                <a:ea typeface="HGP明朝E" panose="02020900000000000000" pitchFamily="18" charset="-128"/>
              </a:rPr>
              <a:t>,</a:t>
            </a:r>
            <a:r>
              <a:rPr lang="ja-JP" altLang="en-US" sz="1400" dirty="0">
                <a:latin typeface="HGP明朝E" panose="02020900000000000000" pitchFamily="18" charset="-128"/>
                <a:ea typeface="HGP明朝E" panose="02020900000000000000" pitchFamily="18" charset="-128"/>
              </a:rPr>
              <a:t>同条第</a:t>
            </a:r>
            <a:r>
              <a:rPr lang="en-US" altLang="ja-JP" sz="1400" dirty="0">
                <a:latin typeface="HGP明朝E" panose="02020900000000000000" pitchFamily="18" charset="-128"/>
                <a:ea typeface="HGP明朝E" panose="02020900000000000000" pitchFamily="18" charset="-128"/>
              </a:rPr>
              <a:t>2</a:t>
            </a:r>
            <a:r>
              <a:rPr lang="ja-JP" altLang="en-US" sz="1400" dirty="0">
                <a:latin typeface="HGP明朝E" panose="02020900000000000000" pitchFamily="18" charset="-128"/>
                <a:ea typeface="HGP明朝E" panose="02020900000000000000" pitchFamily="18" charset="-128"/>
              </a:rPr>
              <a:t>項に基づき</a:t>
            </a:r>
            <a:r>
              <a:rPr lang="en-US" altLang="ja-JP" sz="1400" dirty="0">
                <a:latin typeface="HGP明朝E" panose="02020900000000000000" pitchFamily="18" charset="-128"/>
                <a:ea typeface="HGP明朝E" panose="02020900000000000000" pitchFamily="18" charset="-128"/>
              </a:rPr>
              <a:t>,</a:t>
            </a:r>
            <a:r>
              <a:rPr lang="ja-JP" altLang="en-US" sz="1400" dirty="0">
                <a:latin typeface="HGP明朝E" panose="02020900000000000000" pitchFamily="18" charset="-128"/>
                <a:ea typeface="HGP明朝E" panose="02020900000000000000" pitchFamily="18" charset="-128"/>
              </a:rPr>
              <a:t>「危険性又は有害性等の調査等に関する指針」を公表し</a:t>
            </a:r>
            <a:r>
              <a:rPr lang="en-US" altLang="ja-JP" sz="1400" dirty="0">
                <a:latin typeface="HGP明朝E" panose="02020900000000000000" pitchFamily="18" charset="-128"/>
                <a:ea typeface="HGP明朝E" panose="02020900000000000000" pitchFamily="18" charset="-128"/>
              </a:rPr>
              <a:t>,</a:t>
            </a:r>
            <a:r>
              <a:rPr lang="ja-JP" altLang="en-US" sz="1400" dirty="0">
                <a:latin typeface="HGP明朝E" panose="02020900000000000000" pitchFamily="18" charset="-128"/>
                <a:ea typeface="HGP明朝E" panose="02020900000000000000" pitchFamily="18" charset="-128"/>
              </a:rPr>
              <a:t>昨今</a:t>
            </a:r>
            <a:r>
              <a:rPr lang="en-US" altLang="ja-JP" sz="1400" dirty="0">
                <a:latin typeface="HGP明朝E" panose="02020900000000000000" pitchFamily="18" charset="-128"/>
                <a:ea typeface="HGP明朝E" panose="02020900000000000000" pitchFamily="18" charset="-128"/>
              </a:rPr>
              <a:t>,</a:t>
            </a:r>
            <a:r>
              <a:rPr lang="ja-JP" altLang="en-US" sz="1400" dirty="0">
                <a:latin typeface="HGP明朝E" panose="02020900000000000000" pitchFamily="18" charset="-128"/>
                <a:ea typeface="HGP明朝E" panose="02020900000000000000" pitchFamily="18" charset="-128"/>
              </a:rPr>
              <a:t>このリスクアセスメントだけがクローズアップされている。</a:t>
            </a:r>
            <a:endParaRPr lang="en-US" altLang="ja-JP" sz="1400" dirty="0">
              <a:latin typeface="HGP明朝E" panose="02020900000000000000" pitchFamily="18" charset="-128"/>
              <a:ea typeface="HGP明朝E" panose="02020900000000000000" pitchFamily="18" charset="-128"/>
            </a:endParaRPr>
          </a:p>
          <a:p>
            <a:pPr defTabSz="943478">
              <a:lnSpc>
                <a:spcPts val="2064"/>
              </a:lnSpc>
              <a:defRPr/>
            </a:pPr>
            <a:r>
              <a:rPr lang="ja-JP" altLang="en-US" sz="1400" dirty="0">
                <a:latin typeface="HGP明朝E" panose="02020900000000000000" pitchFamily="18" charset="-128"/>
                <a:ea typeface="HGP明朝E" panose="02020900000000000000" pitchFamily="18" charset="-128"/>
              </a:rPr>
              <a:t>　</a:t>
            </a:r>
            <a:r>
              <a:rPr lang="en-US" altLang="ja-JP" sz="1400" dirty="0">
                <a:latin typeface="HGP明朝E" panose="02020900000000000000" pitchFamily="18" charset="-128"/>
                <a:ea typeface="HGP明朝E" panose="02020900000000000000" pitchFamily="18" charset="-128"/>
              </a:rPr>
              <a:t>【</a:t>
            </a:r>
            <a:r>
              <a:rPr lang="ja-JP" altLang="en-US" sz="1400" dirty="0">
                <a:latin typeface="HGP明朝E" panose="02020900000000000000" pitchFamily="18" charset="-128"/>
                <a:ea typeface="HGP明朝E" panose="02020900000000000000" pitchFamily="18" charset="-128"/>
              </a:rPr>
              <a:t>リスクアセスメントと</a:t>
            </a:r>
            <a:r>
              <a:rPr lang="en-US" altLang="ja-JP" sz="1400" dirty="0">
                <a:latin typeface="HGP明朝E" panose="02020900000000000000" pitchFamily="18" charset="-128"/>
                <a:ea typeface="HGP明朝E" panose="02020900000000000000" pitchFamily="18" charset="-128"/>
              </a:rPr>
              <a:t>KY</a:t>
            </a:r>
            <a:r>
              <a:rPr lang="ja-JP" altLang="en-US" sz="1400" dirty="0">
                <a:latin typeface="HGP明朝E" panose="02020900000000000000" pitchFamily="18" charset="-128"/>
                <a:ea typeface="HGP明朝E" panose="02020900000000000000" pitchFamily="18" charset="-128"/>
              </a:rPr>
              <a:t>の違い</a:t>
            </a:r>
            <a:r>
              <a:rPr lang="en-US" altLang="ja-JP" sz="1400" dirty="0">
                <a:latin typeface="HGP明朝E" panose="02020900000000000000" pitchFamily="18" charset="-128"/>
                <a:ea typeface="HGP明朝E" panose="02020900000000000000" pitchFamily="18" charset="-128"/>
              </a:rPr>
              <a:t>】</a:t>
            </a:r>
          </a:p>
          <a:p>
            <a:pPr defTabSz="943478">
              <a:lnSpc>
                <a:spcPts val="2064"/>
              </a:lnSpc>
              <a:defRPr/>
            </a:pPr>
            <a:r>
              <a:rPr lang="ja-JP" altLang="en-US" sz="1400" dirty="0">
                <a:latin typeface="HGP明朝E" panose="02020900000000000000" pitchFamily="18" charset="-128"/>
                <a:ea typeface="HGP明朝E" panose="02020900000000000000" pitchFamily="18" charset="-128"/>
              </a:rPr>
              <a:t>＊リスクアセスメントは</a:t>
            </a:r>
            <a:r>
              <a:rPr lang="en-US" altLang="ja-JP" sz="1400" dirty="0">
                <a:latin typeface="HGP明朝E" panose="02020900000000000000" pitchFamily="18" charset="-128"/>
                <a:ea typeface="HGP明朝E" panose="02020900000000000000" pitchFamily="18" charset="-128"/>
              </a:rPr>
              <a:t>,</a:t>
            </a:r>
            <a:r>
              <a:rPr lang="ja-JP" altLang="en-US" sz="1400" dirty="0">
                <a:latin typeface="HGP明朝E" panose="02020900000000000000" pitchFamily="18" charset="-128"/>
                <a:ea typeface="HGP明朝E" panose="02020900000000000000" pitchFamily="18" charset="-128"/>
              </a:rPr>
              <a:t>数値化</a:t>
            </a:r>
            <a:r>
              <a:rPr lang="en-US" altLang="ja-JP" sz="1400" dirty="0">
                <a:latin typeface="HGP明朝E" panose="02020900000000000000" pitchFamily="18" charset="-128"/>
                <a:ea typeface="HGP明朝E" panose="02020900000000000000" pitchFamily="18" charset="-128"/>
              </a:rPr>
              <a:t>,</a:t>
            </a:r>
            <a:r>
              <a:rPr lang="ja-JP" altLang="en-US" sz="1400" dirty="0">
                <a:latin typeface="HGP明朝E" panose="02020900000000000000" pitchFamily="18" charset="-128"/>
                <a:ea typeface="HGP明朝E" panose="02020900000000000000" pitchFamily="18" charset="-128"/>
              </a:rPr>
              <a:t>リスクの優先順位をつけ対策</a:t>
            </a:r>
            <a:r>
              <a:rPr lang="en-US" altLang="ja-JP" sz="1400" dirty="0">
                <a:latin typeface="HGP明朝E" panose="02020900000000000000" pitchFamily="18" charset="-128"/>
                <a:ea typeface="HGP明朝E" panose="02020900000000000000" pitchFamily="18" charset="-128"/>
              </a:rPr>
              <a:t>,</a:t>
            </a:r>
            <a:r>
              <a:rPr lang="ja-JP" altLang="en-US" sz="1400" dirty="0">
                <a:latin typeface="HGP明朝E" panose="02020900000000000000" pitchFamily="18" charset="-128"/>
                <a:ea typeface="HGP明朝E" panose="02020900000000000000" pitchFamily="18" charset="-128"/>
              </a:rPr>
              <a:t>組織で決め</a:t>
            </a:r>
            <a:r>
              <a:rPr lang="en-US" altLang="ja-JP" sz="1400" dirty="0">
                <a:latin typeface="HGP明朝E" panose="02020900000000000000" pitchFamily="18" charset="-128"/>
                <a:ea typeface="HGP明朝E" panose="02020900000000000000" pitchFamily="18" charset="-128"/>
              </a:rPr>
              <a:t>,</a:t>
            </a:r>
            <a:r>
              <a:rPr lang="ja-JP" altLang="en-US" sz="1400" dirty="0">
                <a:latin typeface="HGP明朝E" panose="02020900000000000000" pitchFamily="18" charset="-128"/>
                <a:ea typeface="HGP明朝E" panose="02020900000000000000" pitchFamily="18" charset="-128"/>
              </a:rPr>
              <a:t>認識・価値観を共有する。費用がかかる。</a:t>
            </a:r>
          </a:p>
          <a:p>
            <a:pPr defTabSz="943478">
              <a:lnSpc>
                <a:spcPts val="2064"/>
              </a:lnSpc>
              <a:defRPr/>
            </a:pPr>
            <a:r>
              <a:rPr lang="ja-JP" altLang="en-US" sz="1400" dirty="0">
                <a:latin typeface="HGP明朝E" panose="02020900000000000000" pitchFamily="18" charset="-128"/>
                <a:ea typeface="HGP明朝E" panose="02020900000000000000" pitchFamily="18" charset="-128"/>
              </a:rPr>
              <a:t>＊ＫＹは</a:t>
            </a:r>
            <a:r>
              <a:rPr lang="en-US" altLang="ja-JP" sz="1400" dirty="0">
                <a:latin typeface="HGP明朝E" panose="02020900000000000000" pitchFamily="18" charset="-128"/>
                <a:ea typeface="HGP明朝E" panose="02020900000000000000" pitchFamily="18" charset="-128"/>
              </a:rPr>
              <a:t>,</a:t>
            </a:r>
            <a:r>
              <a:rPr lang="ja-JP" altLang="en-US" sz="1400" dirty="0">
                <a:latin typeface="HGP明朝E" panose="02020900000000000000" pitchFamily="18" charset="-128"/>
                <a:ea typeface="HGP明朝E" panose="02020900000000000000" pitchFamily="18" charset="-128"/>
              </a:rPr>
              <a:t>数値化せず</a:t>
            </a:r>
            <a:r>
              <a:rPr lang="en-US" altLang="ja-JP" sz="1400" dirty="0">
                <a:latin typeface="HGP明朝E" panose="02020900000000000000" pitchFamily="18" charset="-128"/>
                <a:ea typeface="HGP明朝E" panose="02020900000000000000" pitchFamily="18" charset="-128"/>
              </a:rPr>
              <a:t>,</a:t>
            </a:r>
            <a:r>
              <a:rPr lang="ja-JP" altLang="en-US" sz="1400" dirty="0">
                <a:latin typeface="HGP明朝E" panose="02020900000000000000" pitchFamily="18" charset="-128"/>
                <a:ea typeface="HGP明朝E" panose="02020900000000000000" pitchFamily="18" charset="-128"/>
              </a:rPr>
              <a:t>現場ですぐに対策</a:t>
            </a:r>
            <a:r>
              <a:rPr lang="en-US" altLang="ja-JP" sz="1400" dirty="0">
                <a:latin typeface="HGP明朝E" panose="02020900000000000000" pitchFamily="18" charset="-128"/>
                <a:ea typeface="HGP明朝E" panose="02020900000000000000" pitchFamily="18" charset="-128"/>
              </a:rPr>
              <a:t>,</a:t>
            </a:r>
            <a:r>
              <a:rPr lang="ja-JP" altLang="en-US" sz="1400" dirty="0">
                <a:latin typeface="HGP明朝E" panose="02020900000000000000" pitchFamily="18" charset="-128"/>
                <a:ea typeface="HGP明朝E" panose="02020900000000000000" pitchFamily="18" charset="-128"/>
              </a:rPr>
              <a:t>即決即断</a:t>
            </a:r>
            <a:r>
              <a:rPr lang="en-US" altLang="ja-JP" sz="1400" dirty="0">
                <a:latin typeface="HGP明朝E" panose="02020900000000000000" pitchFamily="18" charset="-128"/>
                <a:ea typeface="HGP明朝E" panose="02020900000000000000" pitchFamily="18" charset="-128"/>
              </a:rPr>
              <a:t>,</a:t>
            </a:r>
            <a:r>
              <a:rPr lang="ja-JP" altLang="en-US" sz="1400" dirty="0">
                <a:latin typeface="HGP明朝E" panose="02020900000000000000" pitchFamily="18" charset="-128"/>
                <a:ea typeface="HGP明朝E" panose="02020900000000000000" pitchFamily="18" charset="-128"/>
              </a:rPr>
              <a:t>個人（又は小集団）で決める。費用がかからない。</a:t>
            </a:r>
            <a:endParaRPr lang="ja-JP" altLang="ja-JP" sz="1400" dirty="0"/>
          </a:p>
        </p:txBody>
      </p:sp>
      <p:sp>
        <p:nvSpPr>
          <p:cNvPr id="2" name="スライド番号プレースホルダー 1"/>
          <p:cNvSpPr>
            <a:spLocks noGrp="1"/>
          </p:cNvSpPr>
          <p:nvPr>
            <p:ph type="sldNum" sz="quarter" idx="10"/>
          </p:nvPr>
        </p:nvSpPr>
        <p:spPr/>
        <p:txBody>
          <a:bodyPr/>
          <a:lstStyle/>
          <a:p>
            <a:fld id="{5F65748C-C6D8-4748-808C-1CEA1825BD04}" type="slidenum">
              <a:rPr kumimoji="1" lang="ja-JP" altLang="en-US" smtClean="0"/>
              <a:t>45</a:t>
            </a:fld>
            <a:endParaRPr kumimoji="1" lang="ja-JP" altLang="en-US"/>
          </a:p>
        </p:txBody>
      </p:sp>
    </p:spTree>
    <p:extLst>
      <p:ext uri="{BB962C8B-B14F-4D97-AF65-F5344CB8AC3E}">
        <p14:creationId xmlns:p14="http://schemas.microsoft.com/office/powerpoint/2010/main" val="400378051"/>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7" name="Rectangle 2"/>
          <p:cNvSpPr>
            <a:spLocks noGrp="1" noRot="1" noChangeAspect="1" noChangeArrowheads="1" noTextEdit="1"/>
          </p:cNvSpPr>
          <p:nvPr>
            <p:ph type="sldImg"/>
          </p:nvPr>
        </p:nvSpPr>
        <p:spPr>
          <a:xfrm>
            <a:off x="1154113" y="741363"/>
            <a:ext cx="4814887" cy="3889375"/>
          </a:xfrm>
          <a:prstGeom prst="rect">
            <a:avLst/>
          </a:prstGeom>
          <a:ln/>
        </p:spPr>
      </p:sp>
      <p:sp>
        <p:nvSpPr>
          <p:cNvPr id="16388" name="Rectangle 3"/>
          <p:cNvSpPr>
            <a:spLocks noGrp="1" noChangeAspect="1" noChangeArrowheads="1"/>
          </p:cNvSpPr>
          <p:nvPr>
            <p:ph type="body" idx="1"/>
          </p:nvPr>
        </p:nvSpPr>
        <p:spPr>
          <a:xfrm>
            <a:off x="1157699" y="4876978"/>
            <a:ext cx="4933377" cy="4977002"/>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defTabSz="943478">
              <a:lnSpc>
                <a:spcPts val="2064"/>
              </a:lnSpc>
              <a:defRPr/>
            </a:pPr>
            <a:r>
              <a:rPr lang="ja-JP" altLang="en-US" sz="1200" dirty="0">
                <a:latin typeface="HGP明朝E" panose="02020900000000000000" pitchFamily="18" charset="-128"/>
                <a:ea typeface="HGP明朝E" panose="02020900000000000000" pitchFamily="18" charset="-128"/>
              </a:rPr>
              <a:t>　</a:t>
            </a:r>
            <a:r>
              <a:rPr lang="ja-JP" altLang="en-US" sz="1400" dirty="0">
                <a:latin typeface="HGP明朝E" panose="02020900000000000000" pitchFamily="18" charset="-128"/>
                <a:ea typeface="HGP明朝E" panose="02020900000000000000" pitchFamily="18" charset="-128"/>
              </a:rPr>
              <a:t>リスクアセスメントを中心に「計画</a:t>
            </a:r>
            <a:r>
              <a:rPr lang="en-US" altLang="ja-JP" sz="1400" dirty="0">
                <a:latin typeface="HGP明朝E" panose="02020900000000000000" pitchFamily="18" charset="-128"/>
                <a:ea typeface="HGP明朝E" panose="02020900000000000000" pitchFamily="18" charset="-128"/>
              </a:rPr>
              <a:t>(Plan)</a:t>
            </a:r>
            <a:r>
              <a:rPr lang="ja-JP" altLang="en-US" sz="1400" dirty="0">
                <a:latin typeface="HGP明朝E" panose="02020900000000000000" pitchFamily="18" charset="-128"/>
                <a:ea typeface="HGP明朝E" panose="02020900000000000000" pitchFamily="18" charset="-128"/>
              </a:rPr>
              <a:t>－実施</a:t>
            </a:r>
            <a:r>
              <a:rPr lang="en-US" altLang="ja-JP" sz="1400" dirty="0">
                <a:latin typeface="HGP明朝E" panose="02020900000000000000" pitchFamily="18" charset="-128"/>
                <a:ea typeface="HGP明朝E" panose="02020900000000000000" pitchFamily="18" charset="-128"/>
              </a:rPr>
              <a:t>(Do)</a:t>
            </a:r>
            <a:r>
              <a:rPr lang="ja-JP" altLang="en-US" sz="1400" dirty="0">
                <a:latin typeface="HGP明朝E" panose="02020900000000000000" pitchFamily="18" charset="-128"/>
                <a:ea typeface="HGP明朝E" panose="02020900000000000000" pitchFamily="18" charset="-128"/>
              </a:rPr>
              <a:t>－評価</a:t>
            </a:r>
            <a:r>
              <a:rPr lang="en-US" altLang="ja-JP" sz="1400" dirty="0">
                <a:latin typeface="HGP明朝E" panose="02020900000000000000" pitchFamily="18" charset="-128"/>
                <a:ea typeface="HGP明朝E" panose="02020900000000000000" pitchFamily="18" charset="-128"/>
              </a:rPr>
              <a:t>(Check)</a:t>
            </a:r>
            <a:r>
              <a:rPr lang="ja-JP" altLang="en-US" sz="1400" dirty="0">
                <a:latin typeface="HGP明朝E" panose="02020900000000000000" pitchFamily="18" charset="-128"/>
                <a:ea typeface="HGP明朝E" panose="02020900000000000000" pitchFamily="18" charset="-128"/>
              </a:rPr>
              <a:t>－改善</a:t>
            </a:r>
            <a:r>
              <a:rPr lang="en-US" altLang="ja-JP" sz="1400" dirty="0">
                <a:latin typeface="HGP明朝E" panose="02020900000000000000" pitchFamily="18" charset="-128"/>
                <a:ea typeface="HGP明朝E" panose="02020900000000000000" pitchFamily="18" charset="-128"/>
              </a:rPr>
              <a:t>(Act)</a:t>
            </a:r>
            <a:r>
              <a:rPr lang="ja-JP" altLang="en-US" sz="1400" dirty="0">
                <a:latin typeface="HGP明朝E" panose="02020900000000000000" pitchFamily="18" charset="-128"/>
                <a:ea typeface="HGP明朝E" panose="02020900000000000000" pitchFamily="18" charset="-128"/>
              </a:rPr>
              <a:t>」（</a:t>
            </a:r>
            <a:r>
              <a:rPr lang="en-US" altLang="ja-JP" sz="1400" dirty="0">
                <a:latin typeface="HGP明朝E" panose="02020900000000000000" pitchFamily="18" charset="-128"/>
                <a:ea typeface="HGP明朝E" panose="02020900000000000000" pitchFamily="18" charset="-128"/>
              </a:rPr>
              <a:t>PDCA</a:t>
            </a:r>
            <a:r>
              <a:rPr lang="ja-JP" altLang="en-US" sz="1400" dirty="0">
                <a:latin typeface="HGP明朝E" panose="02020900000000000000" pitchFamily="18" charset="-128"/>
                <a:ea typeface="HGP明朝E" panose="02020900000000000000" pitchFamily="18" charset="-128"/>
              </a:rPr>
              <a:t>サイクル）という一連の過程を定めたシステムが「</a:t>
            </a:r>
            <a:r>
              <a:rPr lang="ja-JP" altLang="ja-JP" sz="1400" dirty="0">
                <a:latin typeface="HGP明朝E" panose="02020900000000000000" pitchFamily="18" charset="-128"/>
                <a:ea typeface="HGP明朝E" panose="02020900000000000000" pitchFamily="18" charset="-128"/>
              </a:rPr>
              <a:t>労働安全衛生マネジメントシステム</a:t>
            </a:r>
            <a:r>
              <a:rPr lang="ja-JP" altLang="en-US" sz="1400" dirty="0">
                <a:latin typeface="HGP明朝E" panose="02020900000000000000" pitchFamily="18" charset="-128"/>
                <a:ea typeface="HGP明朝E" panose="02020900000000000000" pitchFamily="18" charset="-128"/>
              </a:rPr>
              <a:t>」である。</a:t>
            </a:r>
            <a:endParaRPr lang="en-US" altLang="ja-JP" sz="1400" dirty="0">
              <a:latin typeface="HGP明朝E" panose="02020900000000000000" pitchFamily="18" charset="-128"/>
              <a:ea typeface="HGP明朝E" panose="02020900000000000000" pitchFamily="18" charset="-128"/>
            </a:endParaRPr>
          </a:p>
          <a:p>
            <a:pPr defTabSz="943478">
              <a:lnSpc>
                <a:spcPts val="2064"/>
              </a:lnSpc>
              <a:defRPr/>
            </a:pPr>
            <a:r>
              <a:rPr lang="ja-JP" altLang="en-US" sz="1400" dirty="0">
                <a:latin typeface="HGP明朝E" panose="02020900000000000000" pitchFamily="18" charset="-128"/>
                <a:ea typeface="HGP明朝E" panose="02020900000000000000" pitchFamily="18" charset="-128"/>
              </a:rPr>
              <a:t>　「</a:t>
            </a:r>
            <a:r>
              <a:rPr lang="ja-JP" altLang="ja-JP" sz="1400" dirty="0">
                <a:latin typeface="HGP明朝E" panose="02020900000000000000" pitchFamily="18" charset="-128"/>
                <a:ea typeface="HGP明朝E" panose="02020900000000000000" pitchFamily="18" charset="-128"/>
              </a:rPr>
              <a:t>労働安全衛生マネジメントシステム</a:t>
            </a:r>
            <a:r>
              <a:rPr lang="ja-JP" altLang="en-US" sz="1400" dirty="0">
                <a:latin typeface="HGP明朝E" panose="02020900000000000000" pitchFamily="18" charset="-128"/>
                <a:ea typeface="HGP明朝E" panose="02020900000000000000" pitchFamily="18" charset="-128"/>
              </a:rPr>
              <a:t>」が作られた背景は次のとおり。　</a:t>
            </a:r>
            <a:endParaRPr lang="en-US" altLang="ja-JP" sz="1400" dirty="0">
              <a:latin typeface="HGP明朝E" panose="02020900000000000000" pitchFamily="18" charset="-128"/>
              <a:ea typeface="HGP明朝E" panose="02020900000000000000" pitchFamily="18" charset="-128"/>
            </a:endParaRPr>
          </a:p>
          <a:p>
            <a:pPr defTabSz="943478">
              <a:lnSpc>
                <a:spcPts val="2064"/>
              </a:lnSpc>
              <a:defRPr/>
            </a:pPr>
            <a:r>
              <a:rPr lang="ja-JP" altLang="en-US" sz="1400" dirty="0">
                <a:latin typeface="HGP明朝E" panose="02020900000000000000" pitchFamily="18" charset="-128"/>
                <a:ea typeface="HGP明朝E" panose="02020900000000000000" pitchFamily="18" charset="-128"/>
              </a:rPr>
              <a:t>①　</a:t>
            </a:r>
            <a:r>
              <a:rPr lang="ja-JP" altLang="ja-JP" sz="1400" dirty="0">
                <a:latin typeface="HGP明朝E" panose="02020900000000000000" pitchFamily="18" charset="-128"/>
                <a:ea typeface="HGP明朝E" panose="02020900000000000000" pitchFamily="18" charset="-128"/>
              </a:rPr>
              <a:t>潜在的危険性の低減</a:t>
            </a:r>
            <a:r>
              <a:rPr lang="ja-JP" altLang="en-US" sz="1400" dirty="0">
                <a:latin typeface="HGP明朝E" panose="02020900000000000000" pitchFamily="18" charset="-128"/>
                <a:ea typeface="HGP明朝E" panose="02020900000000000000" pitchFamily="18" charset="-128"/>
              </a:rPr>
              <a:t>とは</a:t>
            </a:r>
            <a:r>
              <a:rPr lang="en-US" altLang="ja-JP" sz="1400" dirty="0">
                <a:latin typeface="HGP明朝E" panose="02020900000000000000" pitchFamily="18" charset="-128"/>
                <a:ea typeface="HGP明朝E" panose="02020900000000000000" pitchFamily="18" charset="-128"/>
              </a:rPr>
              <a:t>,</a:t>
            </a:r>
            <a:r>
              <a:rPr lang="ja-JP" altLang="ja-JP" sz="1400" dirty="0">
                <a:latin typeface="HGP明朝E" panose="02020900000000000000" pitchFamily="18" charset="-128"/>
                <a:ea typeface="HGP明朝E" panose="02020900000000000000" pitchFamily="18" charset="-128"/>
              </a:rPr>
              <a:t>たまたま怪我が無かったなどの結果</a:t>
            </a:r>
            <a:r>
              <a:rPr lang="ja-JP" altLang="en-US" sz="1400" dirty="0">
                <a:latin typeface="HGP明朝E" panose="02020900000000000000" pitchFamily="18" charset="-128"/>
                <a:ea typeface="HGP明朝E" panose="02020900000000000000" pitchFamily="18" charset="-128"/>
              </a:rPr>
              <a:t>ではなく</a:t>
            </a:r>
            <a:r>
              <a:rPr lang="en-US" altLang="ja-JP" sz="1400" dirty="0">
                <a:latin typeface="HGP明朝E" panose="02020900000000000000" pitchFamily="18" charset="-128"/>
                <a:ea typeface="HGP明朝E" panose="02020900000000000000" pitchFamily="18" charset="-128"/>
              </a:rPr>
              <a:t>,</a:t>
            </a:r>
            <a:r>
              <a:rPr lang="ja-JP" altLang="ja-JP" sz="1400" dirty="0">
                <a:latin typeface="HGP明朝E" panose="02020900000000000000" pitchFamily="18" charset="-128"/>
                <a:ea typeface="HGP明朝E" panose="02020900000000000000" pitchFamily="18" charset="-128"/>
              </a:rPr>
              <a:t>懸命</a:t>
            </a:r>
            <a:r>
              <a:rPr lang="ja-JP" altLang="en-US" sz="1400" dirty="0">
                <a:latin typeface="HGP明朝E" panose="02020900000000000000" pitchFamily="18" charset="-128"/>
                <a:ea typeface="HGP明朝E" panose="02020900000000000000" pitchFamily="18" charset="-128"/>
              </a:rPr>
              <a:t>に</a:t>
            </a:r>
            <a:r>
              <a:rPr lang="ja-JP" altLang="ja-JP" sz="1400" dirty="0">
                <a:latin typeface="HGP明朝E" panose="02020900000000000000" pitchFamily="18" charset="-128"/>
                <a:ea typeface="HGP明朝E" panose="02020900000000000000" pitchFamily="18" charset="-128"/>
              </a:rPr>
              <a:t>安全対策に取組</a:t>
            </a:r>
            <a:r>
              <a:rPr lang="ja-JP" altLang="en-US" sz="1400" dirty="0">
                <a:latin typeface="HGP明朝E" panose="02020900000000000000" pitchFamily="18" charset="-128"/>
                <a:ea typeface="HGP明朝E" panose="02020900000000000000" pitchFamily="18" charset="-128"/>
              </a:rPr>
              <a:t>む</a:t>
            </a:r>
            <a:r>
              <a:rPr lang="ja-JP" altLang="ja-JP" sz="1400" dirty="0">
                <a:latin typeface="HGP明朝E" panose="02020900000000000000" pitchFamily="18" charset="-128"/>
                <a:ea typeface="HGP明朝E" panose="02020900000000000000" pitchFamily="18" charset="-128"/>
              </a:rPr>
              <a:t>過程</a:t>
            </a:r>
            <a:r>
              <a:rPr lang="ja-JP" altLang="en-US" sz="1400" dirty="0">
                <a:latin typeface="HGP明朝E" panose="02020900000000000000" pitchFamily="18" charset="-128"/>
                <a:ea typeface="HGP明朝E" panose="02020900000000000000" pitchFamily="18" charset="-128"/>
              </a:rPr>
              <a:t>であり</a:t>
            </a:r>
            <a:r>
              <a:rPr lang="en-US" altLang="ja-JP" sz="1400" dirty="0">
                <a:latin typeface="HGP明朝E" panose="02020900000000000000" pitchFamily="18" charset="-128"/>
                <a:ea typeface="HGP明朝E" panose="02020900000000000000" pitchFamily="18" charset="-128"/>
              </a:rPr>
              <a:t>,</a:t>
            </a:r>
            <a:r>
              <a:rPr lang="ja-JP" altLang="ja-JP" sz="1400" dirty="0">
                <a:latin typeface="HGP明朝E" panose="02020900000000000000" pitchFamily="18" charset="-128"/>
                <a:ea typeface="HGP明朝E" panose="02020900000000000000" pitchFamily="18" charset="-128"/>
              </a:rPr>
              <a:t>災害対策型から危険除去型に重心を移す</a:t>
            </a:r>
            <a:r>
              <a:rPr lang="ja-JP" altLang="en-US" sz="1400" dirty="0">
                <a:latin typeface="HGP明朝E" panose="02020900000000000000" pitchFamily="18" charset="-128"/>
                <a:ea typeface="HGP明朝E" panose="02020900000000000000" pitchFamily="18" charset="-128"/>
              </a:rPr>
              <a:t>ことである</a:t>
            </a:r>
            <a:r>
              <a:rPr lang="ja-JP" altLang="ja-JP" sz="1400" dirty="0">
                <a:latin typeface="HGP明朝E" panose="02020900000000000000" pitchFamily="18" charset="-128"/>
                <a:ea typeface="HGP明朝E" panose="02020900000000000000" pitchFamily="18" charset="-128"/>
              </a:rPr>
              <a:t>。</a:t>
            </a:r>
          </a:p>
          <a:p>
            <a:pPr defTabSz="943478">
              <a:lnSpc>
                <a:spcPts val="2064"/>
              </a:lnSpc>
              <a:defRPr/>
            </a:pPr>
            <a:r>
              <a:rPr lang="ja-JP" altLang="en-US" sz="1400" dirty="0">
                <a:latin typeface="HGP明朝E" panose="02020900000000000000" pitchFamily="18" charset="-128"/>
                <a:ea typeface="HGP明朝E" panose="02020900000000000000" pitchFamily="18" charset="-128"/>
              </a:rPr>
              <a:t>②　</a:t>
            </a:r>
            <a:r>
              <a:rPr lang="ja-JP" altLang="ja-JP" sz="1400" dirty="0">
                <a:latin typeface="HGP明朝E" panose="02020900000000000000" pitchFamily="18" charset="-128"/>
                <a:ea typeface="HGP明朝E" panose="02020900000000000000" pitchFamily="18" charset="-128"/>
              </a:rPr>
              <a:t>ノウハウの継承</a:t>
            </a:r>
            <a:r>
              <a:rPr lang="ja-JP" altLang="en-US" sz="1400" dirty="0">
                <a:latin typeface="HGP明朝E" panose="02020900000000000000" pitchFamily="18" charset="-128"/>
                <a:ea typeface="HGP明朝E" panose="02020900000000000000" pitchFamily="18" charset="-128"/>
              </a:rPr>
              <a:t>とは</a:t>
            </a:r>
            <a:r>
              <a:rPr lang="en-US" altLang="ja-JP" sz="1400" dirty="0">
                <a:latin typeface="HGP明朝E" panose="02020900000000000000" pitchFamily="18" charset="-128"/>
                <a:ea typeface="HGP明朝E" panose="02020900000000000000" pitchFamily="18" charset="-128"/>
              </a:rPr>
              <a:t>,</a:t>
            </a:r>
            <a:r>
              <a:rPr lang="ja-JP" altLang="en-US" sz="1400" dirty="0">
                <a:latin typeface="HGP明朝E" panose="02020900000000000000" pitchFamily="18" charset="-128"/>
                <a:ea typeface="HGP明朝E" panose="02020900000000000000" pitchFamily="18" charset="-128"/>
              </a:rPr>
              <a:t>「団塊の世代」の定年等によりベテランが多く退職し</a:t>
            </a:r>
            <a:r>
              <a:rPr lang="en-US" altLang="ja-JP" sz="1400" dirty="0">
                <a:latin typeface="HGP明朝E" panose="02020900000000000000" pitchFamily="18" charset="-128"/>
                <a:ea typeface="HGP明朝E" panose="02020900000000000000" pitchFamily="18" charset="-128"/>
              </a:rPr>
              <a:t>,</a:t>
            </a:r>
            <a:r>
              <a:rPr lang="ja-JP" altLang="en-US" sz="1400" dirty="0">
                <a:latin typeface="HGP明朝E" panose="02020900000000000000" pitchFamily="18" charset="-128"/>
                <a:ea typeface="HGP明朝E" panose="02020900000000000000" pitchFamily="18" charset="-128"/>
              </a:rPr>
              <a:t>ノウハウが継承されない危惧があることから</a:t>
            </a:r>
            <a:r>
              <a:rPr lang="en-US" altLang="ja-JP" sz="1400" dirty="0">
                <a:latin typeface="HGP明朝E" panose="02020900000000000000" pitchFamily="18" charset="-128"/>
                <a:ea typeface="HGP明朝E" panose="02020900000000000000" pitchFamily="18" charset="-128"/>
              </a:rPr>
              <a:t>,</a:t>
            </a:r>
            <a:r>
              <a:rPr lang="ja-JP" altLang="ja-JP" sz="1400" dirty="0">
                <a:latin typeface="HGP明朝E" panose="02020900000000000000" pitchFamily="18" charset="-128"/>
                <a:ea typeface="HGP明朝E" panose="02020900000000000000" pitchFamily="18" charset="-128"/>
              </a:rPr>
              <a:t>ノウハウ</a:t>
            </a:r>
            <a:r>
              <a:rPr lang="ja-JP" altLang="en-US" sz="1400" dirty="0">
                <a:latin typeface="HGP明朝E" panose="02020900000000000000" pitchFamily="18" charset="-128"/>
                <a:ea typeface="HGP明朝E" panose="02020900000000000000" pitchFamily="18" charset="-128"/>
              </a:rPr>
              <a:t>を</a:t>
            </a:r>
            <a:r>
              <a:rPr lang="ja-JP" altLang="ja-JP" sz="1400" dirty="0">
                <a:latin typeface="HGP明朝E" panose="02020900000000000000" pitchFamily="18" charset="-128"/>
                <a:ea typeface="HGP明朝E" panose="02020900000000000000" pitchFamily="18" charset="-128"/>
              </a:rPr>
              <a:t>十分に継承</a:t>
            </a:r>
            <a:r>
              <a:rPr lang="ja-JP" altLang="en-US" sz="1400" dirty="0">
                <a:latin typeface="HGP明朝E" panose="02020900000000000000" pitchFamily="18" charset="-128"/>
                <a:ea typeface="HGP明朝E" panose="02020900000000000000" pitchFamily="18" charset="-128"/>
              </a:rPr>
              <a:t>するとともに</a:t>
            </a:r>
            <a:r>
              <a:rPr lang="en-US" altLang="ja-JP" sz="1400" dirty="0">
                <a:latin typeface="HGP明朝E" panose="02020900000000000000" pitchFamily="18" charset="-128"/>
                <a:ea typeface="HGP明朝E" panose="02020900000000000000" pitchFamily="18" charset="-128"/>
              </a:rPr>
              <a:t>,</a:t>
            </a:r>
            <a:r>
              <a:rPr lang="ja-JP" altLang="en-US" sz="1400" dirty="0">
                <a:latin typeface="HGP明朝E" panose="02020900000000000000" pitchFamily="18" charset="-128"/>
                <a:ea typeface="HGP明朝E" panose="02020900000000000000" pitchFamily="18" charset="-128"/>
              </a:rPr>
              <a:t>個人的能力に左右されない組織的で連続的</a:t>
            </a:r>
            <a:r>
              <a:rPr lang="en-US" altLang="ja-JP" sz="1400" dirty="0">
                <a:latin typeface="HGP明朝E" panose="02020900000000000000" pitchFamily="18" charset="-128"/>
                <a:ea typeface="HGP明朝E" panose="02020900000000000000" pitchFamily="18" charset="-128"/>
              </a:rPr>
              <a:t>,</a:t>
            </a:r>
            <a:r>
              <a:rPr lang="ja-JP" altLang="en-US" sz="1400" dirty="0">
                <a:latin typeface="HGP明朝E" panose="02020900000000000000" pitchFamily="18" charset="-128"/>
                <a:ea typeface="HGP明朝E" panose="02020900000000000000" pitchFamily="18" charset="-128"/>
              </a:rPr>
              <a:t>継続的な安全管理手法導入を検討。</a:t>
            </a:r>
            <a:r>
              <a:rPr lang="en-US" altLang="ja-JP" sz="1400" dirty="0">
                <a:latin typeface="HGP明朝E" panose="02020900000000000000" pitchFamily="18" charset="-128"/>
                <a:ea typeface="HGP明朝E" panose="02020900000000000000" pitchFamily="18" charset="-128"/>
              </a:rPr>
              <a:t/>
            </a:r>
            <a:br>
              <a:rPr lang="en-US" altLang="ja-JP" sz="1400" dirty="0">
                <a:latin typeface="HGP明朝E" panose="02020900000000000000" pitchFamily="18" charset="-128"/>
                <a:ea typeface="HGP明朝E" panose="02020900000000000000" pitchFamily="18" charset="-128"/>
              </a:rPr>
            </a:br>
            <a:r>
              <a:rPr lang="ja-JP" altLang="en-US" sz="1400" dirty="0">
                <a:latin typeface="HGP明朝E" panose="02020900000000000000" pitchFamily="18" charset="-128"/>
                <a:ea typeface="HGP明朝E" panose="02020900000000000000" pitchFamily="18" charset="-128"/>
              </a:rPr>
              <a:t>③　国際的動向とは</a:t>
            </a:r>
            <a:r>
              <a:rPr lang="en-US" altLang="ja-JP" sz="1400" dirty="0">
                <a:latin typeface="HGP明朝E" panose="02020900000000000000" pitchFamily="18" charset="-128"/>
                <a:ea typeface="HGP明朝E" panose="02020900000000000000" pitchFamily="18" charset="-128"/>
              </a:rPr>
              <a:t>,</a:t>
            </a:r>
            <a:r>
              <a:rPr lang="ja-JP" altLang="en-US" sz="1400" dirty="0">
                <a:latin typeface="HGP明朝E" panose="02020900000000000000" pitchFamily="18" charset="-128"/>
                <a:ea typeface="HGP明朝E" panose="02020900000000000000" pitchFamily="18" charset="-128"/>
              </a:rPr>
              <a:t>安全基準のグローバル化に伴い</a:t>
            </a:r>
            <a:r>
              <a:rPr lang="en-US" altLang="ja-JP" sz="1400" dirty="0">
                <a:latin typeface="HGP明朝E" panose="02020900000000000000" pitchFamily="18" charset="-128"/>
                <a:ea typeface="HGP明朝E" panose="02020900000000000000" pitchFamily="18" charset="-128"/>
              </a:rPr>
              <a:t>,ISO</a:t>
            </a:r>
            <a:r>
              <a:rPr lang="ja-JP" altLang="en-US" sz="1400" dirty="0">
                <a:latin typeface="HGP明朝E" panose="02020900000000000000" pitchFamily="18" charset="-128"/>
                <a:ea typeface="HGP明朝E" panose="02020900000000000000" pitchFamily="18" charset="-128"/>
              </a:rPr>
              <a:t>（国際標準化機構）により</a:t>
            </a:r>
            <a:r>
              <a:rPr lang="en-US" altLang="ja-JP" sz="1400" dirty="0">
                <a:latin typeface="HGP明朝E" panose="02020900000000000000" pitchFamily="18" charset="-128"/>
                <a:ea typeface="HGP明朝E" panose="02020900000000000000" pitchFamily="18" charset="-128"/>
              </a:rPr>
              <a:t>,ISO18001</a:t>
            </a:r>
            <a:r>
              <a:rPr lang="ja-JP" altLang="en-US" sz="1400" dirty="0">
                <a:latin typeface="HGP明朝E" panose="02020900000000000000" pitchFamily="18" charset="-128"/>
                <a:ea typeface="HGP明朝E" panose="02020900000000000000" pitchFamily="18" charset="-128"/>
              </a:rPr>
              <a:t>（労働安全衛生マネジメントシステム）が検討されたがシステム規格されなかった。イギリスは独自に「</a:t>
            </a:r>
            <a:r>
              <a:rPr lang="en-US" altLang="ja-JP" sz="1400" dirty="0">
                <a:latin typeface="HGP明朝E" panose="02020900000000000000" pitchFamily="18" charset="-128"/>
                <a:ea typeface="HGP明朝E" panose="02020900000000000000" pitchFamily="18" charset="-128"/>
              </a:rPr>
              <a:t>OHSAS18001</a:t>
            </a:r>
            <a:r>
              <a:rPr lang="ja-JP" altLang="en-US" sz="1400" dirty="0">
                <a:latin typeface="HGP明朝E" panose="02020900000000000000" pitchFamily="18" charset="-128"/>
                <a:ea typeface="HGP明朝E" panose="02020900000000000000" pitchFamily="18" charset="-128"/>
              </a:rPr>
              <a:t>」を発表した。一方</a:t>
            </a:r>
            <a:r>
              <a:rPr lang="en-US" altLang="ja-JP" sz="1400" dirty="0">
                <a:latin typeface="HGP明朝E" panose="02020900000000000000" pitchFamily="18" charset="-128"/>
                <a:ea typeface="HGP明朝E" panose="02020900000000000000" pitchFamily="18" charset="-128"/>
              </a:rPr>
              <a:t>,ILO</a:t>
            </a:r>
            <a:r>
              <a:rPr lang="zh-TW" altLang="en-US" sz="1400" dirty="0">
                <a:latin typeface="HGP明朝E" panose="02020900000000000000" pitchFamily="18" charset="-128"/>
                <a:ea typeface="HGP明朝E" panose="02020900000000000000" pitchFamily="18" charset="-128"/>
              </a:rPr>
              <a:t>（国際労働機関）</a:t>
            </a:r>
            <a:r>
              <a:rPr lang="ja-JP" altLang="en-US" sz="1400" dirty="0">
                <a:latin typeface="HGP明朝E" panose="02020900000000000000" pitchFamily="18" charset="-128"/>
                <a:ea typeface="HGP明朝E" panose="02020900000000000000" pitchFamily="18" charset="-128"/>
              </a:rPr>
              <a:t>はガイドラインを発表し</a:t>
            </a:r>
            <a:r>
              <a:rPr lang="en-US" altLang="ja-JP" sz="1400" dirty="0">
                <a:latin typeface="HGP明朝E" panose="02020900000000000000" pitchFamily="18" charset="-128"/>
                <a:ea typeface="HGP明朝E" panose="02020900000000000000" pitchFamily="18" charset="-128"/>
              </a:rPr>
              <a:t>,</a:t>
            </a:r>
            <a:r>
              <a:rPr lang="ja-JP" altLang="en-US" sz="1400" dirty="0">
                <a:latin typeface="HGP明朝E" panose="02020900000000000000" pitchFamily="18" charset="-128"/>
                <a:ea typeface="HGP明朝E" panose="02020900000000000000" pitchFamily="18" charset="-128"/>
              </a:rPr>
              <a:t>日本はこのガイドラインに基づき</a:t>
            </a:r>
            <a:r>
              <a:rPr lang="en-US" altLang="ja-JP" sz="1400" dirty="0">
                <a:latin typeface="HGP明朝E" panose="02020900000000000000" pitchFamily="18" charset="-128"/>
                <a:ea typeface="HGP明朝E" panose="02020900000000000000" pitchFamily="18" charset="-128"/>
              </a:rPr>
              <a:t>,</a:t>
            </a:r>
            <a:r>
              <a:rPr lang="ja-JP" altLang="en-US" sz="1400" dirty="0">
                <a:latin typeface="HGP明朝E" panose="02020900000000000000" pitchFamily="18" charset="-128"/>
                <a:ea typeface="HGP明朝E" panose="02020900000000000000" pitchFamily="18" charset="-128"/>
              </a:rPr>
              <a:t>「労働安全衛生マネジメントシステム」の指針を出した。</a:t>
            </a:r>
            <a:endParaRPr lang="en-US" altLang="ja-JP" sz="1400" dirty="0">
              <a:latin typeface="HGP明朝E" panose="02020900000000000000" pitchFamily="18" charset="-128"/>
              <a:ea typeface="HGP明朝E" panose="02020900000000000000" pitchFamily="18" charset="-128"/>
            </a:endParaRPr>
          </a:p>
        </p:txBody>
      </p:sp>
      <p:sp>
        <p:nvSpPr>
          <p:cNvPr id="2" name="スライド番号プレースホルダー 1"/>
          <p:cNvSpPr>
            <a:spLocks noGrp="1"/>
          </p:cNvSpPr>
          <p:nvPr>
            <p:ph type="sldNum" sz="quarter" idx="10"/>
          </p:nvPr>
        </p:nvSpPr>
        <p:spPr/>
        <p:txBody>
          <a:bodyPr/>
          <a:lstStyle/>
          <a:p>
            <a:fld id="{5F65748C-C6D8-4748-808C-1CEA1825BD04}" type="slidenum">
              <a:rPr kumimoji="1" lang="ja-JP" altLang="en-US" smtClean="0"/>
              <a:t>46</a:t>
            </a:fld>
            <a:endParaRPr kumimoji="1" lang="ja-JP" altLang="en-US"/>
          </a:p>
        </p:txBody>
      </p:sp>
    </p:spTree>
    <p:extLst>
      <p:ext uri="{BB962C8B-B14F-4D97-AF65-F5344CB8AC3E}">
        <p14:creationId xmlns:p14="http://schemas.microsoft.com/office/powerpoint/2010/main" val="46816409"/>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154113" y="741363"/>
            <a:ext cx="4814887" cy="3889375"/>
          </a:xfrm>
          <a:prstGeom prst="rect">
            <a:avLst/>
          </a:prstGeom>
        </p:spPr>
      </p:sp>
      <p:sp>
        <p:nvSpPr>
          <p:cNvPr id="3" name="ノート プレースホルダー 2"/>
          <p:cNvSpPr>
            <a:spLocks noGrp="1"/>
          </p:cNvSpPr>
          <p:nvPr>
            <p:ph type="body" idx="1"/>
          </p:nvPr>
        </p:nvSpPr>
        <p:spPr>
          <a:xfrm>
            <a:off x="1131388" y="4890047"/>
            <a:ext cx="4841287" cy="4558796"/>
          </a:xfrm>
          <a:prstGeom prst="rect">
            <a:avLst/>
          </a:prstGeom>
        </p:spPr>
        <p:txBody>
          <a:bodyPr/>
          <a:lstStyle/>
          <a:p>
            <a:pPr>
              <a:lnSpc>
                <a:spcPts val="2064"/>
              </a:lnSpc>
            </a:pPr>
            <a:r>
              <a:rPr lang="ja-JP" altLang="en-US" sz="1400" dirty="0">
                <a:latin typeface="HGP明朝E" panose="02020900000000000000" pitchFamily="18" charset="-128"/>
                <a:ea typeface="HGP明朝E" panose="02020900000000000000" pitchFamily="18" charset="-128"/>
              </a:rPr>
              <a:t>　リスクアセスメントは</a:t>
            </a:r>
            <a:r>
              <a:rPr lang="en-US" altLang="ja-JP" sz="1400" dirty="0">
                <a:latin typeface="HGP明朝E" panose="02020900000000000000" pitchFamily="18" charset="-128"/>
                <a:ea typeface="HGP明朝E" panose="02020900000000000000" pitchFamily="18" charset="-128"/>
              </a:rPr>
              <a:t>,</a:t>
            </a:r>
            <a:r>
              <a:rPr lang="ja-JP" altLang="en-US" sz="1400" dirty="0">
                <a:latin typeface="HGP明朝E" panose="02020900000000000000" pitchFamily="18" charset="-128"/>
                <a:ea typeface="HGP明朝E" panose="02020900000000000000" pitchFamily="18" charset="-128"/>
              </a:rPr>
              <a:t>上記のような一連の実施事項であるのに対し</a:t>
            </a:r>
            <a:r>
              <a:rPr lang="en-US" altLang="ja-JP" sz="1400" dirty="0">
                <a:latin typeface="HGP明朝E" panose="02020900000000000000" pitchFamily="18" charset="-128"/>
                <a:ea typeface="HGP明朝E" panose="02020900000000000000" pitchFamily="18" charset="-128"/>
              </a:rPr>
              <a:t>,</a:t>
            </a:r>
            <a:r>
              <a:rPr lang="ja-JP" altLang="en-US" sz="1400" dirty="0">
                <a:latin typeface="HGP明朝E" panose="02020900000000000000" pitchFamily="18" charset="-128"/>
                <a:ea typeface="HGP明朝E" panose="02020900000000000000" pitchFamily="18" charset="-128"/>
              </a:rPr>
              <a:t>労働安全衛生マネジメントシステムとは</a:t>
            </a:r>
            <a:r>
              <a:rPr lang="en-US" altLang="ja-JP" sz="1400" dirty="0">
                <a:latin typeface="HGP明朝E" panose="02020900000000000000" pitchFamily="18" charset="-128"/>
                <a:ea typeface="HGP明朝E" panose="02020900000000000000" pitchFamily="18" charset="-128"/>
              </a:rPr>
              <a:t>,</a:t>
            </a:r>
            <a:r>
              <a:rPr lang="ja-JP" altLang="en-US" sz="1400" dirty="0">
                <a:latin typeface="HGP明朝E" panose="02020900000000000000" pitchFamily="18" charset="-128"/>
                <a:ea typeface="HGP明朝E" panose="02020900000000000000" pitchFamily="18" charset="-128"/>
              </a:rPr>
              <a:t>リスクアセスメントをうまく回していく仕組みとして</a:t>
            </a:r>
            <a:r>
              <a:rPr lang="en-US" altLang="ja-JP" sz="1400" dirty="0">
                <a:latin typeface="HGP明朝E" panose="02020900000000000000" pitchFamily="18" charset="-128"/>
                <a:ea typeface="HGP明朝E" panose="02020900000000000000" pitchFamily="18" charset="-128"/>
              </a:rPr>
              <a:t>,</a:t>
            </a:r>
            <a:r>
              <a:rPr lang="ja-JP" altLang="en-US" sz="1400" dirty="0">
                <a:latin typeface="HGP明朝E" panose="02020900000000000000" pitchFamily="18" charset="-128"/>
                <a:ea typeface="HGP明朝E" panose="02020900000000000000" pitchFamily="18" charset="-128"/>
              </a:rPr>
              <a:t>組織や社内規定を整備していくというものである。</a:t>
            </a:r>
            <a:endParaRPr lang="en-US" altLang="ja-JP" sz="1400" dirty="0">
              <a:latin typeface="HGP明朝E" panose="02020900000000000000" pitchFamily="18" charset="-128"/>
              <a:ea typeface="HGP明朝E" panose="02020900000000000000" pitchFamily="18" charset="-128"/>
            </a:endParaRPr>
          </a:p>
          <a:p>
            <a:pPr>
              <a:lnSpc>
                <a:spcPts val="2064"/>
              </a:lnSpc>
            </a:pPr>
            <a:endParaRPr lang="en-US" altLang="ja-JP" sz="1400" dirty="0">
              <a:latin typeface="HGP明朝E" panose="02020900000000000000" pitchFamily="18" charset="-128"/>
              <a:ea typeface="HGP明朝E" panose="02020900000000000000" pitchFamily="18" charset="-128"/>
            </a:endParaRPr>
          </a:p>
          <a:p>
            <a:pPr>
              <a:lnSpc>
                <a:spcPts val="2064"/>
              </a:lnSpc>
            </a:pPr>
            <a:r>
              <a:rPr lang="ja-JP" altLang="en-US" sz="1400" dirty="0">
                <a:latin typeface="HGP明朝E" panose="02020900000000000000" pitchFamily="18" charset="-128"/>
                <a:ea typeface="HGP明朝E" panose="02020900000000000000" pitchFamily="18" charset="-128"/>
              </a:rPr>
              <a:t>　災害の原因になる潜在的な危険性・有害性を①「事前に調査・把握」</a:t>
            </a:r>
            <a:r>
              <a:rPr lang="en-US" altLang="ja-JP" sz="1400" dirty="0">
                <a:latin typeface="HGP明朝E" panose="02020900000000000000" pitchFamily="18" charset="-128"/>
                <a:ea typeface="HGP明朝E" panose="02020900000000000000" pitchFamily="18" charset="-128"/>
              </a:rPr>
              <a:t>,</a:t>
            </a:r>
            <a:r>
              <a:rPr lang="ja-JP" altLang="en-US" sz="1400" dirty="0">
                <a:latin typeface="HGP明朝E" panose="02020900000000000000" pitchFamily="18" charset="-128"/>
                <a:ea typeface="HGP明朝E" panose="02020900000000000000" pitchFamily="18" charset="-128"/>
              </a:rPr>
              <a:t>②「これらの危険性・有害性について</a:t>
            </a:r>
            <a:r>
              <a:rPr lang="en-US" altLang="ja-JP" sz="1400" dirty="0">
                <a:latin typeface="HGP明朝E" panose="02020900000000000000" pitchFamily="18" charset="-128"/>
                <a:ea typeface="HGP明朝E" panose="02020900000000000000" pitchFamily="18" charset="-128"/>
              </a:rPr>
              <a:t>,</a:t>
            </a:r>
            <a:r>
              <a:rPr lang="ja-JP" altLang="en-US" sz="1400" dirty="0">
                <a:latin typeface="HGP明朝E" panose="02020900000000000000" pitchFamily="18" charset="-128"/>
                <a:ea typeface="HGP明朝E" panose="02020900000000000000" pitchFamily="18" charset="-128"/>
              </a:rPr>
              <a:t>その「発生の可能性」と「結果の重大性」を評価して</a:t>
            </a:r>
            <a:r>
              <a:rPr lang="en-US" altLang="ja-JP" sz="1400" dirty="0">
                <a:latin typeface="HGP明朝E" panose="02020900000000000000" pitchFamily="18" charset="-128"/>
                <a:ea typeface="HGP明朝E" panose="02020900000000000000" pitchFamily="18" charset="-128"/>
              </a:rPr>
              <a:t>,</a:t>
            </a:r>
            <a:r>
              <a:rPr lang="ja-JP" altLang="en-US" sz="1400" dirty="0">
                <a:latin typeface="HGP明朝E" panose="02020900000000000000" pitchFamily="18" charset="-128"/>
                <a:ea typeface="HGP明朝E" panose="02020900000000000000" pitchFamily="18" charset="-128"/>
              </a:rPr>
              <a:t>リスクレベルを決定」</a:t>
            </a:r>
            <a:r>
              <a:rPr lang="en-US" altLang="ja-JP" sz="1400" dirty="0">
                <a:latin typeface="HGP明朝E" panose="02020900000000000000" pitchFamily="18" charset="-128"/>
                <a:ea typeface="HGP明朝E" panose="02020900000000000000" pitchFamily="18" charset="-128"/>
              </a:rPr>
              <a:t>,</a:t>
            </a:r>
            <a:r>
              <a:rPr lang="ja-JP" altLang="en-US" sz="1400" dirty="0">
                <a:latin typeface="HGP明朝E" panose="02020900000000000000" pitchFamily="18" charset="-128"/>
                <a:ea typeface="HGP明朝E" panose="02020900000000000000" pitchFamily="18" charset="-128"/>
              </a:rPr>
              <a:t>③「このリスクレベルを低減させる対策を検討」</a:t>
            </a:r>
            <a:r>
              <a:rPr lang="en-US" altLang="ja-JP" sz="1400" dirty="0">
                <a:latin typeface="HGP明朝E" panose="02020900000000000000" pitchFamily="18" charset="-128"/>
                <a:ea typeface="HGP明朝E" panose="02020900000000000000" pitchFamily="18" charset="-128"/>
              </a:rPr>
              <a:t>,</a:t>
            </a:r>
            <a:r>
              <a:rPr lang="ja-JP" altLang="en-US" sz="1400" dirty="0">
                <a:latin typeface="HGP明朝E" panose="02020900000000000000" pitchFamily="18" charset="-128"/>
                <a:ea typeface="HGP明朝E" panose="02020900000000000000" pitchFamily="18" charset="-128"/>
              </a:rPr>
              <a:t>④「検討した対策を実施</a:t>
            </a:r>
            <a:r>
              <a:rPr lang="en-US" altLang="ja-JP" sz="1400" dirty="0">
                <a:latin typeface="HGP明朝E" panose="02020900000000000000" pitchFamily="18" charset="-128"/>
                <a:ea typeface="HGP明朝E" panose="02020900000000000000" pitchFamily="18" charset="-128"/>
              </a:rPr>
              <a:t>,</a:t>
            </a:r>
            <a:r>
              <a:rPr lang="ja-JP" altLang="en-US" sz="1400" dirty="0">
                <a:latin typeface="HGP明朝E" panose="02020900000000000000" pitchFamily="18" charset="-128"/>
                <a:ea typeface="HGP明朝E" panose="02020900000000000000" pitchFamily="18" charset="-128"/>
              </a:rPr>
              <a:t>再評価</a:t>
            </a:r>
            <a:r>
              <a:rPr lang="en-US" altLang="ja-JP" sz="1400" dirty="0">
                <a:latin typeface="HGP明朝E" panose="02020900000000000000" pitchFamily="18" charset="-128"/>
                <a:ea typeface="HGP明朝E" panose="02020900000000000000" pitchFamily="18" charset="-128"/>
              </a:rPr>
              <a:t>,</a:t>
            </a:r>
            <a:r>
              <a:rPr lang="ja-JP" altLang="en-US" sz="1400" dirty="0">
                <a:latin typeface="HGP明朝E" panose="02020900000000000000" pitchFamily="18" charset="-128"/>
                <a:ea typeface="HGP明朝E" panose="02020900000000000000" pitchFamily="18" charset="-128"/>
              </a:rPr>
              <a:t>記録」の順で繰り返し</a:t>
            </a:r>
            <a:r>
              <a:rPr lang="en-US" altLang="ja-JP" sz="1400" dirty="0">
                <a:latin typeface="HGP明朝E" panose="02020900000000000000" pitchFamily="18" charset="-128"/>
                <a:ea typeface="HGP明朝E" panose="02020900000000000000" pitchFamily="18" charset="-128"/>
              </a:rPr>
              <a:t>,</a:t>
            </a:r>
            <a:r>
              <a:rPr lang="ja-JP" altLang="en-US" sz="1400" dirty="0">
                <a:latin typeface="HGP明朝E" panose="02020900000000000000" pitchFamily="18" charset="-128"/>
                <a:ea typeface="HGP明朝E" panose="02020900000000000000" pitchFamily="18" charset="-128"/>
              </a:rPr>
              <a:t>リスクを減少させる。</a:t>
            </a:r>
            <a:endParaRPr lang="en-US" altLang="ja-JP" sz="1400" dirty="0">
              <a:latin typeface="HGP明朝E" panose="02020900000000000000" pitchFamily="18" charset="-128"/>
              <a:ea typeface="HGP明朝E" panose="02020900000000000000" pitchFamily="18" charset="-128"/>
            </a:endParaRPr>
          </a:p>
          <a:p>
            <a:pPr>
              <a:lnSpc>
                <a:spcPts val="2064"/>
              </a:lnSpc>
            </a:pPr>
            <a:endParaRPr lang="en-US" altLang="ja-JP" sz="1400" dirty="0">
              <a:latin typeface="HGP明朝E" panose="02020900000000000000" pitchFamily="18" charset="-128"/>
              <a:ea typeface="HGP明朝E" panose="02020900000000000000" pitchFamily="18" charset="-128"/>
            </a:endParaRPr>
          </a:p>
          <a:p>
            <a:pPr defTabSz="1022717">
              <a:lnSpc>
                <a:spcPts val="2064"/>
              </a:lnSpc>
              <a:defRPr/>
            </a:pPr>
            <a:r>
              <a:rPr lang="ja-JP" altLang="en-US" sz="1200" dirty="0">
                <a:latin typeface="HGP明朝E" panose="02020900000000000000" pitchFamily="18" charset="-128"/>
                <a:ea typeface="HGP明朝E" panose="02020900000000000000" pitchFamily="18" charset="-128"/>
              </a:rPr>
              <a:t>　リスクアセスメント指針として</a:t>
            </a:r>
            <a:r>
              <a:rPr lang="en-US" altLang="ja-JP" sz="1200" dirty="0">
                <a:latin typeface="HGP明朝E" panose="02020900000000000000" pitchFamily="18" charset="-128"/>
                <a:ea typeface="HGP明朝E" panose="02020900000000000000" pitchFamily="18" charset="-128"/>
              </a:rPr>
              <a:t>,</a:t>
            </a:r>
            <a:r>
              <a:rPr lang="ja-JP" altLang="en-US" sz="1200" dirty="0">
                <a:latin typeface="HGP明朝E" panose="02020900000000000000" pitchFamily="18" charset="-128"/>
                <a:ea typeface="HGP明朝E" panose="02020900000000000000" pitchFamily="18" charset="-128"/>
              </a:rPr>
              <a:t>「危険性又は有害性等の調査等に関する指針（Ｈ</a:t>
            </a:r>
            <a:r>
              <a:rPr lang="en-US" altLang="ja-JP" sz="1200" dirty="0">
                <a:latin typeface="HGP明朝E" panose="02020900000000000000" pitchFamily="18" charset="-128"/>
                <a:ea typeface="HGP明朝E" panose="02020900000000000000" pitchFamily="18" charset="-128"/>
              </a:rPr>
              <a:t>18.3.10</a:t>
            </a:r>
            <a:r>
              <a:rPr lang="ja-JP" altLang="en-US" sz="1200" dirty="0">
                <a:latin typeface="HGP明朝E" panose="02020900000000000000" pitchFamily="18" charset="-128"/>
                <a:ea typeface="HGP明朝E" panose="02020900000000000000" pitchFamily="18" charset="-128"/>
              </a:rPr>
              <a:t>指針公示第</a:t>
            </a:r>
            <a:r>
              <a:rPr lang="en-US" altLang="ja-JP" sz="1200" dirty="0">
                <a:latin typeface="HGP明朝E" panose="02020900000000000000" pitchFamily="18" charset="-128"/>
                <a:ea typeface="HGP明朝E" panose="02020900000000000000" pitchFamily="18" charset="-128"/>
              </a:rPr>
              <a:t>1</a:t>
            </a:r>
            <a:r>
              <a:rPr lang="ja-JP" altLang="en-US" sz="1200" dirty="0">
                <a:latin typeface="HGP明朝E" panose="02020900000000000000" pitchFamily="18" charset="-128"/>
                <a:ea typeface="HGP明朝E" panose="02020900000000000000" pitchFamily="18" charset="-128"/>
              </a:rPr>
              <a:t>号）」が示されている。</a:t>
            </a:r>
            <a:endParaRPr lang="en-US" altLang="ja-JP" sz="1200" dirty="0">
              <a:latin typeface="HGP明朝E" panose="02020900000000000000" pitchFamily="18" charset="-128"/>
              <a:ea typeface="HGP明朝E" panose="02020900000000000000" pitchFamily="18" charset="-128"/>
            </a:endParaRPr>
          </a:p>
          <a:p>
            <a:pPr>
              <a:lnSpc>
                <a:spcPts val="2064"/>
              </a:lnSpc>
            </a:pPr>
            <a:endParaRPr kumimoji="1" lang="ja-JP" altLang="en-US" dirty="0"/>
          </a:p>
        </p:txBody>
      </p:sp>
      <p:sp>
        <p:nvSpPr>
          <p:cNvPr id="5" name="スライド番号プレースホルダー 4"/>
          <p:cNvSpPr>
            <a:spLocks noGrp="1"/>
          </p:cNvSpPr>
          <p:nvPr>
            <p:ph type="sldNum" sz="quarter" idx="10"/>
          </p:nvPr>
        </p:nvSpPr>
        <p:spPr/>
        <p:txBody>
          <a:bodyPr/>
          <a:lstStyle/>
          <a:p>
            <a:fld id="{5F65748C-C6D8-4748-808C-1CEA1825BD04}" type="slidenum">
              <a:rPr kumimoji="1" lang="ja-JP" altLang="en-US" smtClean="0"/>
              <a:t>47</a:t>
            </a:fld>
            <a:endParaRPr kumimoji="1" lang="ja-JP" altLang="en-US"/>
          </a:p>
        </p:txBody>
      </p:sp>
    </p:spTree>
    <p:extLst>
      <p:ext uri="{BB962C8B-B14F-4D97-AF65-F5344CB8AC3E}">
        <p14:creationId xmlns:p14="http://schemas.microsoft.com/office/powerpoint/2010/main" val="646458397"/>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4626" name="Rectangle 2"/>
          <p:cNvSpPr>
            <a:spLocks noGrp="1" noRot="1" noChangeAspect="1" noChangeArrowheads="1" noTextEdit="1"/>
          </p:cNvSpPr>
          <p:nvPr>
            <p:ph type="sldImg"/>
          </p:nvPr>
        </p:nvSpPr>
        <p:spPr>
          <a:xfrm>
            <a:off x="1154113" y="741363"/>
            <a:ext cx="4814887" cy="3889375"/>
          </a:xfrm>
          <a:prstGeom prst="rect">
            <a:avLst/>
          </a:prstGeom>
          <a:ln/>
        </p:spPr>
      </p:sp>
      <p:sp>
        <p:nvSpPr>
          <p:cNvPr id="154627" name="Rectangle 3"/>
          <p:cNvSpPr>
            <a:spLocks noGrp="1" noChangeAspect="1" noChangeArrowheads="1"/>
          </p:cNvSpPr>
          <p:nvPr>
            <p:ph type="body" idx="1"/>
          </p:nvPr>
        </p:nvSpPr>
        <p:spPr>
          <a:xfrm>
            <a:off x="1131388" y="4890047"/>
            <a:ext cx="4801820" cy="4445497"/>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defTabSz="943478">
              <a:lnSpc>
                <a:spcPts val="2064"/>
              </a:lnSpc>
              <a:defRPr/>
            </a:pPr>
            <a:r>
              <a:rPr lang="ja-JP" altLang="en-US" sz="1300" dirty="0">
                <a:latin typeface="HGP明朝E" panose="02020900000000000000" pitchFamily="18" charset="-128"/>
                <a:ea typeface="HGP明朝E" panose="02020900000000000000" pitchFamily="18" charset="-128"/>
              </a:rPr>
              <a:t>　リスクアセスメントで重要なものは</a:t>
            </a:r>
            <a:r>
              <a:rPr lang="en-US" altLang="ja-JP" sz="1300" dirty="0">
                <a:latin typeface="HGP明朝E" panose="02020900000000000000" pitchFamily="18" charset="-128"/>
                <a:ea typeface="HGP明朝E" panose="02020900000000000000" pitchFamily="18" charset="-128"/>
              </a:rPr>
              <a:t>,</a:t>
            </a:r>
            <a:r>
              <a:rPr lang="ja-JP" altLang="en-US" sz="1300" dirty="0">
                <a:latin typeface="HGP明朝E" panose="02020900000000000000" pitchFamily="18" charset="-128"/>
                <a:ea typeface="HGP明朝E" panose="02020900000000000000" pitchFamily="18" charset="-128"/>
              </a:rPr>
              <a:t>「</a:t>
            </a:r>
            <a:r>
              <a:rPr lang="ja-JP" altLang="en-US" sz="1400" dirty="0">
                <a:latin typeface="HGP明朝E" panose="02020900000000000000" pitchFamily="18" charset="-128"/>
                <a:ea typeface="HGP明朝E" panose="02020900000000000000" pitchFamily="18" charset="-128"/>
              </a:rPr>
              <a:t>危険感受性」である。</a:t>
            </a:r>
            <a:endParaRPr lang="en-US" altLang="ja-JP" sz="1400" dirty="0">
              <a:latin typeface="HGP明朝E" panose="02020900000000000000" pitchFamily="18" charset="-128"/>
              <a:ea typeface="HGP明朝E" panose="02020900000000000000" pitchFamily="18" charset="-128"/>
            </a:endParaRPr>
          </a:p>
          <a:p>
            <a:pPr defTabSz="943478">
              <a:lnSpc>
                <a:spcPts val="2064"/>
              </a:lnSpc>
              <a:defRPr/>
            </a:pPr>
            <a:r>
              <a:rPr lang="ja-JP" altLang="en-US" sz="1400" dirty="0">
                <a:latin typeface="HGP明朝E" panose="02020900000000000000" pitchFamily="18" charset="-128"/>
                <a:ea typeface="HGP明朝E" panose="02020900000000000000" pitchFamily="18" charset="-128"/>
              </a:rPr>
              <a:t>　危険に対する認識や危険感受性が不十分であれば</a:t>
            </a:r>
            <a:r>
              <a:rPr lang="en-US" altLang="ja-JP" sz="1400" dirty="0">
                <a:latin typeface="HGP明朝E" panose="02020900000000000000" pitchFamily="18" charset="-128"/>
                <a:ea typeface="HGP明朝E" panose="02020900000000000000" pitchFamily="18" charset="-128"/>
              </a:rPr>
              <a:t>,</a:t>
            </a:r>
            <a:r>
              <a:rPr lang="ja-JP" altLang="en-US" sz="1400" dirty="0">
                <a:latin typeface="HGP明朝E" panose="02020900000000000000" pitchFamily="18" charset="-128"/>
                <a:ea typeface="HGP明朝E" panose="02020900000000000000" pitchFamily="18" charset="-128"/>
              </a:rPr>
              <a:t>リスクアセスメントは十分にできない。</a:t>
            </a:r>
            <a:endParaRPr lang="en-US" altLang="ja-JP" sz="1400" dirty="0">
              <a:latin typeface="HGP明朝E" panose="02020900000000000000" pitchFamily="18" charset="-128"/>
              <a:ea typeface="HGP明朝E" panose="02020900000000000000" pitchFamily="18" charset="-128"/>
            </a:endParaRPr>
          </a:p>
          <a:p>
            <a:pPr defTabSz="943478">
              <a:lnSpc>
                <a:spcPts val="2064"/>
              </a:lnSpc>
              <a:defRPr/>
            </a:pPr>
            <a:r>
              <a:rPr lang="ja-JP" altLang="en-US" sz="1400" dirty="0">
                <a:latin typeface="HGP明朝E" panose="02020900000000000000" pitchFamily="18" charset="-128"/>
                <a:ea typeface="HGP明朝E" panose="02020900000000000000" pitchFamily="18" charset="-128"/>
              </a:rPr>
              <a:t>　また</a:t>
            </a:r>
            <a:r>
              <a:rPr lang="en-US" altLang="ja-JP" sz="1400" dirty="0">
                <a:latin typeface="HGP明朝E" panose="02020900000000000000" pitchFamily="18" charset="-128"/>
                <a:ea typeface="HGP明朝E" panose="02020900000000000000" pitchFamily="18" charset="-128"/>
              </a:rPr>
              <a:t>,</a:t>
            </a:r>
            <a:r>
              <a:rPr lang="ja-JP" altLang="en-US" sz="1400" dirty="0">
                <a:latin typeface="HGP明朝E" panose="02020900000000000000" pitchFamily="18" charset="-128"/>
                <a:ea typeface="HGP明朝E" panose="02020900000000000000" pitchFamily="18" charset="-128"/>
              </a:rPr>
              <a:t>危険回避行動もとれないので</a:t>
            </a:r>
            <a:r>
              <a:rPr lang="en-US" altLang="ja-JP" sz="1400" dirty="0">
                <a:latin typeface="HGP明朝E" panose="02020900000000000000" pitchFamily="18" charset="-128"/>
                <a:ea typeface="HGP明朝E" panose="02020900000000000000" pitchFamily="18" charset="-128"/>
              </a:rPr>
              <a:t>,</a:t>
            </a:r>
            <a:r>
              <a:rPr lang="ja-JP" altLang="en-US" sz="1400" dirty="0">
                <a:latin typeface="HGP明朝E" panose="02020900000000000000" pitchFamily="18" charset="-128"/>
                <a:ea typeface="HGP明朝E" panose="02020900000000000000" pitchFamily="18" charset="-128"/>
              </a:rPr>
              <a:t>災害がなくならない。</a:t>
            </a:r>
            <a:endParaRPr lang="en-US" altLang="ja-JP" sz="1400" dirty="0">
              <a:latin typeface="HGP明朝E" panose="02020900000000000000" pitchFamily="18" charset="-128"/>
              <a:ea typeface="HGP明朝E" panose="02020900000000000000" pitchFamily="18" charset="-128"/>
            </a:endParaRPr>
          </a:p>
          <a:p>
            <a:pPr defTabSz="943478">
              <a:lnSpc>
                <a:spcPts val="2064"/>
              </a:lnSpc>
              <a:defRPr/>
            </a:pPr>
            <a:r>
              <a:rPr lang="ja-JP" altLang="en-US" sz="1400" dirty="0">
                <a:latin typeface="HGP明朝E" panose="02020900000000000000" pitchFamily="18" charset="-128"/>
                <a:ea typeface="HGP明朝E" panose="02020900000000000000" pitchFamily="18" charset="-128"/>
              </a:rPr>
              <a:t>　そこで</a:t>
            </a:r>
            <a:r>
              <a:rPr lang="en-US" altLang="ja-JP" sz="1400" dirty="0">
                <a:latin typeface="HGP明朝E" panose="02020900000000000000" pitchFamily="18" charset="-128"/>
                <a:ea typeface="HGP明朝E" panose="02020900000000000000" pitchFamily="18" charset="-128"/>
              </a:rPr>
              <a:t>,</a:t>
            </a:r>
            <a:r>
              <a:rPr lang="ja-JP" altLang="en-US" sz="1400" dirty="0">
                <a:latin typeface="HGP明朝E" panose="02020900000000000000" pitchFamily="18" charset="-128"/>
                <a:ea typeface="HGP明朝E" panose="02020900000000000000" pitchFamily="18" charset="-128"/>
              </a:rPr>
              <a:t>この危険感受性を高めることになる。</a:t>
            </a:r>
            <a:endParaRPr lang="en-US" altLang="ja-JP" sz="1400" dirty="0">
              <a:latin typeface="HGP明朝E" panose="02020900000000000000" pitchFamily="18" charset="-128"/>
              <a:ea typeface="HGP明朝E" panose="02020900000000000000" pitchFamily="18" charset="-128"/>
            </a:endParaRPr>
          </a:p>
          <a:p>
            <a:pPr defTabSz="943478">
              <a:lnSpc>
                <a:spcPts val="2064"/>
              </a:lnSpc>
              <a:defRPr/>
            </a:pPr>
            <a:endParaRPr lang="en-US" altLang="ja-JP" sz="1400" dirty="0">
              <a:latin typeface="HGP明朝E" panose="02020900000000000000" pitchFamily="18" charset="-128"/>
              <a:ea typeface="HGP明朝E" panose="02020900000000000000" pitchFamily="18" charset="-128"/>
            </a:endParaRPr>
          </a:p>
          <a:p>
            <a:pPr defTabSz="943478">
              <a:lnSpc>
                <a:spcPts val="2064"/>
              </a:lnSpc>
              <a:defRPr/>
            </a:pPr>
            <a:r>
              <a:rPr lang="ja-JP" altLang="en-US" sz="1400" dirty="0">
                <a:latin typeface="HGP明朝E" panose="02020900000000000000" pitchFamily="18" charset="-128"/>
                <a:ea typeface="HGP明朝E" panose="02020900000000000000" pitchFamily="18" charset="-128"/>
              </a:rPr>
              <a:t>　危険感受性を高めるのは</a:t>
            </a:r>
            <a:r>
              <a:rPr lang="en-US" altLang="ja-JP" sz="1400" dirty="0">
                <a:latin typeface="HGP明朝E" panose="02020900000000000000" pitchFamily="18" charset="-128"/>
                <a:ea typeface="HGP明朝E" panose="02020900000000000000" pitchFamily="18" charset="-128"/>
              </a:rPr>
              <a:t>,</a:t>
            </a:r>
            <a:r>
              <a:rPr lang="ja-JP" altLang="en-US" sz="1400" dirty="0">
                <a:latin typeface="HGP明朝E" panose="02020900000000000000" pitchFamily="18" charset="-128"/>
                <a:ea typeface="HGP明朝E" panose="02020900000000000000" pitchFamily="18" charset="-128"/>
              </a:rPr>
              <a:t>年齢でなく</a:t>
            </a:r>
            <a:r>
              <a:rPr lang="en-US" altLang="ja-JP" sz="1400" dirty="0">
                <a:latin typeface="HGP明朝E" panose="02020900000000000000" pitchFamily="18" charset="-128"/>
                <a:ea typeface="HGP明朝E" panose="02020900000000000000" pitchFamily="18" charset="-128"/>
              </a:rPr>
              <a:t>,</a:t>
            </a:r>
            <a:r>
              <a:rPr lang="ja-JP" altLang="en-US" sz="1400" dirty="0">
                <a:latin typeface="HGP明朝E" panose="02020900000000000000" pitchFamily="18" charset="-128"/>
                <a:ea typeface="HGP明朝E" panose="02020900000000000000" pitchFamily="18" charset="-128"/>
              </a:rPr>
              <a:t>知識・経験の有無や量である。（産業安全研究所の高齢者危険感受性実験より）</a:t>
            </a:r>
            <a:endParaRPr lang="en-US" altLang="ja-JP" sz="1400" dirty="0">
              <a:latin typeface="HGP明朝E" panose="02020900000000000000" pitchFamily="18" charset="-128"/>
              <a:ea typeface="HGP明朝E" panose="02020900000000000000" pitchFamily="18" charset="-128"/>
            </a:endParaRPr>
          </a:p>
          <a:p>
            <a:pPr defTabSz="943478">
              <a:lnSpc>
                <a:spcPts val="2064"/>
              </a:lnSpc>
              <a:defRPr/>
            </a:pPr>
            <a:endParaRPr lang="en-US" altLang="ja-JP" sz="1400" dirty="0">
              <a:latin typeface="HGP明朝E" panose="02020900000000000000" pitchFamily="18" charset="-128"/>
              <a:ea typeface="HGP明朝E" panose="02020900000000000000" pitchFamily="18" charset="-128"/>
            </a:endParaRPr>
          </a:p>
          <a:p>
            <a:pPr>
              <a:lnSpc>
                <a:spcPts val="2064"/>
              </a:lnSpc>
              <a:defRPr/>
            </a:pPr>
            <a:r>
              <a:rPr lang="ja-JP" altLang="en-US" sz="1400" dirty="0">
                <a:latin typeface="HGP明朝E" panose="02020900000000000000" pitchFamily="18" charset="-128"/>
                <a:ea typeface="HGP明朝E" panose="02020900000000000000" pitchFamily="18" charset="-128"/>
              </a:rPr>
              <a:t>　生来的な恐怖感とは</a:t>
            </a:r>
            <a:r>
              <a:rPr lang="en-US" altLang="ja-JP" sz="1400" dirty="0">
                <a:latin typeface="HGP明朝E" panose="02020900000000000000" pitchFamily="18" charset="-128"/>
                <a:ea typeface="HGP明朝E" panose="02020900000000000000" pitchFamily="18" charset="-128"/>
              </a:rPr>
              <a:t>,</a:t>
            </a:r>
            <a:r>
              <a:rPr lang="ja-JP" altLang="en-US" sz="1400" dirty="0">
                <a:latin typeface="HGP明朝E" panose="02020900000000000000" pitchFamily="18" charset="-128"/>
                <a:ea typeface="HGP明朝E" panose="02020900000000000000" pitchFamily="18" charset="-128"/>
              </a:rPr>
              <a:t>高所恐怖</a:t>
            </a:r>
            <a:r>
              <a:rPr lang="en-US" altLang="ja-JP" sz="1400" dirty="0">
                <a:latin typeface="HGP明朝E" panose="02020900000000000000" pitchFamily="18" charset="-128"/>
                <a:ea typeface="HGP明朝E" panose="02020900000000000000" pitchFamily="18" charset="-128"/>
              </a:rPr>
              <a:t>,</a:t>
            </a:r>
            <a:r>
              <a:rPr lang="ja-JP" altLang="en-US" sz="1400" dirty="0">
                <a:latin typeface="HGP明朝E" panose="02020900000000000000" pitchFamily="18" charset="-128"/>
                <a:ea typeface="HGP明朝E" panose="02020900000000000000" pitchFamily="18" charset="-128"/>
              </a:rPr>
              <a:t>夜間恐怖</a:t>
            </a:r>
            <a:r>
              <a:rPr lang="en-US" altLang="ja-JP" sz="1400" dirty="0">
                <a:latin typeface="HGP明朝E" panose="02020900000000000000" pitchFamily="18" charset="-128"/>
                <a:ea typeface="HGP明朝E" panose="02020900000000000000" pitchFamily="18" charset="-128"/>
              </a:rPr>
              <a:t>,</a:t>
            </a:r>
            <a:r>
              <a:rPr lang="ja-JP" altLang="en-US" sz="1400" dirty="0">
                <a:latin typeface="HGP明朝E" panose="02020900000000000000" pitchFamily="18" charset="-128"/>
                <a:ea typeface="HGP明朝E" panose="02020900000000000000" pitchFamily="18" charset="-128"/>
              </a:rPr>
              <a:t>先端恐怖</a:t>
            </a:r>
            <a:r>
              <a:rPr lang="en-US" altLang="ja-JP" sz="1400" dirty="0">
                <a:latin typeface="HGP明朝E" panose="02020900000000000000" pitchFamily="18" charset="-128"/>
                <a:ea typeface="HGP明朝E" panose="02020900000000000000" pitchFamily="18" charset="-128"/>
              </a:rPr>
              <a:t>,</a:t>
            </a:r>
            <a:r>
              <a:rPr lang="ja-JP" altLang="en-US" sz="1400" dirty="0">
                <a:latin typeface="HGP明朝E" panose="02020900000000000000" pitchFamily="18" charset="-128"/>
                <a:ea typeface="HGP明朝E" panose="02020900000000000000" pitchFamily="18" charset="-128"/>
              </a:rPr>
              <a:t>密閉恐怖</a:t>
            </a:r>
            <a:r>
              <a:rPr lang="en-US" altLang="ja-JP" sz="1400" dirty="0">
                <a:latin typeface="HGP明朝E" panose="02020900000000000000" pitchFamily="18" charset="-128"/>
                <a:ea typeface="HGP明朝E" panose="02020900000000000000" pitchFamily="18" charset="-128"/>
              </a:rPr>
              <a:t>,</a:t>
            </a:r>
            <a:r>
              <a:rPr lang="ja-JP" altLang="en-US" sz="1400" dirty="0">
                <a:latin typeface="HGP明朝E" panose="02020900000000000000" pitchFamily="18" charset="-128"/>
                <a:ea typeface="HGP明朝E" panose="02020900000000000000" pitchFamily="18" charset="-128"/>
              </a:rPr>
              <a:t>水や火への恐怖。</a:t>
            </a:r>
            <a:endParaRPr lang="en-US" altLang="ja-JP" sz="1400" dirty="0">
              <a:latin typeface="HGP明朝E" panose="02020900000000000000" pitchFamily="18" charset="-128"/>
              <a:ea typeface="HGP明朝E" panose="02020900000000000000" pitchFamily="18" charset="-128"/>
            </a:endParaRPr>
          </a:p>
          <a:p>
            <a:pPr>
              <a:lnSpc>
                <a:spcPts val="2064"/>
              </a:lnSpc>
              <a:defRPr/>
            </a:pPr>
            <a:r>
              <a:rPr lang="ja-JP" altLang="en-US" sz="1400" dirty="0">
                <a:latin typeface="HGP明朝E" panose="02020900000000000000" pitchFamily="18" charset="-128"/>
                <a:ea typeface="HGP明朝E" panose="02020900000000000000" pitchFamily="18" charset="-128"/>
              </a:rPr>
              <a:t>　後天的な恐怖感とは</a:t>
            </a:r>
            <a:r>
              <a:rPr lang="en-US" altLang="ja-JP" sz="1400" dirty="0">
                <a:latin typeface="HGP明朝E" panose="02020900000000000000" pitchFamily="18" charset="-128"/>
                <a:ea typeface="HGP明朝E" panose="02020900000000000000" pitchFamily="18" charset="-128"/>
              </a:rPr>
              <a:t>,</a:t>
            </a:r>
            <a:r>
              <a:rPr lang="ja-JP" altLang="en-US" sz="1400" dirty="0">
                <a:latin typeface="HGP明朝E" panose="02020900000000000000" pitchFamily="18" charset="-128"/>
                <a:ea typeface="HGP明朝E" panose="02020900000000000000" pitchFamily="18" charset="-128"/>
              </a:rPr>
              <a:t>体験や教育から学ぶ（個人差が大きい）ものである。</a:t>
            </a:r>
            <a:endParaRPr lang="en-US" altLang="ja-JP" sz="1400" dirty="0">
              <a:latin typeface="HGP明朝E" panose="02020900000000000000" pitchFamily="18" charset="-128"/>
              <a:ea typeface="HGP明朝E" panose="02020900000000000000" pitchFamily="18" charset="-128"/>
            </a:endParaRPr>
          </a:p>
        </p:txBody>
      </p:sp>
      <p:sp>
        <p:nvSpPr>
          <p:cNvPr id="2" name="スライド番号プレースホルダー 1"/>
          <p:cNvSpPr>
            <a:spLocks noGrp="1"/>
          </p:cNvSpPr>
          <p:nvPr>
            <p:ph type="sldNum" sz="quarter" idx="10"/>
          </p:nvPr>
        </p:nvSpPr>
        <p:spPr/>
        <p:txBody>
          <a:bodyPr/>
          <a:lstStyle/>
          <a:p>
            <a:fld id="{5F65748C-C6D8-4748-808C-1CEA1825BD04}" type="slidenum">
              <a:rPr kumimoji="1" lang="ja-JP" altLang="en-US" smtClean="0"/>
              <a:t>48</a:t>
            </a:fld>
            <a:endParaRPr kumimoji="1" lang="ja-JP" altLang="en-US"/>
          </a:p>
        </p:txBody>
      </p:sp>
    </p:spTree>
    <p:extLst>
      <p:ext uri="{BB962C8B-B14F-4D97-AF65-F5344CB8AC3E}">
        <p14:creationId xmlns:p14="http://schemas.microsoft.com/office/powerpoint/2010/main" val="3378509466"/>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4626" name="Rectangle 2"/>
          <p:cNvSpPr>
            <a:spLocks noGrp="1" noRot="1" noChangeAspect="1" noChangeArrowheads="1" noTextEdit="1"/>
          </p:cNvSpPr>
          <p:nvPr>
            <p:ph type="sldImg"/>
          </p:nvPr>
        </p:nvSpPr>
        <p:spPr>
          <a:xfrm>
            <a:off x="1154113" y="741363"/>
            <a:ext cx="4814887" cy="3889375"/>
          </a:xfrm>
          <a:prstGeom prst="rect">
            <a:avLst/>
          </a:prstGeom>
          <a:ln/>
        </p:spPr>
      </p:sp>
      <p:sp>
        <p:nvSpPr>
          <p:cNvPr id="154627" name="Rectangle 3"/>
          <p:cNvSpPr>
            <a:spLocks noGrp="1" noChangeAspect="1" noChangeArrowheads="1"/>
          </p:cNvSpPr>
          <p:nvPr>
            <p:ph type="body" idx="1"/>
          </p:nvPr>
        </p:nvSpPr>
        <p:spPr>
          <a:xfrm>
            <a:off x="1144543" y="4890047"/>
            <a:ext cx="4867599" cy="487245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defTabSz="946686">
              <a:lnSpc>
                <a:spcPts val="2064"/>
              </a:lnSpc>
              <a:defRPr/>
            </a:pPr>
            <a:r>
              <a:rPr lang="ja-JP" altLang="en-US" sz="1400" dirty="0">
                <a:latin typeface="HGP明朝E" panose="02020900000000000000" pitchFamily="18" charset="-128"/>
                <a:ea typeface="HGP明朝E" panose="02020900000000000000" pitchFamily="18" charset="-128"/>
              </a:rPr>
              <a:t>　昭和</a:t>
            </a:r>
            <a:r>
              <a:rPr lang="en-US" altLang="ja-JP" sz="1400" dirty="0">
                <a:latin typeface="HGP明朝E" panose="02020900000000000000" pitchFamily="18" charset="-128"/>
                <a:ea typeface="HGP明朝E" panose="02020900000000000000" pitchFamily="18" charset="-128"/>
              </a:rPr>
              <a:t>49</a:t>
            </a:r>
            <a:r>
              <a:rPr lang="ja-JP" altLang="en-US" sz="1400" dirty="0">
                <a:latin typeface="HGP明朝E" panose="02020900000000000000" pitchFamily="18" charset="-128"/>
                <a:ea typeface="HGP明朝E" panose="02020900000000000000" pitchFamily="18" charset="-128"/>
              </a:rPr>
              <a:t>年に中央労働災害防止協会が派遣した欧米安全衛生視察団の一員だった住友金属工業和歌山製鉄所労務部長の西原芳雄氏がベルギーのブリュッセルで１枚のイラストからヒントを得て</a:t>
            </a:r>
            <a:r>
              <a:rPr lang="en-US" altLang="ja-JP" sz="1400" dirty="0">
                <a:latin typeface="HGP明朝E" panose="02020900000000000000" pitchFamily="18" charset="-128"/>
                <a:ea typeface="HGP明朝E" panose="02020900000000000000" pitchFamily="18" charset="-128"/>
              </a:rPr>
              <a:t>,</a:t>
            </a:r>
            <a:r>
              <a:rPr lang="ja-JP" altLang="en-US" sz="1400" dirty="0">
                <a:latin typeface="HGP明朝E" panose="02020900000000000000" pitchFamily="18" charset="-128"/>
                <a:ea typeface="HGP明朝E" panose="02020900000000000000" pitchFamily="18" charset="-128"/>
              </a:rPr>
              <a:t>安全の先取り対策等の小集団活動を危険予知訓練（ＫＹＴ）と名づけ定着させた。</a:t>
            </a:r>
            <a:endParaRPr lang="en-US" altLang="ja-JP" sz="1400" dirty="0">
              <a:latin typeface="HGP明朝E" panose="02020900000000000000" pitchFamily="18" charset="-128"/>
              <a:ea typeface="HGP明朝E" panose="02020900000000000000" pitchFamily="18" charset="-128"/>
            </a:endParaRPr>
          </a:p>
          <a:p>
            <a:pPr defTabSz="946686">
              <a:lnSpc>
                <a:spcPts val="2064"/>
              </a:lnSpc>
              <a:defRPr/>
            </a:pPr>
            <a:r>
              <a:rPr lang="ja-JP" altLang="en-US" sz="1400" dirty="0">
                <a:solidFill>
                  <a:schemeClr val="accent4">
                    <a:lumMod val="10000"/>
                  </a:schemeClr>
                </a:solidFill>
                <a:latin typeface="HGP明朝E" panose="02020900000000000000" pitchFamily="18" charset="-128"/>
                <a:ea typeface="HGP明朝E" panose="02020900000000000000" pitchFamily="18" charset="-128"/>
              </a:rPr>
              <a:t>　昭和</a:t>
            </a:r>
            <a:r>
              <a:rPr lang="en-US" altLang="ja-JP" sz="1400" dirty="0">
                <a:solidFill>
                  <a:schemeClr val="accent4">
                    <a:lumMod val="10000"/>
                  </a:schemeClr>
                </a:solidFill>
                <a:latin typeface="HGP明朝E" panose="02020900000000000000" pitchFamily="18" charset="-128"/>
                <a:ea typeface="HGP明朝E" panose="02020900000000000000" pitchFamily="18" charset="-128"/>
              </a:rPr>
              <a:t>53</a:t>
            </a:r>
            <a:r>
              <a:rPr lang="ja-JP" altLang="en-US" sz="1400" dirty="0">
                <a:solidFill>
                  <a:schemeClr val="accent4">
                    <a:lumMod val="10000"/>
                  </a:schemeClr>
                </a:solidFill>
                <a:latin typeface="HGP明朝E" panose="02020900000000000000" pitchFamily="18" charset="-128"/>
                <a:ea typeface="HGP明朝E" panose="02020900000000000000" pitchFamily="18" charset="-128"/>
              </a:rPr>
              <a:t>年にゼロ災運動に取り入れられ</a:t>
            </a:r>
            <a:r>
              <a:rPr lang="en-US" altLang="ja-JP" sz="1400" dirty="0">
                <a:solidFill>
                  <a:schemeClr val="accent4">
                    <a:lumMod val="10000"/>
                  </a:schemeClr>
                </a:solidFill>
                <a:latin typeface="HGP明朝E" panose="02020900000000000000" pitchFamily="18" charset="-128"/>
                <a:ea typeface="HGP明朝E" panose="02020900000000000000" pitchFamily="18" charset="-128"/>
              </a:rPr>
              <a:t>,</a:t>
            </a:r>
            <a:r>
              <a:rPr lang="ja-JP" altLang="en-US" sz="1400" dirty="0">
                <a:solidFill>
                  <a:schemeClr val="accent4">
                    <a:lumMod val="10000"/>
                  </a:schemeClr>
                </a:solidFill>
                <a:latin typeface="HGP明朝E" panose="02020900000000000000" pitchFamily="18" charset="-128"/>
                <a:ea typeface="HGP明朝E" panose="02020900000000000000" pitchFamily="18" charset="-128"/>
              </a:rPr>
              <a:t>「４ラウンドＫＹ」となり</a:t>
            </a:r>
            <a:r>
              <a:rPr lang="en-US" altLang="ja-JP" sz="1400" dirty="0">
                <a:solidFill>
                  <a:schemeClr val="accent4">
                    <a:lumMod val="10000"/>
                  </a:schemeClr>
                </a:solidFill>
                <a:latin typeface="HGP明朝E" panose="02020900000000000000" pitchFamily="18" charset="-128"/>
                <a:ea typeface="HGP明朝E" panose="02020900000000000000" pitchFamily="18" charset="-128"/>
              </a:rPr>
              <a:t>,</a:t>
            </a:r>
            <a:r>
              <a:rPr lang="ja-JP" altLang="en-US" sz="1400" dirty="0">
                <a:solidFill>
                  <a:schemeClr val="accent4">
                    <a:lumMod val="10000"/>
                  </a:schemeClr>
                </a:solidFill>
                <a:latin typeface="HGP明朝E" panose="02020900000000000000" pitchFamily="18" charset="-128"/>
                <a:ea typeface="HGP明朝E" panose="02020900000000000000" pitchFamily="18" charset="-128"/>
              </a:rPr>
              <a:t>「ＴＢＭ（</a:t>
            </a:r>
            <a:r>
              <a:rPr lang="en-US" altLang="ja-JP" sz="1400" dirty="0">
                <a:solidFill>
                  <a:schemeClr val="accent4">
                    <a:lumMod val="10000"/>
                  </a:schemeClr>
                </a:solidFill>
                <a:latin typeface="HGP明朝E" panose="02020900000000000000" pitchFamily="18" charset="-128"/>
                <a:ea typeface="HGP明朝E" panose="02020900000000000000" pitchFamily="18" charset="-128"/>
              </a:rPr>
              <a:t>Tool Box Meeting</a:t>
            </a:r>
            <a:r>
              <a:rPr lang="ja-JP" altLang="en-US" sz="1400" dirty="0">
                <a:solidFill>
                  <a:schemeClr val="accent4">
                    <a:lumMod val="10000"/>
                  </a:schemeClr>
                </a:solidFill>
                <a:latin typeface="HGP明朝E" panose="02020900000000000000" pitchFamily="18" charset="-128"/>
                <a:ea typeface="HGP明朝E" panose="02020900000000000000" pitchFamily="18" charset="-128"/>
              </a:rPr>
              <a:t>）－ＫＹ活動」となった。</a:t>
            </a:r>
            <a:endParaRPr lang="en-US" altLang="ja-JP" sz="1400" dirty="0">
              <a:solidFill>
                <a:schemeClr val="accent4">
                  <a:lumMod val="10000"/>
                </a:schemeClr>
              </a:solidFill>
              <a:latin typeface="HGP明朝E" panose="02020900000000000000" pitchFamily="18" charset="-128"/>
              <a:ea typeface="HGP明朝E" panose="02020900000000000000" pitchFamily="18" charset="-128"/>
            </a:endParaRPr>
          </a:p>
          <a:p>
            <a:pPr defTabSz="946686">
              <a:lnSpc>
                <a:spcPts val="2064"/>
              </a:lnSpc>
              <a:defRPr/>
            </a:pPr>
            <a:r>
              <a:rPr lang="ja-JP" altLang="en-US" sz="1400" dirty="0">
                <a:solidFill>
                  <a:schemeClr val="accent4">
                    <a:lumMod val="10000"/>
                  </a:schemeClr>
                </a:solidFill>
                <a:latin typeface="HGP明朝E" panose="02020900000000000000" pitchFamily="18" charset="-128"/>
                <a:ea typeface="HGP明朝E" panose="02020900000000000000" pitchFamily="18" charset="-128"/>
              </a:rPr>
              <a:t>　昭和</a:t>
            </a:r>
            <a:r>
              <a:rPr lang="en-US" altLang="ja-JP" sz="1400" dirty="0">
                <a:solidFill>
                  <a:schemeClr val="accent4">
                    <a:lumMod val="10000"/>
                  </a:schemeClr>
                </a:solidFill>
                <a:latin typeface="HGP明朝E" panose="02020900000000000000" pitchFamily="18" charset="-128"/>
                <a:ea typeface="HGP明朝E" panose="02020900000000000000" pitchFamily="18" charset="-128"/>
              </a:rPr>
              <a:t>56</a:t>
            </a:r>
            <a:r>
              <a:rPr lang="ja-JP" altLang="en-US" sz="1400" dirty="0">
                <a:solidFill>
                  <a:schemeClr val="accent4">
                    <a:lumMod val="10000"/>
                  </a:schemeClr>
                </a:solidFill>
                <a:latin typeface="HGP明朝E" panose="02020900000000000000" pitchFamily="18" charset="-128"/>
                <a:ea typeface="HGP明朝E" panose="02020900000000000000" pitchFamily="18" charset="-128"/>
              </a:rPr>
              <a:t>年には「指差呼称」を組み込み「新ＫＹＴ」となり</a:t>
            </a:r>
            <a:r>
              <a:rPr lang="en-US" altLang="ja-JP" sz="1400" dirty="0">
                <a:solidFill>
                  <a:schemeClr val="accent4">
                    <a:lumMod val="10000"/>
                  </a:schemeClr>
                </a:solidFill>
                <a:latin typeface="HGP明朝E" panose="02020900000000000000" pitchFamily="18" charset="-128"/>
                <a:ea typeface="HGP明朝E" panose="02020900000000000000" pitchFamily="18" charset="-128"/>
              </a:rPr>
              <a:t>,</a:t>
            </a:r>
            <a:r>
              <a:rPr lang="ja-JP" altLang="en-US" sz="1400" dirty="0">
                <a:solidFill>
                  <a:schemeClr val="accent4">
                    <a:lumMod val="10000"/>
                  </a:schemeClr>
                </a:solidFill>
                <a:latin typeface="HGP明朝E" panose="02020900000000000000" pitchFamily="18" charset="-128"/>
                <a:ea typeface="HGP明朝E" panose="02020900000000000000" pitchFamily="18" charset="-128"/>
              </a:rPr>
              <a:t>昭和</a:t>
            </a:r>
            <a:r>
              <a:rPr lang="en-US" altLang="ja-JP" sz="1400" dirty="0">
                <a:solidFill>
                  <a:schemeClr val="accent4">
                    <a:lumMod val="10000"/>
                  </a:schemeClr>
                </a:solidFill>
                <a:latin typeface="HGP明朝E" panose="02020900000000000000" pitchFamily="18" charset="-128"/>
                <a:ea typeface="HGP明朝E" panose="02020900000000000000" pitchFamily="18" charset="-128"/>
              </a:rPr>
              <a:t>59</a:t>
            </a:r>
            <a:r>
              <a:rPr lang="ja-JP" altLang="en-US" sz="1400" dirty="0">
                <a:solidFill>
                  <a:schemeClr val="accent4">
                    <a:lumMod val="10000"/>
                  </a:schemeClr>
                </a:solidFill>
                <a:latin typeface="HGP明朝E" panose="02020900000000000000" pitchFamily="18" charset="-128"/>
                <a:ea typeface="HGP明朝E" panose="02020900000000000000" pitchFamily="18" charset="-128"/>
              </a:rPr>
              <a:t>年頃にＴ＆Ｃ（タッチ・アンド・コール）も加わったりしている。</a:t>
            </a:r>
            <a:endParaRPr lang="en-US" altLang="ja-JP" sz="1400" dirty="0">
              <a:solidFill>
                <a:schemeClr val="accent4">
                  <a:lumMod val="10000"/>
                </a:schemeClr>
              </a:solidFill>
              <a:latin typeface="HGP明朝E" panose="02020900000000000000" pitchFamily="18" charset="-128"/>
              <a:ea typeface="HGP明朝E" panose="02020900000000000000" pitchFamily="18" charset="-128"/>
            </a:endParaRPr>
          </a:p>
          <a:p>
            <a:pPr defTabSz="946686">
              <a:lnSpc>
                <a:spcPts val="2064"/>
              </a:lnSpc>
              <a:defRPr/>
            </a:pPr>
            <a:r>
              <a:rPr lang="ja-JP" altLang="en-US" sz="1400" dirty="0">
                <a:latin typeface="HGP明朝E" panose="02020900000000000000" pitchFamily="18" charset="-128"/>
                <a:ea typeface="HGP明朝E" panose="02020900000000000000" pitchFamily="18" charset="-128"/>
              </a:rPr>
              <a:t>（</a:t>
            </a:r>
            <a:r>
              <a:rPr lang="en-US" altLang="ja-JP" sz="1400" dirty="0">
                <a:latin typeface="HGP明朝E" panose="02020900000000000000" pitchFamily="18" charset="-128"/>
                <a:ea typeface="HGP明朝E" panose="02020900000000000000" pitchFamily="18" charset="-128"/>
              </a:rPr>
              <a:t>『</a:t>
            </a:r>
            <a:r>
              <a:rPr lang="ja-JP" altLang="en-US" sz="1400" dirty="0">
                <a:latin typeface="HGP明朝E" panose="02020900000000000000" pitchFamily="18" charset="-128"/>
                <a:ea typeface="HGP明朝E" panose="02020900000000000000" pitchFamily="18" charset="-128"/>
              </a:rPr>
              <a:t>安全衛生運動史</a:t>
            </a:r>
            <a:r>
              <a:rPr lang="en-US" altLang="ja-JP" sz="1400" dirty="0">
                <a:latin typeface="HGP明朝E" panose="02020900000000000000" pitchFamily="18" charset="-128"/>
                <a:ea typeface="HGP明朝E" panose="02020900000000000000" pitchFamily="18" charset="-128"/>
              </a:rPr>
              <a:t>』</a:t>
            </a:r>
            <a:r>
              <a:rPr lang="ja-JP" altLang="en-US" sz="1400" dirty="0">
                <a:latin typeface="HGP明朝E" panose="02020900000000000000" pitchFamily="18" charset="-128"/>
                <a:ea typeface="HGP明朝E" panose="02020900000000000000" pitchFamily="18" charset="-128"/>
              </a:rPr>
              <a:t>中央労働災害防止協会編）</a:t>
            </a:r>
            <a:endParaRPr lang="ja-JP" altLang="en-US" sz="1400" dirty="0">
              <a:solidFill>
                <a:schemeClr val="accent4">
                  <a:lumMod val="10000"/>
                </a:schemeClr>
              </a:solidFill>
              <a:latin typeface="HGP明朝E" panose="02020900000000000000" pitchFamily="18" charset="-128"/>
              <a:ea typeface="HGP明朝E" panose="02020900000000000000" pitchFamily="18" charset="-128"/>
            </a:endParaRPr>
          </a:p>
          <a:p>
            <a:pPr defTabSz="946686">
              <a:lnSpc>
                <a:spcPts val="2064"/>
              </a:lnSpc>
              <a:defRPr/>
            </a:pPr>
            <a:r>
              <a:rPr lang="ja-JP" altLang="en-US" sz="1400" dirty="0">
                <a:solidFill>
                  <a:schemeClr val="accent4">
                    <a:lumMod val="10000"/>
                  </a:schemeClr>
                </a:solidFill>
                <a:latin typeface="HGP明朝E" panose="02020900000000000000" pitchFamily="18" charset="-128"/>
                <a:ea typeface="HGP明朝E" panose="02020900000000000000" pitchFamily="18" charset="-128"/>
              </a:rPr>
              <a:t>＊指差称呼（指差唱呼</a:t>
            </a:r>
            <a:r>
              <a:rPr lang="en-US" altLang="ja-JP" sz="1400" dirty="0">
                <a:solidFill>
                  <a:schemeClr val="accent4">
                    <a:lumMod val="10000"/>
                  </a:schemeClr>
                </a:solidFill>
                <a:latin typeface="HGP明朝E" panose="02020900000000000000" pitchFamily="18" charset="-128"/>
                <a:ea typeface="HGP明朝E" panose="02020900000000000000" pitchFamily="18" charset="-128"/>
              </a:rPr>
              <a:t>,</a:t>
            </a:r>
            <a:r>
              <a:rPr lang="ja-JP" altLang="en-US" sz="1400" dirty="0">
                <a:solidFill>
                  <a:schemeClr val="accent4">
                    <a:lumMod val="10000"/>
                  </a:schemeClr>
                </a:solidFill>
                <a:latin typeface="HGP明朝E" panose="02020900000000000000" pitchFamily="18" charset="-128"/>
                <a:ea typeface="HGP明朝E" panose="02020900000000000000" pitchFamily="18" charset="-128"/>
              </a:rPr>
              <a:t>指差喚呼</a:t>
            </a:r>
            <a:r>
              <a:rPr lang="en-US" altLang="ja-JP" sz="1400" dirty="0">
                <a:solidFill>
                  <a:schemeClr val="accent4">
                    <a:lumMod val="10000"/>
                  </a:schemeClr>
                </a:solidFill>
                <a:latin typeface="HGP明朝E" panose="02020900000000000000" pitchFamily="18" charset="-128"/>
                <a:ea typeface="HGP明朝E" panose="02020900000000000000" pitchFamily="18" charset="-128"/>
              </a:rPr>
              <a:t>,</a:t>
            </a:r>
            <a:r>
              <a:rPr lang="ja-JP" altLang="en-US" sz="1400" dirty="0">
                <a:solidFill>
                  <a:schemeClr val="accent4">
                    <a:lumMod val="10000"/>
                  </a:schemeClr>
                </a:solidFill>
                <a:latin typeface="HGP明朝E" panose="02020900000000000000" pitchFamily="18" charset="-128"/>
                <a:ea typeface="HGP明朝E" panose="02020900000000000000" pitchFamily="18" charset="-128"/>
              </a:rPr>
              <a:t>指差唱和</a:t>
            </a:r>
            <a:r>
              <a:rPr lang="en-US" altLang="ja-JP" sz="1400" dirty="0">
                <a:solidFill>
                  <a:schemeClr val="accent4">
                    <a:lumMod val="10000"/>
                  </a:schemeClr>
                </a:solidFill>
                <a:latin typeface="HGP明朝E" panose="02020900000000000000" pitchFamily="18" charset="-128"/>
                <a:ea typeface="HGP明朝E" panose="02020900000000000000" pitchFamily="18" charset="-128"/>
              </a:rPr>
              <a:t>,</a:t>
            </a:r>
            <a:r>
              <a:rPr lang="ja-JP" altLang="en-US" sz="1400" dirty="0">
                <a:solidFill>
                  <a:schemeClr val="accent4">
                    <a:lumMod val="10000"/>
                  </a:schemeClr>
                </a:solidFill>
                <a:latin typeface="HGP明朝E" panose="02020900000000000000" pitchFamily="18" charset="-128"/>
                <a:ea typeface="HGP明朝E" panose="02020900000000000000" pitchFamily="18" charset="-128"/>
              </a:rPr>
              <a:t>指差確認等ともいう。）は</a:t>
            </a:r>
            <a:r>
              <a:rPr lang="en-US" altLang="ja-JP" sz="1400" dirty="0">
                <a:solidFill>
                  <a:schemeClr val="accent4">
                    <a:lumMod val="10000"/>
                  </a:schemeClr>
                </a:solidFill>
                <a:latin typeface="HGP明朝E" panose="02020900000000000000" pitchFamily="18" charset="-128"/>
                <a:ea typeface="HGP明朝E" panose="02020900000000000000" pitchFamily="18" charset="-128"/>
              </a:rPr>
              <a:t>,</a:t>
            </a:r>
            <a:r>
              <a:rPr lang="ja-JP" altLang="en-US" sz="1400" dirty="0">
                <a:solidFill>
                  <a:schemeClr val="accent4">
                    <a:lumMod val="10000"/>
                  </a:schemeClr>
                </a:solidFill>
                <a:latin typeface="HGP明朝E" panose="02020900000000000000" pitchFamily="18" charset="-128"/>
                <a:ea typeface="HGP明朝E" panose="02020900000000000000" pitchFamily="18" charset="-128"/>
              </a:rPr>
              <a:t>①動作や発声で脳が活性化</a:t>
            </a:r>
            <a:r>
              <a:rPr lang="en-US" altLang="ja-JP" sz="1400" dirty="0">
                <a:solidFill>
                  <a:schemeClr val="accent4">
                    <a:lumMod val="10000"/>
                  </a:schemeClr>
                </a:solidFill>
                <a:latin typeface="HGP明朝E" panose="02020900000000000000" pitchFamily="18" charset="-128"/>
                <a:ea typeface="HGP明朝E" panose="02020900000000000000" pitchFamily="18" charset="-128"/>
              </a:rPr>
              <a:t>,</a:t>
            </a:r>
            <a:r>
              <a:rPr lang="ja-JP" altLang="en-US" sz="1400" dirty="0">
                <a:solidFill>
                  <a:schemeClr val="accent4">
                    <a:lumMod val="10000"/>
                  </a:schemeClr>
                </a:solidFill>
                <a:latin typeface="HGP明朝E" panose="02020900000000000000" pitchFamily="18" charset="-128"/>
                <a:ea typeface="HGP明朝E" panose="02020900000000000000" pitchFamily="18" charset="-128"/>
              </a:rPr>
              <a:t>②指を差すこと・手を使うことによって対象を視覚が最も正確に働く視野の中心にもっていく</a:t>
            </a:r>
            <a:r>
              <a:rPr lang="en-US" altLang="ja-JP" sz="1400" dirty="0">
                <a:solidFill>
                  <a:schemeClr val="accent4">
                    <a:lumMod val="10000"/>
                  </a:schemeClr>
                </a:solidFill>
                <a:latin typeface="HGP明朝E" panose="02020900000000000000" pitchFamily="18" charset="-128"/>
                <a:ea typeface="HGP明朝E" panose="02020900000000000000" pitchFamily="18" charset="-128"/>
              </a:rPr>
              <a:t>,</a:t>
            </a:r>
            <a:r>
              <a:rPr lang="ja-JP" altLang="en-US" sz="1400" dirty="0">
                <a:solidFill>
                  <a:schemeClr val="accent4">
                    <a:lumMod val="10000"/>
                  </a:schemeClr>
                </a:solidFill>
                <a:latin typeface="HGP明朝E" panose="02020900000000000000" pitchFamily="18" charset="-128"/>
                <a:ea typeface="HGP明朝E" panose="02020900000000000000" pitchFamily="18" charset="-128"/>
              </a:rPr>
              <a:t>③視野の中心で捕らえた視覚情報と自分が発声した視覚情報を照合することで効果が何もしない場合に比べ誤りの発生率が</a:t>
            </a:r>
            <a:r>
              <a:rPr lang="en-US" altLang="ja-JP" sz="1400" dirty="0">
                <a:solidFill>
                  <a:schemeClr val="accent4">
                    <a:lumMod val="10000"/>
                  </a:schemeClr>
                </a:solidFill>
                <a:latin typeface="HGP明朝E" panose="02020900000000000000" pitchFamily="18" charset="-128"/>
                <a:ea typeface="HGP明朝E" panose="02020900000000000000" pitchFamily="18" charset="-128"/>
              </a:rPr>
              <a:t>3</a:t>
            </a:r>
            <a:r>
              <a:rPr lang="ja-JP" altLang="en-US" sz="1400" dirty="0">
                <a:solidFill>
                  <a:schemeClr val="accent4">
                    <a:lumMod val="10000"/>
                  </a:schemeClr>
                </a:solidFill>
                <a:latin typeface="HGP明朝E" panose="02020900000000000000" pitchFamily="18" charset="-128"/>
                <a:ea typeface="HGP明朝E" panose="02020900000000000000" pitchFamily="18" charset="-128"/>
              </a:rPr>
              <a:t>分の１以下になる。（</a:t>
            </a:r>
            <a:r>
              <a:rPr lang="en-US" altLang="ja-JP" sz="1400" dirty="0">
                <a:solidFill>
                  <a:schemeClr val="accent4">
                    <a:lumMod val="10000"/>
                  </a:schemeClr>
                </a:solidFill>
                <a:latin typeface="HGP明朝E" panose="02020900000000000000" pitchFamily="18" charset="-128"/>
                <a:ea typeface="HGP明朝E" panose="02020900000000000000" pitchFamily="18" charset="-128"/>
              </a:rPr>
              <a:t>『</a:t>
            </a:r>
            <a:r>
              <a:rPr lang="ja-JP" altLang="ja-JP" sz="1400" dirty="0">
                <a:latin typeface="HGP明朝E" panose="02020900000000000000" pitchFamily="18" charset="-128"/>
                <a:ea typeface="HGP明朝E" panose="02020900000000000000" pitchFamily="18" charset="-128"/>
              </a:rPr>
              <a:t>危険予知の実践心理学</a:t>
            </a:r>
            <a:r>
              <a:rPr lang="en-US" altLang="ja-JP" sz="1400" dirty="0">
                <a:latin typeface="HGP明朝E" panose="02020900000000000000" pitchFamily="18" charset="-128"/>
                <a:ea typeface="HGP明朝E" panose="02020900000000000000" pitchFamily="18" charset="-128"/>
              </a:rPr>
              <a:t>』</a:t>
            </a:r>
            <a:r>
              <a:rPr lang="ja-JP" altLang="en-US" sz="1400" dirty="0">
                <a:latin typeface="HGP明朝E" panose="02020900000000000000" pitchFamily="18" charset="-128"/>
                <a:ea typeface="HGP明朝E" panose="02020900000000000000" pitchFamily="18" charset="-128"/>
              </a:rPr>
              <a:t>）</a:t>
            </a:r>
          </a:p>
        </p:txBody>
      </p:sp>
      <p:sp>
        <p:nvSpPr>
          <p:cNvPr id="2" name="スライド番号プレースホルダー 1"/>
          <p:cNvSpPr>
            <a:spLocks noGrp="1"/>
          </p:cNvSpPr>
          <p:nvPr>
            <p:ph type="sldNum" sz="quarter" idx="10"/>
          </p:nvPr>
        </p:nvSpPr>
        <p:spPr/>
        <p:txBody>
          <a:bodyPr/>
          <a:lstStyle/>
          <a:p>
            <a:fld id="{5F65748C-C6D8-4748-808C-1CEA1825BD04}" type="slidenum">
              <a:rPr kumimoji="1" lang="ja-JP" altLang="en-US" smtClean="0"/>
              <a:t>49</a:t>
            </a:fld>
            <a:endParaRPr kumimoji="1" lang="ja-JP" altLang="en-US"/>
          </a:p>
        </p:txBody>
      </p:sp>
    </p:spTree>
    <p:extLst>
      <p:ext uri="{BB962C8B-B14F-4D97-AF65-F5344CB8AC3E}">
        <p14:creationId xmlns:p14="http://schemas.microsoft.com/office/powerpoint/2010/main" val="113125054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154113" y="741363"/>
            <a:ext cx="4814887" cy="3889375"/>
          </a:xfrm>
          <a:prstGeom prst="rect">
            <a:avLst/>
          </a:prstGeom>
        </p:spPr>
      </p:sp>
      <p:sp>
        <p:nvSpPr>
          <p:cNvPr id="3" name="ノート プレースホルダー 2"/>
          <p:cNvSpPr>
            <a:spLocks noGrp="1" noChangeAspect="1"/>
          </p:cNvSpPr>
          <p:nvPr>
            <p:ph type="body" idx="1"/>
          </p:nvPr>
        </p:nvSpPr>
        <p:spPr>
          <a:xfrm>
            <a:off x="1118232" y="4890047"/>
            <a:ext cx="4867599" cy="4445497"/>
          </a:xfrm>
          <a:prstGeom prst="rect">
            <a:avLst/>
          </a:prstGeom>
        </p:spPr>
        <p:txBody>
          <a:bodyPr/>
          <a:lstStyle/>
          <a:p>
            <a:pPr defTabSz="946686">
              <a:lnSpc>
                <a:spcPts val="2064"/>
              </a:lnSpc>
              <a:defRPr/>
            </a:pPr>
            <a:r>
              <a:rPr lang="ja-JP" altLang="en-US" sz="1400" dirty="0">
                <a:latin typeface="HGP明朝E" panose="02020900000000000000" pitchFamily="18" charset="-128"/>
                <a:ea typeface="HGP明朝E" panose="02020900000000000000" pitchFamily="18" charset="-128"/>
              </a:rPr>
              <a:t>　一度労働災害を発生させると</a:t>
            </a:r>
            <a:r>
              <a:rPr lang="en-US" altLang="ja-JP" sz="1400" dirty="0">
                <a:latin typeface="HGP明朝E" panose="02020900000000000000" pitchFamily="18" charset="-128"/>
                <a:ea typeface="HGP明朝E" panose="02020900000000000000" pitchFamily="18" charset="-128"/>
              </a:rPr>
              <a:t>,</a:t>
            </a:r>
            <a:r>
              <a:rPr lang="ja-JP" altLang="en-US" sz="1400" dirty="0">
                <a:latin typeface="HGP明朝E" panose="02020900000000000000" pitchFamily="18" charset="-128"/>
                <a:ea typeface="HGP明朝E" panose="02020900000000000000" pitchFamily="18" charset="-128"/>
              </a:rPr>
              <a:t>損失は莫大となり</a:t>
            </a:r>
            <a:r>
              <a:rPr lang="en-US" altLang="ja-JP" sz="1400" dirty="0">
                <a:latin typeface="HGP明朝E" panose="02020900000000000000" pitchFamily="18" charset="-128"/>
                <a:ea typeface="HGP明朝E" panose="02020900000000000000" pitchFamily="18" charset="-128"/>
              </a:rPr>
              <a:t>,</a:t>
            </a:r>
            <a:r>
              <a:rPr lang="ja-JP" altLang="en-US" sz="1400" dirty="0">
                <a:latin typeface="HGP明朝E" panose="02020900000000000000" pitchFamily="18" charset="-128"/>
                <a:ea typeface="HGP明朝E" panose="02020900000000000000" pitchFamily="18" charset="-128"/>
              </a:rPr>
              <a:t>その責任は経営者に及ぶ。</a:t>
            </a:r>
          </a:p>
          <a:p>
            <a:pPr defTabSz="946686">
              <a:lnSpc>
                <a:spcPts val="2064"/>
              </a:lnSpc>
              <a:defRPr/>
            </a:pPr>
            <a:r>
              <a:rPr lang="ja-JP" altLang="en-US" sz="1400" dirty="0">
                <a:latin typeface="HGP明朝E" panose="02020900000000000000" pitchFamily="18" charset="-128"/>
                <a:ea typeface="HGP明朝E" panose="02020900000000000000" pitchFamily="18" charset="-128"/>
              </a:rPr>
              <a:t>　</a:t>
            </a:r>
            <a:r>
              <a:rPr lang="en-US" altLang="ja-JP" sz="1400" dirty="0">
                <a:latin typeface="HGP明朝E" panose="02020900000000000000" pitchFamily="18" charset="-128"/>
                <a:ea typeface="HGP明朝E" panose="02020900000000000000" pitchFamily="18" charset="-128"/>
              </a:rPr>
              <a:t>1</a:t>
            </a:r>
            <a:r>
              <a:rPr lang="ja-JP" altLang="en-US" sz="1400" dirty="0">
                <a:latin typeface="HGP明朝E" panose="02020900000000000000" pitchFamily="18" charset="-128"/>
                <a:ea typeface="HGP明朝E" panose="02020900000000000000" pitchFamily="18" charset="-128"/>
              </a:rPr>
              <a:t>　社会的責任とは</a:t>
            </a:r>
            <a:r>
              <a:rPr lang="en-US" altLang="ja-JP" sz="1400" dirty="0">
                <a:latin typeface="HGP明朝E" panose="02020900000000000000" pitchFamily="18" charset="-128"/>
                <a:ea typeface="HGP明朝E" panose="02020900000000000000" pitchFamily="18" charset="-128"/>
              </a:rPr>
              <a:t>,</a:t>
            </a:r>
            <a:r>
              <a:rPr lang="ja-JP" altLang="en-US" sz="1400" dirty="0">
                <a:latin typeface="HGP明朝E" panose="02020900000000000000" pitchFamily="18" charset="-128"/>
                <a:ea typeface="HGP明朝E" panose="02020900000000000000" pitchFamily="18" charset="-128"/>
              </a:rPr>
              <a:t>信用失墜</a:t>
            </a:r>
            <a:r>
              <a:rPr lang="en-US" altLang="ja-JP" sz="1400" dirty="0">
                <a:latin typeface="HGP明朝E" panose="02020900000000000000" pitchFamily="18" charset="-128"/>
                <a:ea typeface="HGP明朝E" panose="02020900000000000000" pitchFamily="18" charset="-128"/>
              </a:rPr>
              <a:t>,</a:t>
            </a:r>
            <a:r>
              <a:rPr lang="ja-JP" altLang="en-US" sz="1400" dirty="0">
                <a:latin typeface="HGP明朝E" panose="02020900000000000000" pitchFamily="18" charset="-128"/>
                <a:ea typeface="HGP明朝E" panose="02020900000000000000" pitchFamily="18" charset="-128"/>
              </a:rPr>
              <a:t>倫理的責任</a:t>
            </a:r>
            <a:r>
              <a:rPr lang="en-US" altLang="ja-JP" sz="1400" dirty="0">
                <a:latin typeface="HGP明朝E" panose="02020900000000000000" pitchFamily="18" charset="-128"/>
                <a:ea typeface="HGP明朝E" panose="02020900000000000000" pitchFamily="18" charset="-128"/>
              </a:rPr>
              <a:t>,</a:t>
            </a:r>
            <a:r>
              <a:rPr lang="ja-JP" altLang="en-US" sz="1400" dirty="0">
                <a:latin typeface="HGP明朝E" panose="02020900000000000000" pitchFamily="18" charset="-128"/>
                <a:ea typeface="HGP明朝E" panose="02020900000000000000" pitchFamily="18" charset="-128"/>
              </a:rPr>
              <a:t>コンプライアンスなどである。</a:t>
            </a:r>
          </a:p>
          <a:p>
            <a:pPr>
              <a:lnSpc>
                <a:spcPts val="2064"/>
              </a:lnSpc>
              <a:defRPr/>
            </a:pPr>
            <a:r>
              <a:rPr lang="ja-JP" altLang="en-US" sz="1400" dirty="0">
                <a:latin typeface="HGP明朝E" panose="02020900000000000000" pitchFamily="18" charset="-128"/>
                <a:ea typeface="HGP明朝E" panose="02020900000000000000" pitchFamily="18" charset="-128"/>
              </a:rPr>
              <a:t>　</a:t>
            </a:r>
            <a:r>
              <a:rPr lang="en-US" altLang="ja-JP" sz="1400" dirty="0">
                <a:latin typeface="HGP明朝E" panose="02020900000000000000" pitchFamily="18" charset="-128"/>
                <a:ea typeface="HGP明朝E" panose="02020900000000000000" pitchFamily="18" charset="-128"/>
              </a:rPr>
              <a:t>2</a:t>
            </a:r>
            <a:r>
              <a:rPr lang="ja-JP" altLang="en-US" sz="1400" dirty="0">
                <a:latin typeface="HGP明朝E" panose="02020900000000000000" pitchFamily="18" charset="-128"/>
                <a:ea typeface="HGP明朝E" panose="02020900000000000000" pitchFamily="18" charset="-128"/>
              </a:rPr>
              <a:t>　刑事的責任とは</a:t>
            </a:r>
            <a:r>
              <a:rPr lang="en-US" altLang="ja-JP" sz="1400" dirty="0">
                <a:latin typeface="HGP明朝E" panose="02020900000000000000" pitchFamily="18" charset="-128"/>
                <a:ea typeface="HGP明朝E" panose="02020900000000000000" pitchFamily="18" charset="-128"/>
              </a:rPr>
              <a:t>,</a:t>
            </a:r>
            <a:r>
              <a:rPr lang="ja-JP" altLang="en-US" sz="1400" dirty="0">
                <a:latin typeface="HGP明朝E" panose="02020900000000000000" pitchFamily="18" charset="-128"/>
                <a:ea typeface="HGP明朝E" panose="02020900000000000000" pitchFamily="18" charset="-128"/>
              </a:rPr>
              <a:t>刑法（業務上過失致死傷など）</a:t>
            </a:r>
            <a:r>
              <a:rPr lang="en-US" altLang="ja-JP" sz="1400" dirty="0">
                <a:latin typeface="HGP明朝E" panose="02020900000000000000" pitchFamily="18" charset="-128"/>
                <a:ea typeface="HGP明朝E" panose="02020900000000000000" pitchFamily="18" charset="-128"/>
              </a:rPr>
              <a:t>,</a:t>
            </a:r>
            <a:r>
              <a:rPr lang="ja-JP" altLang="en-US" sz="1400" dirty="0">
                <a:latin typeface="HGP明朝E" panose="02020900000000000000" pitchFamily="18" charset="-128"/>
                <a:ea typeface="HGP明朝E" panose="02020900000000000000" pitchFamily="18" charset="-128"/>
              </a:rPr>
              <a:t>労働安全衛生法</a:t>
            </a:r>
            <a:r>
              <a:rPr lang="en-US" altLang="ja-JP" sz="1400" dirty="0">
                <a:latin typeface="HGP明朝E" panose="02020900000000000000" pitchFamily="18" charset="-128"/>
                <a:ea typeface="HGP明朝E" panose="02020900000000000000" pitchFamily="18" charset="-128"/>
              </a:rPr>
              <a:t>,</a:t>
            </a:r>
            <a:r>
              <a:rPr lang="ja-JP" altLang="en-US" sz="1400" dirty="0">
                <a:latin typeface="HGP明朝E" panose="02020900000000000000" pitchFamily="18" charset="-128"/>
                <a:ea typeface="HGP明朝E" panose="02020900000000000000" pitchFamily="18" charset="-128"/>
              </a:rPr>
              <a:t>労働基準法などの罰則である。 </a:t>
            </a:r>
            <a:br>
              <a:rPr lang="ja-JP" altLang="en-US" sz="1400" dirty="0">
                <a:latin typeface="HGP明朝E" panose="02020900000000000000" pitchFamily="18" charset="-128"/>
                <a:ea typeface="HGP明朝E" panose="02020900000000000000" pitchFamily="18" charset="-128"/>
              </a:rPr>
            </a:br>
            <a:r>
              <a:rPr lang="ja-JP" altLang="en-US" sz="1400" dirty="0">
                <a:latin typeface="HGP明朝E" panose="02020900000000000000" pitchFamily="18" charset="-128"/>
                <a:ea typeface="HGP明朝E" panose="02020900000000000000" pitchFamily="18" charset="-128"/>
              </a:rPr>
              <a:t>　</a:t>
            </a:r>
            <a:r>
              <a:rPr lang="en-US" altLang="ja-JP" sz="1400" dirty="0">
                <a:latin typeface="HGP明朝E" panose="02020900000000000000" pitchFamily="18" charset="-128"/>
                <a:ea typeface="HGP明朝E" panose="02020900000000000000" pitchFamily="18" charset="-128"/>
              </a:rPr>
              <a:t>3</a:t>
            </a:r>
            <a:r>
              <a:rPr lang="ja-JP" altLang="en-US" sz="1400" dirty="0">
                <a:latin typeface="HGP明朝E" panose="02020900000000000000" pitchFamily="18" charset="-128"/>
                <a:ea typeface="HGP明朝E" panose="02020900000000000000" pitchFamily="18" charset="-128"/>
              </a:rPr>
              <a:t>　行政的責任とは</a:t>
            </a:r>
            <a:r>
              <a:rPr lang="en-US" altLang="ja-JP" sz="1400" dirty="0">
                <a:latin typeface="HGP明朝E" panose="02020900000000000000" pitchFamily="18" charset="-128"/>
                <a:ea typeface="HGP明朝E" panose="02020900000000000000" pitchFamily="18" charset="-128"/>
              </a:rPr>
              <a:t>,</a:t>
            </a:r>
            <a:r>
              <a:rPr lang="ja-JP" altLang="en-US" sz="1400" dirty="0">
                <a:latin typeface="HGP明朝E" panose="02020900000000000000" pitchFamily="18" charset="-128"/>
                <a:ea typeface="HGP明朝E" panose="02020900000000000000" pitchFamily="18" charset="-128"/>
              </a:rPr>
              <a:t>労働基準監督署</a:t>
            </a:r>
            <a:r>
              <a:rPr lang="en-US" altLang="ja-JP" sz="1400" dirty="0">
                <a:latin typeface="HGP明朝E" panose="02020900000000000000" pitchFamily="18" charset="-128"/>
                <a:ea typeface="HGP明朝E" panose="02020900000000000000" pitchFamily="18" charset="-128"/>
              </a:rPr>
              <a:t>,</a:t>
            </a:r>
            <a:r>
              <a:rPr lang="ja-JP" altLang="en-US" sz="1400" dirty="0">
                <a:latin typeface="HGP明朝E" panose="02020900000000000000" pitchFamily="18" charset="-128"/>
                <a:ea typeface="HGP明朝E" panose="02020900000000000000" pitchFamily="18" charset="-128"/>
              </a:rPr>
              <a:t>公共職業安定所（ハローワーク）</a:t>
            </a:r>
            <a:r>
              <a:rPr lang="en-US" altLang="ja-JP" sz="1400" dirty="0">
                <a:latin typeface="HGP明朝E" panose="02020900000000000000" pitchFamily="18" charset="-128"/>
                <a:ea typeface="HGP明朝E" panose="02020900000000000000" pitchFamily="18" charset="-128"/>
              </a:rPr>
              <a:t>,</a:t>
            </a:r>
            <a:r>
              <a:rPr lang="ja-JP" altLang="en-US" sz="1400" dirty="0">
                <a:latin typeface="HGP明朝E" panose="02020900000000000000" pitchFamily="18" charset="-128"/>
                <a:ea typeface="HGP明朝E" panose="02020900000000000000" pitchFamily="18" charset="-128"/>
              </a:rPr>
              <a:t>その他の行政機関からの指導</a:t>
            </a:r>
            <a:r>
              <a:rPr lang="en-US" altLang="ja-JP" sz="1400" dirty="0">
                <a:latin typeface="HGP明朝E" panose="02020900000000000000" pitchFamily="18" charset="-128"/>
                <a:ea typeface="HGP明朝E" panose="02020900000000000000" pitchFamily="18" charset="-128"/>
              </a:rPr>
              <a:t>,</a:t>
            </a:r>
            <a:r>
              <a:rPr lang="ja-JP" altLang="en-US" sz="1400" dirty="0">
                <a:latin typeface="HGP明朝E" panose="02020900000000000000" pitchFamily="18" charset="-128"/>
                <a:ea typeface="HGP明朝E" panose="02020900000000000000" pitchFamily="18" charset="-128"/>
              </a:rPr>
              <a:t>勧告</a:t>
            </a:r>
            <a:r>
              <a:rPr lang="en-US" altLang="ja-JP" sz="1400" dirty="0">
                <a:latin typeface="HGP明朝E" panose="02020900000000000000" pitchFamily="18" charset="-128"/>
                <a:ea typeface="HGP明朝E" panose="02020900000000000000" pitchFamily="18" charset="-128"/>
              </a:rPr>
              <a:t>,</a:t>
            </a:r>
            <a:r>
              <a:rPr lang="ja-JP" altLang="en-US" sz="1400" dirty="0">
                <a:latin typeface="HGP明朝E" panose="02020900000000000000" pitchFamily="18" charset="-128"/>
                <a:ea typeface="HGP明朝E" panose="02020900000000000000" pitchFamily="18" charset="-128"/>
              </a:rPr>
              <a:t>命令などである。</a:t>
            </a:r>
            <a:endParaRPr lang="en-US" altLang="ja-JP" sz="1400" dirty="0">
              <a:latin typeface="HGP明朝E" panose="02020900000000000000" pitchFamily="18" charset="-128"/>
              <a:ea typeface="HGP明朝E" panose="02020900000000000000" pitchFamily="18" charset="-128"/>
            </a:endParaRPr>
          </a:p>
          <a:p>
            <a:pPr defTabSz="943478">
              <a:lnSpc>
                <a:spcPts val="2064"/>
              </a:lnSpc>
              <a:defRPr/>
            </a:pPr>
            <a:r>
              <a:rPr lang="ja-JP" altLang="en-US" sz="1400" dirty="0">
                <a:latin typeface="HGP明朝E" panose="02020900000000000000" pitchFamily="18" charset="-128"/>
                <a:ea typeface="HGP明朝E" panose="02020900000000000000" pitchFamily="18" charset="-128"/>
              </a:rPr>
              <a:t>　</a:t>
            </a:r>
            <a:r>
              <a:rPr lang="en-US" altLang="ja-JP" sz="1400" dirty="0">
                <a:latin typeface="HGP明朝E" panose="02020900000000000000" pitchFamily="18" charset="-128"/>
                <a:ea typeface="HGP明朝E" panose="02020900000000000000" pitchFamily="18" charset="-128"/>
              </a:rPr>
              <a:t>4</a:t>
            </a:r>
            <a:r>
              <a:rPr lang="ja-JP" altLang="en-US" sz="1400" dirty="0">
                <a:latin typeface="HGP明朝E" panose="02020900000000000000" pitchFamily="18" charset="-128"/>
                <a:ea typeface="HGP明朝E" panose="02020900000000000000" pitchFamily="18" charset="-128"/>
              </a:rPr>
              <a:t>　民事的責任とは</a:t>
            </a:r>
            <a:r>
              <a:rPr lang="en-US" altLang="ja-JP" sz="1400" dirty="0">
                <a:latin typeface="HGP明朝E" panose="02020900000000000000" pitchFamily="18" charset="-128"/>
                <a:ea typeface="HGP明朝E" panose="02020900000000000000" pitchFamily="18" charset="-128"/>
              </a:rPr>
              <a:t>,</a:t>
            </a:r>
            <a:r>
              <a:rPr lang="ja-JP" altLang="en-US" sz="1400" dirty="0">
                <a:latin typeface="HGP明朝E" panose="02020900000000000000" pitchFamily="18" charset="-128"/>
                <a:ea typeface="HGP明朝E" panose="02020900000000000000" pitchFamily="18" charset="-128"/>
              </a:rPr>
              <a:t>不法行為責任</a:t>
            </a:r>
            <a:r>
              <a:rPr lang="en-US" altLang="ja-JP" sz="1400" dirty="0">
                <a:latin typeface="HGP明朝E" panose="02020900000000000000" pitchFamily="18" charset="-128"/>
                <a:ea typeface="HGP明朝E" panose="02020900000000000000" pitchFamily="18" charset="-128"/>
              </a:rPr>
              <a:t>,</a:t>
            </a:r>
            <a:r>
              <a:rPr lang="ja-JP" altLang="en-US" sz="1400" dirty="0">
                <a:latin typeface="HGP明朝E" panose="02020900000000000000" pitchFamily="18" charset="-128"/>
                <a:ea typeface="HGP明朝E" panose="02020900000000000000" pitchFamily="18" charset="-128"/>
              </a:rPr>
              <a:t>債務不履行責任などである。</a:t>
            </a:r>
            <a:endParaRPr lang="en-US" altLang="ja-JP" sz="1400" dirty="0">
              <a:latin typeface="HGP明朝E" panose="02020900000000000000" pitchFamily="18" charset="-128"/>
              <a:ea typeface="HGP明朝E" panose="02020900000000000000" pitchFamily="18" charset="-128"/>
            </a:endParaRPr>
          </a:p>
          <a:p>
            <a:pPr defTabSz="943478">
              <a:lnSpc>
                <a:spcPts val="2064"/>
              </a:lnSpc>
              <a:defRPr/>
            </a:pPr>
            <a:r>
              <a:rPr lang="ja-JP" altLang="en-US" sz="1400" dirty="0">
                <a:latin typeface="HGP明朝E" panose="02020900000000000000" pitchFamily="18" charset="-128"/>
                <a:ea typeface="HGP明朝E" panose="02020900000000000000" pitchFamily="18" charset="-128"/>
              </a:rPr>
              <a:t>　また</a:t>
            </a:r>
            <a:r>
              <a:rPr lang="en-US" altLang="ja-JP" sz="1400" dirty="0">
                <a:latin typeface="HGP明朝E" panose="02020900000000000000" pitchFamily="18" charset="-128"/>
                <a:ea typeface="HGP明朝E" panose="02020900000000000000" pitchFamily="18" charset="-128"/>
              </a:rPr>
              <a:t>,</a:t>
            </a:r>
            <a:r>
              <a:rPr lang="ja-JP" altLang="en-US" sz="1400" dirty="0">
                <a:latin typeface="HGP明朝E" panose="02020900000000000000" pitchFamily="18" charset="-128"/>
                <a:ea typeface="HGP明朝E" panose="02020900000000000000" pitchFamily="18" charset="-128"/>
              </a:rPr>
              <a:t>労働契約法第５条の安全配慮義務は</a:t>
            </a:r>
            <a:r>
              <a:rPr lang="en-US" altLang="ja-JP" sz="1400" dirty="0">
                <a:latin typeface="HGP明朝E" panose="02020900000000000000" pitchFamily="18" charset="-128"/>
                <a:ea typeface="HGP明朝E" panose="02020900000000000000" pitchFamily="18" charset="-128"/>
              </a:rPr>
              <a:t>,</a:t>
            </a:r>
            <a:r>
              <a:rPr lang="ja-JP" altLang="en-US" sz="1400" dirty="0">
                <a:latin typeface="HGP明朝E" panose="02020900000000000000" pitchFamily="18" charset="-128"/>
                <a:ea typeface="HGP明朝E" panose="02020900000000000000" pitchFamily="18" charset="-128"/>
              </a:rPr>
              <a:t>使用者の責任を明確にした。</a:t>
            </a:r>
            <a:endParaRPr lang="en-US" altLang="ja-JP" sz="1400" dirty="0">
              <a:latin typeface="HGP明朝E" panose="02020900000000000000" pitchFamily="18" charset="-128"/>
              <a:ea typeface="HGP明朝E" panose="02020900000000000000" pitchFamily="18" charset="-128"/>
            </a:endParaRPr>
          </a:p>
          <a:p>
            <a:pPr defTabSz="943478">
              <a:lnSpc>
                <a:spcPts val="2064"/>
              </a:lnSpc>
              <a:defRPr/>
            </a:pPr>
            <a:r>
              <a:rPr lang="ja-JP" altLang="en-US" sz="1400" dirty="0">
                <a:latin typeface="HGP明朝E" panose="02020900000000000000" pitchFamily="18" charset="-128"/>
                <a:ea typeface="HGP明朝E" panose="02020900000000000000" pitchFamily="18" charset="-128"/>
              </a:rPr>
              <a:t>　経営者が最も効率的に責任のリスクを避ける方法は</a:t>
            </a:r>
            <a:r>
              <a:rPr lang="en-US" altLang="ja-JP" sz="1400" dirty="0">
                <a:latin typeface="HGP明朝E" panose="02020900000000000000" pitchFamily="18" charset="-128"/>
                <a:ea typeface="HGP明朝E" panose="02020900000000000000" pitchFamily="18" charset="-128"/>
              </a:rPr>
              <a:t>,</a:t>
            </a:r>
            <a:r>
              <a:rPr lang="ja-JP" altLang="en-US" sz="1400" dirty="0">
                <a:latin typeface="HGP明朝E" panose="02020900000000000000" pitchFamily="18" charset="-128"/>
                <a:ea typeface="HGP明朝E" panose="02020900000000000000" pitchFamily="18" charset="-128"/>
              </a:rPr>
              <a:t>労働災害を発生させないことである。</a:t>
            </a:r>
          </a:p>
        </p:txBody>
      </p:sp>
      <p:sp>
        <p:nvSpPr>
          <p:cNvPr id="5" name="スライド番号プレースホルダー 4"/>
          <p:cNvSpPr>
            <a:spLocks noGrp="1"/>
          </p:cNvSpPr>
          <p:nvPr>
            <p:ph type="sldNum" sz="quarter" idx="10"/>
          </p:nvPr>
        </p:nvSpPr>
        <p:spPr/>
        <p:txBody>
          <a:bodyPr/>
          <a:lstStyle/>
          <a:p>
            <a:fld id="{5F65748C-C6D8-4748-808C-1CEA1825BD04}" type="slidenum">
              <a:rPr kumimoji="1" lang="ja-JP" altLang="en-US" smtClean="0"/>
              <a:t>5</a:t>
            </a:fld>
            <a:endParaRPr kumimoji="1" lang="ja-JP" altLang="en-US"/>
          </a:p>
        </p:txBody>
      </p:sp>
    </p:spTree>
    <p:extLst>
      <p:ext uri="{BB962C8B-B14F-4D97-AF65-F5344CB8AC3E}">
        <p14:creationId xmlns:p14="http://schemas.microsoft.com/office/powerpoint/2010/main" val="1068474231"/>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60" name="Rectangle 2"/>
          <p:cNvSpPr>
            <a:spLocks noGrp="1" noRot="1" noChangeAspect="1" noChangeArrowheads="1" noTextEdit="1"/>
          </p:cNvSpPr>
          <p:nvPr>
            <p:ph type="sldImg"/>
          </p:nvPr>
        </p:nvSpPr>
        <p:spPr>
          <a:xfrm>
            <a:off x="1154113" y="741363"/>
            <a:ext cx="4814887" cy="3889375"/>
          </a:xfrm>
          <a:prstGeom prst="rect">
            <a:avLst/>
          </a:prstGeom>
          <a:ln/>
        </p:spPr>
      </p:sp>
      <p:sp>
        <p:nvSpPr>
          <p:cNvPr id="96261" name="Rectangle 3"/>
          <p:cNvSpPr>
            <a:spLocks noGrp="1" noChangeArrowheads="1"/>
          </p:cNvSpPr>
          <p:nvPr>
            <p:ph type="body" idx="1"/>
          </p:nvPr>
        </p:nvSpPr>
        <p:spPr>
          <a:xfrm>
            <a:off x="1157699" y="4890047"/>
            <a:ext cx="4854443" cy="5029277"/>
          </a:xfrm>
          <a:prstGeom prst="rect">
            <a:avLst/>
          </a:prstGeom>
          <a:noFill/>
        </p:spPr>
        <p:txBody>
          <a:bodyPr/>
          <a:lstStyle/>
          <a:p>
            <a:pPr defTabSz="1022717">
              <a:lnSpc>
                <a:spcPts val="2064"/>
              </a:lnSpc>
              <a:spcBef>
                <a:spcPct val="0"/>
              </a:spcBef>
              <a:defRPr/>
            </a:pPr>
            <a:r>
              <a:rPr lang="ja-JP" altLang="en-US" sz="1400" dirty="0">
                <a:latin typeface="HGP明朝E" panose="02020900000000000000" pitchFamily="18" charset="-128"/>
                <a:ea typeface="HGP明朝E" panose="02020900000000000000" pitchFamily="18" charset="-128"/>
              </a:rPr>
              <a:t>　リスクアセスメントでリスクを算定し評価をすることになるが</a:t>
            </a:r>
            <a:r>
              <a:rPr lang="en-US" altLang="ja-JP" sz="1400" dirty="0">
                <a:latin typeface="HGP明朝E" panose="02020900000000000000" pitchFamily="18" charset="-128"/>
                <a:ea typeface="HGP明朝E" panose="02020900000000000000" pitchFamily="18" charset="-128"/>
              </a:rPr>
              <a:t>,</a:t>
            </a:r>
            <a:r>
              <a:rPr lang="ja-JP" altLang="en-US" sz="1400" dirty="0">
                <a:latin typeface="HGP明朝E" panose="02020900000000000000" pitchFamily="18" charset="-128"/>
                <a:ea typeface="HGP明朝E" panose="02020900000000000000" pitchFamily="18" charset="-128"/>
              </a:rPr>
              <a:t>リスクの程度により</a:t>
            </a:r>
            <a:r>
              <a:rPr lang="en-US" altLang="ja-JP" sz="1400" dirty="0">
                <a:latin typeface="HGP明朝E" panose="02020900000000000000" pitchFamily="18" charset="-128"/>
                <a:ea typeface="HGP明朝E" panose="02020900000000000000" pitchFamily="18" charset="-128"/>
              </a:rPr>
              <a:t>,</a:t>
            </a:r>
            <a:r>
              <a:rPr lang="ja-JP" altLang="en-US" sz="1400" dirty="0">
                <a:latin typeface="HGP明朝E" panose="02020900000000000000" pitchFamily="18" charset="-128"/>
                <a:ea typeface="HGP明朝E" panose="02020900000000000000" pitchFamily="18" charset="-128"/>
              </a:rPr>
              <a:t>一般的にはリスクレベルを</a:t>
            </a:r>
            <a:r>
              <a:rPr lang="en-US" altLang="ja-JP" sz="1400" dirty="0">
                <a:latin typeface="HGP明朝E" panose="02020900000000000000" pitchFamily="18" charset="-128"/>
                <a:ea typeface="HGP明朝E" panose="02020900000000000000" pitchFamily="18" charset="-128"/>
              </a:rPr>
              <a:t>1</a:t>
            </a:r>
            <a:r>
              <a:rPr lang="ja-JP" altLang="en-US" sz="1400" dirty="0">
                <a:latin typeface="HGP明朝E" panose="02020900000000000000" pitchFamily="18" charset="-128"/>
                <a:ea typeface="HGP明朝E" panose="02020900000000000000" pitchFamily="18" charset="-128"/>
              </a:rPr>
              <a:t>から</a:t>
            </a:r>
            <a:r>
              <a:rPr lang="en-US" altLang="ja-JP" sz="1400" dirty="0">
                <a:latin typeface="HGP明朝E" panose="02020900000000000000" pitchFamily="18" charset="-128"/>
                <a:ea typeface="HGP明朝E" panose="02020900000000000000" pitchFamily="18" charset="-128"/>
              </a:rPr>
              <a:t>4</a:t>
            </a:r>
            <a:r>
              <a:rPr lang="ja-JP" altLang="en-US" sz="1400" dirty="0">
                <a:latin typeface="HGP明朝E" panose="02020900000000000000" pitchFamily="18" charset="-128"/>
                <a:ea typeface="HGP明朝E" panose="02020900000000000000" pitchFamily="18" charset="-128"/>
              </a:rPr>
              <a:t>に分類し（リスクはゼロにはならないため</a:t>
            </a:r>
            <a:r>
              <a:rPr lang="en-US" altLang="ja-JP" sz="1400" dirty="0">
                <a:latin typeface="HGP明朝E" panose="02020900000000000000" pitchFamily="18" charset="-128"/>
                <a:ea typeface="HGP明朝E" panose="02020900000000000000" pitchFamily="18" charset="-128"/>
              </a:rPr>
              <a:t>,</a:t>
            </a:r>
            <a:r>
              <a:rPr lang="ja-JP" altLang="en-US" sz="1400" dirty="0">
                <a:latin typeface="HGP明朝E" panose="02020900000000000000" pitchFamily="18" charset="-128"/>
                <a:ea typeface="HGP明朝E" panose="02020900000000000000" pitchFamily="18" charset="-128"/>
              </a:rPr>
              <a:t>リスクレベル</a:t>
            </a:r>
            <a:r>
              <a:rPr lang="en-US" altLang="ja-JP" sz="1400" dirty="0">
                <a:latin typeface="HGP明朝E" panose="02020900000000000000" pitchFamily="18" charset="-128"/>
                <a:ea typeface="HGP明朝E" panose="02020900000000000000" pitchFamily="18" charset="-128"/>
              </a:rPr>
              <a:t>0</a:t>
            </a:r>
            <a:r>
              <a:rPr lang="ja-JP" altLang="en-US" sz="1400" dirty="0">
                <a:latin typeface="HGP明朝E" panose="02020900000000000000" pitchFamily="18" charset="-128"/>
                <a:ea typeface="HGP明朝E" panose="02020900000000000000" pitchFamily="18" charset="-128"/>
              </a:rPr>
              <a:t>はない）</a:t>
            </a:r>
            <a:r>
              <a:rPr lang="en-US" altLang="ja-JP" sz="1400" dirty="0">
                <a:latin typeface="HGP明朝E" panose="02020900000000000000" pitchFamily="18" charset="-128"/>
                <a:ea typeface="HGP明朝E" panose="02020900000000000000" pitchFamily="18" charset="-128"/>
              </a:rPr>
              <a:t>,</a:t>
            </a:r>
            <a:r>
              <a:rPr lang="ja-JP" altLang="en-US" sz="1400" dirty="0">
                <a:latin typeface="HGP明朝E" panose="02020900000000000000" pitchFamily="18" charset="-128"/>
                <a:ea typeface="HGP明朝E" panose="02020900000000000000" pitchFamily="18" charset="-128"/>
              </a:rPr>
              <a:t>「リスクレベル</a:t>
            </a:r>
            <a:r>
              <a:rPr lang="en-US" altLang="ja-JP" sz="1400" dirty="0">
                <a:latin typeface="HGP明朝E" panose="02020900000000000000" pitchFamily="18" charset="-128"/>
                <a:ea typeface="HGP明朝E" panose="02020900000000000000" pitchFamily="18" charset="-128"/>
              </a:rPr>
              <a:t>1</a:t>
            </a:r>
            <a:r>
              <a:rPr lang="ja-JP" altLang="en-US" sz="1400" dirty="0">
                <a:latin typeface="HGP明朝E" panose="02020900000000000000" pitchFamily="18" charset="-128"/>
                <a:ea typeface="HGP明朝E" panose="02020900000000000000" pitchFamily="18" charset="-128"/>
              </a:rPr>
              <a:t>」とは</a:t>
            </a:r>
            <a:r>
              <a:rPr lang="en-US" altLang="ja-JP" sz="1400" dirty="0">
                <a:latin typeface="HGP明朝E" panose="02020900000000000000" pitchFamily="18" charset="-128"/>
                <a:ea typeface="HGP明朝E" panose="02020900000000000000" pitchFamily="18" charset="-128"/>
              </a:rPr>
              <a:t>,</a:t>
            </a:r>
            <a:r>
              <a:rPr lang="ja-JP" altLang="en-US" sz="1400" dirty="0">
                <a:latin typeface="HGP明朝E" panose="02020900000000000000" pitchFamily="18" charset="-128"/>
                <a:ea typeface="HGP明朝E" panose="02020900000000000000" pitchFamily="18" charset="-128"/>
              </a:rPr>
              <a:t>災害発生の可能性が殆どない状態のことである。</a:t>
            </a:r>
            <a:endParaRPr lang="ja-JP" altLang="ja-JP" sz="1400" dirty="0"/>
          </a:p>
          <a:p>
            <a:pPr>
              <a:lnSpc>
                <a:spcPts val="2064"/>
              </a:lnSpc>
              <a:spcBef>
                <a:spcPct val="0"/>
              </a:spcBef>
            </a:pPr>
            <a:r>
              <a:rPr lang="ja-JP" altLang="en-US" sz="1400" dirty="0">
                <a:latin typeface="HGP明朝E" panose="02020900000000000000" pitchFamily="18" charset="-128"/>
                <a:ea typeface="HGP明朝E" panose="02020900000000000000" pitchFamily="18" charset="-128"/>
              </a:rPr>
              <a:t>　リスク評価には数値が多く使われるが</a:t>
            </a:r>
            <a:r>
              <a:rPr lang="en-US" altLang="ja-JP" sz="1400" dirty="0">
                <a:latin typeface="HGP明朝E" panose="02020900000000000000" pitchFamily="18" charset="-128"/>
                <a:ea typeface="HGP明朝E" panose="02020900000000000000" pitchFamily="18" charset="-128"/>
              </a:rPr>
              <a:t>,</a:t>
            </a:r>
            <a:r>
              <a:rPr lang="ja-JP" altLang="en-US" sz="1400" dirty="0">
                <a:latin typeface="HGP明朝E" panose="02020900000000000000" pitchFamily="18" charset="-128"/>
                <a:ea typeface="HGP明朝E" panose="02020900000000000000" pitchFamily="18" charset="-128"/>
              </a:rPr>
              <a:t>算数を苦手とする人もいるので</a:t>
            </a:r>
            <a:r>
              <a:rPr lang="en-US" altLang="ja-JP" sz="1400" dirty="0">
                <a:latin typeface="HGP明朝E" panose="02020900000000000000" pitchFamily="18" charset="-128"/>
                <a:ea typeface="HGP明朝E" panose="02020900000000000000" pitchFamily="18" charset="-128"/>
              </a:rPr>
              <a:t>,</a:t>
            </a:r>
            <a:r>
              <a:rPr lang="ja-JP" altLang="en-US" sz="1400" dirty="0">
                <a:latin typeface="HGP明朝E" panose="02020900000000000000" pitchFamily="18" charset="-128"/>
                <a:ea typeface="HGP明朝E" panose="02020900000000000000" pitchFamily="18" charset="-128"/>
              </a:rPr>
              <a:t>上記の表は</a:t>
            </a:r>
            <a:r>
              <a:rPr lang="en-US" altLang="ja-JP" sz="1400" dirty="0">
                <a:latin typeface="HGP明朝E" panose="02020900000000000000" pitchFamily="18" charset="-128"/>
                <a:ea typeface="HGP明朝E" panose="02020900000000000000" pitchFamily="18" charset="-128"/>
              </a:rPr>
              <a:t>,</a:t>
            </a:r>
            <a:r>
              <a:rPr lang="ja-JP" altLang="en-US" sz="1400" dirty="0">
                <a:latin typeface="HGP明朝E" panose="02020900000000000000" pitchFamily="18" charset="-128"/>
                <a:ea typeface="HGP明朝E" panose="02020900000000000000" pitchFamily="18" charset="-128"/>
              </a:rPr>
              <a:t>分かりやすく</a:t>
            </a:r>
            <a:r>
              <a:rPr lang="en-US" altLang="ja-JP" sz="1400" dirty="0">
                <a:latin typeface="HGP明朝E" panose="02020900000000000000" pitchFamily="18" charset="-128"/>
                <a:ea typeface="HGP明朝E" panose="02020900000000000000" pitchFamily="18" charset="-128"/>
              </a:rPr>
              <a:t>,</a:t>
            </a:r>
            <a:r>
              <a:rPr lang="ja-JP" altLang="en-US" sz="1400" dirty="0">
                <a:latin typeface="HGP明朝E" panose="02020900000000000000" pitchFamily="18" charset="-128"/>
                <a:ea typeface="HGP明朝E" panose="02020900000000000000" pitchFamily="18" charset="-128"/>
              </a:rPr>
              <a:t>リスクの見積りを「○△</a:t>
            </a:r>
            <a:r>
              <a:rPr lang="en-US" altLang="ja-JP" sz="1400" dirty="0">
                <a:latin typeface="HGP明朝E" panose="02020900000000000000" pitchFamily="18" charset="-128"/>
                <a:ea typeface="HGP明朝E" panose="02020900000000000000" pitchFamily="18" charset="-128"/>
              </a:rPr>
              <a:t>×</a:t>
            </a:r>
            <a:r>
              <a:rPr lang="ja-JP" altLang="en-US" sz="1400" dirty="0">
                <a:latin typeface="HGP明朝E" panose="02020900000000000000" pitchFamily="18" charset="-128"/>
                <a:ea typeface="HGP明朝E" panose="02020900000000000000" pitchFamily="18" charset="-128"/>
              </a:rPr>
              <a:t>式」の簡略で行い</a:t>
            </a:r>
            <a:r>
              <a:rPr lang="en-US" altLang="ja-JP" sz="1400" dirty="0">
                <a:latin typeface="HGP明朝E" panose="02020900000000000000" pitchFamily="18" charset="-128"/>
                <a:ea typeface="HGP明朝E" panose="02020900000000000000" pitchFamily="18" charset="-128"/>
              </a:rPr>
              <a:t>,</a:t>
            </a:r>
            <a:r>
              <a:rPr lang="ja-JP" altLang="en-US" sz="1400" dirty="0">
                <a:latin typeface="HGP明朝E" panose="02020900000000000000" pitchFamily="18" charset="-128"/>
                <a:ea typeface="HGP明朝E" panose="02020900000000000000" pitchFamily="18" charset="-128"/>
              </a:rPr>
              <a:t>リスク評価を</a:t>
            </a:r>
            <a:r>
              <a:rPr lang="en-US" altLang="ja-JP" sz="1400" dirty="0">
                <a:latin typeface="HGP明朝E" panose="02020900000000000000" pitchFamily="18" charset="-128"/>
                <a:ea typeface="HGP明朝E" panose="02020900000000000000" pitchFamily="18" charset="-128"/>
              </a:rPr>
              <a:t>Ⅰ</a:t>
            </a:r>
            <a:r>
              <a:rPr lang="ja-JP" altLang="en-US" sz="1400" dirty="0">
                <a:latin typeface="HGP明朝E" panose="02020900000000000000" pitchFamily="18" charset="-128"/>
                <a:ea typeface="HGP明朝E" panose="02020900000000000000" pitchFamily="18" charset="-128"/>
              </a:rPr>
              <a:t>～</a:t>
            </a:r>
            <a:r>
              <a:rPr lang="en-US" altLang="ja-JP" sz="1400" dirty="0">
                <a:latin typeface="HGP明朝E" panose="02020900000000000000" pitchFamily="18" charset="-128"/>
                <a:ea typeface="HGP明朝E" panose="02020900000000000000" pitchFamily="18" charset="-128"/>
              </a:rPr>
              <a:t>Ⅲ</a:t>
            </a:r>
            <a:r>
              <a:rPr lang="ja-JP" altLang="en-US" sz="1400" dirty="0">
                <a:latin typeface="HGP明朝E" panose="02020900000000000000" pitchFamily="18" charset="-128"/>
                <a:ea typeface="HGP明朝E" panose="02020900000000000000" pitchFamily="18" charset="-128"/>
              </a:rPr>
              <a:t>としたものである。</a:t>
            </a:r>
            <a:endParaRPr lang="en-US" altLang="ja-JP" sz="1400" dirty="0">
              <a:latin typeface="HGP明朝E" panose="02020900000000000000" pitchFamily="18" charset="-128"/>
              <a:ea typeface="HGP明朝E" panose="02020900000000000000" pitchFamily="18" charset="-128"/>
            </a:endParaRPr>
          </a:p>
          <a:p>
            <a:pPr>
              <a:lnSpc>
                <a:spcPts val="2064"/>
              </a:lnSpc>
              <a:spcBef>
                <a:spcPct val="0"/>
              </a:spcBef>
            </a:pPr>
            <a:endParaRPr lang="en-US" altLang="ja-JP" sz="1400" dirty="0">
              <a:latin typeface="HGP明朝E" panose="02020900000000000000" pitchFamily="18" charset="-128"/>
              <a:ea typeface="HGP明朝E" panose="02020900000000000000" pitchFamily="18" charset="-128"/>
            </a:endParaRPr>
          </a:p>
          <a:p>
            <a:pPr>
              <a:lnSpc>
                <a:spcPts val="2064"/>
              </a:lnSpc>
              <a:spcBef>
                <a:spcPct val="0"/>
              </a:spcBef>
            </a:pPr>
            <a:r>
              <a:rPr lang="ja-JP" altLang="en-US" sz="1400" dirty="0">
                <a:latin typeface="HGP明朝E" panose="02020900000000000000" pitchFamily="18" charset="-128"/>
                <a:ea typeface="HGP明朝E" panose="02020900000000000000" pitchFamily="18" charset="-128"/>
              </a:rPr>
              <a:t>＊労働安全衛生法第</a:t>
            </a:r>
            <a:r>
              <a:rPr lang="en-US" altLang="ja-JP" sz="1400" dirty="0">
                <a:latin typeface="HGP明朝E" panose="02020900000000000000" pitchFamily="18" charset="-128"/>
                <a:ea typeface="HGP明朝E" panose="02020900000000000000" pitchFamily="18" charset="-128"/>
              </a:rPr>
              <a:t>28</a:t>
            </a:r>
            <a:r>
              <a:rPr lang="ja-JP" altLang="en-US" sz="1400" dirty="0">
                <a:latin typeface="HGP明朝E" panose="02020900000000000000" pitchFamily="18" charset="-128"/>
                <a:ea typeface="HGP明朝E" panose="02020900000000000000" pitchFamily="18" charset="-128"/>
              </a:rPr>
              <a:t>条の</a:t>
            </a:r>
            <a:r>
              <a:rPr lang="en-US" altLang="ja-JP" sz="1400" dirty="0">
                <a:latin typeface="HGP明朝E" panose="02020900000000000000" pitchFamily="18" charset="-128"/>
                <a:ea typeface="HGP明朝E" panose="02020900000000000000" pitchFamily="18" charset="-128"/>
              </a:rPr>
              <a:t>2</a:t>
            </a:r>
            <a:r>
              <a:rPr lang="ja-JP" altLang="en-US" sz="1400" dirty="0">
                <a:latin typeface="HGP明朝E" panose="02020900000000000000" pitchFamily="18" charset="-128"/>
                <a:ea typeface="HGP明朝E" panose="02020900000000000000" pitchFamily="18" charset="-128"/>
              </a:rPr>
              <a:t>では</a:t>
            </a:r>
            <a:r>
              <a:rPr lang="en-US" altLang="ja-JP" sz="1400" dirty="0">
                <a:latin typeface="HGP明朝E" panose="02020900000000000000" pitchFamily="18" charset="-128"/>
                <a:ea typeface="HGP明朝E" panose="02020900000000000000" pitchFamily="18" charset="-128"/>
              </a:rPr>
              <a:t>,</a:t>
            </a:r>
            <a:r>
              <a:rPr lang="ja-JP" altLang="en-US" sz="1400" dirty="0">
                <a:latin typeface="HGP明朝E" panose="02020900000000000000" pitchFamily="18" charset="-128"/>
                <a:ea typeface="HGP明朝E" panose="02020900000000000000" pitchFamily="18" charset="-128"/>
              </a:rPr>
              <a:t>「・・・建設物</a:t>
            </a:r>
            <a:r>
              <a:rPr lang="en-US" altLang="ja-JP" sz="1400" dirty="0">
                <a:latin typeface="HGP明朝E" panose="02020900000000000000" pitchFamily="18" charset="-128"/>
                <a:ea typeface="HGP明朝E" panose="02020900000000000000" pitchFamily="18" charset="-128"/>
              </a:rPr>
              <a:t>,</a:t>
            </a:r>
            <a:r>
              <a:rPr lang="ja-JP" altLang="en-US" sz="1400" dirty="0">
                <a:latin typeface="HGP明朝E" panose="02020900000000000000" pitchFamily="18" charset="-128"/>
                <a:ea typeface="HGP明朝E" panose="02020900000000000000" pitchFamily="18" charset="-128"/>
              </a:rPr>
              <a:t>設備</a:t>
            </a:r>
            <a:r>
              <a:rPr lang="en-US" altLang="ja-JP" sz="1400" dirty="0">
                <a:latin typeface="HGP明朝E" panose="02020900000000000000" pitchFamily="18" charset="-128"/>
                <a:ea typeface="HGP明朝E" panose="02020900000000000000" pitchFamily="18" charset="-128"/>
              </a:rPr>
              <a:t>,</a:t>
            </a:r>
            <a:r>
              <a:rPr lang="ja-JP" altLang="en-US" sz="1400" dirty="0">
                <a:latin typeface="HGP明朝E" panose="02020900000000000000" pitchFamily="18" charset="-128"/>
                <a:ea typeface="HGP明朝E" panose="02020900000000000000" pitchFamily="18" charset="-128"/>
              </a:rPr>
              <a:t>原材料</a:t>
            </a:r>
            <a:r>
              <a:rPr lang="en-US" altLang="ja-JP" sz="1400" dirty="0">
                <a:latin typeface="HGP明朝E" panose="02020900000000000000" pitchFamily="18" charset="-128"/>
                <a:ea typeface="HGP明朝E" panose="02020900000000000000" pitchFamily="18" charset="-128"/>
              </a:rPr>
              <a:t>,</a:t>
            </a:r>
            <a:r>
              <a:rPr lang="ja-JP" altLang="en-US" sz="1400" dirty="0">
                <a:latin typeface="HGP明朝E" panose="02020900000000000000" pitchFamily="18" charset="-128"/>
                <a:ea typeface="HGP明朝E" panose="02020900000000000000" pitchFamily="18" charset="-128"/>
              </a:rPr>
              <a:t>ガス</a:t>
            </a:r>
            <a:r>
              <a:rPr lang="en-US" altLang="ja-JP" sz="1400" dirty="0">
                <a:latin typeface="HGP明朝E" panose="02020900000000000000" pitchFamily="18" charset="-128"/>
                <a:ea typeface="HGP明朝E" panose="02020900000000000000" pitchFamily="18" charset="-128"/>
              </a:rPr>
              <a:t>,</a:t>
            </a:r>
            <a:r>
              <a:rPr lang="ja-JP" altLang="en-US" sz="1400" dirty="0">
                <a:latin typeface="HGP明朝E" panose="02020900000000000000" pitchFamily="18" charset="-128"/>
                <a:ea typeface="HGP明朝E" panose="02020900000000000000" pitchFamily="18" charset="-128"/>
              </a:rPr>
              <a:t>蒸気</a:t>
            </a:r>
            <a:r>
              <a:rPr lang="en-US" altLang="ja-JP" sz="1400" dirty="0">
                <a:latin typeface="HGP明朝E" panose="02020900000000000000" pitchFamily="18" charset="-128"/>
                <a:ea typeface="HGP明朝E" panose="02020900000000000000" pitchFamily="18" charset="-128"/>
              </a:rPr>
              <a:t>,</a:t>
            </a:r>
            <a:r>
              <a:rPr lang="ja-JP" altLang="en-US" sz="1400" dirty="0">
                <a:latin typeface="HGP明朝E" panose="02020900000000000000" pitchFamily="18" charset="-128"/>
                <a:ea typeface="HGP明朝E" panose="02020900000000000000" pitchFamily="18" charset="-128"/>
              </a:rPr>
              <a:t>粉</a:t>
            </a:r>
            <a:r>
              <a:rPr lang="ja-JP" altLang="en-US" sz="1400" dirty="0" err="1">
                <a:latin typeface="HGP明朝E" panose="02020900000000000000" pitchFamily="18" charset="-128"/>
                <a:ea typeface="HGP明朝E" panose="02020900000000000000" pitchFamily="18" charset="-128"/>
              </a:rPr>
              <a:t>じん</a:t>
            </a:r>
            <a:r>
              <a:rPr lang="ja-JP" altLang="en-US" sz="1400" dirty="0">
                <a:latin typeface="HGP明朝E" panose="02020900000000000000" pitchFamily="18" charset="-128"/>
                <a:ea typeface="HGP明朝E" panose="02020900000000000000" pitchFamily="18" charset="-128"/>
              </a:rPr>
              <a:t>等による</a:t>
            </a:r>
            <a:r>
              <a:rPr lang="en-US" altLang="ja-JP" sz="1400" dirty="0">
                <a:latin typeface="HGP明朝E" panose="02020900000000000000" pitchFamily="18" charset="-128"/>
                <a:ea typeface="HGP明朝E" panose="02020900000000000000" pitchFamily="18" charset="-128"/>
              </a:rPr>
              <a:t>,</a:t>
            </a:r>
            <a:r>
              <a:rPr lang="ja-JP" altLang="en-US" sz="1400" dirty="0">
                <a:latin typeface="HGP明朝E" panose="02020900000000000000" pitchFamily="18" charset="-128"/>
                <a:ea typeface="HGP明朝E" panose="02020900000000000000" pitchFamily="18" charset="-128"/>
              </a:rPr>
              <a:t>又は作業行動その他業務に起因する危険性又は有害性等を調査し</a:t>
            </a:r>
            <a:r>
              <a:rPr lang="en-US" altLang="ja-JP" sz="1400" dirty="0">
                <a:latin typeface="HGP明朝E" panose="02020900000000000000" pitchFamily="18" charset="-128"/>
                <a:ea typeface="HGP明朝E" panose="02020900000000000000" pitchFamily="18" charset="-128"/>
              </a:rPr>
              <a:t>,</a:t>
            </a:r>
            <a:r>
              <a:rPr lang="ja-JP" altLang="en-US" sz="1400" dirty="0">
                <a:latin typeface="HGP明朝E" panose="02020900000000000000" pitchFamily="18" charset="-128"/>
                <a:ea typeface="HGP明朝E" panose="02020900000000000000" pitchFamily="18" charset="-128"/>
              </a:rPr>
              <a:t>その結果に基づいて</a:t>
            </a:r>
            <a:r>
              <a:rPr lang="en-US" altLang="ja-JP" sz="1400" dirty="0">
                <a:latin typeface="HGP明朝E" panose="02020900000000000000" pitchFamily="18" charset="-128"/>
                <a:ea typeface="HGP明朝E" panose="02020900000000000000" pitchFamily="18" charset="-128"/>
              </a:rPr>
              <a:t>,</a:t>
            </a:r>
            <a:r>
              <a:rPr lang="ja-JP" altLang="en-US" sz="1400" dirty="0">
                <a:latin typeface="HGP明朝E" panose="02020900000000000000" pitchFamily="18" charset="-128"/>
                <a:ea typeface="HGP明朝E" panose="02020900000000000000" pitchFamily="18" charset="-128"/>
              </a:rPr>
              <a:t>この法律又はこれに基づく命令の規定による措置を講ずるほか</a:t>
            </a:r>
            <a:r>
              <a:rPr lang="en-US" altLang="ja-JP" sz="1400" dirty="0">
                <a:latin typeface="HGP明朝E" panose="02020900000000000000" pitchFamily="18" charset="-128"/>
                <a:ea typeface="HGP明朝E" panose="02020900000000000000" pitchFamily="18" charset="-128"/>
              </a:rPr>
              <a:t>,</a:t>
            </a:r>
            <a:r>
              <a:rPr lang="ja-JP" altLang="en-US" sz="1400" dirty="0">
                <a:latin typeface="HGP明朝E" panose="02020900000000000000" pitchFamily="18" charset="-128"/>
                <a:ea typeface="HGP明朝E" panose="02020900000000000000" pitchFamily="18" charset="-128"/>
              </a:rPr>
              <a:t>労働者の危険又は健康障害を防止するため必要な措置を講ずるように努めなければならない。」と定められてる。</a:t>
            </a:r>
            <a:endParaRPr lang="en-US" altLang="ja-JP" dirty="0" smtClean="0"/>
          </a:p>
        </p:txBody>
      </p:sp>
      <p:sp>
        <p:nvSpPr>
          <p:cNvPr id="2" name="スライド番号プレースホルダー 1"/>
          <p:cNvSpPr>
            <a:spLocks noGrp="1"/>
          </p:cNvSpPr>
          <p:nvPr>
            <p:ph type="sldNum" sz="quarter" idx="10"/>
          </p:nvPr>
        </p:nvSpPr>
        <p:spPr/>
        <p:txBody>
          <a:bodyPr/>
          <a:lstStyle/>
          <a:p>
            <a:fld id="{5F65748C-C6D8-4748-808C-1CEA1825BD04}" type="slidenum">
              <a:rPr kumimoji="1" lang="ja-JP" altLang="en-US" smtClean="0"/>
              <a:t>50</a:t>
            </a:fld>
            <a:endParaRPr kumimoji="1" lang="ja-JP" altLang="en-US"/>
          </a:p>
        </p:txBody>
      </p:sp>
    </p:spTree>
    <p:extLst>
      <p:ext uri="{BB962C8B-B14F-4D97-AF65-F5344CB8AC3E}">
        <p14:creationId xmlns:p14="http://schemas.microsoft.com/office/powerpoint/2010/main" val="3597919637"/>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5" name="Rectangle 2"/>
          <p:cNvSpPr>
            <a:spLocks noGrp="1" noRot="1" noChangeAspect="1" noChangeArrowheads="1" noTextEdit="1"/>
          </p:cNvSpPr>
          <p:nvPr>
            <p:ph type="sldImg"/>
          </p:nvPr>
        </p:nvSpPr>
        <p:spPr>
          <a:xfrm>
            <a:off x="1154113" y="741363"/>
            <a:ext cx="4814887" cy="3889375"/>
          </a:xfrm>
          <a:prstGeom prst="rect">
            <a:avLst/>
          </a:prstGeom>
          <a:ln/>
        </p:spPr>
      </p:sp>
      <p:sp>
        <p:nvSpPr>
          <p:cNvPr id="59398" name="Rectangle 3"/>
          <p:cNvSpPr>
            <a:spLocks noGrp="1" noChangeArrowheads="1"/>
          </p:cNvSpPr>
          <p:nvPr>
            <p:ph type="body" idx="1"/>
          </p:nvPr>
        </p:nvSpPr>
        <p:spPr>
          <a:xfrm>
            <a:off x="1170855" y="4890047"/>
            <a:ext cx="4841287" cy="4445497"/>
          </a:xfrm>
          <a:prstGeom prst="rect">
            <a:avLst/>
          </a:prstGeom>
          <a:ln/>
        </p:spPr>
        <p:txBody>
          <a:bodyPr/>
          <a:lstStyle/>
          <a:p>
            <a:pPr defTabSz="1022717">
              <a:lnSpc>
                <a:spcPts val="2064"/>
              </a:lnSpc>
              <a:spcBef>
                <a:spcPct val="0"/>
              </a:spcBef>
              <a:defRPr/>
            </a:pPr>
            <a:r>
              <a:rPr lang="ja-JP" altLang="en-US" sz="1400" dirty="0">
                <a:latin typeface="HGP明朝E" panose="02020900000000000000" pitchFamily="18" charset="-128"/>
                <a:ea typeface="HGP明朝E" panose="02020900000000000000" pitchFamily="18" charset="-128"/>
              </a:rPr>
              <a:t>＊</a:t>
            </a:r>
            <a:r>
              <a:rPr lang="en-US" altLang="ja-JP" sz="1400" dirty="0">
                <a:latin typeface="HGP明朝E" panose="02020900000000000000" pitchFamily="18" charset="-128"/>
                <a:ea typeface="HGP明朝E" panose="02020900000000000000" pitchFamily="18" charset="-128"/>
              </a:rPr>
              <a:t>acceptable</a:t>
            </a:r>
            <a:r>
              <a:rPr lang="ja-JP" altLang="en-US" sz="1400" dirty="0">
                <a:latin typeface="HGP明朝E" panose="02020900000000000000" pitchFamily="18" charset="-128"/>
                <a:ea typeface="HGP明朝E" panose="02020900000000000000" pitchFamily="18" charset="-128"/>
              </a:rPr>
              <a:t>＝許容可能な</a:t>
            </a:r>
            <a:endParaRPr lang="en-US" altLang="ja-JP" sz="1400" dirty="0">
              <a:latin typeface="HGP明朝E" panose="02020900000000000000" pitchFamily="18" charset="-128"/>
              <a:ea typeface="HGP明朝E" panose="02020900000000000000" pitchFamily="18" charset="-128"/>
            </a:endParaRPr>
          </a:p>
          <a:p>
            <a:pPr defTabSz="1022717">
              <a:lnSpc>
                <a:spcPts val="2064"/>
              </a:lnSpc>
              <a:spcBef>
                <a:spcPct val="0"/>
              </a:spcBef>
              <a:defRPr/>
            </a:pPr>
            <a:r>
              <a:rPr lang="ja-JP" altLang="en-US" sz="1400" dirty="0">
                <a:latin typeface="HGP明朝E" panose="02020900000000000000" pitchFamily="18" charset="-128"/>
                <a:ea typeface="HGP明朝E" panose="02020900000000000000" pitchFamily="18" charset="-128"/>
              </a:rPr>
              <a:t>＊</a:t>
            </a:r>
            <a:r>
              <a:rPr lang="en-US" altLang="ja-JP" sz="1400" dirty="0">
                <a:latin typeface="HGP明朝E" panose="02020900000000000000" pitchFamily="18" charset="-128"/>
                <a:ea typeface="HGP明朝E" panose="02020900000000000000" pitchFamily="18" charset="-128"/>
              </a:rPr>
              <a:t>tolerable</a:t>
            </a:r>
            <a:r>
              <a:rPr lang="ja-JP" altLang="en-US" sz="1400" dirty="0">
                <a:latin typeface="HGP明朝E" panose="02020900000000000000" pitchFamily="18" charset="-128"/>
                <a:ea typeface="HGP明朝E" panose="02020900000000000000" pitchFamily="18" charset="-128"/>
              </a:rPr>
              <a:t>＝我慢できる⇔</a:t>
            </a:r>
            <a:r>
              <a:rPr lang="en-US" altLang="ja-JP" sz="1400" dirty="0">
                <a:latin typeface="HGP明朝E" panose="02020900000000000000" pitchFamily="18" charset="-128"/>
                <a:ea typeface="HGP明朝E" panose="02020900000000000000" pitchFamily="18" charset="-128"/>
              </a:rPr>
              <a:t>intolerable</a:t>
            </a:r>
            <a:r>
              <a:rPr lang="ja-JP" altLang="en-US" sz="1400" dirty="0">
                <a:latin typeface="HGP明朝E" panose="02020900000000000000" pitchFamily="18" charset="-128"/>
                <a:ea typeface="HGP明朝E" panose="02020900000000000000" pitchFamily="18" charset="-128"/>
              </a:rPr>
              <a:t>　</a:t>
            </a:r>
            <a:endParaRPr lang="en-US" altLang="ja-JP" sz="1400" dirty="0">
              <a:latin typeface="HGP明朝E" panose="02020900000000000000" pitchFamily="18" charset="-128"/>
              <a:ea typeface="HGP明朝E" panose="02020900000000000000" pitchFamily="18" charset="-128"/>
            </a:endParaRPr>
          </a:p>
          <a:p>
            <a:pPr>
              <a:lnSpc>
                <a:spcPts val="2064"/>
              </a:lnSpc>
              <a:spcBef>
                <a:spcPct val="0"/>
              </a:spcBef>
              <a:defRPr/>
            </a:pPr>
            <a:endParaRPr lang="en-US" altLang="ja-JP" sz="1400" dirty="0">
              <a:latin typeface="HGP明朝E" panose="02020900000000000000" pitchFamily="18" charset="-128"/>
              <a:ea typeface="HGP明朝E" panose="02020900000000000000" pitchFamily="18" charset="-128"/>
            </a:endParaRPr>
          </a:p>
          <a:p>
            <a:pPr>
              <a:lnSpc>
                <a:spcPts val="2064"/>
              </a:lnSpc>
              <a:spcBef>
                <a:spcPct val="0"/>
              </a:spcBef>
              <a:defRPr/>
            </a:pPr>
            <a:r>
              <a:rPr lang="ja-JP" altLang="en-US" sz="1400" dirty="0">
                <a:latin typeface="HGP明朝E" panose="02020900000000000000" pitchFamily="18" charset="-128"/>
                <a:ea typeface="HGP明朝E" panose="02020900000000000000" pitchFamily="18" charset="-128"/>
              </a:rPr>
              <a:t>　ＡＬＡＲＰ</a:t>
            </a:r>
            <a:r>
              <a:rPr lang="en-US" altLang="ja-JP" sz="1400" dirty="0">
                <a:latin typeface="HGP明朝E" panose="02020900000000000000" pitchFamily="18" charset="-128"/>
                <a:ea typeface="HGP明朝E" panose="02020900000000000000" pitchFamily="18" charset="-128"/>
              </a:rPr>
              <a:t>(as low as reasonably practicable)</a:t>
            </a:r>
            <a:r>
              <a:rPr lang="ja-JP" altLang="en-US" sz="1400" dirty="0">
                <a:latin typeface="HGP明朝E" panose="02020900000000000000" pitchFamily="18" charset="-128"/>
                <a:ea typeface="HGP明朝E" panose="02020900000000000000" pitchFamily="18" charset="-128"/>
              </a:rPr>
              <a:t>領域とは</a:t>
            </a:r>
            <a:r>
              <a:rPr lang="en-US" altLang="ja-JP" sz="1400" dirty="0">
                <a:latin typeface="HGP明朝E" panose="02020900000000000000" pitchFamily="18" charset="-128"/>
                <a:ea typeface="HGP明朝E" panose="02020900000000000000" pitchFamily="18" charset="-128"/>
              </a:rPr>
              <a:t>,</a:t>
            </a:r>
            <a:r>
              <a:rPr lang="ja-JP" altLang="en-US" sz="1400" dirty="0">
                <a:latin typeface="HGP明朝E" panose="02020900000000000000" pitchFamily="18" charset="-128"/>
                <a:ea typeface="HGP明朝E" panose="02020900000000000000" pitchFamily="18" charset="-128"/>
              </a:rPr>
              <a:t>合理的に実現可能な程度に低いリスクのことで</a:t>
            </a:r>
            <a:r>
              <a:rPr lang="en-US" altLang="ja-JP" sz="1400" dirty="0">
                <a:latin typeface="HGP明朝E" panose="02020900000000000000" pitchFamily="18" charset="-128"/>
                <a:ea typeface="HGP明朝E" panose="02020900000000000000" pitchFamily="18" charset="-128"/>
              </a:rPr>
              <a:t>,</a:t>
            </a:r>
            <a:r>
              <a:rPr lang="ja-JP" altLang="en-US" sz="1400" dirty="0">
                <a:latin typeface="HGP明朝E" panose="02020900000000000000" pitchFamily="18" charset="-128"/>
                <a:ea typeface="HGP明朝E" panose="02020900000000000000" pitchFamily="18" charset="-128"/>
              </a:rPr>
              <a:t>時間とコストをかけて低減したのであれば</a:t>
            </a:r>
            <a:r>
              <a:rPr lang="en-US" altLang="ja-JP" sz="1400" dirty="0">
                <a:latin typeface="HGP明朝E" panose="02020900000000000000" pitchFamily="18" charset="-128"/>
                <a:ea typeface="HGP明朝E" panose="02020900000000000000" pitchFamily="18" charset="-128"/>
              </a:rPr>
              <a:t>,</a:t>
            </a:r>
            <a:r>
              <a:rPr lang="ja-JP" altLang="en-US" sz="1400" dirty="0">
                <a:latin typeface="HGP明朝E" panose="02020900000000000000" pitchFamily="18" charset="-128"/>
                <a:ea typeface="HGP明朝E" panose="02020900000000000000" pitchFamily="18" charset="-128"/>
              </a:rPr>
              <a:t>我慢して許容し</a:t>
            </a:r>
            <a:r>
              <a:rPr lang="en-US" altLang="ja-JP" sz="1400" dirty="0">
                <a:latin typeface="HGP明朝E" panose="02020900000000000000" pitchFamily="18" charset="-128"/>
                <a:ea typeface="HGP明朝E" panose="02020900000000000000" pitchFamily="18" charset="-128"/>
              </a:rPr>
              <a:t>,</a:t>
            </a:r>
            <a:r>
              <a:rPr lang="ja-JP" altLang="en-US" sz="1400" dirty="0">
                <a:latin typeface="HGP明朝E" panose="02020900000000000000" pitchFamily="18" charset="-128"/>
                <a:ea typeface="HGP明朝E" panose="02020900000000000000" pitchFamily="18" charset="-128"/>
              </a:rPr>
              <a:t>安全とする。（</a:t>
            </a:r>
            <a:r>
              <a:rPr lang="en-US" altLang="ja-JP" sz="1400" dirty="0">
                <a:latin typeface="HGP明朝E" panose="02020900000000000000" pitchFamily="18" charset="-128"/>
                <a:ea typeface="HGP明朝E" panose="02020900000000000000" pitchFamily="18" charset="-128"/>
              </a:rPr>
              <a:t>『</a:t>
            </a:r>
            <a:r>
              <a:rPr lang="ja-JP" altLang="en-US" sz="1400" dirty="0">
                <a:latin typeface="HGP明朝E" panose="02020900000000000000" pitchFamily="18" charset="-128"/>
                <a:ea typeface="HGP明朝E" panose="02020900000000000000" pitchFamily="18" charset="-128"/>
              </a:rPr>
              <a:t>よくわかるリスクアセスメント</a:t>
            </a:r>
            <a:r>
              <a:rPr lang="en-US" altLang="ja-JP" sz="1400" dirty="0">
                <a:latin typeface="HGP明朝E" panose="02020900000000000000" pitchFamily="18" charset="-128"/>
                <a:ea typeface="HGP明朝E" panose="02020900000000000000" pitchFamily="18" charset="-128"/>
              </a:rPr>
              <a:t>』</a:t>
            </a:r>
            <a:r>
              <a:rPr lang="ja-JP" altLang="en-US" sz="1400" dirty="0">
                <a:latin typeface="HGP明朝E" panose="02020900000000000000" pitchFamily="18" charset="-128"/>
                <a:ea typeface="HGP明朝E" panose="02020900000000000000" pitchFamily="18" charset="-128"/>
              </a:rPr>
              <a:t>中災防新書）</a:t>
            </a:r>
          </a:p>
          <a:p>
            <a:pPr defTabSz="1022717">
              <a:lnSpc>
                <a:spcPts val="2064"/>
              </a:lnSpc>
              <a:spcBef>
                <a:spcPct val="0"/>
              </a:spcBef>
              <a:defRPr/>
            </a:pPr>
            <a:endParaRPr lang="en-US" altLang="ja-JP" sz="1400" dirty="0">
              <a:latin typeface="HGP明朝E" panose="02020900000000000000" pitchFamily="18" charset="-128"/>
              <a:ea typeface="HGP明朝E" panose="02020900000000000000" pitchFamily="18" charset="-128"/>
            </a:endParaRPr>
          </a:p>
          <a:p>
            <a:pPr defTabSz="1022717">
              <a:lnSpc>
                <a:spcPts val="2064"/>
              </a:lnSpc>
              <a:spcBef>
                <a:spcPct val="0"/>
              </a:spcBef>
              <a:defRPr/>
            </a:pPr>
            <a:r>
              <a:rPr lang="ja-JP" altLang="en-US" sz="1400" dirty="0">
                <a:latin typeface="HGP明朝E" panose="02020900000000000000" pitchFamily="18" charset="-128"/>
                <a:ea typeface="HGP明朝E" panose="02020900000000000000" pitchFamily="18" charset="-128"/>
              </a:rPr>
              <a:t>　労働者の安全衛生確保にとって急迫した　危険・有害な状況である→リスクレベル</a:t>
            </a:r>
            <a:r>
              <a:rPr lang="en-US" altLang="ja-JP" sz="1400" dirty="0">
                <a:latin typeface="HGP明朝E" panose="02020900000000000000" pitchFamily="18" charset="-128"/>
                <a:ea typeface="HGP明朝E" panose="02020900000000000000" pitchFamily="18" charset="-128"/>
              </a:rPr>
              <a:t>Ⅲ</a:t>
            </a:r>
          </a:p>
          <a:p>
            <a:pPr defTabSz="1022717">
              <a:lnSpc>
                <a:spcPts val="2064"/>
              </a:lnSpc>
              <a:spcBef>
                <a:spcPct val="0"/>
              </a:spcBef>
              <a:defRPr/>
            </a:pPr>
            <a:r>
              <a:rPr lang="ja-JP" altLang="en-US" sz="1400" dirty="0">
                <a:latin typeface="HGP明朝E" panose="02020900000000000000" pitchFamily="18" charset="-128"/>
                <a:ea typeface="HGP明朝E" panose="02020900000000000000" pitchFamily="18" charset="-128"/>
              </a:rPr>
              <a:t>　労働者の安全衛生確保にとって相当程度の危険・有害な状況である→リスクレベル</a:t>
            </a:r>
            <a:r>
              <a:rPr lang="en-US" altLang="ja-JP" sz="1400" dirty="0">
                <a:latin typeface="HGP明朝E" panose="02020900000000000000" pitchFamily="18" charset="-128"/>
                <a:ea typeface="HGP明朝E" panose="02020900000000000000" pitchFamily="18" charset="-128"/>
              </a:rPr>
              <a:t>Ⅱ</a:t>
            </a:r>
          </a:p>
          <a:p>
            <a:pPr defTabSz="1022717">
              <a:lnSpc>
                <a:spcPts val="2064"/>
              </a:lnSpc>
              <a:spcBef>
                <a:spcPct val="0"/>
              </a:spcBef>
              <a:defRPr/>
            </a:pPr>
            <a:r>
              <a:rPr lang="ja-JP" altLang="en-US" sz="1400" dirty="0">
                <a:latin typeface="HGP明朝E" panose="02020900000000000000" pitchFamily="18" charset="-128"/>
                <a:ea typeface="HGP明朝E" panose="02020900000000000000" pitchFamily="18" charset="-128"/>
              </a:rPr>
              <a:t>　労働者の安全衛生確保にとって特に危険・有害の認められない状況である→リスクレベル</a:t>
            </a:r>
            <a:r>
              <a:rPr lang="en-US" altLang="ja-JP" sz="1400" dirty="0">
                <a:latin typeface="HGP明朝E" panose="02020900000000000000" pitchFamily="18" charset="-128"/>
                <a:ea typeface="HGP明朝E" panose="02020900000000000000" pitchFamily="18" charset="-128"/>
              </a:rPr>
              <a:t>Ⅰ</a:t>
            </a:r>
            <a:endParaRPr lang="ja-JP" altLang="en-US" dirty="0" smtClean="0">
              <a:ea typeface="ＭＳ Ｐ明朝" charset="-128"/>
            </a:endParaRPr>
          </a:p>
        </p:txBody>
      </p:sp>
      <p:sp>
        <p:nvSpPr>
          <p:cNvPr id="2" name="スライド番号プレースホルダー 1"/>
          <p:cNvSpPr>
            <a:spLocks noGrp="1"/>
          </p:cNvSpPr>
          <p:nvPr>
            <p:ph type="sldNum" sz="quarter" idx="10"/>
          </p:nvPr>
        </p:nvSpPr>
        <p:spPr/>
        <p:txBody>
          <a:bodyPr/>
          <a:lstStyle/>
          <a:p>
            <a:fld id="{5F65748C-C6D8-4748-808C-1CEA1825BD04}" type="slidenum">
              <a:rPr kumimoji="1" lang="ja-JP" altLang="en-US" smtClean="0"/>
              <a:t>51</a:t>
            </a:fld>
            <a:endParaRPr kumimoji="1" lang="ja-JP" altLang="en-US"/>
          </a:p>
        </p:txBody>
      </p:sp>
    </p:spTree>
    <p:extLst>
      <p:ext uri="{BB962C8B-B14F-4D97-AF65-F5344CB8AC3E}">
        <p14:creationId xmlns:p14="http://schemas.microsoft.com/office/powerpoint/2010/main" val="2153776326"/>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154113" y="741363"/>
            <a:ext cx="4814887" cy="3889375"/>
          </a:xfrm>
          <a:prstGeom prst="rect">
            <a:avLst/>
          </a:prstGeom>
        </p:spPr>
      </p:sp>
      <p:sp>
        <p:nvSpPr>
          <p:cNvPr id="3" name="ノート プレースホルダー 2"/>
          <p:cNvSpPr>
            <a:spLocks noGrp="1" noChangeAspect="1"/>
          </p:cNvSpPr>
          <p:nvPr>
            <p:ph type="body" idx="1"/>
          </p:nvPr>
        </p:nvSpPr>
        <p:spPr>
          <a:xfrm>
            <a:off x="1184011" y="4890047"/>
            <a:ext cx="4814976" cy="4445497"/>
          </a:xfrm>
          <a:prstGeom prst="rect">
            <a:avLst/>
          </a:prstGeom>
        </p:spPr>
        <p:txBody>
          <a:bodyPr/>
          <a:lstStyle/>
          <a:p>
            <a:pPr defTabSz="946686">
              <a:lnSpc>
                <a:spcPts val="2064"/>
              </a:lnSpc>
              <a:defRPr/>
            </a:pPr>
            <a:r>
              <a:rPr lang="ja-JP" altLang="en-US" sz="1400" dirty="0">
                <a:solidFill>
                  <a:prstClr val="black"/>
                </a:solidFill>
                <a:latin typeface="HGP明朝E" panose="02020900000000000000" pitchFamily="18" charset="-128"/>
                <a:ea typeface="HGP明朝E" panose="02020900000000000000" pitchFamily="18" charset="-128"/>
              </a:rPr>
              <a:t>　労働災害を発生させないためには</a:t>
            </a:r>
            <a:r>
              <a:rPr lang="en-US" altLang="ja-JP" sz="1400" dirty="0">
                <a:solidFill>
                  <a:prstClr val="black"/>
                </a:solidFill>
                <a:latin typeface="HGP明朝E" panose="02020900000000000000" pitchFamily="18" charset="-128"/>
                <a:ea typeface="HGP明朝E" panose="02020900000000000000" pitchFamily="18" charset="-128"/>
              </a:rPr>
              <a:t>,</a:t>
            </a:r>
            <a:r>
              <a:rPr lang="ja-JP" altLang="en-US" sz="1400" dirty="0">
                <a:solidFill>
                  <a:prstClr val="black"/>
                </a:solidFill>
                <a:latin typeface="HGP明朝E" panose="02020900000000000000" pitchFamily="18" charset="-128"/>
                <a:ea typeface="HGP明朝E" panose="02020900000000000000" pitchFamily="18" charset="-128"/>
              </a:rPr>
              <a:t>労働災害防止対策を徹底して</a:t>
            </a:r>
            <a:r>
              <a:rPr lang="en-US" altLang="ja-JP" sz="1400" dirty="0">
                <a:solidFill>
                  <a:prstClr val="black"/>
                </a:solidFill>
                <a:latin typeface="HGP明朝E" panose="02020900000000000000" pitchFamily="18" charset="-128"/>
                <a:ea typeface="HGP明朝E" panose="02020900000000000000" pitchFamily="18" charset="-128"/>
              </a:rPr>
              <a:t>,</a:t>
            </a:r>
            <a:r>
              <a:rPr lang="ja-JP" altLang="en-US" sz="1400" dirty="0">
                <a:solidFill>
                  <a:prstClr val="black"/>
                </a:solidFill>
                <a:latin typeface="HGP明朝E" panose="02020900000000000000" pitchFamily="18" charset="-128"/>
                <a:ea typeface="HGP明朝E" panose="02020900000000000000" pitchFamily="18" charset="-128"/>
              </a:rPr>
              <a:t>安全な職場環境にすることであり</a:t>
            </a:r>
            <a:r>
              <a:rPr lang="en-US" altLang="ja-JP" sz="1400" dirty="0">
                <a:solidFill>
                  <a:prstClr val="black"/>
                </a:solidFill>
                <a:latin typeface="HGP明朝E" panose="02020900000000000000" pitchFamily="18" charset="-128"/>
                <a:ea typeface="HGP明朝E" panose="02020900000000000000" pitchFamily="18" charset="-128"/>
              </a:rPr>
              <a:t>,</a:t>
            </a:r>
            <a:r>
              <a:rPr lang="ja-JP" altLang="en-US" sz="1400" dirty="0">
                <a:solidFill>
                  <a:prstClr val="black"/>
                </a:solidFill>
                <a:latin typeface="HGP明朝E" panose="02020900000000000000" pitchFamily="18" charset="-128"/>
                <a:ea typeface="HGP明朝E" panose="02020900000000000000" pitchFamily="18" charset="-128"/>
              </a:rPr>
              <a:t>それは具体的には</a:t>
            </a:r>
            <a:r>
              <a:rPr lang="en-US" altLang="ja-JP" sz="1400" dirty="0">
                <a:solidFill>
                  <a:prstClr val="black"/>
                </a:solidFill>
                <a:latin typeface="HGP明朝E" panose="02020900000000000000" pitchFamily="18" charset="-128"/>
                <a:ea typeface="HGP明朝E" panose="02020900000000000000" pitchFamily="18" charset="-128"/>
              </a:rPr>
              <a:t>,</a:t>
            </a:r>
            <a:r>
              <a:rPr lang="ja-JP" altLang="en-US" sz="1400" dirty="0">
                <a:solidFill>
                  <a:prstClr val="black"/>
                </a:solidFill>
                <a:latin typeface="HGP明朝E" panose="02020900000000000000" pitchFamily="18" charset="-128"/>
                <a:ea typeface="HGP明朝E" panose="02020900000000000000" pitchFamily="18" charset="-128"/>
              </a:rPr>
              <a:t>「リスクレベル１」にすることである。</a:t>
            </a:r>
            <a:endParaRPr lang="en-US" altLang="ja-JP" sz="1400" dirty="0">
              <a:solidFill>
                <a:prstClr val="black"/>
              </a:solidFill>
              <a:latin typeface="HGP明朝E" panose="02020900000000000000" pitchFamily="18" charset="-128"/>
              <a:ea typeface="HGP明朝E" panose="02020900000000000000" pitchFamily="18" charset="-128"/>
            </a:endParaRPr>
          </a:p>
          <a:p>
            <a:pPr defTabSz="946686">
              <a:lnSpc>
                <a:spcPts val="2064"/>
              </a:lnSpc>
              <a:defRPr/>
            </a:pPr>
            <a:r>
              <a:rPr lang="ja-JP" altLang="en-US" sz="1400" dirty="0">
                <a:solidFill>
                  <a:prstClr val="black"/>
                </a:solidFill>
                <a:latin typeface="HGP明朝E" panose="02020900000000000000" pitchFamily="18" charset="-128"/>
                <a:ea typeface="HGP明朝E" panose="02020900000000000000" pitchFamily="18" charset="-128"/>
              </a:rPr>
              <a:t>　それには</a:t>
            </a:r>
            <a:r>
              <a:rPr lang="en-US" altLang="ja-JP" sz="1400" dirty="0">
                <a:solidFill>
                  <a:prstClr val="black"/>
                </a:solidFill>
                <a:latin typeface="HGP明朝E" panose="02020900000000000000" pitchFamily="18" charset="-128"/>
                <a:ea typeface="HGP明朝E" panose="02020900000000000000" pitchFamily="18" charset="-128"/>
              </a:rPr>
              <a:t>,</a:t>
            </a:r>
            <a:r>
              <a:rPr lang="ja-JP" altLang="en-US" sz="1400" dirty="0">
                <a:solidFill>
                  <a:prstClr val="black"/>
                </a:solidFill>
                <a:latin typeface="HGP明朝E" panose="02020900000000000000" pitchFamily="18" charset="-128"/>
                <a:ea typeface="HGP明朝E" panose="02020900000000000000" pitchFamily="18" charset="-128"/>
              </a:rPr>
              <a:t>法規制による管理の限界があることから自主的な管理努力が必要であり</a:t>
            </a:r>
            <a:r>
              <a:rPr lang="en-US" altLang="ja-JP" sz="1400" dirty="0">
                <a:solidFill>
                  <a:prstClr val="black"/>
                </a:solidFill>
                <a:latin typeface="HGP明朝E" panose="02020900000000000000" pitchFamily="18" charset="-128"/>
                <a:ea typeface="HGP明朝E" panose="02020900000000000000" pitchFamily="18" charset="-128"/>
              </a:rPr>
              <a:t>,</a:t>
            </a:r>
            <a:r>
              <a:rPr lang="ja-JP" altLang="en-US" sz="1400" dirty="0">
                <a:latin typeface="HGP明朝E" panose="02020900000000000000" pitchFamily="18" charset="-128"/>
                <a:ea typeface="HGP明朝E" panose="02020900000000000000" pitchFamily="18" charset="-128"/>
              </a:rPr>
              <a:t>災害が発生してから対策を講ずるのではなく</a:t>
            </a:r>
            <a:r>
              <a:rPr lang="en-US" altLang="ja-JP" sz="1400" dirty="0">
                <a:latin typeface="HGP明朝E" panose="02020900000000000000" pitchFamily="18" charset="-128"/>
                <a:ea typeface="HGP明朝E" panose="02020900000000000000" pitchFamily="18" charset="-128"/>
              </a:rPr>
              <a:t>,</a:t>
            </a:r>
            <a:r>
              <a:rPr lang="ja-JP" altLang="en-US" sz="1400" dirty="0">
                <a:solidFill>
                  <a:prstClr val="black"/>
                </a:solidFill>
                <a:latin typeface="HGP明朝E" panose="02020900000000000000" pitchFamily="18" charset="-128"/>
                <a:ea typeface="HGP明朝E" panose="02020900000000000000" pitchFamily="18" charset="-128"/>
              </a:rPr>
              <a:t>潜在的な危険性を減少させる必要性を認識し</a:t>
            </a:r>
            <a:r>
              <a:rPr lang="en-US" altLang="ja-JP" sz="1400" dirty="0">
                <a:solidFill>
                  <a:prstClr val="black"/>
                </a:solidFill>
                <a:latin typeface="HGP明朝E" panose="02020900000000000000" pitchFamily="18" charset="-128"/>
                <a:ea typeface="HGP明朝E" panose="02020900000000000000" pitchFamily="18" charset="-128"/>
              </a:rPr>
              <a:t>,</a:t>
            </a:r>
            <a:r>
              <a:rPr lang="ja-JP" altLang="en-US" sz="1400" dirty="0">
                <a:latin typeface="HGP明朝E" panose="02020900000000000000" pitchFamily="18" charset="-128"/>
                <a:ea typeface="HGP明朝E" panose="02020900000000000000" pitchFamily="18" charset="-128"/>
              </a:rPr>
              <a:t>災害が発生する潜在的リスクをあらかじめ排除する</a:t>
            </a:r>
            <a:r>
              <a:rPr lang="en-US" altLang="ja-JP" sz="1400" dirty="0">
                <a:latin typeface="HGP明朝E" panose="02020900000000000000" pitchFamily="18" charset="-128"/>
                <a:ea typeface="HGP明朝E" panose="02020900000000000000" pitchFamily="18" charset="-128"/>
              </a:rPr>
              <a:t>,</a:t>
            </a:r>
            <a:r>
              <a:rPr lang="ja-JP" altLang="en-US" sz="1400" dirty="0">
                <a:latin typeface="HGP明朝E" panose="02020900000000000000" pitchFamily="18" charset="-128"/>
                <a:ea typeface="HGP明朝E" panose="02020900000000000000" pitchFamily="18" charset="-128"/>
              </a:rPr>
              <a:t>後追い型管理から先取り型管理にしなければならない。</a:t>
            </a:r>
            <a:endParaRPr lang="en-US" altLang="ja-JP" sz="1400" dirty="0">
              <a:latin typeface="HGP明朝E" panose="02020900000000000000" pitchFamily="18" charset="-128"/>
              <a:ea typeface="HGP明朝E" panose="02020900000000000000" pitchFamily="18" charset="-128"/>
            </a:endParaRPr>
          </a:p>
          <a:p>
            <a:pPr defTabSz="946686">
              <a:lnSpc>
                <a:spcPts val="2064"/>
              </a:lnSpc>
              <a:defRPr/>
            </a:pPr>
            <a:endParaRPr lang="en-US" altLang="ja-JP" sz="1400" dirty="0">
              <a:latin typeface="HGP明朝E" panose="02020900000000000000" pitchFamily="18" charset="-128"/>
              <a:ea typeface="HGP明朝E" panose="02020900000000000000" pitchFamily="18" charset="-128"/>
            </a:endParaRPr>
          </a:p>
          <a:p>
            <a:pPr defTabSz="946686">
              <a:lnSpc>
                <a:spcPts val="2064"/>
              </a:lnSpc>
              <a:defRPr/>
            </a:pPr>
            <a:r>
              <a:rPr lang="ja-JP" altLang="en-US" sz="1400" dirty="0">
                <a:latin typeface="HGP明朝E" panose="02020900000000000000" pitchFamily="18" charset="-128"/>
                <a:ea typeface="HGP明朝E" panose="02020900000000000000" pitchFamily="18" charset="-128"/>
              </a:rPr>
              <a:t>　安全は</a:t>
            </a:r>
            <a:r>
              <a:rPr lang="en-US" altLang="ja-JP" sz="1400" dirty="0">
                <a:latin typeface="HGP明朝E" panose="02020900000000000000" pitchFamily="18" charset="-128"/>
                <a:ea typeface="HGP明朝E" panose="02020900000000000000" pitchFamily="18" charset="-128"/>
              </a:rPr>
              <a:t>,</a:t>
            </a:r>
            <a:r>
              <a:rPr lang="ja-JP" altLang="en-US" sz="1400" dirty="0">
                <a:latin typeface="HGP明朝E" panose="02020900000000000000" pitchFamily="18" charset="-128"/>
                <a:ea typeface="HGP明朝E" panose="02020900000000000000" pitchFamily="18" charset="-128"/>
              </a:rPr>
              <a:t>どこにも売っていない。</a:t>
            </a:r>
            <a:endParaRPr lang="en-US" altLang="ja-JP" sz="1400" dirty="0">
              <a:latin typeface="HGP明朝E" panose="02020900000000000000" pitchFamily="18" charset="-128"/>
              <a:ea typeface="HGP明朝E" panose="02020900000000000000" pitchFamily="18" charset="-128"/>
            </a:endParaRPr>
          </a:p>
          <a:p>
            <a:pPr defTabSz="946686">
              <a:lnSpc>
                <a:spcPts val="2064"/>
              </a:lnSpc>
              <a:defRPr/>
            </a:pPr>
            <a:r>
              <a:rPr lang="ja-JP" altLang="en-US" sz="1400" dirty="0">
                <a:latin typeface="HGP明朝E" panose="02020900000000000000" pitchFamily="18" charset="-128"/>
                <a:ea typeface="HGP明朝E" panose="02020900000000000000" pitchFamily="18" charset="-128"/>
              </a:rPr>
              <a:t>　安全は</a:t>
            </a:r>
            <a:r>
              <a:rPr lang="en-US" altLang="ja-JP" sz="1400" dirty="0">
                <a:latin typeface="HGP明朝E" panose="02020900000000000000" pitchFamily="18" charset="-128"/>
                <a:ea typeface="HGP明朝E" panose="02020900000000000000" pitchFamily="18" charset="-128"/>
              </a:rPr>
              <a:t>,</a:t>
            </a:r>
            <a:r>
              <a:rPr lang="ja-JP" altLang="en-US" sz="1400" dirty="0">
                <a:latin typeface="HGP明朝E" panose="02020900000000000000" pitchFamily="18" charset="-128"/>
                <a:ea typeface="HGP明朝E" panose="02020900000000000000" pitchFamily="18" charset="-128"/>
              </a:rPr>
              <a:t>「知恵」と「努力」と「必要経費」でリスクを除去し</a:t>
            </a:r>
            <a:r>
              <a:rPr lang="en-US" altLang="ja-JP" sz="1400" dirty="0">
                <a:latin typeface="HGP明朝E" panose="02020900000000000000" pitchFamily="18" charset="-128"/>
                <a:ea typeface="HGP明朝E" panose="02020900000000000000" pitchFamily="18" charset="-128"/>
              </a:rPr>
              <a:t>,</a:t>
            </a:r>
            <a:r>
              <a:rPr lang="ja-JP" altLang="en-US" sz="1400" dirty="0">
                <a:latin typeface="HGP明朝E" panose="02020900000000000000" pitchFamily="18" charset="-128"/>
                <a:ea typeface="HGP明朝E" panose="02020900000000000000" pitchFamily="18" charset="-128"/>
              </a:rPr>
              <a:t>守るべきものである。</a:t>
            </a:r>
            <a:endParaRPr lang="en-US" altLang="ja-JP" sz="1400" dirty="0">
              <a:latin typeface="HGP明朝E" panose="02020900000000000000" pitchFamily="18" charset="-128"/>
              <a:ea typeface="HGP明朝E" panose="02020900000000000000" pitchFamily="18" charset="-128"/>
            </a:endParaRPr>
          </a:p>
        </p:txBody>
      </p:sp>
      <p:sp>
        <p:nvSpPr>
          <p:cNvPr id="6" name="スライド番号プレースホルダー 5"/>
          <p:cNvSpPr>
            <a:spLocks noGrp="1"/>
          </p:cNvSpPr>
          <p:nvPr>
            <p:ph type="sldNum" sz="quarter" idx="10"/>
          </p:nvPr>
        </p:nvSpPr>
        <p:spPr/>
        <p:txBody>
          <a:bodyPr/>
          <a:lstStyle/>
          <a:p>
            <a:fld id="{5F65748C-C6D8-4748-808C-1CEA1825BD04}" type="slidenum">
              <a:rPr kumimoji="1" lang="ja-JP" altLang="en-US" smtClean="0"/>
              <a:t>52</a:t>
            </a:fld>
            <a:endParaRPr kumimoji="1" lang="ja-JP" altLang="en-US"/>
          </a:p>
        </p:txBody>
      </p:sp>
    </p:spTree>
    <p:extLst>
      <p:ext uri="{BB962C8B-B14F-4D97-AF65-F5344CB8AC3E}">
        <p14:creationId xmlns:p14="http://schemas.microsoft.com/office/powerpoint/2010/main" val="182328773"/>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154113" y="741363"/>
            <a:ext cx="4814887" cy="3889375"/>
          </a:xfrm>
          <a:prstGeom prst="rect">
            <a:avLst/>
          </a:prstGeom>
        </p:spPr>
      </p:sp>
      <p:sp>
        <p:nvSpPr>
          <p:cNvPr id="3" name="ノート プレースホルダー 2"/>
          <p:cNvSpPr>
            <a:spLocks noGrp="1" noChangeAspect="1"/>
          </p:cNvSpPr>
          <p:nvPr>
            <p:ph type="body" idx="1"/>
          </p:nvPr>
        </p:nvSpPr>
        <p:spPr>
          <a:xfrm>
            <a:off x="1131388" y="4890047"/>
            <a:ext cx="4814976" cy="4445497"/>
          </a:xfrm>
          <a:prstGeom prst="rect">
            <a:avLst/>
          </a:prstGeom>
        </p:spPr>
        <p:txBody>
          <a:bodyPr/>
          <a:lstStyle/>
          <a:p>
            <a:pPr defTabSz="1022717">
              <a:lnSpc>
                <a:spcPts val="2064"/>
              </a:lnSpc>
              <a:defRPr/>
            </a:pPr>
            <a:r>
              <a:rPr lang="ja-JP" altLang="en-US" sz="1400" dirty="0"/>
              <a:t>　</a:t>
            </a:r>
            <a:r>
              <a:rPr lang="ja-JP" altLang="en-US" sz="1400" dirty="0">
                <a:latin typeface="HGP明朝E" panose="02020900000000000000" pitchFamily="18" charset="-128"/>
                <a:ea typeface="HGP明朝E" panose="02020900000000000000" pitchFamily="18" charset="-128"/>
              </a:rPr>
              <a:t>「安全が達成された瞬間から</a:t>
            </a:r>
            <a:r>
              <a:rPr lang="en-US" altLang="ja-JP" sz="1400" dirty="0">
                <a:latin typeface="HGP明朝E" panose="02020900000000000000" pitchFamily="18" charset="-128"/>
                <a:ea typeface="HGP明朝E" panose="02020900000000000000" pitchFamily="18" charset="-128"/>
              </a:rPr>
              <a:t>,</a:t>
            </a:r>
            <a:r>
              <a:rPr lang="ja-JP" altLang="en-US" sz="1400" dirty="0">
                <a:latin typeface="HGP明朝E" panose="02020900000000000000" pitchFamily="18" charset="-128"/>
                <a:ea typeface="HGP明朝E" panose="02020900000000000000" pitchFamily="18" charset="-128"/>
              </a:rPr>
              <a:t>安全の崩壊は始まる」と言われるように</a:t>
            </a:r>
            <a:r>
              <a:rPr lang="en-US" altLang="ja-JP" sz="1400" dirty="0">
                <a:latin typeface="HGP明朝E" panose="02020900000000000000" pitchFamily="18" charset="-128"/>
                <a:ea typeface="HGP明朝E" panose="02020900000000000000" pitchFamily="18" charset="-128"/>
              </a:rPr>
              <a:t>,</a:t>
            </a:r>
            <a:r>
              <a:rPr lang="ja-JP" altLang="en-US" sz="1400" dirty="0">
                <a:latin typeface="HGP明朝E" panose="02020900000000000000" pitchFamily="18" charset="-128"/>
                <a:ea typeface="HGP明朝E" panose="02020900000000000000" pitchFamily="18" charset="-128"/>
              </a:rPr>
              <a:t>職場が安全になると</a:t>
            </a:r>
            <a:r>
              <a:rPr lang="en-US" altLang="ja-JP" sz="1400" dirty="0">
                <a:latin typeface="HGP明朝E" panose="02020900000000000000" pitchFamily="18" charset="-128"/>
                <a:ea typeface="HGP明朝E" panose="02020900000000000000" pitchFamily="18" charset="-128"/>
              </a:rPr>
              <a:t>,</a:t>
            </a:r>
            <a:r>
              <a:rPr lang="ja-JP" altLang="en-US" sz="1400" dirty="0">
                <a:latin typeface="HGP明朝E" panose="02020900000000000000" pitchFamily="18" charset="-128"/>
                <a:ea typeface="HGP明朝E" panose="02020900000000000000" pitchFamily="18" charset="-128"/>
              </a:rPr>
              <a:t>リスクテイキングが多くなったり</a:t>
            </a:r>
            <a:r>
              <a:rPr lang="en-US" altLang="ja-JP" sz="1400" dirty="0">
                <a:latin typeface="HGP明朝E" panose="02020900000000000000" pitchFamily="18" charset="-128"/>
                <a:ea typeface="HGP明朝E" panose="02020900000000000000" pitchFamily="18" charset="-128"/>
              </a:rPr>
              <a:t>,</a:t>
            </a:r>
            <a:r>
              <a:rPr lang="ja-JP" altLang="en-US" sz="1400" dirty="0">
                <a:latin typeface="HGP明朝E" panose="02020900000000000000" pitchFamily="18" charset="-128"/>
                <a:ea typeface="HGP明朝E" panose="02020900000000000000" pitchFamily="18" charset="-128"/>
              </a:rPr>
              <a:t>安全対策を完備すればするほど</a:t>
            </a:r>
            <a:r>
              <a:rPr lang="en-US" altLang="ja-JP" sz="1400" dirty="0">
                <a:latin typeface="HGP明朝E" panose="02020900000000000000" pitchFamily="18" charset="-128"/>
                <a:ea typeface="HGP明朝E" panose="02020900000000000000" pitchFamily="18" charset="-128"/>
              </a:rPr>
              <a:t>,</a:t>
            </a:r>
            <a:r>
              <a:rPr lang="ja-JP" altLang="en-US" sz="1400" dirty="0">
                <a:latin typeface="HGP明朝E" panose="02020900000000000000" pitchFamily="18" charset="-128"/>
                <a:ea typeface="HGP明朝E" panose="02020900000000000000" pitchFamily="18" charset="-128"/>
              </a:rPr>
              <a:t>安全へのインセンティブが低下することもあるので</a:t>
            </a:r>
            <a:r>
              <a:rPr lang="en-US" altLang="ja-JP" sz="1400" dirty="0">
                <a:latin typeface="HGP明朝E" panose="02020900000000000000" pitchFamily="18" charset="-128"/>
                <a:ea typeface="HGP明朝E" panose="02020900000000000000" pitchFamily="18" charset="-128"/>
              </a:rPr>
              <a:t>,</a:t>
            </a:r>
            <a:r>
              <a:rPr lang="ja-JP" altLang="en-US" sz="1400" dirty="0">
                <a:latin typeface="HGP明朝E" panose="02020900000000000000" pitchFamily="18" charset="-128"/>
                <a:ea typeface="HGP明朝E" panose="02020900000000000000" pitchFamily="18" charset="-128"/>
              </a:rPr>
              <a:t>継続的な繰り返しを忘れないようにしよう。</a:t>
            </a:r>
            <a:endParaRPr lang="en-US" altLang="ja-JP" sz="1400" dirty="0">
              <a:latin typeface="HGP明朝E" panose="02020900000000000000" pitchFamily="18" charset="-128"/>
              <a:ea typeface="HGP明朝E" panose="02020900000000000000" pitchFamily="18" charset="-128"/>
            </a:endParaRPr>
          </a:p>
          <a:p>
            <a:pPr defTabSz="1022717">
              <a:lnSpc>
                <a:spcPts val="2064"/>
              </a:lnSpc>
              <a:defRPr/>
            </a:pPr>
            <a:endParaRPr lang="ja-JP" altLang="en-US" sz="1400" dirty="0">
              <a:latin typeface="HGP明朝E" panose="02020900000000000000" pitchFamily="18" charset="-128"/>
              <a:ea typeface="HGP明朝E" panose="02020900000000000000" pitchFamily="18" charset="-128"/>
            </a:endParaRPr>
          </a:p>
          <a:p>
            <a:pPr>
              <a:lnSpc>
                <a:spcPts val="2064"/>
              </a:lnSpc>
            </a:pPr>
            <a:r>
              <a:rPr lang="ja-JP" altLang="en-US" sz="1400" dirty="0">
                <a:latin typeface="HGP明朝E" panose="02020900000000000000" pitchFamily="18" charset="-128"/>
                <a:ea typeface="HGP明朝E" panose="02020900000000000000" pitchFamily="18" charset="-128"/>
              </a:rPr>
              <a:t>＊魔除けの逆柱：日光東照宮の陽明門は逆柱がある。柱の中の</a:t>
            </a:r>
            <a:r>
              <a:rPr lang="en-US" altLang="ja-JP" sz="1400" dirty="0">
                <a:latin typeface="HGP明朝E" panose="02020900000000000000" pitchFamily="18" charset="-128"/>
                <a:ea typeface="HGP明朝E" panose="02020900000000000000" pitchFamily="18" charset="-128"/>
              </a:rPr>
              <a:t>1</a:t>
            </a:r>
            <a:r>
              <a:rPr lang="ja-JP" altLang="en-US" sz="1400" dirty="0">
                <a:latin typeface="HGP明朝E" panose="02020900000000000000" pitchFamily="18" charset="-128"/>
                <a:ea typeface="HGP明朝E" panose="02020900000000000000" pitchFamily="18" charset="-128"/>
              </a:rPr>
              <a:t>本だけ</a:t>
            </a:r>
            <a:r>
              <a:rPr lang="en-US" altLang="ja-JP" sz="1400" dirty="0">
                <a:latin typeface="HGP明朝E" panose="02020900000000000000" pitchFamily="18" charset="-128"/>
                <a:ea typeface="HGP明朝E" panose="02020900000000000000" pitchFamily="18" charset="-128"/>
              </a:rPr>
              <a:t>,</a:t>
            </a:r>
            <a:r>
              <a:rPr lang="ja-JP" altLang="en-US" sz="1400" dirty="0">
                <a:latin typeface="HGP明朝E" panose="02020900000000000000" pitchFamily="18" charset="-128"/>
                <a:ea typeface="HGP明朝E" panose="02020900000000000000" pitchFamily="18" charset="-128"/>
              </a:rPr>
              <a:t>彫刻が逆向きになっているこれは「建物は完成と同時に崩壊が始まる」という伝承を逆手にとり</a:t>
            </a:r>
            <a:r>
              <a:rPr lang="en-US" altLang="ja-JP" sz="1400" dirty="0">
                <a:latin typeface="HGP明朝E" panose="02020900000000000000" pitchFamily="18" charset="-128"/>
                <a:ea typeface="HGP明朝E" panose="02020900000000000000" pitchFamily="18" charset="-128"/>
              </a:rPr>
              <a:t>,</a:t>
            </a:r>
            <a:r>
              <a:rPr lang="ja-JP" altLang="en-US" sz="1400" dirty="0">
                <a:latin typeface="HGP明朝E" panose="02020900000000000000" pitchFamily="18" charset="-128"/>
                <a:ea typeface="HGP明朝E" panose="02020900000000000000" pitchFamily="18" charset="-128"/>
              </a:rPr>
              <a:t>わざと柱を未完成の状態にすることで災いをさけるという。</a:t>
            </a:r>
          </a:p>
          <a:p>
            <a:pPr>
              <a:lnSpc>
                <a:spcPts val="2064"/>
              </a:lnSpc>
            </a:pPr>
            <a:r>
              <a:rPr lang="ja-JP" altLang="en-US" sz="1400" dirty="0">
                <a:latin typeface="HGP明朝E" panose="02020900000000000000" pitchFamily="18" charset="-128"/>
                <a:ea typeface="HGP明朝E" panose="02020900000000000000" pitchFamily="18" charset="-128"/>
              </a:rPr>
              <a:t>＊リスク・ホメオスタシス説：人の体には恒常性・回復力（ホメオスタシス）があるが</a:t>
            </a:r>
            <a:r>
              <a:rPr lang="en-US" altLang="ja-JP" sz="1400" dirty="0">
                <a:latin typeface="HGP明朝E" panose="02020900000000000000" pitchFamily="18" charset="-128"/>
                <a:ea typeface="HGP明朝E" panose="02020900000000000000" pitchFamily="18" charset="-128"/>
              </a:rPr>
              <a:t>,</a:t>
            </a:r>
            <a:r>
              <a:rPr lang="ja-JP" altLang="en-US" sz="1400" dirty="0">
                <a:latin typeface="HGP明朝E" panose="02020900000000000000" pitchFamily="18" charset="-128"/>
                <a:ea typeface="HGP明朝E" panose="02020900000000000000" pitchFamily="18" charset="-128"/>
              </a:rPr>
              <a:t>リスクにもこれがあり</a:t>
            </a:r>
            <a:r>
              <a:rPr lang="en-US" altLang="ja-JP" sz="1400" dirty="0">
                <a:latin typeface="HGP明朝E" panose="02020900000000000000" pitchFamily="18" charset="-128"/>
                <a:ea typeface="HGP明朝E" panose="02020900000000000000" pitchFamily="18" charset="-128"/>
              </a:rPr>
              <a:t>,</a:t>
            </a:r>
            <a:r>
              <a:rPr lang="ja-JP" altLang="en-US" sz="1400" dirty="0">
                <a:latin typeface="HGP明朝E" panose="02020900000000000000" pitchFamily="18" charset="-128"/>
                <a:ea typeface="HGP明朝E" panose="02020900000000000000" pitchFamily="18" charset="-128"/>
              </a:rPr>
              <a:t>リスクがなくなると</a:t>
            </a:r>
            <a:r>
              <a:rPr lang="en-US" altLang="ja-JP" sz="1400" dirty="0">
                <a:latin typeface="HGP明朝E" panose="02020900000000000000" pitchFamily="18" charset="-128"/>
                <a:ea typeface="HGP明朝E" panose="02020900000000000000" pitchFamily="18" charset="-128"/>
              </a:rPr>
              <a:t>,</a:t>
            </a:r>
            <a:r>
              <a:rPr lang="ja-JP" altLang="en-US" sz="1400" dirty="0">
                <a:latin typeface="HGP明朝E" panose="02020900000000000000" pitchFamily="18" charset="-128"/>
                <a:ea typeface="HGP明朝E" panose="02020900000000000000" pitchFamily="18" charset="-128"/>
              </a:rPr>
              <a:t>困った回復力で</a:t>
            </a:r>
            <a:r>
              <a:rPr lang="en-US" altLang="ja-JP" sz="1400" dirty="0">
                <a:latin typeface="HGP明朝E" panose="02020900000000000000" pitchFamily="18" charset="-128"/>
                <a:ea typeface="HGP明朝E" panose="02020900000000000000" pitchFamily="18" charset="-128"/>
              </a:rPr>
              <a:t>,</a:t>
            </a:r>
            <a:r>
              <a:rPr lang="ja-JP" altLang="en-US" sz="1400" dirty="0">
                <a:latin typeface="HGP明朝E" panose="02020900000000000000" pitchFamily="18" charset="-128"/>
                <a:ea typeface="HGP明朝E" panose="02020900000000000000" pitchFamily="18" charset="-128"/>
              </a:rPr>
              <a:t>リスクが復元する。</a:t>
            </a:r>
            <a:endParaRPr kumimoji="1" lang="ja-JP" altLang="en-US" dirty="0"/>
          </a:p>
        </p:txBody>
      </p:sp>
      <p:sp>
        <p:nvSpPr>
          <p:cNvPr id="5" name="スライド番号プレースホルダー 4"/>
          <p:cNvSpPr>
            <a:spLocks noGrp="1"/>
          </p:cNvSpPr>
          <p:nvPr>
            <p:ph type="sldNum" sz="quarter" idx="10"/>
          </p:nvPr>
        </p:nvSpPr>
        <p:spPr/>
        <p:txBody>
          <a:bodyPr/>
          <a:lstStyle/>
          <a:p>
            <a:fld id="{5F65748C-C6D8-4748-808C-1CEA1825BD04}" type="slidenum">
              <a:rPr kumimoji="1" lang="ja-JP" altLang="en-US" smtClean="0"/>
              <a:t>53</a:t>
            </a:fld>
            <a:endParaRPr kumimoji="1" lang="ja-JP" altLang="en-US"/>
          </a:p>
        </p:txBody>
      </p:sp>
    </p:spTree>
    <p:extLst>
      <p:ext uri="{BB962C8B-B14F-4D97-AF65-F5344CB8AC3E}">
        <p14:creationId xmlns:p14="http://schemas.microsoft.com/office/powerpoint/2010/main" val="300509756"/>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154113" y="741363"/>
            <a:ext cx="4814887" cy="3887787"/>
          </a:xfrm>
          <a:prstGeom prst="rect">
            <a:avLst/>
          </a:prstGeom>
        </p:spPr>
      </p:sp>
      <p:sp>
        <p:nvSpPr>
          <p:cNvPr id="3" name="ノート プレースホルダー 2"/>
          <p:cNvSpPr>
            <a:spLocks noGrp="1" noChangeAspect="1"/>
          </p:cNvSpPr>
          <p:nvPr>
            <p:ph type="body" idx="1"/>
          </p:nvPr>
        </p:nvSpPr>
        <p:spPr>
          <a:xfrm>
            <a:off x="1091921" y="4746289"/>
            <a:ext cx="4893910" cy="4872450"/>
          </a:xfrm>
          <a:prstGeom prst="rect">
            <a:avLst/>
          </a:prstGeom>
        </p:spPr>
        <p:txBody>
          <a:bodyPr/>
          <a:lstStyle/>
          <a:p>
            <a:pPr defTabSz="946686">
              <a:lnSpc>
                <a:spcPts val="2064"/>
              </a:lnSpc>
              <a:defRPr/>
            </a:pPr>
            <a:r>
              <a:rPr lang="ja-JP" altLang="en-US" sz="2100" dirty="0">
                <a:latin typeface="HGP明朝E" panose="02020900000000000000" pitchFamily="18" charset="-128"/>
                <a:ea typeface="HGP明朝E" panose="02020900000000000000" pitchFamily="18" charset="-128"/>
              </a:rPr>
              <a:t>　この「労働衛生編」を理解することで</a:t>
            </a:r>
            <a:r>
              <a:rPr lang="en-US" altLang="ja-JP" sz="2100" dirty="0">
                <a:latin typeface="HGP明朝E" panose="02020900000000000000" pitchFamily="18" charset="-128"/>
                <a:ea typeface="HGP明朝E" panose="02020900000000000000" pitchFamily="18" charset="-128"/>
              </a:rPr>
              <a:t>,｢</a:t>
            </a:r>
            <a:r>
              <a:rPr lang="ja-JP" altLang="en-US" sz="2100" dirty="0">
                <a:latin typeface="HGP明朝E" panose="02020900000000000000" pitchFamily="18" charset="-128"/>
                <a:ea typeface="HGP明朝E" panose="02020900000000000000" pitchFamily="18" charset="-128"/>
              </a:rPr>
              <a:t>衛生</a:t>
            </a:r>
            <a:r>
              <a:rPr lang="en-US" altLang="ja-JP" sz="2100" dirty="0">
                <a:latin typeface="HGP明朝E" panose="02020900000000000000" pitchFamily="18" charset="-128"/>
                <a:ea typeface="HGP明朝E" panose="02020900000000000000" pitchFamily="18" charset="-128"/>
              </a:rPr>
              <a:t>｣</a:t>
            </a:r>
            <a:r>
              <a:rPr lang="ja-JP" altLang="en-US" sz="2100" dirty="0">
                <a:latin typeface="HGP明朝E" panose="02020900000000000000" pitchFamily="18" charset="-128"/>
                <a:ea typeface="HGP明朝E" panose="02020900000000000000" pitchFamily="18" charset="-128"/>
              </a:rPr>
              <a:t>のキーマンに！</a:t>
            </a:r>
            <a:endParaRPr lang="en-US" altLang="ja-JP" sz="2100" dirty="0">
              <a:latin typeface="HGP明朝E" panose="02020900000000000000" pitchFamily="18" charset="-128"/>
              <a:ea typeface="HGP明朝E" panose="02020900000000000000" pitchFamily="18" charset="-128"/>
            </a:endParaRPr>
          </a:p>
          <a:p>
            <a:pPr defTabSz="946686">
              <a:lnSpc>
                <a:spcPts val="2064"/>
              </a:lnSpc>
              <a:defRPr/>
            </a:pPr>
            <a:endParaRPr lang="en-US" altLang="ja-JP" sz="2100" dirty="0">
              <a:latin typeface="HGP明朝E" panose="02020900000000000000" pitchFamily="18" charset="-128"/>
              <a:ea typeface="HGP明朝E" panose="02020900000000000000" pitchFamily="18" charset="-128"/>
            </a:endParaRPr>
          </a:p>
          <a:p>
            <a:pPr defTabSz="946686">
              <a:lnSpc>
                <a:spcPts val="2064"/>
              </a:lnSpc>
              <a:defRPr/>
            </a:pPr>
            <a:r>
              <a:rPr lang="ja-JP" altLang="en-US" sz="2100" dirty="0">
                <a:latin typeface="HGP明朝E" panose="02020900000000000000" pitchFamily="18" charset="-128"/>
                <a:ea typeface="HGP明朝E" panose="02020900000000000000" pitchFamily="18" charset="-128"/>
              </a:rPr>
              <a:t>　そして</a:t>
            </a:r>
            <a:r>
              <a:rPr lang="en-US" altLang="ja-JP" sz="2100" dirty="0">
                <a:latin typeface="HGP明朝E" panose="02020900000000000000" pitchFamily="18" charset="-128"/>
                <a:ea typeface="HGP明朝E" panose="02020900000000000000" pitchFamily="18" charset="-128"/>
              </a:rPr>
              <a:t>,</a:t>
            </a:r>
            <a:r>
              <a:rPr lang="ja-JP" altLang="en-US" sz="2100" dirty="0">
                <a:latin typeface="HGP明朝E" panose="02020900000000000000" pitchFamily="18" charset="-128"/>
                <a:ea typeface="HGP明朝E" panose="02020900000000000000" pitchFamily="18" charset="-128"/>
              </a:rPr>
              <a:t>理解したことを職場で実践すれば</a:t>
            </a:r>
            <a:r>
              <a:rPr lang="en-US" altLang="ja-JP" sz="2100" dirty="0">
                <a:latin typeface="HGP明朝E" panose="02020900000000000000" pitchFamily="18" charset="-128"/>
                <a:ea typeface="HGP明朝E" panose="02020900000000000000" pitchFamily="18" charset="-128"/>
              </a:rPr>
              <a:t>,</a:t>
            </a:r>
            <a:r>
              <a:rPr lang="ja-JP" altLang="en-US" sz="2100" dirty="0">
                <a:latin typeface="HGP明朝E" panose="02020900000000000000" pitchFamily="18" charset="-128"/>
                <a:ea typeface="HGP明朝E" panose="02020900000000000000" pitchFamily="18" charset="-128"/>
              </a:rPr>
              <a:t>職場はたちまち</a:t>
            </a:r>
            <a:r>
              <a:rPr lang="en-US" altLang="ja-JP" sz="2100" dirty="0">
                <a:latin typeface="HGP明朝E" panose="02020900000000000000" pitchFamily="18" charset="-128"/>
                <a:ea typeface="HGP明朝E" panose="02020900000000000000" pitchFamily="18" charset="-128"/>
              </a:rPr>
              <a:t>,｢</a:t>
            </a:r>
            <a:r>
              <a:rPr lang="ja-JP" altLang="en-US" sz="2100" dirty="0">
                <a:latin typeface="HGP明朝E" panose="02020900000000000000" pitchFamily="18" charset="-128"/>
                <a:ea typeface="HGP明朝E" panose="02020900000000000000" pitchFamily="18" charset="-128"/>
              </a:rPr>
              <a:t>快適職場</a:t>
            </a:r>
            <a:r>
              <a:rPr lang="en-US" altLang="ja-JP" sz="2100" dirty="0">
                <a:latin typeface="HGP明朝E" panose="02020900000000000000" pitchFamily="18" charset="-128"/>
                <a:ea typeface="HGP明朝E" panose="02020900000000000000" pitchFamily="18" charset="-128"/>
              </a:rPr>
              <a:t>｣</a:t>
            </a:r>
            <a:r>
              <a:rPr lang="ja-JP" altLang="en-US" sz="2100" dirty="0">
                <a:latin typeface="HGP明朝E" panose="02020900000000000000" pitchFamily="18" charset="-128"/>
                <a:ea typeface="HGP明朝E" panose="02020900000000000000" pitchFamily="18" charset="-128"/>
              </a:rPr>
              <a:t>にワープ！　</a:t>
            </a:r>
            <a:endParaRPr lang="en-US" altLang="ja-JP" sz="2100" dirty="0">
              <a:latin typeface="HGP明朝E" panose="02020900000000000000" pitchFamily="18" charset="-128"/>
              <a:ea typeface="HGP明朝E" panose="02020900000000000000" pitchFamily="18" charset="-128"/>
            </a:endParaRPr>
          </a:p>
        </p:txBody>
      </p:sp>
      <p:sp>
        <p:nvSpPr>
          <p:cNvPr id="4" name="スライド番号プレースホルダー 3"/>
          <p:cNvSpPr>
            <a:spLocks noGrp="1"/>
          </p:cNvSpPr>
          <p:nvPr>
            <p:ph type="sldNum" sz="quarter" idx="10"/>
          </p:nvPr>
        </p:nvSpPr>
        <p:spPr/>
        <p:txBody>
          <a:bodyPr/>
          <a:lstStyle/>
          <a:p>
            <a:fld id="{5F65748C-C6D8-4748-808C-1CEA1825BD04}" type="slidenum">
              <a:rPr kumimoji="1" lang="ja-JP" altLang="en-US" smtClean="0"/>
              <a:t>54</a:t>
            </a:fld>
            <a:endParaRPr kumimoji="1" lang="ja-JP" altLang="en-US"/>
          </a:p>
        </p:txBody>
      </p:sp>
    </p:spTree>
    <p:extLst>
      <p:ext uri="{BB962C8B-B14F-4D97-AF65-F5344CB8AC3E}">
        <p14:creationId xmlns:p14="http://schemas.microsoft.com/office/powerpoint/2010/main" val="3156461780"/>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154113" y="741363"/>
            <a:ext cx="4814887" cy="3889375"/>
          </a:xfrm>
        </p:spPr>
      </p:sp>
      <p:sp>
        <p:nvSpPr>
          <p:cNvPr id="3" name="ノート プレースホルダー 2"/>
          <p:cNvSpPr>
            <a:spLocks noGrp="1" noChangeAspect="1"/>
          </p:cNvSpPr>
          <p:nvPr>
            <p:ph type="body" idx="1"/>
          </p:nvPr>
        </p:nvSpPr>
        <p:spPr>
          <a:xfrm>
            <a:off x="1144543" y="4785495"/>
            <a:ext cx="4828132" cy="5186105"/>
          </a:xfrm>
        </p:spPr>
        <p:txBody>
          <a:bodyPr/>
          <a:lstStyle/>
          <a:p>
            <a:pPr>
              <a:defRPr/>
            </a:pPr>
            <a:r>
              <a:rPr lang="ja-JP" altLang="en-US" sz="1200" dirty="0">
                <a:solidFill>
                  <a:prstClr val="black"/>
                </a:solidFill>
                <a:latin typeface="HGP明朝E" panose="02020900000000000000" pitchFamily="18" charset="-128"/>
                <a:ea typeface="HGP明朝E" panose="02020900000000000000" pitchFamily="18" charset="-128"/>
              </a:rPr>
              <a:t>（</a:t>
            </a:r>
            <a:r>
              <a:rPr lang="en-US" altLang="ja-JP" sz="1200" dirty="0">
                <a:solidFill>
                  <a:prstClr val="black"/>
                </a:solidFill>
                <a:latin typeface="HGP明朝E" panose="02020900000000000000" pitchFamily="18" charset="-128"/>
                <a:ea typeface="HGP明朝E" panose="02020900000000000000" pitchFamily="18" charset="-128"/>
              </a:rPr>
              <a:t>…</a:t>
            </a:r>
            <a:r>
              <a:rPr lang="ja-JP" altLang="en-US" sz="1200" dirty="0">
                <a:solidFill>
                  <a:prstClr val="black"/>
                </a:solidFill>
                <a:latin typeface="HGP明朝E" panose="02020900000000000000" pitchFamily="18" charset="-128"/>
                <a:ea typeface="HGP明朝E" panose="02020900000000000000" pitchFamily="18" charset="-128"/>
              </a:rPr>
              <a:t>数字はページ数</a:t>
            </a:r>
            <a:r>
              <a:rPr lang="en-US" altLang="ja-JP" sz="1200" dirty="0">
                <a:solidFill>
                  <a:prstClr val="black"/>
                </a:solidFill>
                <a:latin typeface="HGP明朝E" panose="02020900000000000000" pitchFamily="18" charset="-128"/>
                <a:ea typeface="HGP明朝E" panose="02020900000000000000" pitchFamily="18" charset="-128"/>
              </a:rPr>
              <a:t>=</a:t>
            </a:r>
            <a:r>
              <a:rPr lang="ja-JP" altLang="en-US" sz="1200" dirty="0">
                <a:solidFill>
                  <a:prstClr val="black"/>
                </a:solidFill>
                <a:latin typeface="HGP明朝E" panose="02020900000000000000" pitchFamily="18" charset="-128"/>
                <a:ea typeface="HGP明朝E" panose="02020900000000000000" pitchFamily="18" charset="-128"/>
              </a:rPr>
              <a:t>シート数）</a:t>
            </a:r>
            <a:endParaRPr lang="en-US" altLang="ja-JP" sz="1200" dirty="0">
              <a:solidFill>
                <a:prstClr val="black"/>
              </a:solidFill>
              <a:latin typeface="HGP明朝E" panose="02020900000000000000" pitchFamily="18" charset="-128"/>
              <a:ea typeface="HGP明朝E" panose="02020900000000000000" pitchFamily="18" charset="-128"/>
            </a:endParaRPr>
          </a:p>
          <a:p>
            <a:pPr lvl="0">
              <a:defRPr/>
            </a:pPr>
            <a:r>
              <a:rPr lang="en-US" altLang="ja-JP" sz="1200" dirty="0">
                <a:solidFill>
                  <a:prstClr val="black"/>
                </a:solidFill>
                <a:latin typeface="HGP明朝E" panose="02020900000000000000" pitchFamily="18" charset="-128"/>
                <a:ea typeface="HGP明朝E" panose="02020900000000000000" pitchFamily="18" charset="-128"/>
              </a:rPr>
              <a:t>Ⅰ</a:t>
            </a:r>
            <a:r>
              <a:rPr lang="ja-JP" altLang="en-US" sz="1200" dirty="0">
                <a:solidFill>
                  <a:prstClr val="black"/>
                </a:solidFill>
                <a:latin typeface="HGP明朝E" panose="02020900000000000000" pitchFamily="18" charset="-128"/>
                <a:ea typeface="HGP明朝E" panose="02020900000000000000" pitchFamily="18" charset="-128"/>
              </a:rPr>
              <a:t>　労働衛生とは？</a:t>
            </a:r>
            <a:r>
              <a:rPr lang="en-US" altLang="ja-JP" sz="1200" dirty="0">
                <a:solidFill>
                  <a:prstClr val="black"/>
                </a:solidFill>
                <a:latin typeface="HGP明朝E" panose="02020900000000000000" pitchFamily="18" charset="-128"/>
                <a:ea typeface="HGP明朝E" panose="02020900000000000000" pitchFamily="18" charset="-128"/>
              </a:rPr>
              <a:t>…56</a:t>
            </a:r>
          </a:p>
          <a:p>
            <a:pPr lvl="0">
              <a:defRPr/>
            </a:pPr>
            <a:r>
              <a:rPr lang="en-US" altLang="ja-JP" sz="1200" dirty="0">
                <a:solidFill>
                  <a:prstClr val="black"/>
                </a:solidFill>
                <a:latin typeface="HGP明朝E" panose="02020900000000000000" pitchFamily="18" charset="-128"/>
                <a:ea typeface="HGP明朝E" panose="02020900000000000000" pitchFamily="18" charset="-128"/>
              </a:rPr>
              <a:t>Ⅱ</a:t>
            </a:r>
            <a:r>
              <a:rPr lang="ja-JP" altLang="en-US" sz="1200" dirty="0">
                <a:solidFill>
                  <a:prstClr val="black"/>
                </a:solidFill>
                <a:latin typeface="HGP明朝E" panose="02020900000000000000" pitchFamily="18" charset="-128"/>
                <a:ea typeface="HGP明朝E" panose="02020900000000000000" pitchFamily="18" charset="-128"/>
              </a:rPr>
              <a:t>　労働衛生の目的</a:t>
            </a:r>
            <a:r>
              <a:rPr lang="en-US" altLang="ja-JP" sz="1200" dirty="0">
                <a:solidFill>
                  <a:prstClr val="black"/>
                </a:solidFill>
                <a:latin typeface="HGP明朝E" panose="02020900000000000000" pitchFamily="18" charset="-128"/>
                <a:ea typeface="HGP明朝E" panose="02020900000000000000" pitchFamily="18" charset="-128"/>
              </a:rPr>
              <a:t>…57</a:t>
            </a:r>
            <a:r>
              <a:rPr lang="en-US" altLang="ja-JP" sz="1200" dirty="0">
                <a:latin typeface="HGP明朝E" panose="02020900000000000000" pitchFamily="18" charset="-128"/>
                <a:ea typeface="HGP明朝E" panose="02020900000000000000" pitchFamily="18" charset="-128"/>
              </a:rPr>
              <a:t>,｢</a:t>
            </a:r>
            <a:r>
              <a:rPr lang="ja-JP" altLang="en-US" sz="1200" dirty="0">
                <a:latin typeface="HGP明朝E" panose="02020900000000000000" pitchFamily="18" charset="-128"/>
                <a:ea typeface="HGP明朝E" panose="02020900000000000000" pitchFamily="18" charset="-128"/>
              </a:rPr>
              <a:t>労働衛生対策を進めるに当たって</a:t>
            </a:r>
            <a:r>
              <a:rPr lang="en-US" altLang="ja-JP" sz="1200" dirty="0">
                <a:latin typeface="HGP明朝E" panose="02020900000000000000" pitchFamily="18" charset="-128"/>
                <a:ea typeface="HGP明朝E" panose="02020900000000000000" pitchFamily="18" charset="-128"/>
              </a:rPr>
              <a:t>｣…58,｢</a:t>
            </a:r>
            <a:r>
              <a:rPr lang="ja-JP" altLang="en-US" sz="1200" dirty="0">
                <a:latin typeface="HGP明朝E" panose="02020900000000000000" pitchFamily="18" charset="-128"/>
                <a:ea typeface="HGP明朝E" panose="02020900000000000000" pitchFamily="18" charset="-128"/>
              </a:rPr>
              <a:t>労働衛生対策の流れ</a:t>
            </a:r>
            <a:r>
              <a:rPr lang="en-US" altLang="ja-JP" sz="1200" dirty="0">
                <a:latin typeface="HGP明朝E" panose="02020900000000000000" pitchFamily="18" charset="-128"/>
                <a:ea typeface="HGP明朝E" panose="02020900000000000000" pitchFamily="18" charset="-128"/>
              </a:rPr>
              <a:t>｣…59,｢</a:t>
            </a:r>
            <a:r>
              <a:rPr lang="zh-TW" altLang="en-US" sz="1200" dirty="0">
                <a:latin typeface="HGP明朝E" panose="02020900000000000000" pitchFamily="18" charset="-128"/>
                <a:ea typeface="HGP明朝E" panose="02020900000000000000" pitchFamily="18" charset="-128"/>
              </a:rPr>
              <a:t>労働衛生関連法令</a:t>
            </a:r>
            <a:r>
              <a:rPr lang="en-US" altLang="ja-JP" sz="1200" dirty="0">
                <a:latin typeface="HGP明朝E" panose="02020900000000000000" pitchFamily="18" charset="-128"/>
                <a:ea typeface="HGP明朝E" panose="02020900000000000000" pitchFamily="18" charset="-128"/>
              </a:rPr>
              <a:t>｣…60,｢</a:t>
            </a:r>
            <a:r>
              <a:rPr lang="ja-JP" altLang="en-US" sz="1200" dirty="0">
                <a:latin typeface="HGP明朝E" panose="02020900000000000000" pitchFamily="18" charset="-128"/>
                <a:ea typeface="HGP明朝E" panose="02020900000000000000" pitchFamily="18" charset="-128"/>
              </a:rPr>
              <a:t>労働衛生対策のポイント</a:t>
            </a:r>
            <a:r>
              <a:rPr lang="en-US" altLang="ja-JP" sz="1200" dirty="0">
                <a:latin typeface="HGP明朝E" panose="02020900000000000000" pitchFamily="18" charset="-128"/>
                <a:ea typeface="HGP明朝E" panose="02020900000000000000" pitchFamily="18" charset="-128"/>
              </a:rPr>
              <a:t>｣…61</a:t>
            </a:r>
          </a:p>
          <a:p>
            <a:pPr lvl="0">
              <a:defRPr/>
            </a:pPr>
            <a:r>
              <a:rPr lang="en-US" altLang="ja-JP" sz="1200" dirty="0">
                <a:latin typeface="HGP明朝E" panose="02020900000000000000" pitchFamily="18" charset="-128"/>
                <a:ea typeface="HGP明朝E" panose="02020900000000000000" pitchFamily="18" charset="-128"/>
              </a:rPr>
              <a:t>Ⅲ</a:t>
            </a:r>
            <a:r>
              <a:rPr lang="ja-JP" altLang="en-US" sz="1200" dirty="0">
                <a:solidFill>
                  <a:prstClr val="black"/>
                </a:solidFill>
                <a:latin typeface="HGP明朝E" panose="02020900000000000000" pitchFamily="18" charset="-128"/>
                <a:ea typeface="HGP明朝E" panose="02020900000000000000" pitchFamily="18" charset="-128"/>
              </a:rPr>
              <a:t>　労働衛生対策について</a:t>
            </a:r>
            <a:r>
              <a:rPr lang="en-US" altLang="ja-JP" sz="1200" dirty="0">
                <a:solidFill>
                  <a:prstClr val="black"/>
                </a:solidFill>
                <a:latin typeface="HGP明朝E" panose="02020900000000000000" pitchFamily="18" charset="-128"/>
                <a:ea typeface="HGP明朝E" panose="02020900000000000000" pitchFamily="18" charset="-128"/>
              </a:rPr>
              <a:t>…62</a:t>
            </a:r>
          </a:p>
          <a:p>
            <a:pPr lvl="0">
              <a:defRPr/>
            </a:pPr>
            <a:r>
              <a:rPr lang="en-US" altLang="ja-JP" sz="1200" dirty="0">
                <a:solidFill>
                  <a:prstClr val="black"/>
                </a:solidFill>
                <a:latin typeface="HGP明朝E" panose="02020900000000000000" pitchFamily="18" charset="-128"/>
                <a:ea typeface="HGP明朝E" panose="02020900000000000000" pitchFamily="18" charset="-128"/>
              </a:rPr>
              <a:t>Ⅳ</a:t>
            </a:r>
            <a:r>
              <a:rPr lang="ja-JP" altLang="en-US" sz="1200" dirty="0">
                <a:solidFill>
                  <a:prstClr val="black"/>
                </a:solidFill>
                <a:latin typeface="HGP明朝E" panose="02020900000000000000" pitchFamily="18" charset="-128"/>
                <a:ea typeface="HGP明朝E" panose="02020900000000000000" pitchFamily="18" charset="-128"/>
              </a:rPr>
              <a:t>　基本的対策</a:t>
            </a:r>
            <a:r>
              <a:rPr lang="en-US" altLang="ja-JP" sz="1200" dirty="0">
                <a:solidFill>
                  <a:prstClr val="black"/>
                </a:solidFill>
                <a:latin typeface="HGP明朝E" panose="02020900000000000000" pitchFamily="18" charset="-128"/>
                <a:ea typeface="HGP明朝E" panose="02020900000000000000" pitchFamily="18" charset="-128"/>
              </a:rPr>
              <a:t>…63,｢</a:t>
            </a:r>
            <a:r>
              <a:rPr lang="ja-JP" altLang="en-US" sz="1200" dirty="0">
                <a:solidFill>
                  <a:prstClr val="black"/>
                </a:solidFill>
                <a:latin typeface="HGP明朝E" panose="02020900000000000000" pitchFamily="18" charset="-128"/>
                <a:ea typeface="HGP明朝E" panose="02020900000000000000" pitchFamily="18" charset="-128"/>
              </a:rPr>
              <a:t>労働衛生の３管理</a:t>
            </a:r>
            <a:r>
              <a:rPr lang="en-US" altLang="ja-JP" sz="1200" dirty="0">
                <a:solidFill>
                  <a:prstClr val="black"/>
                </a:solidFill>
                <a:latin typeface="HGP明朝E" panose="02020900000000000000" pitchFamily="18" charset="-128"/>
                <a:ea typeface="HGP明朝E" panose="02020900000000000000" pitchFamily="18" charset="-128"/>
              </a:rPr>
              <a:t>｣…64,｢</a:t>
            </a:r>
            <a:r>
              <a:rPr lang="ja-JP" altLang="en-US" sz="1200" dirty="0">
                <a:solidFill>
                  <a:prstClr val="black"/>
                </a:solidFill>
                <a:latin typeface="HGP明朝E" panose="02020900000000000000" pitchFamily="18" charset="-128"/>
                <a:ea typeface="HGP明朝E" panose="02020900000000000000" pitchFamily="18" charset="-128"/>
              </a:rPr>
              <a:t>健康管理</a:t>
            </a:r>
            <a:r>
              <a:rPr lang="en-US" altLang="ja-JP" sz="1200" dirty="0">
                <a:solidFill>
                  <a:prstClr val="black"/>
                </a:solidFill>
                <a:latin typeface="HGP明朝E" panose="02020900000000000000" pitchFamily="18" charset="-128"/>
                <a:ea typeface="HGP明朝E" panose="02020900000000000000" pitchFamily="18" charset="-128"/>
              </a:rPr>
              <a:t>｣…65,｢</a:t>
            </a:r>
            <a:r>
              <a:rPr lang="ja-JP" altLang="en-US" sz="1200" dirty="0">
                <a:solidFill>
                  <a:prstClr val="black"/>
                </a:solidFill>
                <a:latin typeface="HGP明朝E" panose="02020900000000000000" pitchFamily="18" charset="-128"/>
                <a:ea typeface="HGP明朝E" panose="02020900000000000000" pitchFamily="18" charset="-128"/>
              </a:rPr>
              <a:t>健康診断</a:t>
            </a:r>
            <a:r>
              <a:rPr lang="en-US" altLang="ja-JP" sz="1200" dirty="0">
                <a:solidFill>
                  <a:prstClr val="black"/>
                </a:solidFill>
                <a:latin typeface="HGP明朝E" panose="02020900000000000000" pitchFamily="18" charset="-128"/>
                <a:ea typeface="HGP明朝E" panose="02020900000000000000" pitchFamily="18" charset="-128"/>
              </a:rPr>
              <a:t>｣…66,｢</a:t>
            </a:r>
            <a:r>
              <a:rPr lang="ja-JP" altLang="en-US" sz="1200" dirty="0">
                <a:solidFill>
                  <a:prstClr val="black"/>
                </a:solidFill>
                <a:latin typeface="HGP明朝E" panose="02020900000000000000" pitchFamily="18" charset="-128"/>
                <a:ea typeface="HGP明朝E" panose="02020900000000000000" pitchFamily="18" charset="-128"/>
              </a:rPr>
              <a:t>健康診断の受診義務</a:t>
            </a:r>
            <a:r>
              <a:rPr lang="en-US" altLang="ja-JP" sz="1200" dirty="0">
                <a:solidFill>
                  <a:prstClr val="black"/>
                </a:solidFill>
                <a:latin typeface="HGP明朝E" panose="02020900000000000000" pitchFamily="18" charset="-128"/>
                <a:ea typeface="HGP明朝E" panose="02020900000000000000" pitchFamily="18" charset="-128"/>
              </a:rPr>
              <a:t>｣…67,｢</a:t>
            </a:r>
            <a:r>
              <a:rPr lang="ja-JP" altLang="en-US" sz="1200" dirty="0">
                <a:solidFill>
                  <a:prstClr val="black"/>
                </a:solidFill>
                <a:latin typeface="HGP明朝E" panose="02020900000000000000" pitchFamily="18" charset="-128"/>
                <a:ea typeface="HGP明朝E" panose="02020900000000000000" pitchFamily="18" charset="-128"/>
              </a:rPr>
              <a:t>健康診断の流れ</a:t>
            </a:r>
            <a:r>
              <a:rPr lang="en-US" altLang="ja-JP" sz="1200" dirty="0">
                <a:solidFill>
                  <a:prstClr val="black"/>
                </a:solidFill>
                <a:latin typeface="HGP明朝E" panose="02020900000000000000" pitchFamily="18" charset="-128"/>
                <a:ea typeface="HGP明朝E" panose="02020900000000000000" pitchFamily="18" charset="-128"/>
              </a:rPr>
              <a:t>｣…68,｢</a:t>
            </a:r>
            <a:r>
              <a:rPr lang="ja-JP" altLang="en-US" sz="1200" dirty="0">
                <a:solidFill>
                  <a:prstClr val="black"/>
                </a:solidFill>
                <a:latin typeface="HGP明朝E" panose="02020900000000000000" pitchFamily="18" charset="-128"/>
                <a:ea typeface="HGP明朝E" panose="02020900000000000000" pitchFamily="18" charset="-128"/>
              </a:rPr>
              <a:t>雇入時の健康診断</a:t>
            </a:r>
            <a:r>
              <a:rPr lang="en-US" altLang="ja-JP" sz="1200" dirty="0">
                <a:solidFill>
                  <a:prstClr val="black"/>
                </a:solidFill>
                <a:latin typeface="HGP明朝E" panose="02020900000000000000" pitchFamily="18" charset="-128"/>
                <a:ea typeface="HGP明朝E" panose="02020900000000000000" pitchFamily="18" charset="-128"/>
              </a:rPr>
              <a:t>｣…69,｢</a:t>
            </a:r>
            <a:r>
              <a:rPr lang="ja-JP" altLang="en-US" sz="1200" dirty="0">
                <a:solidFill>
                  <a:prstClr val="black"/>
                </a:solidFill>
                <a:latin typeface="HGP明朝E" panose="02020900000000000000" pitchFamily="18" charset="-128"/>
                <a:ea typeface="HGP明朝E" panose="02020900000000000000" pitchFamily="18" charset="-128"/>
              </a:rPr>
              <a:t>定期健康診断</a:t>
            </a:r>
            <a:r>
              <a:rPr lang="en-US" altLang="ja-JP" sz="1200" dirty="0">
                <a:solidFill>
                  <a:prstClr val="black"/>
                </a:solidFill>
                <a:latin typeface="HGP明朝E" panose="02020900000000000000" pitchFamily="18" charset="-128"/>
                <a:ea typeface="HGP明朝E" panose="02020900000000000000" pitchFamily="18" charset="-128"/>
              </a:rPr>
              <a:t>｣…70,｢</a:t>
            </a:r>
            <a:r>
              <a:rPr lang="ja-JP" altLang="en-US" sz="1200" dirty="0">
                <a:solidFill>
                  <a:prstClr val="black"/>
                </a:solidFill>
                <a:latin typeface="HGP明朝E" panose="02020900000000000000" pitchFamily="18" charset="-128"/>
                <a:ea typeface="HGP明朝E" panose="02020900000000000000" pitchFamily="18" charset="-128"/>
              </a:rPr>
              <a:t>特定業務従事者の健康診断</a:t>
            </a:r>
            <a:r>
              <a:rPr lang="en-US" altLang="ja-JP" sz="1200" dirty="0">
                <a:solidFill>
                  <a:prstClr val="black"/>
                </a:solidFill>
                <a:latin typeface="HGP明朝E" panose="02020900000000000000" pitchFamily="18" charset="-128"/>
                <a:ea typeface="HGP明朝E" panose="02020900000000000000" pitchFamily="18" charset="-128"/>
              </a:rPr>
              <a:t>｣…71,｢</a:t>
            </a:r>
            <a:r>
              <a:rPr lang="ja-JP" altLang="en-US" sz="1200" dirty="0">
                <a:solidFill>
                  <a:prstClr val="black"/>
                </a:solidFill>
                <a:latin typeface="HGP明朝E" panose="02020900000000000000" pitchFamily="18" charset="-128"/>
                <a:ea typeface="HGP明朝E" panose="02020900000000000000" pitchFamily="18" charset="-128"/>
              </a:rPr>
              <a:t>労働衛生教育と健康教育等</a:t>
            </a:r>
            <a:r>
              <a:rPr lang="en-US" altLang="ja-JP" sz="1200" dirty="0">
                <a:solidFill>
                  <a:prstClr val="black"/>
                </a:solidFill>
                <a:latin typeface="HGP明朝E" panose="02020900000000000000" pitchFamily="18" charset="-128"/>
                <a:ea typeface="HGP明朝E" panose="02020900000000000000" pitchFamily="18" charset="-128"/>
              </a:rPr>
              <a:t>｣…72,｢</a:t>
            </a:r>
            <a:r>
              <a:rPr lang="ja-JP" altLang="en-US" sz="1200" dirty="0">
                <a:solidFill>
                  <a:prstClr val="black"/>
                </a:solidFill>
                <a:latin typeface="HGP明朝E" panose="02020900000000000000" pitchFamily="18" charset="-128"/>
                <a:ea typeface="HGP明朝E" panose="02020900000000000000" pitchFamily="18" charset="-128"/>
              </a:rPr>
              <a:t>リスクアセスメント</a:t>
            </a:r>
            <a:r>
              <a:rPr lang="en-US" altLang="ja-JP" sz="1200" dirty="0">
                <a:solidFill>
                  <a:prstClr val="black"/>
                </a:solidFill>
                <a:latin typeface="HGP明朝E" panose="02020900000000000000" pitchFamily="18" charset="-128"/>
                <a:ea typeface="HGP明朝E" panose="02020900000000000000" pitchFamily="18" charset="-128"/>
              </a:rPr>
              <a:t>｣…73</a:t>
            </a:r>
          </a:p>
          <a:p>
            <a:pPr lvl="0">
              <a:defRPr/>
            </a:pPr>
            <a:r>
              <a:rPr lang="en-US" altLang="ja-JP" sz="1200" dirty="0">
                <a:solidFill>
                  <a:prstClr val="black"/>
                </a:solidFill>
                <a:latin typeface="HGP明朝E" panose="02020900000000000000" pitchFamily="18" charset="-128"/>
                <a:ea typeface="HGP明朝E" panose="02020900000000000000" pitchFamily="18" charset="-128"/>
              </a:rPr>
              <a:t>Ⅴ</a:t>
            </a:r>
            <a:r>
              <a:rPr lang="zh-TW" altLang="en-US" sz="1200" dirty="0">
                <a:solidFill>
                  <a:prstClr val="black"/>
                </a:solidFill>
                <a:latin typeface="HGP明朝E" panose="02020900000000000000" pitchFamily="18" charset="-128"/>
                <a:ea typeface="HGP明朝E" panose="02020900000000000000" pitchFamily="18" charset="-128"/>
              </a:rPr>
              <a:t>　職業性疾病予防対策</a:t>
            </a:r>
            <a:r>
              <a:rPr lang="en-US" altLang="zh-TW" sz="1200" dirty="0">
                <a:solidFill>
                  <a:prstClr val="black"/>
                </a:solidFill>
                <a:latin typeface="HGP明朝E" panose="02020900000000000000" pitchFamily="18" charset="-128"/>
                <a:ea typeface="HGP明朝E" panose="02020900000000000000" pitchFamily="18" charset="-128"/>
              </a:rPr>
              <a:t>…74</a:t>
            </a:r>
            <a:r>
              <a:rPr lang="en-US" altLang="ja-JP" sz="1200" dirty="0">
                <a:solidFill>
                  <a:prstClr val="black"/>
                </a:solidFill>
                <a:latin typeface="HGP明朝E" panose="02020900000000000000" pitchFamily="18" charset="-128"/>
                <a:ea typeface="HGP明朝E" panose="02020900000000000000" pitchFamily="18" charset="-128"/>
              </a:rPr>
              <a:t>,</a:t>
            </a:r>
            <a:r>
              <a:rPr lang="zh-TW" altLang="en-US" sz="1200" dirty="0">
                <a:solidFill>
                  <a:prstClr val="black"/>
                </a:solidFill>
                <a:latin typeface="HGP明朝E" panose="02020900000000000000" pitchFamily="18" charset="-128"/>
                <a:ea typeface="HGP明朝E" panose="02020900000000000000" pitchFamily="18" charset="-128"/>
              </a:rPr>
              <a:t>業務上疾病</a:t>
            </a:r>
            <a:r>
              <a:rPr lang="en-US" altLang="zh-TW" sz="1200" dirty="0">
                <a:solidFill>
                  <a:prstClr val="black"/>
                </a:solidFill>
                <a:latin typeface="HGP明朝E" panose="02020900000000000000" pitchFamily="18" charset="-128"/>
                <a:ea typeface="HGP明朝E" panose="02020900000000000000" pitchFamily="18" charset="-128"/>
              </a:rPr>
              <a:t>(</a:t>
            </a:r>
            <a:r>
              <a:rPr lang="zh-TW" altLang="en-US" sz="1200" dirty="0">
                <a:solidFill>
                  <a:prstClr val="black"/>
                </a:solidFill>
                <a:latin typeface="HGP明朝E" panose="02020900000000000000" pitchFamily="18" charset="-128"/>
                <a:ea typeface="HGP明朝E" panose="02020900000000000000" pitchFamily="18" charset="-128"/>
              </a:rPr>
              <a:t>職業性疾病</a:t>
            </a:r>
            <a:r>
              <a:rPr lang="en-US" altLang="zh-TW" sz="1200" dirty="0">
                <a:solidFill>
                  <a:prstClr val="black"/>
                </a:solidFill>
                <a:latin typeface="HGP明朝E" panose="02020900000000000000" pitchFamily="18" charset="-128"/>
                <a:ea typeface="HGP明朝E" panose="02020900000000000000" pitchFamily="18" charset="-128"/>
              </a:rPr>
              <a:t>)…75</a:t>
            </a:r>
            <a:r>
              <a:rPr lang="en-US" altLang="ja-JP" sz="1200" dirty="0">
                <a:solidFill>
                  <a:srgbClr val="000000"/>
                </a:solidFill>
                <a:latin typeface="HGP明朝E" panose="02020900000000000000" pitchFamily="18" charset="-128"/>
                <a:ea typeface="HGP明朝E" panose="02020900000000000000" pitchFamily="18" charset="-128"/>
              </a:rPr>
              <a:t>,｢</a:t>
            </a:r>
            <a:r>
              <a:rPr lang="zh-TW" altLang="en-US" sz="1200" dirty="0">
                <a:solidFill>
                  <a:srgbClr val="000000"/>
                </a:solidFill>
                <a:latin typeface="HGP明朝E" panose="02020900000000000000" pitchFamily="18" charset="-128"/>
                <a:ea typeface="HGP明朝E" panose="02020900000000000000" pitchFamily="18" charset="-128"/>
              </a:rPr>
              <a:t>業務上疾病発生状況</a:t>
            </a:r>
            <a:r>
              <a:rPr lang="en-US" altLang="ja-JP" sz="1200" dirty="0">
                <a:solidFill>
                  <a:srgbClr val="000000"/>
                </a:solidFill>
                <a:latin typeface="HGP明朝E" panose="02020900000000000000" pitchFamily="18" charset="-128"/>
                <a:ea typeface="HGP明朝E" panose="02020900000000000000" pitchFamily="18" charset="-128"/>
              </a:rPr>
              <a:t>｣…76,｢</a:t>
            </a:r>
            <a:r>
              <a:rPr lang="ja-JP" altLang="en-US" sz="1200" dirty="0">
                <a:solidFill>
                  <a:srgbClr val="000000"/>
                </a:solidFill>
                <a:latin typeface="HGP明朝E" panose="02020900000000000000" pitchFamily="18" charset="-128"/>
                <a:ea typeface="HGP明朝E" panose="02020900000000000000" pitchFamily="18" charset="-128"/>
              </a:rPr>
              <a:t>化学物質による健康障害防止対策</a:t>
            </a:r>
            <a:r>
              <a:rPr lang="en-US" altLang="ja-JP" sz="1200" dirty="0">
                <a:solidFill>
                  <a:srgbClr val="000000"/>
                </a:solidFill>
                <a:latin typeface="HGP明朝E" panose="02020900000000000000" pitchFamily="18" charset="-128"/>
                <a:ea typeface="HGP明朝E" panose="02020900000000000000" pitchFamily="18" charset="-128"/>
              </a:rPr>
              <a:t>｣…77,｢</a:t>
            </a:r>
            <a:r>
              <a:rPr lang="ja-JP" altLang="en-US" sz="1200" dirty="0">
                <a:solidFill>
                  <a:srgbClr val="000000"/>
                </a:solidFill>
                <a:latin typeface="HGP明朝E" panose="02020900000000000000" pitchFamily="18" charset="-128"/>
                <a:ea typeface="HGP明朝E" panose="02020900000000000000" pitchFamily="18" charset="-128"/>
              </a:rPr>
              <a:t>化学物質のリスクアセスメント</a:t>
            </a:r>
            <a:r>
              <a:rPr lang="en-US" altLang="ja-JP" sz="1200" dirty="0">
                <a:solidFill>
                  <a:srgbClr val="000000"/>
                </a:solidFill>
                <a:latin typeface="HGP明朝E" panose="02020900000000000000" pitchFamily="18" charset="-128"/>
                <a:ea typeface="HGP明朝E" panose="02020900000000000000" pitchFamily="18" charset="-128"/>
              </a:rPr>
              <a:t>｣…78,｢</a:t>
            </a:r>
            <a:r>
              <a:rPr lang="ja-JP" altLang="en-US" sz="1200" dirty="0">
                <a:solidFill>
                  <a:srgbClr val="000000"/>
                </a:solidFill>
                <a:latin typeface="HGP明朝E" panose="02020900000000000000" pitchFamily="18" charset="-128"/>
                <a:ea typeface="HGP明朝E" panose="02020900000000000000" pitchFamily="18" charset="-128"/>
              </a:rPr>
              <a:t>化学物質関係の規則体系</a:t>
            </a:r>
            <a:r>
              <a:rPr lang="en-US" altLang="ja-JP" sz="1200" dirty="0">
                <a:solidFill>
                  <a:srgbClr val="000000"/>
                </a:solidFill>
                <a:latin typeface="HGP明朝E" panose="02020900000000000000" pitchFamily="18" charset="-128"/>
                <a:ea typeface="HGP明朝E" panose="02020900000000000000" pitchFamily="18" charset="-128"/>
              </a:rPr>
              <a:t>｣…79,｢</a:t>
            </a:r>
            <a:r>
              <a:rPr lang="ja-JP" altLang="en-US" sz="1200" dirty="0">
                <a:solidFill>
                  <a:srgbClr val="000000"/>
                </a:solidFill>
                <a:latin typeface="HGP明朝E" panose="02020900000000000000" pitchFamily="18" charset="-128"/>
                <a:ea typeface="HGP明朝E" panose="02020900000000000000" pitchFamily="18" charset="-128"/>
              </a:rPr>
              <a:t>粉</a:t>
            </a:r>
            <a:r>
              <a:rPr lang="ja-JP" altLang="en-US" sz="1200" dirty="0" err="1">
                <a:solidFill>
                  <a:srgbClr val="000000"/>
                </a:solidFill>
                <a:latin typeface="HGP明朝E" panose="02020900000000000000" pitchFamily="18" charset="-128"/>
                <a:ea typeface="HGP明朝E" panose="02020900000000000000" pitchFamily="18" charset="-128"/>
              </a:rPr>
              <a:t>じん</a:t>
            </a:r>
            <a:r>
              <a:rPr lang="ja-JP" altLang="en-US" sz="1200" dirty="0">
                <a:solidFill>
                  <a:srgbClr val="000000"/>
                </a:solidFill>
                <a:latin typeface="HGP明朝E" panose="02020900000000000000" pitchFamily="18" charset="-128"/>
                <a:ea typeface="HGP明朝E" panose="02020900000000000000" pitchFamily="18" charset="-128"/>
              </a:rPr>
              <a:t>障害防止対策</a:t>
            </a:r>
            <a:r>
              <a:rPr lang="en-US" altLang="ja-JP" sz="1200" dirty="0">
                <a:solidFill>
                  <a:srgbClr val="000000"/>
                </a:solidFill>
                <a:latin typeface="HGP明朝E" panose="02020900000000000000" pitchFamily="18" charset="-128"/>
                <a:ea typeface="HGP明朝E" panose="02020900000000000000" pitchFamily="18" charset="-128"/>
              </a:rPr>
              <a:t>｣…80,｢</a:t>
            </a:r>
            <a:r>
              <a:rPr lang="ja-JP" altLang="en-US" sz="1200" dirty="0">
                <a:solidFill>
                  <a:srgbClr val="000000"/>
                </a:solidFill>
                <a:latin typeface="HGP明朝E" panose="02020900000000000000" pitchFamily="18" charset="-128"/>
                <a:ea typeface="HGP明朝E" panose="02020900000000000000" pitchFamily="18" charset="-128"/>
              </a:rPr>
              <a:t>石綿に係る健康障害防止対策</a:t>
            </a:r>
            <a:r>
              <a:rPr lang="en-US" altLang="ja-JP" sz="1200" dirty="0">
                <a:solidFill>
                  <a:srgbClr val="000000"/>
                </a:solidFill>
                <a:latin typeface="HGP明朝E" panose="02020900000000000000" pitchFamily="18" charset="-128"/>
                <a:ea typeface="HGP明朝E" panose="02020900000000000000" pitchFamily="18" charset="-128"/>
              </a:rPr>
              <a:t>｣…81,｢</a:t>
            </a:r>
            <a:r>
              <a:rPr lang="zh-TW" altLang="en-US" sz="1200" dirty="0">
                <a:solidFill>
                  <a:srgbClr val="000000"/>
                </a:solidFill>
                <a:latin typeface="HGP明朝E" panose="02020900000000000000" pitchFamily="18" charset="-128"/>
                <a:ea typeface="HGP明朝E" panose="02020900000000000000" pitchFamily="18" charset="-128"/>
              </a:rPr>
              <a:t>電離放射線障害防止対策</a:t>
            </a:r>
            <a:r>
              <a:rPr lang="en-US" altLang="ja-JP" sz="1200" dirty="0">
                <a:solidFill>
                  <a:srgbClr val="000000"/>
                </a:solidFill>
                <a:latin typeface="HGP明朝E" panose="02020900000000000000" pitchFamily="18" charset="-128"/>
                <a:ea typeface="HGP明朝E" panose="02020900000000000000" pitchFamily="18" charset="-128"/>
              </a:rPr>
              <a:t>｣…82,｢</a:t>
            </a:r>
            <a:r>
              <a:rPr lang="ja-JP" altLang="en-US" sz="1200" dirty="0">
                <a:solidFill>
                  <a:srgbClr val="000000"/>
                </a:solidFill>
                <a:latin typeface="HGP明朝E" panose="02020900000000000000" pitchFamily="18" charset="-128"/>
                <a:ea typeface="HGP明朝E" panose="02020900000000000000" pitchFamily="18" charset="-128"/>
              </a:rPr>
              <a:t>酸素欠乏症等防止対策</a:t>
            </a:r>
            <a:r>
              <a:rPr lang="en-US" altLang="ja-JP" sz="1200" dirty="0">
                <a:solidFill>
                  <a:srgbClr val="000000"/>
                </a:solidFill>
                <a:latin typeface="HGP明朝E" panose="02020900000000000000" pitchFamily="18" charset="-128"/>
                <a:ea typeface="HGP明朝E" panose="02020900000000000000" pitchFamily="18" charset="-128"/>
              </a:rPr>
              <a:t>｣…83,｢</a:t>
            </a:r>
            <a:r>
              <a:rPr lang="ja-JP" altLang="en-US" sz="1200" dirty="0">
                <a:solidFill>
                  <a:srgbClr val="000000"/>
                </a:solidFill>
                <a:latin typeface="HGP明朝E" panose="02020900000000000000" pitchFamily="18" charset="-128"/>
                <a:ea typeface="HGP明朝E" panose="02020900000000000000" pitchFamily="18" charset="-128"/>
              </a:rPr>
              <a:t>騒音障害防止対策</a:t>
            </a:r>
            <a:r>
              <a:rPr lang="en-US" altLang="ja-JP" sz="1200" dirty="0">
                <a:solidFill>
                  <a:srgbClr val="000000"/>
                </a:solidFill>
                <a:latin typeface="HGP明朝E" panose="02020900000000000000" pitchFamily="18" charset="-128"/>
                <a:ea typeface="HGP明朝E" panose="02020900000000000000" pitchFamily="18" charset="-128"/>
              </a:rPr>
              <a:t>｣…84,｢</a:t>
            </a:r>
            <a:r>
              <a:rPr lang="zh-TW" altLang="en-US" sz="1200" dirty="0">
                <a:solidFill>
                  <a:srgbClr val="000000"/>
                </a:solidFill>
                <a:latin typeface="HGP明朝E" panose="02020900000000000000" pitchFamily="18" charset="-128"/>
                <a:ea typeface="HGP明朝E" panose="02020900000000000000" pitchFamily="18" charset="-128"/>
              </a:rPr>
              <a:t>振動障害予防対策</a:t>
            </a:r>
            <a:r>
              <a:rPr lang="en-US" altLang="ja-JP" sz="1200" dirty="0">
                <a:solidFill>
                  <a:srgbClr val="000000"/>
                </a:solidFill>
                <a:latin typeface="HGP明朝E" panose="02020900000000000000" pitchFamily="18" charset="-128"/>
                <a:ea typeface="HGP明朝E" panose="02020900000000000000" pitchFamily="18" charset="-128"/>
              </a:rPr>
              <a:t>｣…85,｢</a:t>
            </a:r>
            <a:r>
              <a:rPr lang="ja-JP" altLang="en-US" sz="1200" dirty="0">
                <a:solidFill>
                  <a:srgbClr val="000000"/>
                </a:solidFill>
                <a:latin typeface="HGP明朝E" panose="02020900000000000000" pitchFamily="18" charset="-128"/>
                <a:ea typeface="HGP明朝E" panose="02020900000000000000" pitchFamily="18" charset="-128"/>
              </a:rPr>
              <a:t>腰痛予防対策</a:t>
            </a:r>
            <a:r>
              <a:rPr lang="en-US" altLang="ja-JP" sz="1200" dirty="0">
                <a:solidFill>
                  <a:srgbClr val="000000"/>
                </a:solidFill>
                <a:latin typeface="HGP明朝E" panose="02020900000000000000" pitchFamily="18" charset="-128"/>
                <a:ea typeface="HGP明朝E" panose="02020900000000000000" pitchFamily="18" charset="-128"/>
              </a:rPr>
              <a:t>｣…86,｢</a:t>
            </a:r>
            <a:r>
              <a:rPr lang="ja-JP" altLang="en-US" sz="1200" dirty="0">
                <a:solidFill>
                  <a:srgbClr val="000000"/>
                </a:solidFill>
                <a:latin typeface="HGP明朝E" panose="02020900000000000000" pitchFamily="18" charset="-128"/>
                <a:ea typeface="HGP明朝E" panose="02020900000000000000" pitchFamily="18" charset="-128"/>
              </a:rPr>
              <a:t>熱中症対策</a:t>
            </a:r>
            <a:r>
              <a:rPr lang="en-US" altLang="ja-JP" sz="1200" dirty="0">
                <a:solidFill>
                  <a:srgbClr val="000000"/>
                </a:solidFill>
                <a:latin typeface="HGP明朝E" panose="02020900000000000000" pitchFamily="18" charset="-128"/>
                <a:ea typeface="HGP明朝E" panose="02020900000000000000" pitchFamily="18" charset="-128"/>
              </a:rPr>
              <a:t>｣…87,｢</a:t>
            </a:r>
            <a:r>
              <a:rPr lang="ja-JP" altLang="en-US" sz="1200" dirty="0">
                <a:solidFill>
                  <a:srgbClr val="000000"/>
                </a:solidFill>
                <a:latin typeface="HGP明朝E" panose="02020900000000000000" pitchFamily="18" charset="-128"/>
                <a:ea typeface="HGP明朝E" panose="02020900000000000000" pitchFamily="18" charset="-128"/>
              </a:rPr>
              <a:t>熱中症による死傷災害の発生状況</a:t>
            </a:r>
            <a:r>
              <a:rPr lang="en-US" altLang="ja-JP" sz="1200" dirty="0">
                <a:solidFill>
                  <a:srgbClr val="000000"/>
                </a:solidFill>
                <a:latin typeface="HGP明朝E" panose="02020900000000000000" pitchFamily="18" charset="-128"/>
                <a:ea typeface="HGP明朝E" panose="02020900000000000000" pitchFamily="18" charset="-128"/>
              </a:rPr>
              <a:t>｣…88,｢</a:t>
            </a:r>
            <a:r>
              <a:rPr lang="ja-JP" altLang="en-US" sz="1200" dirty="0">
                <a:solidFill>
                  <a:srgbClr val="000000"/>
                </a:solidFill>
                <a:latin typeface="HGP明朝E" panose="02020900000000000000" pitchFamily="18" charset="-128"/>
                <a:ea typeface="HGP明朝E" panose="02020900000000000000" pitchFamily="18" charset="-128"/>
              </a:rPr>
              <a:t>高気圧障害防止対策</a:t>
            </a:r>
            <a:r>
              <a:rPr lang="en-US" altLang="ja-JP" sz="1200" dirty="0">
                <a:solidFill>
                  <a:srgbClr val="000000"/>
                </a:solidFill>
                <a:latin typeface="HGP明朝E" panose="02020900000000000000" pitchFamily="18" charset="-128"/>
                <a:ea typeface="HGP明朝E" panose="02020900000000000000" pitchFamily="18" charset="-128"/>
              </a:rPr>
              <a:t>｣…89,｢</a:t>
            </a:r>
            <a:r>
              <a:rPr lang="zh-TW" altLang="en-US" sz="1200" dirty="0">
                <a:solidFill>
                  <a:srgbClr val="000000"/>
                </a:solidFill>
                <a:latin typeface="HGP明朝E" panose="02020900000000000000" pitchFamily="18" charset="-128"/>
                <a:ea typeface="HGP明朝E" panose="02020900000000000000" pitchFamily="18" charset="-128"/>
              </a:rPr>
              <a:t>ＶＤＴ作業対策</a:t>
            </a:r>
            <a:r>
              <a:rPr lang="en-US" altLang="ja-JP" sz="1200" dirty="0">
                <a:solidFill>
                  <a:srgbClr val="000000"/>
                </a:solidFill>
                <a:latin typeface="HGP明朝E" panose="02020900000000000000" pitchFamily="18" charset="-128"/>
                <a:ea typeface="HGP明朝E" panose="02020900000000000000" pitchFamily="18" charset="-128"/>
              </a:rPr>
              <a:t>｣…90</a:t>
            </a:r>
          </a:p>
          <a:p>
            <a:pPr lvl="0">
              <a:defRPr/>
            </a:pPr>
            <a:r>
              <a:rPr lang="en-US" altLang="ja-JP" sz="1200" dirty="0">
                <a:solidFill>
                  <a:prstClr val="black"/>
                </a:solidFill>
                <a:latin typeface="HGP明朝E" panose="02020900000000000000" pitchFamily="18" charset="-128"/>
                <a:ea typeface="HGP明朝E" panose="02020900000000000000" pitchFamily="18" charset="-128"/>
              </a:rPr>
              <a:t>Ⅵ</a:t>
            </a:r>
            <a:r>
              <a:rPr lang="zh-TW" altLang="en-US" sz="1200" dirty="0">
                <a:solidFill>
                  <a:prstClr val="black"/>
                </a:solidFill>
                <a:latin typeface="HGP明朝E" panose="02020900000000000000" pitchFamily="18" charset="-128"/>
                <a:ea typeface="HGP明朝E" panose="02020900000000000000" pitchFamily="18" charset="-128"/>
              </a:rPr>
              <a:t>　健康確保対策</a:t>
            </a:r>
            <a:r>
              <a:rPr lang="en-US" altLang="zh-TW" sz="1200" dirty="0">
                <a:solidFill>
                  <a:prstClr val="black"/>
                </a:solidFill>
                <a:latin typeface="HGP明朝E" panose="02020900000000000000" pitchFamily="18" charset="-128"/>
                <a:ea typeface="HGP明朝E" panose="02020900000000000000" pitchFamily="18" charset="-128"/>
              </a:rPr>
              <a:t>…91</a:t>
            </a:r>
            <a:r>
              <a:rPr lang="en-US" altLang="ja-JP" sz="1200" dirty="0">
                <a:solidFill>
                  <a:prstClr val="black"/>
                </a:solidFill>
                <a:latin typeface="HGP明朝E" panose="02020900000000000000" pitchFamily="18" charset="-128"/>
                <a:ea typeface="HGP明朝E" panose="02020900000000000000" pitchFamily="18" charset="-128"/>
              </a:rPr>
              <a:t>,｢</a:t>
            </a:r>
            <a:r>
              <a:rPr lang="ja-JP" altLang="en-US" sz="1200" dirty="0">
                <a:solidFill>
                  <a:prstClr val="black"/>
                </a:solidFill>
                <a:latin typeface="HGP明朝E" panose="02020900000000000000" pitchFamily="18" charset="-128"/>
                <a:ea typeface="HGP明朝E" panose="02020900000000000000" pitchFamily="18" charset="-128"/>
              </a:rPr>
              <a:t>世界保健機関</a:t>
            </a:r>
            <a:r>
              <a:rPr lang="en-US" altLang="ja-JP" sz="1200" dirty="0">
                <a:solidFill>
                  <a:prstClr val="black"/>
                </a:solidFill>
                <a:latin typeface="HGP明朝E" panose="02020900000000000000" pitchFamily="18" charset="-128"/>
                <a:ea typeface="HGP明朝E" panose="02020900000000000000" pitchFamily="18" charset="-128"/>
              </a:rPr>
              <a:t>(</a:t>
            </a:r>
            <a:r>
              <a:rPr lang="ja-JP" altLang="en-US" sz="1200" dirty="0">
                <a:solidFill>
                  <a:prstClr val="black"/>
                </a:solidFill>
                <a:latin typeface="HGP明朝E" panose="02020900000000000000" pitchFamily="18" charset="-128"/>
                <a:ea typeface="HGP明朝E" panose="02020900000000000000" pitchFamily="18" charset="-128"/>
              </a:rPr>
              <a:t>ＷＨＯ</a:t>
            </a:r>
            <a:r>
              <a:rPr lang="en-US" altLang="ja-JP" sz="1200" dirty="0">
                <a:solidFill>
                  <a:prstClr val="black"/>
                </a:solidFill>
                <a:latin typeface="HGP明朝E" panose="02020900000000000000" pitchFamily="18" charset="-128"/>
                <a:ea typeface="HGP明朝E" panose="02020900000000000000" pitchFamily="18" charset="-128"/>
              </a:rPr>
              <a:t>)</a:t>
            </a:r>
            <a:r>
              <a:rPr lang="ja-JP" altLang="en-US" sz="1200" dirty="0">
                <a:solidFill>
                  <a:prstClr val="black"/>
                </a:solidFill>
                <a:latin typeface="HGP明朝E" panose="02020900000000000000" pitchFamily="18" charset="-128"/>
                <a:ea typeface="HGP明朝E" panose="02020900000000000000" pitchFamily="18" charset="-128"/>
              </a:rPr>
              <a:t>の</a:t>
            </a:r>
            <a:r>
              <a:rPr lang="en-US" altLang="ja-JP" sz="1200" dirty="0">
                <a:solidFill>
                  <a:prstClr val="black"/>
                </a:solidFill>
                <a:latin typeface="HGP明朝E" panose="02020900000000000000" pitchFamily="18" charset="-128"/>
                <a:ea typeface="HGP明朝E" panose="02020900000000000000" pitchFamily="18" charset="-128"/>
              </a:rPr>
              <a:t>｢</a:t>
            </a:r>
            <a:r>
              <a:rPr lang="ja-JP" altLang="en-US" sz="1200" dirty="0">
                <a:solidFill>
                  <a:prstClr val="black"/>
                </a:solidFill>
                <a:latin typeface="HGP明朝E" panose="02020900000000000000" pitchFamily="18" charset="-128"/>
                <a:ea typeface="HGP明朝E" panose="02020900000000000000" pitchFamily="18" charset="-128"/>
              </a:rPr>
              <a:t>健康</a:t>
            </a:r>
            <a:r>
              <a:rPr lang="en-US" altLang="ja-JP" sz="1200" dirty="0">
                <a:solidFill>
                  <a:prstClr val="black"/>
                </a:solidFill>
                <a:latin typeface="HGP明朝E" panose="02020900000000000000" pitchFamily="18" charset="-128"/>
                <a:ea typeface="HGP明朝E" panose="02020900000000000000" pitchFamily="18" charset="-128"/>
              </a:rPr>
              <a:t>｣</a:t>
            </a:r>
            <a:r>
              <a:rPr lang="ja-JP" altLang="en-US" sz="1200" dirty="0">
                <a:solidFill>
                  <a:prstClr val="black"/>
                </a:solidFill>
                <a:latin typeface="HGP明朝E" panose="02020900000000000000" pitchFamily="18" charset="-128"/>
                <a:ea typeface="HGP明朝E" panose="02020900000000000000" pitchFamily="18" charset="-128"/>
              </a:rPr>
              <a:t>の定義</a:t>
            </a:r>
            <a:r>
              <a:rPr lang="en-US" altLang="ja-JP" sz="1200" dirty="0">
                <a:solidFill>
                  <a:prstClr val="black"/>
                </a:solidFill>
                <a:latin typeface="HGP明朝E" panose="02020900000000000000" pitchFamily="18" charset="-128"/>
                <a:ea typeface="HGP明朝E" panose="02020900000000000000" pitchFamily="18" charset="-128"/>
              </a:rPr>
              <a:t>｣…92,｢</a:t>
            </a:r>
            <a:r>
              <a:rPr lang="ja-JP" altLang="en-US" sz="1200" dirty="0">
                <a:solidFill>
                  <a:prstClr val="black"/>
                </a:solidFill>
                <a:latin typeface="HGP明朝E" panose="02020900000000000000" pitchFamily="18" charset="-128"/>
                <a:ea typeface="HGP明朝E" panose="02020900000000000000" pitchFamily="18" charset="-128"/>
              </a:rPr>
              <a:t>職場におけるメンタルヘルス対策</a:t>
            </a:r>
            <a:r>
              <a:rPr lang="en-US" altLang="ja-JP" sz="1200" dirty="0">
                <a:solidFill>
                  <a:prstClr val="black"/>
                </a:solidFill>
                <a:latin typeface="HGP明朝E" panose="02020900000000000000" pitchFamily="18" charset="-128"/>
                <a:ea typeface="HGP明朝E" panose="02020900000000000000" pitchFamily="18" charset="-128"/>
              </a:rPr>
              <a:t>｣…93,｢</a:t>
            </a:r>
            <a:r>
              <a:rPr lang="ja-JP" altLang="en-US" sz="1200" dirty="0">
                <a:solidFill>
                  <a:prstClr val="black"/>
                </a:solidFill>
                <a:latin typeface="HGP明朝E" panose="02020900000000000000" pitchFamily="18" charset="-128"/>
                <a:ea typeface="HGP明朝E" panose="02020900000000000000" pitchFamily="18" charset="-128"/>
              </a:rPr>
              <a:t>過労死等の労災補償状況</a:t>
            </a:r>
            <a:r>
              <a:rPr lang="en-US" altLang="ja-JP" sz="1200" dirty="0">
                <a:solidFill>
                  <a:prstClr val="black"/>
                </a:solidFill>
                <a:latin typeface="HGP明朝E" panose="02020900000000000000" pitchFamily="18" charset="-128"/>
                <a:ea typeface="HGP明朝E" panose="02020900000000000000" pitchFamily="18" charset="-128"/>
              </a:rPr>
              <a:t>｣…94,｢</a:t>
            </a:r>
            <a:r>
              <a:rPr lang="ja-JP" altLang="en-US" sz="1200" dirty="0">
                <a:solidFill>
                  <a:prstClr val="black"/>
                </a:solidFill>
                <a:latin typeface="HGP明朝E" panose="02020900000000000000" pitchFamily="18" charset="-128"/>
                <a:ea typeface="HGP明朝E" panose="02020900000000000000" pitchFamily="18" charset="-128"/>
              </a:rPr>
              <a:t>ストレスチェック制度</a:t>
            </a:r>
            <a:r>
              <a:rPr lang="en-US" altLang="ja-JP" sz="1200" dirty="0">
                <a:solidFill>
                  <a:prstClr val="black"/>
                </a:solidFill>
                <a:latin typeface="HGP明朝E" panose="02020900000000000000" pitchFamily="18" charset="-128"/>
                <a:ea typeface="HGP明朝E" panose="02020900000000000000" pitchFamily="18" charset="-128"/>
              </a:rPr>
              <a:t>｣…95,｢</a:t>
            </a:r>
            <a:r>
              <a:rPr lang="ja-JP" altLang="en-US" sz="1200" dirty="0">
                <a:solidFill>
                  <a:prstClr val="black"/>
                </a:solidFill>
                <a:latin typeface="HGP明朝E" panose="02020900000000000000" pitchFamily="18" charset="-128"/>
                <a:ea typeface="HGP明朝E" panose="02020900000000000000" pitchFamily="18" charset="-128"/>
              </a:rPr>
              <a:t>ストレスチェック制度の流れ</a:t>
            </a:r>
            <a:r>
              <a:rPr lang="en-US" altLang="ja-JP" sz="1200" dirty="0">
                <a:solidFill>
                  <a:prstClr val="black"/>
                </a:solidFill>
                <a:latin typeface="HGP明朝E" panose="02020900000000000000" pitchFamily="18" charset="-128"/>
                <a:ea typeface="HGP明朝E" panose="02020900000000000000" pitchFamily="18" charset="-128"/>
              </a:rPr>
              <a:t>｣…96,｢</a:t>
            </a:r>
            <a:r>
              <a:rPr lang="zh-TW" altLang="en-US" sz="1200" dirty="0">
                <a:solidFill>
                  <a:prstClr val="black"/>
                </a:solidFill>
                <a:latin typeface="HGP明朝E" panose="02020900000000000000" pitchFamily="18" charset="-128"/>
                <a:ea typeface="HGP明朝E" panose="02020900000000000000" pitchFamily="18" charset="-128"/>
              </a:rPr>
              <a:t>受動喫煙防止対策</a:t>
            </a:r>
            <a:r>
              <a:rPr lang="en-US" altLang="ja-JP" sz="1200" dirty="0">
                <a:solidFill>
                  <a:prstClr val="black"/>
                </a:solidFill>
                <a:latin typeface="HGP明朝E" panose="02020900000000000000" pitchFamily="18" charset="-128"/>
                <a:ea typeface="HGP明朝E" panose="02020900000000000000" pitchFamily="18" charset="-128"/>
              </a:rPr>
              <a:t>｣…97,｢</a:t>
            </a:r>
            <a:r>
              <a:rPr lang="ja-JP" altLang="en-US" sz="1200" dirty="0">
                <a:solidFill>
                  <a:prstClr val="black"/>
                </a:solidFill>
                <a:latin typeface="HGP明朝E" panose="02020900000000000000" pitchFamily="18" charset="-128"/>
                <a:ea typeface="HGP明朝E" panose="02020900000000000000" pitchFamily="18" charset="-128"/>
              </a:rPr>
              <a:t>心身両面にわたる健康の保持増進</a:t>
            </a:r>
            <a:r>
              <a:rPr lang="en-US" altLang="ja-JP" sz="1200" dirty="0">
                <a:solidFill>
                  <a:prstClr val="black"/>
                </a:solidFill>
                <a:latin typeface="HGP明朝E" panose="02020900000000000000" pitchFamily="18" charset="-128"/>
                <a:ea typeface="HGP明朝E" panose="02020900000000000000" pitchFamily="18" charset="-128"/>
              </a:rPr>
              <a:t>(</a:t>
            </a:r>
            <a:r>
              <a:rPr lang="ja-JP" altLang="en-US" sz="1200" dirty="0">
                <a:solidFill>
                  <a:prstClr val="black"/>
                </a:solidFill>
                <a:latin typeface="HGP明朝E" panose="02020900000000000000" pitchFamily="18" charset="-128"/>
                <a:ea typeface="HGP明朝E" panose="02020900000000000000" pitchFamily="18" charset="-128"/>
              </a:rPr>
              <a:t>ＴＨＰ</a:t>
            </a:r>
            <a:r>
              <a:rPr lang="en-US" altLang="ja-JP" sz="1200" dirty="0">
                <a:solidFill>
                  <a:prstClr val="black"/>
                </a:solidFill>
                <a:latin typeface="HGP明朝E" panose="02020900000000000000" pitchFamily="18" charset="-128"/>
                <a:ea typeface="HGP明朝E" panose="02020900000000000000" pitchFamily="18" charset="-128"/>
              </a:rPr>
              <a:t>)｣…98,｢</a:t>
            </a:r>
            <a:r>
              <a:rPr lang="zh-TW" altLang="en-US" sz="1200" dirty="0">
                <a:solidFill>
                  <a:prstClr val="black"/>
                </a:solidFill>
                <a:latin typeface="HGP明朝E" panose="02020900000000000000" pitchFamily="18" charset="-128"/>
                <a:ea typeface="HGP明朝E" panose="02020900000000000000" pitchFamily="18" charset="-128"/>
              </a:rPr>
              <a:t>過重労働対策</a:t>
            </a:r>
            <a:r>
              <a:rPr lang="en-US" altLang="ja-JP" sz="1200" dirty="0">
                <a:solidFill>
                  <a:prstClr val="black"/>
                </a:solidFill>
                <a:latin typeface="HGP明朝E" panose="02020900000000000000" pitchFamily="18" charset="-128"/>
                <a:ea typeface="HGP明朝E" panose="02020900000000000000" pitchFamily="18" charset="-128"/>
              </a:rPr>
              <a:t>｣…99,｢</a:t>
            </a:r>
            <a:r>
              <a:rPr lang="ja-JP" altLang="en-US" sz="1200" dirty="0">
                <a:solidFill>
                  <a:prstClr val="black"/>
                </a:solidFill>
                <a:latin typeface="HGP明朝E" panose="02020900000000000000" pitchFamily="18" charset="-128"/>
                <a:ea typeface="HGP明朝E" panose="02020900000000000000" pitchFamily="18" charset="-128"/>
              </a:rPr>
              <a:t>時間外労働と脳・心臓疾患</a:t>
            </a:r>
            <a:r>
              <a:rPr lang="en-US" altLang="ja-JP" sz="1200" dirty="0">
                <a:solidFill>
                  <a:prstClr val="black"/>
                </a:solidFill>
                <a:latin typeface="HGP明朝E" panose="02020900000000000000" pitchFamily="18" charset="-128"/>
                <a:ea typeface="HGP明朝E" panose="02020900000000000000" pitchFamily="18" charset="-128"/>
              </a:rPr>
              <a:t>｣…100</a:t>
            </a:r>
            <a:endParaRPr lang="ja-JP" altLang="en-US" sz="1200" dirty="0">
              <a:solidFill>
                <a:prstClr val="black"/>
              </a:solidFill>
              <a:latin typeface="HGP明朝E" panose="02020900000000000000" pitchFamily="18" charset="-128"/>
              <a:ea typeface="HGP明朝E" panose="02020900000000000000" pitchFamily="18" charset="-128"/>
            </a:endParaRPr>
          </a:p>
          <a:p>
            <a:pPr lvl="0">
              <a:defRPr/>
            </a:pPr>
            <a:r>
              <a:rPr lang="en-US" altLang="ja-JP" sz="1200" dirty="0">
                <a:solidFill>
                  <a:prstClr val="black"/>
                </a:solidFill>
                <a:latin typeface="HGP明朝E" panose="02020900000000000000" pitchFamily="18" charset="-128"/>
                <a:ea typeface="HGP明朝E" panose="02020900000000000000" pitchFamily="18" charset="-128"/>
              </a:rPr>
              <a:t>Ⅶ</a:t>
            </a:r>
            <a:r>
              <a:rPr lang="ja-JP" altLang="en-US" sz="1200" dirty="0">
                <a:solidFill>
                  <a:prstClr val="black"/>
                </a:solidFill>
                <a:latin typeface="HGP明朝E" panose="02020900000000000000" pitchFamily="18" charset="-128"/>
                <a:ea typeface="HGP明朝E" panose="02020900000000000000" pitchFamily="18" charset="-128"/>
              </a:rPr>
              <a:t>　快適職場づくり対策</a:t>
            </a:r>
            <a:r>
              <a:rPr lang="en-US" altLang="ja-JP" sz="1200" dirty="0">
                <a:solidFill>
                  <a:prstClr val="black"/>
                </a:solidFill>
                <a:latin typeface="HGP明朝E" panose="02020900000000000000" pitchFamily="18" charset="-128"/>
                <a:ea typeface="HGP明朝E" panose="02020900000000000000" pitchFamily="18" charset="-128"/>
              </a:rPr>
              <a:t>…101,｢</a:t>
            </a:r>
            <a:r>
              <a:rPr lang="ja-JP" altLang="en-US" sz="1200" dirty="0">
                <a:solidFill>
                  <a:prstClr val="black"/>
                </a:solidFill>
                <a:latin typeface="HGP明朝E" panose="02020900000000000000" pitchFamily="18" charset="-128"/>
                <a:ea typeface="HGP明朝E" panose="02020900000000000000" pitchFamily="18" charset="-128"/>
              </a:rPr>
              <a:t>快適な職場環境の実現！！</a:t>
            </a:r>
            <a:r>
              <a:rPr lang="en-US" altLang="ja-JP" sz="1200" dirty="0">
                <a:solidFill>
                  <a:prstClr val="black"/>
                </a:solidFill>
                <a:latin typeface="HGP明朝E" panose="02020900000000000000" pitchFamily="18" charset="-128"/>
                <a:ea typeface="HGP明朝E" panose="02020900000000000000" pitchFamily="18" charset="-128"/>
              </a:rPr>
              <a:t>｣…102</a:t>
            </a:r>
          </a:p>
        </p:txBody>
      </p:sp>
      <p:sp>
        <p:nvSpPr>
          <p:cNvPr id="4" name="スライド番号プレースホルダー 3"/>
          <p:cNvSpPr>
            <a:spLocks noGrp="1"/>
          </p:cNvSpPr>
          <p:nvPr>
            <p:ph type="sldNum" sz="quarter" idx="10"/>
          </p:nvPr>
        </p:nvSpPr>
        <p:spPr/>
        <p:txBody>
          <a:bodyPr/>
          <a:lstStyle/>
          <a:p>
            <a:fld id="{5F65748C-C6D8-4748-808C-1CEA1825BD04}" type="slidenum">
              <a:rPr kumimoji="1" lang="ja-JP" altLang="en-US" smtClean="0"/>
              <a:t>55</a:t>
            </a:fld>
            <a:endParaRPr kumimoji="1" lang="ja-JP" altLang="en-US"/>
          </a:p>
        </p:txBody>
      </p:sp>
    </p:spTree>
    <p:extLst>
      <p:ext uri="{BB962C8B-B14F-4D97-AF65-F5344CB8AC3E}">
        <p14:creationId xmlns:p14="http://schemas.microsoft.com/office/powerpoint/2010/main" val="11770311"/>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154113" y="741363"/>
            <a:ext cx="4814887" cy="3889375"/>
          </a:xfrm>
          <a:prstGeom prst="rect">
            <a:avLst/>
          </a:prstGeom>
        </p:spPr>
      </p:sp>
      <p:sp>
        <p:nvSpPr>
          <p:cNvPr id="3" name="ノート プレースホルダー 2"/>
          <p:cNvSpPr>
            <a:spLocks noGrp="1" noChangeAspect="1"/>
          </p:cNvSpPr>
          <p:nvPr>
            <p:ph type="body" idx="1"/>
          </p:nvPr>
        </p:nvSpPr>
        <p:spPr>
          <a:xfrm>
            <a:off x="1170855" y="4759357"/>
            <a:ext cx="4841287" cy="5173036"/>
          </a:xfrm>
          <a:prstGeom prst="rect">
            <a:avLst/>
          </a:prstGeom>
        </p:spPr>
        <p:txBody>
          <a:bodyPr/>
          <a:lstStyle/>
          <a:p>
            <a:pPr>
              <a:lnSpc>
                <a:spcPts val="2064"/>
              </a:lnSpc>
            </a:pPr>
            <a:r>
              <a:rPr lang="ja-JP" altLang="en-US" sz="1400" dirty="0">
                <a:latin typeface="HGP明朝E" panose="02020900000000000000" pitchFamily="18" charset="-128"/>
                <a:ea typeface="HGP明朝E" panose="02020900000000000000" pitchFamily="18" charset="-128"/>
              </a:rPr>
              <a:t>　</a:t>
            </a:r>
            <a:r>
              <a:rPr lang="en-US" altLang="ja-JP" sz="1400" dirty="0">
                <a:latin typeface="HGP明朝E" panose="02020900000000000000" pitchFamily="18" charset="-128"/>
                <a:ea typeface="HGP明朝E" panose="02020900000000000000" pitchFamily="18" charset="-128"/>
              </a:rPr>
              <a:t>｢</a:t>
            </a:r>
            <a:r>
              <a:rPr lang="ja-JP" altLang="en-US" sz="1400" dirty="0">
                <a:latin typeface="HGP明朝E" panose="02020900000000000000" pitchFamily="18" charset="-128"/>
                <a:ea typeface="HGP明朝E" panose="02020900000000000000" pitchFamily="18" charset="-128"/>
              </a:rPr>
              <a:t>衛生</a:t>
            </a:r>
            <a:r>
              <a:rPr lang="en-US" altLang="ja-JP" sz="1400" dirty="0">
                <a:latin typeface="HGP明朝E" panose="02020900000000000000" pitchFamily="18" charset="-128"/>
                <a:ea typeface="HGP明朝E" panose="02020900000000000000" pitchFamily="18" charset="-128"/>
              </a:rPr>
              <a:t>｣</a:t>
            </a:r>
            <a:r>
              <a:rPr lang="ja-JP" altLang="en-US" sz="1400" dirty="0">
                <a:latin typeface="HGP明朝E" panose="02020900000000000000" pitchFamily="18" charset="-128"/>
                <a:ea typeface="HGP明朝E" panose="02020900000000000000" pitchFamily="18" charset="-128"/>
              </a:rPr>
              <a:t>を辞典等で調べると</a:t>
            </a:r>
            <a:r>
              <a:rPr lang="en-US" altLang="ja-JP" sz="1400" dirty="0">
                <a:latin typeface="HGP明朝E" panose="02020900000000000000" pitchFamily="18" charset="-128"/>
                <a:ea typeface="HGP明朝E" panose="02020900000000000000" pitchFamily="18" charset="-128"/>
              </a:rPr>
              <a:t>｢</a:t>
            </a:r>
            <a:r>
              <a:rPr lang="ja-JP" altLang="en-US" sz="1400" dirty="0">
                <a:latin typeface="HGP明朝E" panose="02020900000000000000" pitchFamily="18" charset="-128"/>
                <a:ea typeface="HGP明朝E" panose="02020900000000000000" pitchFamily="18" charset="-128"/>
              </a:rPr>
              <a:t>健康を保ち</a:t>
            </a:r>
            <a:r>
              <a:rPr lang="en-US" altLang="ja-JP" sz="1400" dirty="0">
                <a:latin typeface="HGP明朝E" panose="02020900000000000000" pitchFamily="18" charset="-128"/>
                <a:ea typeface="HGP明朝E" panose="02020900000000000000" pitchFamily="18" charset="-128"/>
              </a:rPr>
              <a:t>,</a:t>
            </a:r>
            <a:r>
              <a:rPr lang="ja-JP" altLang="en-US" sz="1400" dirty="0">
                <a:latin typeface="HGP明朝E" panose="02020900000000000000" pitchFamily="18" charset="-128"/>
                <a:ea typeface="HGP明朝E" panose="02020900000000000000" pitchFamily="18" charset="-128"/>
              </a:rPr>
              <a:t>病気にかからないようにすること</a:t>
            </a:r>
            <a:r>
              <a:rPr lang="en-US" altLang="ja-JP" sz="1400" dirty="0">
                <a:latin typeface="HGP明朝E" panose="02020900000000000000" pitchFamily="18" charset="-128"/>
                <a:ea typeface="HGP明朝E" panose="02020900000000000000" pitchFamily="18" charset="-128"/>
              </a:rPr>
              <a:t>｣</a:t>
            </a:r>
            <a:r>
              <a:rPr lang="ja-JP" altLang="en-US" sz="1400" dirty="0">
                <a:latin typeface="HGP明朝E" panose="02020900000000000000" pitchFamily="18" charset="-128"/>
                <a:ea typeface="HGP明朝E" panose="02020900000000000000" pitchFamily="18" charset="-128"/>
              </a:rPr>
              <a:t>とある。</a:t>
            </a:r>
          </a:p>
          <a:p>
            <a:pPr>
              <a:lnSpc>
                <a:spcPts val="2064"/>
              </a:lnSpc>
            </a:pPr>
            <a:r>
              <a:rPr lang="ja-JP" altLang="en-US" sz="1400" dirty="0">
                <a:latin typeface="HGP明朝E" panose="02020900000000000000" pitchFamily="18" charset="-128"/>
                <a:ea typeface="HGP明朝E" panose="02020900000000000000" pitchFamily="18" charset="-128"/>
              </a:rPr>
              <a:t>　ウィキペディア等では</a:t>
            </a:r>
            <a:r>
              <a:rPr lang="en-US" altLang="ja-JP" sz="1400" dirty="0">
                <a:latin typeface="HGP明朝E" panose="02020900000000000000" pitchFamily="18" charset="-128"/>
                <a:ea typeface="HGP明朝E" panose="02020900000000000000" pitchFamily="18" charset="-128"/>
              </a:rPr>
              <a:t>,｢</a:t>
            </a:r>
            <a:r>
              <a:rPr lang="ja-JP" altLang="en-US" sz="1400" dirty="0">
                <a:latin typeface="HGP明朝E" panose="02020900000000000000" pitchFamily="18" charset="-128"/>
                <a:ea typeface="HGP明朝E" panose="02020900000000000000" pitchFamily="18" charset="-128"/>
              </a:rPr>
              <a:t>衛生</a:t>
            </a:r>
            <a:r>
              <a:rPr lang="en-US" altLang="ja-JP" sz="1400" dirty="0">
                <a:latin typeface="HGP明朝E" panose="02020900000000000000" pitchFamily="18" charset="-128"/>
                <a:ea typeface="HGP明朝E" panose="02020900000000000000" pitchFamily="18" charset="-128"/>
              </a:rPr>
              <a:t>｣</a:t>
            </a:r>
            <a:r>
              <a:rPr lang="ja-JP" altLang="en-US" sz="1400" dirty="0">
                <a:latin typeface="HGP明朝E" panose="02020900000000000000" pitchFamily="18" charset="-128"/>
                <a:ea typeface="HGP明朝E" panose="02020900000000000000" pitchFamily="18" charset="-128"/>
              </a:rPr>
              <a:t>とは</a:t>
            </a:r>
            <a:r>
              <a:rPr lang="en-US" altLang="ja-JP" sz="1400" dirty="0">
                <a:latin typeface="HGP明朝E" panose="02020900000000000000" pitchFamily="18" charset="-128"/>
                <a:ea typeface="HGP明朝E" panose="02020900000000000000" pitchFamily="18" charset="-128"/>
              </a:rPr>
              <a:t>,</a:t>
            </a:r>
            <a:r>
              <a:rPr lang="ja-JP" altLang="en-US" sz="1400" dirty="0">
                <a:latin typeface="HGP明朝E" panose="02020900000000000000" pitchFamily="18" charset="-128"/>
                <a:ea typeface="HGP明朝E" panose="02020900000000000000" pitchFamily="18" charset="-128"/>
              </a:rPr>
              <a:t>明治に長与専斎がヨーロッパを視察し</a:t>
            </a:r>
            <a:r>
              <a:rPr lang="en-US" altLang="ja-JP" sz="1400" dirty="0">
                <a:latin typeface="HGP明朝E" panose="02020900000000000000" pitchFamily="18" charset="-128"/>
                <a:ea typeface="HGP明朝E" panose="02020900000000000000" pitchFamily="18" charset="-128"/>
              </a:rPr>
              <a:t>,</a:t>
            </a:r>
            <a:r>
              <a:rPr lang="ja-JP" altLang="en-US" sz="1400" dirty="0">
                <a:latin typeface="HGP明朝E" panose="02020900000000000000" pitchFamily="18" charset="-128"/>
                <a:ea typeface="HGP明朝E" panose="02020900000000000000" pitchFamily="18" charset="-128"/>
              </a:rPr>
              <a:t>生命や生活を守る概念としてのドイツ語の</a:t>
            </a:r>
            <a:r>
              <a:rPr lang="en-US" altLang="ja-JP" sz="1400" dirty="0">
                <a:latin typeface="HGP明朝E" panose="02020900000000000000" pitchFamily="18" charset="-128"/>
                <a:ea typeface="HGP明朝E" panose="02020900000000000000" pitchFamily="18" charset="-128"/>
              </a:rPr>
              <a:t>｢</a:t>
            </a:r>
            <a:r>
              <a:rPr lang="ja-JP" altLang="en-US" sz="1400" dirty="0">
                <a:latin typeface="HGP明朝E" panose="02020900000000000000" pitchFamily="18" charset="-128"/>
                <a:ea typeface="HGP明朝E" panose="02020900000000000000" pitchFamily="18" charset="-128"/>
              </a:rPr>
              <a:t>ヒュギエーネ</a:t>
            </a:r>
            <a:r>
              <a:rPr lang="en-US" altLang="ja-JP" sz="1400" dirty="0">
                <a:latin typeface="HGP明朝E" panose="02020900000000000000" pitchFamily="18" charset="-128"/>
                <a:ea typeface="HGP明朝E" panose="02020900000000000000" pitchFamily="18" charset="-128"/>
              </a:rPr>
              <a:t>(Hygiene)｣</a:t>
            </a:r>
            <a:r>
              <a:rPr lang="ja-JP" altLang="en-US" sz="1400" dirty="0">
                <a:latin typeface="HGP明朝E" panose="02020900000000000000" pitchFamily="18" charset="-128"/>
                <a:ea typeface="HGP明朝E" panose="02020900000000000000" pitchFamily="18" charset="-128"/>
              </a:rPr>
              <a:t>が社会基盤整備を含み</a:t>
            </a:r>
            <a:r>
              <a:rPr lang="en-US" altLang="ja-JP" sz="1400" dirty="0">
                <a:latin typeface="HGP明朝E" panose="02020900000000000000" pitchFamily="18" charset="-128"/>
                <a:ea typeface="HGP明朝E" panose="02020900000000000000" pitchFamily="18" charset="-128"/>
              </a:rPr>
              <a:t>,</a:t>
            </a:r>
            <a:r>
              <a:rPr lang="ja-JP" altLang="en-US" sz="1400" dirty="0">
                <a:latin typeface="HGP明朝E" panose="02020900000000000000" pitchFamily="18" charset="-128"/>
                <a:ea typeface="HGP明朝E" panose="02020900000000000000" pitchFamily="18" charset="-128"/>
              </a:rPr>
              <a:t>国家</a:t>
            </a:r>
            <a:r>
              <a:rPr lang="en-US" altLang="ja-JP" sz="1400" dirty="0">
                <a:latin typeface="HGP明朝E" panose="02020900000000000000" pitchFamily="18" charset="-128"/>
                <a:ea typeface="HGP明朝E" panose="02020900000000000000" pitchFamily="18" charset="-128"/>
              </a:rPr>
              <a:t>,</a:t>
            </a:r>
            <a:r>
              <a:rPr lang="ja-JP" altLang="en-US" sz="1400" dirty="0">
                <a:latin typeface="HGP明朝E" panose="02020900000000000000" pitchFamily="18" charset="-128"/>
                <a:ea typeface="HGP明朝E" panose="02020900000000000000" pitchFamily="18" charset="-128"/>
              </a:rPr>
              <a:t>都市を対象としていることから</a:t>
            </a:r>
            <a:r>
              <a:rPr lang="en-US" altLang="ja-JP" sz="1400" dirty="0">
                <a:latin typeface="HGP明朝E" panose="02020900000000000000" pitchFamily="18" charset="-128"/>
                <a:ea typeface="HGP明朝E" panose="02020900000000000000" pitchFamily="18" charset="-128"/>
              </a:rPr>
              <a:t>,</a:t>
            </a:r>
            <a:r>
              <a:rPr lang="ja-JP" altLang="en-US" sz="1400" dirty="0">
                <a:latin typeface="HGP明朝E" panose="02020900000000000000" pitchFamily="18" charset="-128"/>
                <a:ea typeface="HGP明朝E" panose="02020900000000000000" pitchFamily="18" charset="-128"/>
              </a:rPr>
              <a:t>その和訳について</a:t>
            </a:r>
            <a:r>
              <a:rPr lang="en-US" altLang="ja-JP" sz="1400" dirty="0">
                <a:latin typeface="HGP明朝E" panose="02020900000000000000" pitchFamily="18" charset="-128"/>
                <a:ea typeface="HGP明朝E" panose="02020900000000000000" pitchFamily="18" charset="-128"/>
              </a:rPr>
              <a:t>,</a:t>
            </a:r>
            <a:r>
              <a:rPr lang="ja-JP" altLang="en-US" sz="1400" dirty="0">
                <a:latin typeface="HGP明朝E" panose="02020900000000000000" pitchFamily="18" charset="-128"/>
                <a:ea typeface="HGP明朝E" panose="02020900000000000000" pitchFamily="18" charset="-128"/>
              </a:rPr>
              <a:t>敢えて</a:t>
            </a:r>
            <a:r>
              <a:rPr lang="en-US" altLang="ja-JP" sz="1400" dirty="0">
                <a:latin typeface="HGP明朝E" panose="02020900000000000000" pitchFamily="18" charset="-128"/>
                <a:ea typeface="HGP明朝E" panose="02020900000000000000" pitchFamily="18" charset="-128"/>
              </a:rPr>
              <a:t>｢</a:t>
            </a:r>
            <a:r>
              <a:rPr lang="ja-JP" altLang="en-US" sz="1400" dirty="0">
                <a:latin typeface="HGP明朝E" panose="02020900000000000000" pitchFamily="18" charset="-128"/>
                <a:ea typeface="HGP明朝E" panose="02020900000000000000" pitchFamily="18" charset="-128"/>
              </a:rPr>
              <a:t>養生</a:t>
            </a:r>
            <a:r>
              <a:rPr lang="en-US" altLang="ja-JP" sz="1400" dirty="0">
                <a:latin typeface="HGP明朝E" panose="02020900000000000000" pitchFamily="18" charset="-128"/>
                <a:ea typeface="HGP明朝E" panose="02020900000000000000" pitchFamily="18" charset="-128"/>
              </a:rPr>
              <a:t>｣(｢</a:t>
            </a:r>
            <a:r>
              <a:rPr lang="ja-JP" altLang="en-US" sz="1400" dirty="0">
                <a:latin typeface="HGP明朝E" panose="02020900000000000000" pitchFamily="18" charset="-128"/>
                <a:ea typeface="HGP明朝E" panose="02020900000000000000" pitchFamily="18" charset="-128"/>
              </a:rPr>
              <a:t>健康</a:t>
            </a:r>
            <a:r>
              <a:rPr lang="en-US" altLang="ja-JP" sz="1400" dirty="0">
                <a:latin typeface="HGP明朝E" panose="02020900000000000000" pitchFamily="18" charset="-128"/>
                <a:ea typeface="HGP明朝E" panose="02020900000000000000" pitchFamily="18" charset="-128"/>
              </a:rPr>
              <a:t>｣,｢</a:t>
            </a:r>
            <a:r>
              <a:rPr lang="ja-JP" altLang="en-US" sz="1400" dirty="0">
                <a:latin typeface="HGP明朝E" panose="02020900000000000000" pitchFamily="18" charset="-128"/>
                <a:ea typeface="HGP明朝E" panose="02020900000000000000" pitchFamily="18" charset="-128"/>
              </a:rPr>
              <a:t>保健</a:t>
            </a:r>
            <a:r>
              <a:rPr lang="en-US" altLang="ja-JP" sz="1400" dirty="0">
                <a:latin typeface="HGP明朝E" panose="02020900000000000000" pitchFamily="18" charset="-128"/>
                <a:ea typeface="HGP明朝E" panose="02020900000000000000" pitchFamily="18" charset="-128"/>
              </a:rPr>
              <a:t>｣)</a:t>
            </a:r>
            <a:r>
              <a:rPr lang="ja-JP" altLang="en-US" sz="1400" dirty="0">
                <a:latin typeface="HGP明朝E" panose="02020900000000000000" pitchFamily="18" charset="-128"/>
                <a:ea typeface="HGP明朝E" panose="02020900000000000000" pitchFamily="18" charset="-128"/>
              </a:rPr>
              <a:t>を転用せず</a:t>
            </a:r>
            <a:r>
              <a:rPr lang="en-US" altLang="ja-JP" sz="1400" dirty="0">
                <a:latin typeface="HGP明朝E" panose="02020900000000000000" pitchFamily="18" charset="-128"/>
                <a:ea typeface="HGP明朝E" panose="02020900000000000000" pitchFamily="18" charset="-128"/>
              </a:rPr>
              <a:t>,</a:t>
            </a:r>
            <a:r>
              <a:rPr lang="ja-JP" altLang="en-US" sz="1400" dirty="0">
                <a:latin typeface="HGP明朝E" panose="02020900000000000000" pitchFamily="18" charset="-128"/>
                <a:ea typeface="HGP明朝E" panose="02020900000000000000" pitchFamily="18" charset="-128"/>
              </a:rPr>
              <a:t>荘子の庚桑楚篇にある</a:t>
            </a:r>
            <a:r>
              <a:rPr lang="en-US" altLang="ja-JP" sz="1400" dirty="0">
                <a:latin typeface="HGP明朝E" panose="02020900000000000000" pitchFamily="18" charset="-128"/>
                <a:ea typeface="HGP明朝E" panose="02020900000000000000" pitchFamily="18" charset="-128"/>
              </a:rPr>
              <a:t>｢</a:t>
            </a:r>
            <a:r>
              <a:rPr lang="ja-JP" altLang="en-US" sz="1400" dirty="0">
                <a:latin typeface="HGP明朝E" panose="02020900000000000000" pitchFamily="18" charset="-128"/>
                <a:ea typeface="HGP明朝E" panose="02020900000000000000" pitchFamily="18" charset="-128"/>
              </a:rPr>
              <a:t>衛生</a:t>
            </a:r>
            <a:r>
              <a:rPr lang="en-US" altLang="ja-JP" sz="1400" dirty="0">
                <a:latin typeface="HGP明朝E" panose="02020900000000000000" pitchFamily="18" charset="-128"/>
                <a:ea typeface="HGP明朝E" panose="02020900000000000000" pitchFamily="18" charset="-128"/>
              </a:rPr>
              <a:t>｣</a:t>
            </a:r>
            <a:r>
              <a:rPr lang="ja-JP" altLang="en-US" sz="1400" dirty="0">
                <a:latin typeface="HGP明朝E" panose="02020900000000000000" pitchFamily="18" charset="-128"/>
                <a:ea typeface="HGP明朝E" panose="02020900000000000000" pitchFamily="18" charset="-128"/>
              </a:rPr>
              <a:t>の語をあてた</a:t>
            </a:r>
            <a:r>
              <a:rPr lang="en-US" altLang="ja-JP" sz="1400" dirty="0">
                <a:latin typeface="HGP明朝E" panose="02020900000000000000" pitchFamily="18" charset="-128"/>
                <a:ea typeface="HGP明朝E" panose="02020900000000000000" pitchFamily="18" charset="-128"/>
              </a:rPr>
              <a:t>,</a:t>
            </a:r>
            <a:r>
              <a:rPr lang="ja-JP" altLang="en-US" sz="1400" dirty="0">
                <a:latin typeface="HGP明朝E" panose="02020900000000000000" pitchFamily="18" charset="-128"/>
                <a:ea typeface="HGP明朝E" panose="02020900000000000000" pitchFamily="18" charset="-128"/>
              </a:rPr>
              <a:t>とある。</a:t>
            </a:r>
          </a:p>
          <a:p>
            <a:pPr>
              <a:lnSpc>
                <a:spcPts val="2064"/>
              </a:lnSpc>
            </a:pPr>
            <a:r>
              <a:rPr lang="ja-JP" altLang="en-US" sz="1400" dirty="0">
                <a:latin typeface="HGP明朝E" panose="02020900000000000000" pitchFamily="18" charset="-128"/>
                <a:ea typeface="HGP明朝E" panose="02020900000000000000" pitchFamily="18" charset="-128"/>
              </a:rPr>
              <a:t>　昨今の</a:t>
            </a:r>
            <a:r>
              <a:rPr lang="en-US" altLang="ja-JP" sz="1400" dirty="0">
                <a:latin typeface="HGP明朝E" panose="02020900000000000000" pitchFamily="18" charset="-128"/>
                <a:ea typeface="HGP明朝E" panose="02020900000000000000" pitchFamily="18" charset="-128"/>
              </a:rPr>
              <a:t>｢</a:t>
            </a:r>
            <a:r>
              <a:rPr lang="ja-JP" altLang="en-US" sz="1400" dirty="0">
                <a:latin typeface="HGP明朝E" panose="02020900000000000000" pitchFamily="18" charset="-128"/>
                <a:ea typeface="HGP明朝E" panose="02020900000000000000" pitchFamily="18" charset="-128"/>
              </a:rPr>
              <a:t>衛生</a:t>
            </a:r>
            <a:r>
              <a:rPr lang="en-US" altLang="ja-JP" sz="1400" dirty="0">
                <a:latin typeface="HGP明朝E" panose="02020900000000000000" pitchFamily="18" charset="-128"/>
                <a:ea typeface="HGP明朝E" panose="02020900000000000000" pitchFamily="18" charset="-128"/>
              </a:rPr>
              <a:t>｣</a:t>
            </a:r>
            <a:r>
              <a:rPr lang="ja-JP" altLang="en-US" sz="1400" dirty="0">
                <a:latin typeface="HGP明朝E" panose="02020900000000000000" pitchFamily="18" charset="-128"/>
                <a:ea typeface="HGP明朝E" panose="02020900000000000000" pitchFamily="18" charset="-128"/>
              </a:rPr>
              <a:t>のニュアンスは</a:t>
            </a:r>
            <a:r>
              <a:rPr lang="en-US" altLang="ja-JP" sz="1400" dirty="0">
                <a:latin typeface="HGP明朝E" panose="02020900000000000000" pitchFamily="18" charset="-128"/>
                <a:ea typeface="HGP明朝E" panose="02020900000000000000" pitchFamily="18" charset="-128"/>
              </a:rPr>
              <a:t>,</a:t>
            </a:r>
            <a:r>
              <a:rPr lang="ja-JP" altLang="en-US" sz="1400" dirty="0">
                <a:latin typeface="HGP明朝E" panose="02020900000000000000" pitchFamily="18" charset="-128"/>
                <a:ea typeface="HGP明朝E" panose="02020900000000000000" pitchFamily="18" charset="-128"/>
              </a:rPr>
              <a:t>健康的な意味合いよりも</a:t>
            </a:r>
            <a:r>
              <a:rPr lang="en-US" altLang="ja-JP" sz="1400" dirty="0">
                <a:latin typeface="HGP明朝E" panose="02020900000000000000" pitchFamily="18" charset="-128"/>
                <a:ea typeface="HGP明朝E" panose="02020900000000000000" pitchFamily="18" charset="-128"/>
              </a:rPr>
              <a:t>,</a:t>
            </a:r>
            <a:r>
              <a:rPr lang="ja-JP" altLang="en-US" sz="1400" dirty="0">
                <a:latin typeface="HGP明朝E" panose="02020900000000000000" pitchFamily="18" charset="-128"/>
                <a:ea typeface="HGP明朝E" panose="02020900000000000000" pitchFamily="18" charset="-128"/>
              </a:rPr>
              <a:t>公衆衛生や食品衛生など清潔的な意味合いが強くなっている。</a:t>
            </a:r>
          </a:p>
          <a:p>
            <a:pPr>
              <a:lnSpc>
                <a:spcPts val="2064"/>
              </a:lnSpc>
            </a:pPr>
            <a:r>
              <a:rPr lang="ja-JP" altLang="en-US" sz="1400" dirty="0">
                <a:latin typeface="HGP明朝E" panose="02020900000000000000" pitchFamily="18" charset="-128"/>
                <a:ea typeface="HGP明朝E" panose="02020900000000000000" pitchFamily="18" charset="-128"/>
              </a:rPr>
              <a:t>　</a:t>
            </a:r>
            <a:r>
              <a:rPr lang="en-US" altLang="ja-JP" sz="1400" dirty="0">
                <a:latin typeface="HGP明朝E" panose="02020900000000000000" pitchFamily="18" charset="-128"/>
                <a:ea typeface="HGP明朝E" panose="02020900000000000000" pitchFamily="18" charset="-128"/>
              </a:rPr>
              <a:t>｢Hygiene｣</a:t>
            </a:r>
            <a:r>
              <a:rPr lang="ja-JP" altLang="en-US" sz="1400" dirty="0">
                <a:latin typeface="HGP明朝E" panose="02020900000000000000" pitchFamily="18" charset="-128"/>
                <a:ea typeface="HGP明朝E" panose="02020900000000000000" pitchFamily="18" charset="-128"/>
              </a:rPr>
              <a:t>も公衆衛生に用いられ</a:t>
            </a:r>
            <a:r>
              <a:rPr lang="en-US" altLang="ja-JP" sz="1400" dirty="0">
                <a:latin typeface="HGP明朝E" panose="02020900000000000000" pitchFamily="18" charset="-128"/>
                <a:ea typeface="HGP明朝E" panose="02020900000000000000" pitchFamily="18" charset="-128"/>
              </a:rPr>
              <a:t>,</a:t>
            </a:r>
            <a:r>
              <a:rPr lang="ja-JP" altLang="en-US" sz="1400" dirty="0">
                <a:latin typeface="HGP明朝E" panose="02020900000000000000" pitchFamily="18" charset="-128"/>
                <a:ea typeface="HGP明朝E" panose="02020900000000000000" pitchFamily="18" charset="-128"/>
              </a:rPr>
              <a:t>労働安全衛生法の英訳は</a:t>
            </a:r>
            <a:r>
              <a:rPr lang="en-US" altLang="ja-JP" sz="1400" dirty="0">
                <a:latin typeface="HGP明朝E" panose="02020900000000000000" pitchFamily="18" charset="-128"/>
                <a:ea typeface="HGP明朝E" panose="02020900000000000000" pitchFamily="18" charset="-128"/>
              </a:rPr>
              <a:t>｢Industrial Safety and Health Act｣</a:t>
            </a:r>
            <a:r>
              <a:rPr lang="ja-JP" altLang="en-US" sz="1400" dirty="0">
                <a:latin typeface="HGP明朝E" panose="02020900000000000000" pitchFamily="18" charset="-128"/>
                <a:ea typeface="HGP明朝E" panose="02020900000000000000" pitchFamily="18" charset="-128"/>
              </a:rPr>
              <a:t>であるので</a:t>
            </a:r>
            <a:r>
              <a:rPr lang="en-US" altLang="ja-JP" sz="1400" dirty="0">
                <a:latin typeface="HGP明朝E" panose="02020900000000000000" pitchFamily="18" charset="-128"/>
                <a:ea typeface="HGP明朝E" panose="02020900000000000000" pitchFamily="18" charset="-128"/>
              </a:rPr>
              <a:t>,</a:t>
            </a:r>
            <a:r>
              <a:rPr lang="ja-JP" altLang="en-US" sz="1400" dirty="0">
                <a:latin typeface="HGP明朝E" panose="02020900000000000000" pitchFamily="18" charset="-128"/>
                <a:ea typeface="HGP明朝E" panose="02020900000000000000" pitchFamily="18" charset="-128"/>
              </a:rPr>
              <a:t>清潔状態よりも健康状態の色合いが濃い。</a:t>
            </a:r>
          </a:p>
          <a:p>
            <a:pPr>
              <a:lnSpc>
                <a:spcPts val="2064"/>
              </a:lnSpc>
            </a:pPr>
            <a:r>
              <a:rPr lang="ja-JP" altLang="en-US" sz="1400" dirty="0">
                <a:latin typeface="HGP明朝E" panose="02020900000000000000" pitchFamily="18" charset="-128"/>
                <a:ea typeface="HGP明朝E" panose="02020900000000000000" pitchFamily="18" charset="-128"/>
              </a:rPr>
              <a:t>　つまり</a:t>
            </a:r>
            <a:r>
              <a:rPr lang="en-US" altLang="ja-JP" sz="1400" dirty="0">
                <a:latin typeface="HGP明朝E" panose="02020900000000000000" pitchFamily="18" charset="-128"/>
                <a:ea typeface="HGP明朝E" panose="02020900000000000000" pitchFamily="18" charset="-128"/>
              </a:rPr>
              <a:t>,</a:t>
            </a:r>
            <a:r>
              <a:rPr lang="ja-JP" altLang="en-US" sz="1400" dirty="0">
                <a:latin typeface="HGP明朝E" panose="02020900000000000000" pitchFamily="18" charset="-128"/>
                <a:ea typeface="HGP明朝E" panose="02020900000000000000" pitchFamily="18" charset="-128"/>
              </a:rPr>
              <a:t>労働衛生は</a:t>
            </a:r>
            <a:r>
              <a:rPr lang="en-US" altLang="ja-JP" sz="1400" dirty="0">
                <a:latin typeface="HGP明朝E" panose="02020900000000000000" pitchFamily="18" charset="-128"/>
                <a:ea typeface="HGP明朝E" panose="02020900000000000000" pitchFamily="18" charset="-128"/>
              </a:rPr>
              <a:t>,</a:t>
            </a:r>
            <a:r>
              <a:rPr lang="ja-JP" altLang="en-US" sz="1400" dirty="0">
                <a:latin typeface="HGP明朝E" panose="02020900000000000000" pitchFamily="18" charset="-128"/>
                <a:ea typeface="HGP明朝E" panose="02020900000000000000" pitchFamily="18" charset="-128"/>
              </a:rPr>
              <a:t>健康を保つ</a:t>
            </a:r>
            <a:r>
              <a:rPr lang="en-US" altLang="ja-JP" sz="1400" dirty="0">
                <a:latin typeface="HGP明朝E" panose="02020900000000000000" pitchFamily="18" charset="-128"/>
                <a:ea typeface="HGP明朝E" panose="02020900000000000000" pitchFamily="18" charset="-128"/>
              </a:rPr>
              <a:t>｢</a:t>
            </a:r>
            <a:r>
              <a:rPr lang="ja-JP" altLang="en-US" sz="1400" dirty="0">
                <a:latin typeface="HGP明朝E" panose="02020900000000000000" pitchFamily="18" charset="-128"/>
                <a:ea typeface="HGP明朝E" panose="02020900000000000000" pitchFamily="18" charset="-128"/>
              </a:rPr>
              <a:t>保健</a:t>
            </a:r>
            <a:r>
              <a:rPr lang="en-US" altLang="ja-JP" sz="1400" dirty="0">
                <a:latin typeface="HGP明朝E" panose="02020900000000000000" pitchFamily="18" charset="-128"/>
                <a:ea typeface="HGP明朝E" panose="02020900000000000000" pitchFamily="18" charset="-128"/>
              </a:rPr>
              <a:t>｣</a:t>
            </a:r>
            <a:r>
              <a:rPr lang="ja-JP" altLang="en-US" sz="1400" dirty="0" err="1">
                <a:latin typeface="HGP明朝E" panose="02020900000000000000" pitchFamily="18" charset="-128"/>
                <a:ea typeface="HGP明朝E" panose="02020900000000000000" pitchFamily="18" charset="-128"/>
              </a:rPr>
              <a:t>だけ</a:t>
            </a:r>
            <a:r>
              <a:rPr lang="ja-JP" altLang="en-US" sz="1400" dirty="0">
                <a:latin typeface="HGP明朝E" panose="02020900000000000000" pitchFamily="18" charset="-128"/>
                <a:ea typeface="HGP明朝E" panose="02020900000000000000" pitchFamily="18" charset="-128"/>
              </a:rPr>
              <a:t>ではなく</a:t>
            </a:r>
            <a:r>
              <a:rPr lang="en-US" altLang="ja-JP" sz="1400" dirty="0">
                <a:latin typeface="HGP明朝E" panose="02020900000000000000" pitchFamily="18" charset="-128"/>
                <a:ea typeface="HGP明朝E" panose="02020900000000000000" pitchFamily="18" charset="-128"/>
              </a:rPr>
              <a:t>,</a:t>
            </a:r>
            <a:r>
              <a:rPr lang="ja-JP" altLang="en-US" sz="1400" dirty="0">
                <a:latin typeface="HGP明朝E" panose="02020900000000000000" pitchFamily="18" charset="-128"/>
                <a:ea typeface="HGP明朝E" panose="02020900000000000000" pitchFamily="18" charset="-128"/>
              </a:rPr>
              <a:t>生を守る</a:t>
            </a:r>
            <a:r>
              <a:rPr lang="en-US" altLang="ja-JP" sz="1400" dirty="0">
                <a:latin typeface="HGP明朝E" panose="02020900000000000000" pitchFamily="18" charset="-128"/>
                <a:ea typeface="HGP明朝E" panose="02020900000000000000" pitchFamily="18" charset="-128"/>
              </a:rPr>
              <a:t>｢</a:t>
            </a:r>
            <a:r>
              <a:rPr lang="ja-JP" altLang="en-US" sz="1400" dirty="0">
                <a:latin typeface="HGP明朝E" panose="02020900000000000000" pitchFamily="18" charset="-128"/>
                <a:ea typeface="HGP明朝E" panose="02020900000000000000" pitchFamily="18" charset="-128"/>
              </a:rPr>
              <a:t>衛生</a:t>
            </a:r>
            <a:r>
              <a:rPr lang="en-US" altLang="ja-JP" sz="1400" dirty="0">
                <a:latin typeface="HGP明朝E" panose="02020900000000000000" pitchFamily="18" charset="-128"/>
                <a:ea typeface="HGP明朝E" panose="02020900000000000000" pitchFamily="18" charset="-128"/>
              </a:rPr>
              <a:t>｣</a:t>
            </a:r>
            <a:r>
              <a:rPr lang="ja-JP" altLang="en-US" sz="1400" dirty="0">
                <a:latin typeface="HGP明朝E" panose="02020900000000000000" pitchFamily="18" charset="-128"/>
                <a:ea typeface="HGP明朝E" panose="02020900000000000000" pitchFamily="18" charset="-128"/>
              </a:rPr>
              <a:t>である。</a:t>
            </a:r>
          </a:p>
          <a:p>
            <a:pPr>
              <a:lnSpc>
                <a:spcPts val="2064"/>
              </a:lnSpc>
            </a:pPr>
            <a:r>
              <a:rPr lang="ja-JP" altLang="en-US" sz="1400" dirty="0">
                <a:latin typeface="HGP明朝E" panose="02020900000000000000" pitchFamily="18" charset="-128"/>
                <a:ea typeface="HGP明朝E" panose="02020900000000000000" pitchFamily="18" charset="-128"/>
              </a:rPr>
              <a:t>＊</a:t>
            </a:r>
            <a:r>
              <a:rPr lang="en-US" altLang="ja-JP" sz="1400" dirty="0">
                <a:latin typeface="HGP明朝E" panose="02020900000000000000" pitchFamily="18" charset="-128"/>
                <a:ea typeface="HGP明朝E" panose="02020900000000000000" pitchFamily="18" charset="-128"/>
              </a:rPr>
              <a:t>｢</a:t>
            </a:r>
            <a:r>
              <a:rPr lang="ja-JP" altLang="en-US" sz="1400" dirty="0">
                <a:latin typeface="HGP明朝E" panose="02020900000000000000" pitchFamily="18" charset="-128"/>
                <a:ea typeface="HGP明朝E" panose="02020900000000000000" pitchFamily="18" charset="-128"/>
              </a:rPr>
              <a:t>衛</a:t>
            </a:r>
            <a:r>
              <a:rPr lang="en-US" altLang="ja-JP" sz="1400" dirty="0">
                <a:latin typeface="HGP明朝E" panose="02020900000000000000" pitchFamily="18" charset="-128"/>
                <a:ea typeface="HGP明朝E" panose="02020900000000000000" pitchFamily="18" charset="-128"/>
              </a:rPr>
              <a:t>｣</a:t>
            </a:r>
            <a:r>
              <a:rPr lang="ja-JP" altLang="en-US" sz="1400" dirty="0">
                <a:latin typeface="HGP明朝E" panose="02020900000000000000" pitchFamily="18" charset="-128"/>
                <a:ea typeface="HGP明朝E" panose="02020900000000000000" pitchFamily="18" charset="-128"/>
              </a:rPr>
              <a:t>と</a:t>
            </a:r>
            <a:r>
              <a:rPr lang="en-US" altLang="ja-JP" sz="1400" dirty="0">
                <a:latin typeface="HGP明朝E" panose="02020900000000000000" pitchFamily="18" charset="-128"/>
                <a:ea typeface="HGP明朝E" panose="02020900000000000000" pitchFamily="18" charset="-128"/>
              </a:rPr>
              <a:t>｢</a:t>
            </a:r>
            <a:r>
              <a:rPr lang="ja-JP" altLang="en-US" sz="1400" dirty="0">
                <a:latin typeface="HGP明朝E" panose="02020900000000000000" pitchFamily="18" charset="-128"/>
                <a:ea typeface="HGP明朝E" panose="02020900000000000000" pitchFamily="18" charset="-128"/>
              </a:rPr>
              <a:t>守</a:t>
            </a:r>
            <a:r>
              <a:rPr lang="en-US" altLang="ja-JP" sz="1400" dirty="0">
                <a:latin typeface="HGP明朝E" panose="02020900000000000000" pitchFamily="18" charset="-128"/>
                <a:ea typeface="HGP明朝E" panose="02020900000000000000" pitchFamily="18" charset="-128"/>
              </a:rPr>
              <a:t>｣</a:t>
            </a:r>
            <a:r>
              <a:rPr lang="ja-JP" altLang="en-US" sz="1400" dirty="0">
                <a:latin typeface="HGP明朝E" panose="02020900000000000000" pitchFamily="18" charset="-128"/>
                <a:ea typeface="HGP明朝E" panose="02020900000000000000" pitchFamily="18" charset="-128"/>
              </a:rPr>
              <a:t>の違いは</a:t>
            </a:r>
            <a:r>
              <a:rPr lang="en-US" altLang="ja-JP" sz="1400" dirty="0">
                <a:latin typeface="HGP明朝E" panose="02020900000000000000" pitchFamily="18" charset="-128"/>
                <a:ea typeface="HGP明朝E" panose="02020900000000000000" pitchFamily="18" charset="-128"/>
              </a:rPr>
              <a:t>,</a:t>
            </a:r>
            <a:r>
              <a:rPr lang="ja-JP" altLang="en-US" sz="1400" dirty="0">
                <a:latin typeface="HGP明朝E" panose="02020900000000000000" pitchFamily="18" charset="-128"/>
                <a:ea typeface="HGP明朝E" panose="02020900000000000000" pitchFamily="18" charset="-128"/>
              </a:rPr>
              <a:t>同じまもるでも</a:t>
            </a:r>
            <a:r>
              <a:rPr lang="en-US" altLang="ja-JP" sz="1400" dirty="0">
                <a:latin typeface="HGP明朝E" panose="02020900000000000000" pitchFamily="18" charset="-128"/>
                <a:ea typeface="HGP明朝E" panose="02020900000000000000" pitchFamily="18" charset="-128"/>
              </a:rPr>
              <a:t>,｢</a:t>
            </a:r>
            <a:r>
              <a:rPr lang="ja-JP" altLang="en-US" sz="1400" dirty="0">
                <a:latin typeface="HGP明朝E" panose="02020900000000000000" pitchFamily="18" charset="-128"/>
                <a:ea typeface="HGP明朝E" panose="02020900000000000000" pitchFamily="18" charset="-128"/>
              </a:rPr>
              <a:t>守</a:t>
            </a:r>
            <a:r>
              <a:rPr lang="en-US" altLang="ja-JP" sz="1400" dirty="0">
                <a:latin typeface="HGP明朝E" panose="02020900000000000000" pitchFamily="18" charset="-128"/>
                <a:ea typeface="HGP明朝E" panose="02020900000000000000" pitchFamily="18" charset="-128"/>
              </a:rPr>
              <a:t>｣</a:t>
            </a:r>
            <a:r>
              <a:rPr lang="ja-JP" altLang="en-US" sz="1400" dirty="0">
                <a:latin typeface="HGP明朝E" panose="02020900000000000000" pitchFamily="18" charset="-128"/>
                <a:ea typeface="HGP明朝E" panose="02020900000000000000" pitchFamily="18" charset="-128"/>
              </a:rPr>
              <a:t>は手で囲んで１人でまもる</a:t>
            </a:r>
            <a:r>
              <a:rPr lang="en-US" altLang="ja-JP" sz="1400" dirty="0">
                <a:latin typeface="HGP明朝E" panose="02020900000000000000" pitchFamily="18" charset="-128"/>
                <a:ea typeface="HGP明朝E" panose="02020900000000000000" pitchFamily="18" charset="-128"/>
              </a:rPr>
              <a:t>,｢</a:t>
            </a:r>
            <a:r>
              <a:rPr lang="ja-JP" altLang="en-US" sz="1400" dirty="0">
                <a:latin typeface="HGP明朝E" panose="02020900000000000000" pitchFamily="18" charset="-128"/>
                <a:ea typeface="HGP明朝E" panose="02020900000000000000" pitchFamily="18" charset="-128"/>
              </a:rPr>
              <a:t>衛</a:t>
            </a:r>
            <a:r>
              <a:rPr lang="en-US" altLang="ja-JP" sz="1400" dirty="0">
                <a:latin typeface="HGP明朝E" panose="02020900000000000000" pitchFamily="18" charset="-128"/>
                <a:ea typeface="HGP明朝E" panose="02020900000000000000" pitchFamily="18" charset="-128"/>
              </a:rPr>
              <a:t>｣</a:t>
            </a:r>
            <a:r>
              <a:rPr lang="ja-JP" altLang="en-US" sz="1400" dirty="0">
                <a:latin typeface="HGP明朝E" panose="02020900000000000000" pitchFamily="18" charset="-128"/>
                <a:ea typeface="HGP明朝E" panose="02020900000000000000" pitchFamily="18" charset="-128"/>
              </a:rPr>
              <a:t>は城の周りを大勢でまもるという違いがある。</a:t>
            </a:r>
            <a:endParaRPr lang="en-US" altLang="ja-JP" sz="1400" dirty="0">
              <a:latin typeface="HGP明朝E" panose="02020900000000000000" pitchFamily="18" charset="-128"/>
              <a:ea typeface="HGP明朝E" panose="02020900000000000000" pitchFamily="18" charset="-128"/>
            </a:endParaRPr>
          </a:p>
        </p:txBody>
      </p:sp>
      <p:sp>
        <p:nvSpPr>
          <p:cNvPr id="5" name="スライド番号プレースホルダー 4"/>
          <p:cNvSpPr>
            <a:spLocks noGrp="1"/>
          </p:cNvSpPr>
          <p:nvPr>
            <p:ph type="sldNum" sz="quarter" idx="10"/>
          </p:nvPr>
        </p:nvSpPr>
        <p:spPr/>
        <p:txBody>
          <a:bodyPr/>
          <a:lstStyle/>
          <a:p>
            <a:fld id="{5F65748C-C6D8-4748-808C-1CEA1825BD04}" type="slidenum">
              <a:rPr kumimoji="1" lang="ja-JP" altLang="en-US" smtClean="0"/>
              <a:t>56</a:t>
            </a:fld>
            <a:endParaRPr kumimoji="1" lang="ja-JP" altLang="en-US"/>
          </a:p>
        </p:txBody>
      </p:sp>
    </p:spTree>
    <p:extLst>
      <p:ext uri="{BB962C8B-B14F-4D97-AF65-F5344CB8AC3E}">
        <p14:creationId xmlns:p14="http://schemas.microsoft.com/office/powerpoint/2010/main" val="3661581065"/>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154113" y="741363"/>
            <a:ext cx="4814887" cy="3889375"/>
          </a:xfrm>
          <a:prstGeom prst="rect">
            <a:avLst/>
          </a:prstGeom>
        </p:spPr>
      </p:sp>
      <p:sp>
        <p:nvSpPr>
          <p:cNvPr id="3" name="ノート プレースホルダー 2"/>
          <p:cNvSpPr>
            <a:spLocks noGrp="1" noChangeAspect="1"/>
          </p:cNvSpPr>
          <p:nvPr>
            <p:ph type="body" idx="1"/>
          </p:nvPr>
        </p:nvSpPr>
        <p:spPr>
          <a:xfrm>
            <a:off x="1144544" y="4707082"/>
            <a:ext cx="4841287" cy="5251449"/>
          </a:xfrm>
          <a:prstGeom prst="rect">
            <a:avLst/>
          </a:prstGeom>
        </p:spPr>
        <p:txBody>
          <a:bodyPr/>
          <a:lstStyle/>
          <a:p>
            <a:pPr>
              <a:lnSpc>
                <a:spcPts val="2064"/>
              </a:lnSpc>
            </a:pPr>
            <a:r>
              <a:rPr lang="ja-JP" altLang="en-US" sz="1400" dirty="0">
                <a:latin typeface="HGP明朝E" panose="02020900000000000000" pitchFamily="18" charset="-128"/>
                <a:ea typeface="HGP明朝E" panose="02020900000000000000" pitchFamily="18" charset="-128"/>
              </a:rPr>
              <a:t>　</a:t>
            </a:r>
            <a:r>
              <a:rPr lang="en-US" altLang="ja-JP" sz="1400" dirty="0">
                <a:latin typeface="HGP明朝E" panose="02020900000000000000" pitchFamily="18" charset="-128"/>
                <a:ea typeface="HGP明朝E" panose="02020900000000000000" pitchFamily="18" charset="-128"/>
              </a:rPr>
              <a:t>【</a:t>
            </a:r>
            <a:r>
              <a:rPr lang="ja-JP" altLang="en-US" sz="1400" dirty="0">
                <a:latin typeface="HGP明朝E" panose="02020900000000000000" pitchFamily="18" charset="-128"/>
                <a:ea typeface="HGP明朝E" panose="02020900000000000000" pitchFamily="18" charset="-128"/>
              </a:rPr>
              <a:t>労働衛生の目指すもの</a:t>
            </a:r>
            <a:r>
              <a:rPr lang="en-US" altLang="ja-JP" sz="1400" dirty="0">
                <a:latin typeface="HGP明朝E" panose="02020900000000000000" pitchFamily="18" charset="-128"/>
                <a:ea typeface="HGP明朝E" panose="02020900000000000000" pitchFamily="18" charset="-128"/>
              </a:rPr>
              <a:t>】</a:t>
            </a:r>
          </a:p>
          <a:p>
            <a:pPr>
              <a:lnSpc>
                <a:spcPts val="2064"/>
              </a:lnSpc>
            </a:pPr>
            <a:r>
              <a:rPr lang="ja-JP" altLang="en-US" sz="1400" dirty="0">
                <a:latin typeface="HGP明朝E" panose="02020900000000000000" pitchFamily="18" charset="-128"/>
                <a:ea typeface="HGP明朝E" panose="02020900000000000000" pitchFamily="18" charset="-128"/>
              </a:rPr>
              <a:t>　</a:t>
            </a:r>
            <a:r>
              <a:rPr lang="en-US" altLang="ja-JP" sz="1400" dirty="0">
                <a:latin typeface="HGP明朝E" panose="02020900000000000000" pitchFamily="18" charset="-128"/>
                <a:ea typeface="HGP明朝E" panose="02020900000000000000" pitchFamily="18" charset="-128"/>
              </a:rPr>
              <a:t>1950</a:t>
            </a:r>
            <a:r>
              <a:rPr lang="ja-JP" altLang="en-US" sz="1400" dirty="0">
                <a:latin typeface="HGP明朝E" panose="02020900000000000000" pitchFamily="18" charset="-128"/>
                <a:ea typeface="HGP明朝E" panose="02020900000000000000" pitchFamily="18" charset="-128"/>
              </a:rPr>
              <a:t>年</a:t>
            </a:r>
            <a:r>
              <a:rPr lang="en-US" altLang="ja-JP" sz="1400" dirty="0">
                <a:latin typeface="HGP明朝E" panose="02020900000000000000" pitchFamily="18" charset="-128"/>
                <a:ea typeface="HGP明朝E" panose="02020900000000000000" pitchFamily="18" charset="-128"/>
              </a:rPr>
              <a:t>,</a:t>
            </a:r>
            <a:r>
              <a:rPr lang="ja-JP" altLang="en-US" sz="1400" dirty="0">
                <a:latin typeface="HGP明朝E" panose="02020900000000000000" pitchFamily="18" charset="-128"/>
                <a:ea typeface="HGP明朝E" panose="02020900000000000000" pitchFamily="18" charset="-128"/>
              </a:rPr>
              <a:t>国際労働機関</a:t>
            </a:r>
            <a:r>
              <a:rPr lang="en-US" altLang="ja-JP" sz="1400" dirty="0">
                <a:latin typeface="HGP明朝E" panose="02020900000000000000" pitchFamily="18" charset="-128"/>
                <a:ea typeface="HGP明朝E" panose="02020900000000000000" pitchFamily="18" charset="-128"/>
              </a:rPr>
              <a:t>(ILO)</a:t>
            </a:r>
            <a:r>
              <a:rPr lang="ja-JP" altLang="en-US" sz="1400" dirty="0">
                <a:latin typeface="HGP明朝E" panose="02020900000000000000" pitchFamily="18" charset="-128"/>
                <a:ea typeface="HGP明朝E" panose="02020900000000000000" pitchFamily="18" charset="-128"/>
              </a:rPr>
              <a:t>と世界保健機関</a:t>
            </a:r>
            <a:r>
              <a:rPr lang="en-US" altLang="ja-JP" sz="1400" dirty="0">
                <a:latin typeface="HGP明朝E" panose="02020900000000000000" pitchFamily="18" charset="-128"/>
                <a:ea typeface="HGP明朝E" panose="02020900000000000000" pitchFamily="18" charset="-128"/>
              </a:rPr>
              <a:t>(WHO)</a:t>
            </a:r>
            <a:r>
              <a:rPr lang="ja-JP" altLang="en-US" sz="1400" dirty="0">
                <a:latin typeface="HGP明朝E" panose="02020900000000000000" pitchFamily="18" charset="-128"/>
                <a:ea typeface="HGP明朝E" panose="02020900000000000000" pitchFamily="18" charset="-128"/>
              </a:rPr>
              <a:t>の合同保健専門委員会で</a:t>
            </a:r>
            <a:r>
              <a:rPr lang="en-US" altLang="ja-JP" sz="1400" dirty="0">
                <a:latin typeface="HGP明朝E" panose="02020900000000000000" pitchFamily="18" charset="-128"/>
                <a:ea typeface="HGP明朝E" panose="02020900000000000000" pitchFamily="18" charset="-128"/>
              </a:rPr>
              <a:t>,</a:t>
            </a:r>
            <a:r>
              <a:rPr lang="ja-JP" altLang="en-US" sz="1400" dirty="0">
                <a:latin typeface="HGP明朝E" panose="02020900000000000000" pitchFamily="18" charset="-128"/>
                <a:ea typeface="HGP明朝E" panose="02020900000000000000" pitchFamily="18" charset="-128"/>
              </a:rPr>
              <a:t>労働衛生の目標を</a:t>
            </a:r>
            <a:r>
              <a:rPr lang="en-US" altLang="ja-JP" sz="1400" dirty="0">
                <a:latin typeface="HGP明朝E" panose="02020900000000000000" pitchFamily="18" charset="-128"/>
                <a:ea typeface="HGP明朝E" panose="02020900000000000000" pitchFamily="18" charset="-128"/>
              </a:rPr>
              <a:t>『</a:t>
            </a:r>
            <a:r>
              <a:rPr lang="ja-JP" altLang="en-US" sz="1400" dirty="0">
                <a:latin typeface="HGP明朝E" panose="02020900000000000000" pitchFamily="18" charset="-128"/>
                <a:ea typeface="HGP明朝E" panose="02020900000000000000" pitchFamily="18" charset="-128"/>
              </a:rPr>
              <a:t>あらゆる職業に従事する人々の肉体的</a:t>
            </a:r>
            <a:r>
              <a:rPr lang="en-US" altLang="ja-JP" sz="1400" dirty="0">
                <a:latin typeface="HGP明朝E" panose="02020900000000000000" pitchFamily="18" charset="-128"/>
                <a:ea typeface="HGP明朝E" panose="02020900000000000000" pitchFamily="18" charset="-128"/>
              </a:rPr>
              <a:t>,</a:t>
            </a:r>
            <a:r>
              <a:rPr lang="ja-JP" altLang="en-US" sz="1400" dirty="0">
                <a:latin typeface="HGP明朝E" panose="02020900000000000000" pitchFamily="18" charset="-128"/>
                <a:ea typeface="HGP明朝E" panose="02020900000000000000" pitchFamily="18" charset="-128"/>
              </a:rPr>
              <a:t>精神的および社会的福祉を最高度に増進し</a:t>
            </a:r>
            <a:r>
              <a:rPr lang="en-US" altLang="ja-JP" sz="1400" dirty="0">
                <a:latin typeface="HGP明朝E" panose="02020900000000000000" pitchFamily="18" charset="-128"/>
                <a:ea typeface="HGP明朝E" panose="02020900000000000000" pitchFamily="18" charset="-128"/>
              </a:rPr>
              <a:t>,</a:t>
            </a:r>
            <a:r>
              <a:rPr lang="ja-JP" altLang="en-US" sz="1400" dirty="0">
                <a:latin typeface="HGP明朝E" panose="02020900000000000000" pitchFamily="18" charset="-128"/>
                <a:ea typeface="HGP明朝E" panose="02020900000000000000" pitchFamily="18" charset="-128"/>
              </a:rPr>
              <a:t>維持させること 。作業条件にもとづく疾病を防止すること。健康に不利な諸条件から雇用労働者を保護すること。作業者の生理的</a:t>
            </a:r>
            <a:r>
              <a:rPr lang="en-US" altLang="ja-JP" sz="1400" dirty="0">
                <a:latin typeface="HGP明朝E" panose="02020900000000000000" pitchFamily="18" charset="-128"/>
                <a:ea typeface="HGP明朝E" panose="02020900000000000000" pitchFamily="18" charset="-128"/>
              </a:rPr>
              <a:t>,</a:t>
            </a:r>
            <a:r>
              <a:rPr lang="ja-JP" altLang="en-US" sz="1400" dirty="0">
                <a:latin typeface="HGP明朝E" panose="02020900000000000000" pitchFamily="18" charset="-128"/>
                <a:ea typeface="HGP明朝E" panose="02020900000000000000" pitchFamily="18" charset="-128"/>
              </a:rPr>
              <a:t>心理的特性に適応する作業環境にその作業者を配置すること</a:t>
            </a:r>
            <a:r>
              <a:rPr lang="en-US" altLang="ja-JP" sz="1400" dirty="0">
                <a:latin typeface="HGP明朝E" panose="02020900000000000000" pitchFamily="18" charset="-128"/>
                <a:ea typeface="HGP明朝E" panose="02020900000000000000" pitchFamily="18" charset="-128"/>
              </a:rPr>
              <a:t>』</a:t>
            </a:r>
            <a:r>
              <a:rPr lang="ja-JP" altLang="en-US" sz="1400" dirty="0">
                <a:latin typeface="HGP明朝E" panose="02020900000000000000" pitchFamily="18" charset="-128"/>
                <a:ea typeface="HGP明朝E" panose="02020900000000000000" pitchFamily="18" charset="-128"/>
              </a:rPr>
              <a:t>としている。 </a:t>
            </a:r>
            <a:endParaRPr lang="en-US" altLang="ja-JP" sz="1400" dirty="0">
              <a:latin typeface="HGP明朝E" panose="02020900000000000000" pitchFamily="18" charset="-128"/>
              <a:ea typeface="HGP明朝E" panose="02020900000000000000" pitchFamily="18" charset="-128"/>
            </a:endParaRPr>
          </a:p>
          <a:p>
            <a:pPr defTabSz="943478">
              <a:lnSpc>
                <a:spcPts val="2064"/>
              </a:lnSpc>
              <a:defRPr/>
            </a:pPr>
            <a:r>
              <a:rPr lang="ja-JP" altLang="en-US" sz="1400" dirty="0">
                <a:latin typeface="HGP明朝E" panose="02020900000000000000" pitchFamily="18" charset="-128"/>
                <a:ea typeface="HGP明朝E" panose="02020900000000000000" pitchFamily="18" charset="-128"/>
              </a:rPr>
              <a:t>　</a:t>
            </a:r>
            <a:r>
              <a:rPr lang="en-US" altLang="ja-JP" sz="1400" dirty="0">
                <a:latin typeface="HGP明朝E" panose="02020900000000000000" pitchFamily="18" charset="-128"/>
                <a:ea typeface="HGP明朝E" panose="02020900000000000000" pitchFamily="18" charset="-128"/>
              </a:rPr>
              <a:t>1995</a:t>
            </a:r>
            <a:r>
              <a:rPr lang="ja-JP" altLang="en-US" sz="1400" dirty="0">
                <a:latin typeface="HGP明朝E" panose="02020900000000000000" pitchFamily="18" charset="-128"/>
                <a:ea typeface="HGP明朝E" panose="02020900000000000000" pitchFamily="18" charset="-128"/>
              </a:rPr>
              <a:t>年の合同委員会において</a:t>
            </a:r>
            <a:r>
              <a:rPr lang="en-US" altLang="ja-JP" sz="1400" dirty="0">
                <a:latin typeface="HGP明朝E" panose="02020900000000000000" pitchFamily="18" charset="-128"/>
                <a:ea typeface="HGP明朝E" panose="02020900000000000000" pitchFamily="18" charset="-128"/>
              </a:rPr>
              <a:t>,</a:t>
            </a:r>
            <a:r>
              <a:rPr lang="ja-JP" altLang="en-US" sz="1400" dirty="0">
                <a:latin typeface="HGP明朝E" panose="02020900000000000000" pitchFamily="18" charset="-128"/>
                <a:ea typeface="HGP明朝E" panose="02020900000000000000" pitchFamily="18" charset="-128"/>
              </a:rPr>
              <a:t>労働衛生の目的を</a:t>
            </a:r>
            <a:r>
              <a:rPr lang="en-US" altLang="ja-JP" sz="1400" dirty="0">
                <a:latin typeface="HGP明朝E" panose="02020900000000000000" pitchFamily="18" charset="-128"/>
                <a:ea typeface="HGP明朝E" panose="02020900000000000000" pitchFamily="18" charset="-128"/>
              </a:rPr>
              <a:t>｢</a:t>
            </a:r>
            <a:r>
              <a:rPr lang="ja-JP" altLang="en-US" sz="1400" dirty="0">
                <a:latin typeface="HGP明朝E" panose="02020900000000000000" pitchFamily="18" charset="-128"/>
                <a:ea typeface="HGP明朝E" panose="02020900000000000000" pitchFamily="18" charset="-128"/>
              </a:rPr>
              <a:t>①労働者の健康と労働能力の維持および促進。②安全と健康が確保できるよう労働環境と労働の改善。③労働組織と労働文化の発展。それは</a:t>
            </a:r>
            <a:r>
              <a:rPr lang="en-US" altLang="ja-JP" sz="1400" dirty="0">
                <a:latin typeface="HGP明朝E" panose="02020900000000000000" pitchFamily="18" charset="-128"/>
                <a:ea typeface="HGP明朝E" panose="02020900000000000000" pitchFamily="18" charset="-128"/>
              </a:rPr>
              <a:t>,</a:t>
            </a:r>
            <a:r>
              <a:rPr lang="ja-JP" altLang="en-US" sz="1400" dirty="0">
                <a:latin typeface="HGP明朝E" panose="02020900000000000000" pitchFamily="18" charset="-128"/>
                <a:ea typeface="HGP明朝E" panose="02020900000000000000" pitchFamily="18" charset="-128"/>
              </a:rPr>
              <a:t>労働における健康と安全を支える方向</a:t>
            </a:r>
            <a:r>
              <a:rPr lang="en-US" altLang="ja-JP" sz="1400" dirty="0">
                <a:latin typeface="HGP明朝E" panose="02020900000000000000" pitchFamily="18" charset="-128"/>
                <a:ea typeface="HGP明朝E" panose="02020900000000000000" pitchFamily="18" charset="-128"/>
              </a:rPr>
              <a:t>,</a:t>
            </a:r>
            <a:r>
              <a:rPr lang="ja-JP" altLang="en-US" sz="1400" dirty="0">
                <a:latin typeface="HGP明朝E" panose="02020900000000000000" pitchFamily="18" charset="-128"/>
                <a:ea typeface="HGP明朝E" panose="02020900000000000000" pitchFamily="18" charset="-128"/>
              </a:rPr>
              <a:t>そして健康と安全を支えながら</a:t>
            </a:r>
            <a:r>
              <a:rPr lang="en-US" altLang="ja-JP" sz="1400" dirty="0">
                <a:latin typeface="HGP明朝E" panose="02020900000000000000" pitchFamily="18" charset="-128"/>
                <a:ea typeface="HGP明朝E" panose="02020900000000000000" pitchFamily="18" charset="-128"/>
              </a:rPr>
              <a:t>,</a:t>
            </a:r>
            <a:r>
              <a:rPr lang="ja-JP" altLang="en-US" sz="1400" dirty="0">
                <a:latin typeface="HGP明朝E" panose="02020900000000000000" pitchFamily="18" charset="-128"/>
                <a:ea typeface="HGP明朝E" panose="02020900000000000000" pitchFamily="18" charset="-128"/>
              </a:rPr>
              <a:t>肯定的な社会的風潮および円滑な運営も促進する方向</a:t>
            </a:r>
            <a:r>
              <a:rPr lang="en-US" altLang="ja-JP" sz="1400" dirty="0">
                <a:latin typeface="HGP明朝E" panose="02020900000000000000" pitchFamily="18" charset="-128"/>
                <a:ea typeface="HGP明朝E" panose="02020900000000000000" pitchFamily="18" charset="-128"/>
              </a:rPr>
              <a:t>,</a:t>
            </a:r>
            <a:r>
              <a:rPr lang="ja-JP" altLang="en-US" sz="1400" dirty="0">
                <a:latin typeface="HGP明朝E" panose="02020900000000000000" pitchFamily="18" charset="-128"/>
                <a:ea typeface="HGP明朝E" panose="02020900000000000000" pitchFamily="18" charset="-128"/>
              </a:rPr>
              <a:t>および事業の生産性を上げる方向へ向かうものである</a:t>
            </a:r>
            <a:r>
              <a:rPr lang="en-US" altLang="ja-JP" sz="1400" dirty="0">
                <a:latin typeface="HGP明朝E" panose="02020900000000000000" pitchFamily="18" charset="-128"/>
                <a:ea typeface="HGP明朝E" panose="02020900000000000000" pitchFamily="18" charset="-128"/>
              </a:rPr>
              <a:t>｣</a:t>
            </a:r>
            <a:r>
              <a:rPr lang="ja-JP" altLang="en-US" sz="1400" dirty="0">
                <a:latin typeface="HGP明朝E" panose="02020900000000000000" pitchFamily="18" charset="-128"/>
                <a:ea typeface="HGP明朝E" panose="02020900000000000000" pitchFamily="18" charset="-128"/>
              </a:rPr>
              <a:t>と再定義している。</a:t>
            </a:r>
          </a:p>
        </p:txBody>
      </p:sp>
      <p:sp>
        <p:nvSpPr>
          <p:cNvPr id="5" name="スライド番号プレースホルダー 4"/>
          <p:cNvSpPr>
            <a:spLocks noGrp="1"/>
          </p:cNvSpPr>
          <p:nvPr>
            <p:ph type="sldNum" sz="quarter" idx="10"/>
          </p:nvPr>
        </p:nvSpPr>
        <p:spPr/>
        <p:txBody>
          <a:bodyPr/>
          <a:lstStyle/>
          <a:p>
            <a:fld id="{5F65748C-C6D8-4748-808C-1CEA1825BD04}" type="slidenum">
              <a:rPr kumimoji="1" lang="ja-JP" altLang="en-US" smtClean="0"/>
              <a:t>57</a:t>
            </a:fld>
            <a:endParaRPr kumimoji="1" lang="ja-JP" altLang="en-US"/>
          </a:p>
        </p:txBody>
      </p:sp>
    </p:spTree>
    <p:extLst>
      <p:ext uri="{BB962C8B-B14F-4D97-AF65-F5344CB8AC3E}">
        <p14:creationId xmlns:p14="http://schemas.microsoft.com/office/powerpoint/2010/main" val="3219392305"/>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0531" name="Rectangle 2"/>
          <p:cNvSpPr>
            <a:spLocks noGrp="1" noRot="1" noChangeAspect="1" noChangeArrowheads="1" noTextEdit="1"/>
          </p:cNvSpPr>
          <p:nvPr>
            <p:ph type="sldImg"/>
          </p:nvPr>
        </p:nvSpPr>
        <p:spPr>
          <a:xfrm>
            <a:off x="1154113" y="741363"/>
            <a:ext cx="4814887" cy="3889375"/>
          </a:xfrm>
          <a:prstGeom prst="rect">
            <a:avLst/>
          </a:prstGeom>
          <a:ln/>
        </p:spPr>
      </p:sp>
      <p:sp>
        <p:nvSpPr>
          <p:cNvPr id="150532" name="Rectangle 3"/>
          <p:cNvSpPr>
            <a:spLocks noGrp="1" noChangeAspect="1" noChangeArrowheads="1"/>
          </p:cNvSpPr>
          <p:nvPr>
            <p:ph type="body" idx="1"/>
          </p:nvPr>
        </p:nvSpPr>
        <p:spPr>
          <a:xfrm>
            <a:off x="1144543" y="4890047"/>
            <a:ext cx="4828132" cy="5055415"/>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defTabSz="943478">
              <a:lnSpc>
                <a:spcPts val="2064"/>
              </a:lnSpc>
              <a:defRPr/>
            </a:pPr>
            <a:r>
              <a:rPr lang="ja-JP" altLang="en-US" sz="1400" dirty="0">
                <a:solidFill>
                  <a:prstClr val="black"/>
                </a:solidFill>
                <a:latin typeface="HGP明朝E" panose="02020900000000000000" pitchFamily="18" charset="-128"/>
                <a:ea typeface="HGP明朝E" panose="02020900000000000000" pitchFamily="18" charset="-128"/>
              </a:rPr>
              <a:t>　江戸時代</a:t>
            </a:r>
            <a:r>
              <a:rPr lang="en-US" altLang="ja-JP" sz="1400" dirty="0">
                <a:solidFill>
                  <a:prstClr val="black"/>
                </a:solidFill>
                <a:latin typeface="HGP明朝E" panose="02020900000000000000" pitchFamily="18" charset="-128"/>
                <a:ea typeface="HGP明朝E" panose="02020900000000000000" pitchFamily="18" charset="-128"/>
              </a:rPr>
              <a:t>,</a:t>
            </a:r>
            <a:r>
              <a:rPr lang="ja-JP" altLang="en-US" sz="1400" dirty="0">
                <a:solidFill>
                  <a:prstClr val="black"/>
                </a:solidFill>
                <a:latin typeface="HGP明朝E" panose="02020900000000000000" pitchFamily="18" charset="-128"/>
                <a:ea typeface="HGP明朝E" panose="02020900000000000000" pitchFamily="18" charset="-128"/>
              </a:rPr>
              <a:t>鉱山労働者における</a:t>
            </a:r>
            <a:r>
              <a:rPr lang="en-US" altLang="ja-JP" sz="1400" dirty="0">
                <a:solidFill>
                  <a:prstClr val="black"/>
                </a:solidFill>
                <a:latin typeface="HGP明朝E" panose="02020900000000000000" pitchFamily="18" charset="-128"/>
                <a:ea typeface="HGP明朝E" panose="02020900000000000000" pitchFamily="18" charset="-128"/>
              </a:rPr>
              <a:t>｢</a:t>
            </a:r>
            <a:r>
              <a:rPr lang="ja-JP" altLang="en-US" sz="1400" dirty="0">
                <a:solidFill>
                  <a:prstClr val="black"/>
                </a:solidFill>
                <a:latin typeface="HGP明朝E" panose="02020900000000000000" pitchFamily="18" charset="-128"/>
                <a:ea typeface="HGP明朝E" panose="02020900000000000000" pitchFamily="18" charset="-128"/>
              </a:rPr>
              <a:t>じん肺</a:t>
            </a:r>
            <a:r>
              <a:rPr lang="en-US" altLang="ja-JP" sz="1400" dirty="0">
                <a:solidFill>
                  <a:prstClr val="black"/>
                </a:solidFill>
                <a:latin typeface="HGP明朝E" panose="02020900000000000000" pitchFamily="18" charset="-128"/>
                <a:ea typeface="HGP明朝E" panose="02020900000000000000" pitchFamily="18" charset="-128"/>
              </a:rPr>
              <a:t>｣</a:t>
            </a:r>
            <a:r>
              <a:rPr lang="ja-JP" altLang="en-US" sz="1400" dirty="0">
                <a:solidFill>
                  <a:prstClr val="black"/>
                </a:solidFill>
                <a:latin typeface="HGP明朝E" panose="02020900000000000000" pitchFamily="18" charset="-128"/>
                <a:ea typeface="HGP明朝E" panose="02020900000000000000" pitchFamily="18" charset="-128"/>
              </a:rPr>
              <a:t>は</a:t>
            </a:r>
            <a:r>
              <a:rPr lang="en-US" altLang="ja-JP" sz="1400" dirty="0">
                <a:solidFill>
                  <a:prstClr val="black"/>
                </a:solidFill>
                <a:latin typeface="HGP明朝E" panose="02020900000000000000" pitchFamily="18" charset="-128"/>
                <a:ea typeface="HGP明朝E" panose="02020900000000000000" pitchFamily="18" charset="-128"/>
              </a:rPr>
              <a:t>,｢</a:t>
            </a:r>
            <a:r>
              <a:rPr lang="ja-JP" altLang="en-US" sz="1400" dirty="0">
                <a:solidFill>
                  <a:prstClr val="black"/>
                </a:solidFill>
                <a:latin typeface="HGP明朝E" panose="02020900000000000000" pitchFamily="18" charset="-128"/>
                <a:ea typeface="HGP明朝E" panose="02020900000000000000" pitchFamily="18" charset="-128"/>
              </a:rPr>
              <a:t>よろけ</a:t>
            </a:r>
            <a:r>
              <a:rPr lang="en-US" altLang="ja-JP" sz="1400" dirty="0">
                <a:solidFill>
                  <a:prstClr val="black"/>
                </a:solidFill>
                <a:latin typeface="HGP明朝E" panose="02020900000000000000" pitchFamily="18" charset="-128"/>
                <a:ea typeface="HGP明朝E" panose="02020900000000000000" pitchFamily="18" charset="-128"/>
              </a:rPr>
              <a:t>｣</a:t>
            </a:r>
            <a:r>
              <a:rPr lang="ja-JP" altLang="en-US" sz="1400" dirty="0">
                <a:solidFill>
                  <a:prstClr val="black"/>
                </a:solidFill>
                <a:latin typeface="HGP明朝E" panose="02020900000000000000" pitchFamily="18" charset="-128"/>
                <a:ea typeface="HGP明朝E" panose="02020900000000000000" pitchFamily="18" charset="-128"/>
              </a:rPr>
              <a:t>や</a:t>
            </a:r>
            <a:r>
              <a:rPr lang="en-US" altLang="ja-JP" sz="1400" dirty="0">
                <a:solidFill>
                  <a:prstClr val="black"/>
                </a:solidFill>
                <a:latin typeface="HGP明朝E" panose="02020900000000000000" pitchFamily="18" charset="-128"/>
                <a:ea typeface="HGP明朝E" panose="02020900000000000000" pitchFamily="18" charset="-128"/>
              </a:rPr>
              <a:t>｢</a:t>
            </a:r>
            <a:r>
              <a:rPr lang="ja-JP" altLang="en-US" sz="1400" dirty="0">
                <a:solidFill>
                  <a:prstClr val="black"/>
                </a:solidFill>
                <a:latin typeface="HGP明朝E" panose="02020900000000000000" pitchFamily="18" charset="-128"/>
                <a:ea typeface="HGP明朝E" panose="02020900000000000000" pitchFamily="18" charset="-128"/>
              </a:rPr>
              <a:t>煙毒</a:t>
            </a:r>
            <a:r>
              <a:rPr lang="en-US" altLang="ja-JP" sz="1400" dirty="0">
                <a:solidFill>
                  <a:prstClr val="black"/>
                </a:solidFill>
                <a:latin typeface="HGP明朝E" panose="02020900000000000000" pitchFamily="18" charset="-128"/>
                <a:ea typeface="HGP明朝E" panose="02020900000000000000" pitchFamily="18" charset="-128"/>
              </a:rPr>
              <a:t>｣</a:t>
            </a:r>
            <a:r>
              <a:rPr lang="ja-JP" altLang="en-US" sz="1400" dirty="0">
                <a:solidFill>
                  <a:prstClr val="black"/>
                </a:solidFill>
                <a:latin typeface="HGP明朝E" panose="02020900000000000000" pitchFamily="18" charset="-128"/>
                <a:ea typeface="HGP明朝E" panose="02020900000000000000" pitchFamily="18" charset="-128"/>
              </a:rPr>
              <a:t>として古くから知られ</a:t>
            </a:r>
            <a:r>
              <a:rPr lang="en-US" altLang="ja-JP" sz="1400" dirty="0">
                <a:solidFill>
                  <a:prstClr val="black"/>
                </a:solidFill>
                <a:latin typeface="HGP明朝E" panose="02020900000000000000" pitchFamily="18" charset="-128"/>
                <a:ea typeface="HGP明朝E" panose="02020900000000000000" pitchFamily="18" charset="-128"/>
              </a:rPr>
              <a:t>,1842(</a:t>
            </a:r>
            <a:r>
              <a:rPr lang="ja-JP" altLang="en-US" sz="1400" dirty="0">
                <a:solidFill>
                  <a:prstClr val="black"/>
                </a:solidFill>
                <a:latin typeface="HGP明朝E" panose="02020900000000000000" pitchFamily="18" charset="-128"/>
                <a:ea typeface="HGP明朝E" panose="02020900000000000000" pitchFamily="18" charset="-128"/>
              </a:rPr>
              <a:t>天保</a:t>
            </a:r>
            <a:r>
              <a:rPr lang="en-US" altLang="ja-JP" sz="1400" dirty="0">
                <a:solidFill>
                  <a:prstClr val="black"/>
                </a:solidFill>
                <a:latin typeface="HGP明朝E" panose="02020900000000000000" pitchFamily="18" charset="-128"/>
                <a:ea typeface="HGP明朝E" panose="02020900000000000000" pitchFamily="18" charset="-128"/>
              </a:rPr>
              <a:t>13)</a:t>
            </a:r>
            <a:r>
              <a:rPr lang="ja-JP" altLang="en-US" sz="1400" dirty="0">
                <a:solidFill>
                  <a:prstClr val="black"/>
                </a:solidFill>
                <a:latin typeface="HGP明朝E" panose="02020900000000000000" pitchFamily="18" charset="-128"/>
                <a:ea typeface="HGP明朝E" panose="02020900000000000000" pitchFamily="18" charset="-128"/>
              </a:rPr>
              <a:t>年に生野銀山で</a:t>
            </a:r>
            <a:r>
              <a:rPr lang="en-US" altLang="ja-JP" sz="1400" dirty="0">
                <a:solidFill>
                  <a:prstClr val="black"/>
                </a:solidFill>
                <a:latin typeface="HGP明朝E" panose="02020900000000000000" pitchFamily="18" charset="-128"/>
                <a:ea typeface="HGP明朝E" panose="02020900000000000000" pitchFamily="18" charset="-128"/>
              </a:rPr>
              <a:t>,</a:t>
            </a:r>
            <a:r>
              <a:rPr lang="ja-JP" altLang="en-US" sz="1400" dirty="0">
                <a:solidFill>
                  <a:prstClr val="black"/>
                </a:solidFill>
                <a:latin typeface="HGP明朝E" panose="02020900000000000000" pitchFamily="18" charset="-128"/>
                <a:ea typeface="HGP明朝E" panose="02020900000000000000" pitchFamily="18" charset="-128"/>
              </a:rPr>
              <a:t>煙毒予防のため梅干しが支給された。</a:t>
            </a:r>
            <a:endParaRPr lang="en-US" altLang="ja-JP" sz="1400" dirty="0">
              <a:solidFill>
                <a:prstClr val="black"/>
              </a:solidFill>
              <a:latin typeface="HGP明朝E" panose="02020900000000000000" pitchFamily="18" charset="-128"/>
              <a:ea typeface="HGP明朝E" panose="02020900000000000000" pitchFamily="18" charset="-128"/>
            </a:endParaRPr>
          </a:p>
          <a:p>
            <a:pPr defTabSz="943478">
              <a:lnSpc>
                <a:spcPts val="2064"/>
              </a:lnSpc>
              <a:defRPr/>
            </a:pPr>
            <a:r>
              <a:rPr lang="ja-JP" altLang="en-US" sz="1400" dirty="0">
                <a:solidFill>
                  <a:schemeClr val="accent4">
                    <a:lumMod val="10000"/>
                  </a:schemeClr>
                </a:solidFill>
                <a:latin typeface="HGP明朝E" panose="02020900000000000000" pitchFamily="18" charset="-128"/>
                <a:ea typeface="HGP明朝E" panose="02020900000000000000" pitchFamily="18" charset="-128"/>
              </a:rPr>
              <a:t>　明治時代は殖産興業の時代で</a:t>
            </a:r>
            <a:r>
              <a:rPr lang="en-US" altLang="ja-JP" sz="1400" dirty="0">
                <a:solidFill>
                  <a:schemeClr val="accent4">
                    <a:lumMod val="10000"/>
                  </a:schemeClr>
                </a:solidFill>
                <a:latin typeface="HGP明朝E" panose="02020900000000000000" pitchFamily="18" charset="-128"/>
                <a:ea typeface="HGP明朝E" panose="02020900000000000000" pitchFamily="18" charset="-128"/>
              </a:rPr>
              <a:t>,</a:t>
            </a:r>
            <a:r>
              <a:rPr lang="ja-JP" altLang="en-US" sz="1400" dirty="0">
                <a:solidFill>
                  <a:schemeClr val="accent4">
                    <a:lumMod val="10000"/>
                  </a:schemeClr>
                </a:solidFill>
                <a:latin typeface="HGP明朝E" panose="02020900000000000000" pitchFamily="18" charset="-128"/>
                <a:ea typeface="HGP明朝E" panose="02020900000000000000" pitchFamily="18" charset="-128"/>
              </a:rPr>
              <a:t>近代産業である繊維産業を担う若い女工が工場付属の寄宿舎で非衛生的な生活から結核になり</a:t>
            </a:r>
            <a:r>
              <a:rPr lang="en-US" altLang="ja-JP" sz="1400" dirty="0">
                <a:solidFill>
                  <a:schemeClr val="accent4">
                    <a:lumMod val="10000"/>
                  </a:schemeClr>
                </a:solidFill>
                <a:latin typeface="HGP明朝E" panose="02020900000000000000" pitchFamily="18" charset="-128"/>
                <a:ea typeface="HGP明朝E" panose="02020900000000000000" pitchFamily="18" charset="-128"/>
              </a:rPr>
              <a:t>,</a:t>
            </a:r>
            <a:r>
              <a:rPr lang="ja-JP" altLang="en-US" sz="1400" dirty="0">
                <a:solidFill>
                  <a:schemeClr val="accent4">
                    <a:lumMod val="10000"/>
                  </a:schemeClr>
                </a:solidFill>
                <a:latin typeface="HGP明朝E" panose="02020900000000000000" pitchFamily="18" charset="-128"/>
                <a:ea typeface="HGP明朝E" panose="02020900000000000000" pitchFamily="18" charset="-128"/>
              </a:rPr>
              <a:t>国民病となっていた。 </a:t>
            </a:r>
          </a:p>
          <a:p>
            <a:pPr defTabSz="943478">
              <a:lnSpc>
                <a:spcPts val="2064"/>
              </a:lnSpc>
              <a:defRPr/>
            </a:pPr>
            <a:r>
              <a:rPr lang="en-US" altLang="ja-JP" sz="1400" dirty="0">
                <a:latin typeface="HGP明朝E" panose="02020900000000000000" pitchFamily="18" charset="-128"/>
                <a:ea typeface="HGP明朝E" panose="02020900000000000000" pitchFamily="18" charset="-128"/>
              </a:rPr>
              <a:t>(『</a:t>
            </a:r>
            <a:r>
              <a:rPr lang="ja-JP" altLang="en-US" sz="1400" dirty="0">
                <a:latin typeface="HGP明朝E" panose="02020900000000000000" pitchFamily="18" charset="-128"/>
                <a:ea typeface="HGP明朝E" panose="02020900000000000000" pitchFamily="18" charset="-128"/>
              </a:rPr>
              <a:t>安全衛生運動史</a:t>
            </a:r>
            <a:r>
              <a:rPr lang="en-US" altLang="ja-JP" sz="1400" dirty="0">
                <a:latin typeface="HGP明朝E" panose="02020900000000000000" pitchFamily="18" charset="-128"/>
                <a:ea typeface="HGP明朝E" panose="02020900000000000000" pitchFamily="18" charset="-128"/>
              </a:rPr>
              <a:t>』</a:t>
            </a:r>
            <a:r>
              <a:rPr lang="ja-JP" altLang="en-US" sz="1400" dirty="0">
                <a:latin typeface="HGP明朝E" panose="02020900000000000000" pitchFamily="18" charset="-128"/>
                <a:ea typeface="HGP明朝E" panose="02020900000000000000" pitchFamily="18" charset="-128"/>
              </a:rPr>
              <a:t>中央労働災害防止協会編</a:t>
            </a:r>
            <a:r>
              <a:rPr lang="en-US" altLang="ja-JP" sz="1400" dirty="0">
                <a:latin typeface="HGP明朝E" panose="02020900000000000000" pitchFamily="18" charset="-128"/>
                <a:ea typeface="HGP明朝E" panose="02020900000000000000" pitchFamily="18" charset="-128"/>
              </a:rPr>
              <a:t>)</a:t>
            </a:r>
          </a:p>
          <a:p>
            <a:pPr defTabSz="943478">
              <a:lnSpc>
                <a:spcPts val="2064"/>
              </a:lnSpc>
              <a:defRPr/>
            </a:pPr>
            <a:r>
              <a:rPr lang="ja-JP" altLang="en-US" sz="1400" dirty="0">
                <a:solidFill>
                  <a:prstClr val="black"/>
                </a:solidFill>
                <a:latin typeface="HGP明朝E" panose="02020900000000000000" pitchFamily="18" charset="-128"/>
                <a:ea typeface="HGP明朝E" panose="02020900000000000000" pitchFamily="18" charset="-128"/>
              </a:rPr>
              <a:t>　</a:t>
            </a:r>
            <a:r>
              <a:rPr lang="zh-TW" altLang="en-US" sz="1400" dirty="0">
                <a:solidFill>
                  <a:prstClr val="black"/>
                </a:solidFill>
                <a:latin typeface="HGP明朝E" panose="02020900000000000000" pitchFamily="18" charset="-128"/>
                <a:ea typeface="HGP明朝E" panose="02020900000000000000" pitchFamily="18" charset="-128"/>
              </a:rPr>
              <a:t>労働衛生対策</a:t>
            </a:r>
            <a:r>
              <a:rPr lang="ja-JP" altLang="en-US" sz="1400" dirty="0">
                <a:solidFill>
                  <a:prstClr val="black"/>
                </a:solidFill>
                <a:latin typeface="HGP明朝E" panose="02020900000000000000" pitchFamily="18" charset="-128"/>
                <a:ea typeface="HGP明朝E" panose="02020900000000000000" pitchFamily="18" charset="-128"/>
              </a:rPr>
              <a:t>を含む工場労働者の保護を目的とした法律は</a:t>
            </a:r>
            <a:r>
              <a:rPr lang="en-US" altLang="ja-JP" sz="1400" dirty="0">
                <a:solidFill>
                  <a:prstClr val="black"/>
                </a:solidFill>
                <a:latin typeface="HGP明朝E" panose="02020900000000000000" pitchFamily="18" charset="-128"/>
                <a:ea typeface="HGP明朝E" panose="02020900000000000000" pitchFamily="18" charset="-128"/>
              </a:rPr>
              <a:t>,｢</a:t>
            </a:r>
            <a:r>
              <a:rPr lang="ja-JP" altLang="en-US" sz="1400" dirty="0">
                <a:solidFill>
                  <a:prstClr val="black"/>
                </a:solidFill>
                <a:latin typeface="HGP明朝E" panose="02020900000000000000" pitchFamily="18" charset="-128"/>
                <a:ea typeface="HGP明朝E" panose="02020900000000000000" pitchFamily="18" charset="-128"/>
              </a:rPr>
              <a:t>工場法</a:t>
            </a:r>
            <a:r>
              <a:rPr lang="en-US" altLang="ja-JP" sz="1400" dirty="0">
                <a:solidFill>
                  <a:prstClr val="black"/>
                </a:solidFill>
                <a:latin typeface="HGP明朝E" panose="02020900000000000000" pitchFamily="18" charset="-128"/>
                <a:ea typeface="HGP明朝E" panose="02020900000000000000" pitchFamily="18" charset="-128"/>
              </a:rPr>
              <a:t>｣</a:t>
            </a:r>
            <a:r>
              <a:rPr lang="ja-JP" altLang="en-US" sz="1400" dirty="0">
                <a:solidFill>
                  <a:prstClr val="black"/>
                </a:solidFill>
                <a:latin typeface="HGP明朝E" panose="02020900000000000000" pitchFamily="18" charset="-128"/>
                <a:ea typeface="HGP明朝E" panose="02020900000000000000" pitchFamily="18" charset="-128"/>
              </a:rPr>
              <a:t>として</a:t>
            </a:r>
            <a:r>
              <a:rPr lang="en-US" altLang="ja-JP" sz="1400" dirty="0">
                <a:solidFill>
                  <a:prstClr val="black"/>
                </a:solidFill>
                <a:latin typeface="HGP明朝E" panose="02020900000000000000" pitchFamily="18" charset="-128"/>
                <a:ea typeface="HGP明朝E" panose="02020900000000000000" pitchFamily="18" charset="-128"/>
              </a:rPr>
              <a:t>,</a:t>
            </a:r>
            <a:r>
              <a:rPr lang="ja-JP" altLang="en-US" sz="1400" dirty="0">
                <a:solidFill>
                  <a:prstClr val="black"/>
                </a:solidFill>
                <a:latin typeface="HGP明朝E" panose="02020900000000000000" pitchFamily="18" charset="-128"/>
                <a:ea typeface="HGP明朝E" panose="02020900000000000000" pitchFamily="18" charset="-128"/>
              </a:rPr>
              <a:t>明治</a:t>
            </a:r>
            <a:r>
              <a:rPr lang="en-US" altLang="ja-JP" sz="1400" dirty="0">
                <a:solidFill>
                  <a:prstClr val="black"/>
                </a:solidFill>
                <a:latin typeface="HGP明朝E" panose="02020900000000000000" pitchFamily="18" charset="-128"/>
                <a:ea typeface="HGP明朝E" panose="02020900000000000000" pitchFamily="18" charset="-128"/>
              </a:rPr>
              <a:t>44</a:t>
            </a:r>
            <a:r>
              <a:rPr lang="ja-JP" altLang="en-US" sz="1400" dirty="0">
                <a:solidFill>
                  <a:prstClr val="black"/>
                </a:solidFill>
                <a:latin typeface="HGP明朝E" panose="02020900000000000000" pitchFamily="18" charset="-128"/>
                <a:ea typeface="HGP明朝E" panose="02020900000000000000" pitchFamily="18" charset="-128"/>
              </a:rPr>
              <a:t>年に制定され</a:t>
            </a:r>
            <a:r>
              <a:rPr lang="en-US" altLang="ja-JP" sz="1400" dirty="0">
                <a:solidFill>
                  <a:prstClr val="black"/>
                </a:solidFill>
                <a:latin typeface="HGP明朝E" panose="02020900000000000000" pitchFamily="18" charset="-128"/>
                <a:ea typeface="HGP明朝E" panose="02020900000000000000" pitchFamily="18" charset="-128"/>
              </a:rPr>
              <a:t>,</a:t>
            </a:r>
            <a:r>
              <a:rPr lang="ja-JP" altLang="en-US" sz="1400" dirty="0">
                <a:solidFill>
                  <a:prstClr val="black"/>
                </a:solidFill>
                <a:latin typeface="HGP明朝E" panose="02020900000000000000" pitchFamily="18" charset="-128"/>
                <a:ea typeface="HGP明朝E" panose="02020900000000000000" pitchFamily="18" charset="-128"/>
              </a:rPr>
              <a:t>大正</a:t>
            </a:r>
            <a:r>
              <a:rPr lang="en-US" altLang="ja-JP" sz="1400" dirty="0">
                <a:solidFill>
                  <a:prstClr val="black"/>
                </a:solidFill>
                <a:latin typeface="HGP明朝E" panose="02020900000000000000" pitchFamily="18" charset="-128"/>
                <a:ea typeface="HGP明朝E" panose="02020900000000000000" pitchFamily="18" charset="-128"/>
              </a:rPr>
              <a:t>5</a:t>
            </a:r>
            <a:r>
              <a:rPr lang="ja-JP" altLang="en-US" sz="1400" dirty="0">
                <a:solidFill>
                  <a:prstClr val="black"/>
                </a:solidFill>
                <a:latin typeface="HGP明朝E" panose="02020900000000000000" pitchFamily="18" charset="-128"/>
                <a:ea typeface="HGP明朝E" panose="02020900000000000000" pitchFamily="18" charset="-128"/>
              </a:rPr>
              <a:t>年になって施行された。</a:t>
            </a:r>
            <a:endParaRPr lang="en-US" altLang="ja-JP" sz="1400" dirty="0">
              <a:solidFill>
                <a:prstClr val="black"/>
              </a:solidFill>
              <a:latin typeface="HGP明朝E" panose="02020900000000000000" pitchFamily="18" charset="-128"/>
              <a:ea typeface="HGP明朝E" panose="02020900000000000000" pitchFamily="18" charset="-128"/>
            </a:endParaRPr>
          </a:p>
          <a:p>
            <a:pPr defTabSz="943478">
              <a:lnSpc>
                <a:spcPts val="2064"/>
              </a:lnSpc>
              <a:defRPr/>
            </a:pPr>
            <a:r>
              <a:rPr lang="ja-JP" altLang="en-US" sz="1400" dirty="0">
                <a:solidFill>
                  <a:prstClr val="black"/>
                </a:solidFill>
                <a:latin typeface="HGP明朝E" panose="02020900000000000000" pitchFamily="18" charset="-128"/>
                <a:ea typeface="HGP明朝E" panose="02020900000000000000" pitchFamily="18" charset="-128"/>
              </a:rPr>
              <a:t>　昭和</a:t>
            </a:r>
            <a:r>
              <a:rPr lang="en-US" altLang="ja-JP" sz="1400" dirty="0">
                <a:solidFill>
                  <a:prstClr val="black"/>
                </a:solidFill>
                <a:latin typeface="HGP明朝E" panose="02020900000000000000" pitchFamily="18" charset="-128"/>
                <a:ea typeface="HGP明朝E" panose="02020900000000000000" pitchFamily="18" charset="-128"/>
              </a:rPr>
              <a:t>22</a:t>
            </a:r>
            <a:r>
              <a:rPr lang="ja-JP" altLang="en-US" sz="1400" dirty="0">
                <a:solidFill>
                  <a:prstClr val="black"/>
                </a:solidFill>
                <a:latin typeface="HGP明朝E" panose="02020900000000000000" pitchFamily="18" charset="-128"/>
                <a:ea typeface="HGP明朝E" panose="02020900000000000000" pitchFamily="18" charset="-128"/>
              </a:rPr>
              <a:t>年に労働基準法が制定され</a:t>
            </a:r>
            <a:r>
              <a:rPr lang="en-US" altLang="ja-JP" sz="1400" dirty="0">
                <a:solidFill>
                  <a:prstClr val="black"/>
                </a:solidFill>
                <a:latin typeface="HGP明朝E" panose="02020900000000000000" pitchFamily="18" charset="-128"/>
                <a:ea typeface="HGP明朝E" panose="02020900000000000000" pitchFamily="18" charset="-128"/>
              </a:rPr>
              <a:t>,</a:t>
            </a:r>
            <a:r>
              <a:rPr lang="ja-JP" altLang="en-US" sz="1400" dirty="0">
                <a:solidFill>
                  <a:prstClr val="black"/>
                </a:solidFill>
                <a:latin typeface="HGP明朝E" panose="02020900000000000000" pitchFamily="18" charset="-128"/>
                <a:ea typeface="HGP明朝E" panose="02020900000000000000" pitchFamily="18" charset="-128"/>
              </a:rPr>
              <a:t>その第</a:t>
            </a:r>
            <a:r>
              <a:rPr lang="en-US" altLang="ja-JP" sz="1400" dirty="0">
                <a:solidFill>
                  <a:prstClr val="black"/>
                </a:solidFill>
                <a:latin typeface="HGP明朝E" panose="02020900000000000000" pitchFamily="18" charset="-128"/>
                <a:ea typeface="HGP明朝E" panose="02020900000000000000" pitchFamily="18" charset="-128"/>
              </a:rPr>
              <a:t>5</a:t>
            </a:r>
            <a:r>
              <a:rPr lang="ja-JP" altLang="en-US" sz="1400" dirty="0">
                <a:solidFill>
                  <a:prstClr val="black"/>
                </a:solidFill>
                <a:latin typeface="HGP明朝E" panose="02020900000000000000" pitchFamily="18" charset="-128"/>
                <a:ea typeface="HGP明朝E" panose="02020900000000000000" pitchFamily="18" charset="-128"/>
              </a:rPr>
              <a:t>章で</a:t>
            </a:r>
            <a:r>
              <a:rPr lang="en-US" altLang="ja-JP" sz="1400" dirty="0">
                <a:solidFill>
                  <a:prstClr val="black"/>
                </a:solidFill>
                <a:latin typeface="HGP明朝E" panose="02020900000000000000" pitchFamily="18" charset="-128"/>
                <a:ea typeface="HGP明朝E" panose="02020900000000000000" pitchFamily="18" charset="-128"/>
              </a:rPr>
              <a:t>｢</a:t>
            </a:r>
            <a:r>
              <a:rPr lang="ja-JP" altLang="en-US" sz="1400" dirty="0">
                <a:solidFill>
                  <a:prstClr val="black"/>
                </a:solidFill>
                <a:latin typeface="HGP明朝E" panose="02020900000000000000" pitchFamily="18" charset="-128"/>
                <a:ea typeface="HGP明朝E" panose="02020900000000000000" pitchFamily="18" charset="-128"/>
              </a:rPr>
              <a:t>安全及び衛生</a:t>
            </a:r>
            <a:r>
              <a:rPr lang="en-US" altLang="ja-JP" sz="1400" dirty="0">
                <a:solidFill>
                  <a:prstClr val="black"/>
                </a:solidFill>
                <a:latin typeface="HGP明朝E" panose="02020900000000000000" pitchFamily="18" charset="-128"/>
                <a:ea typeface="HGP明朝E" panose="02020900000000000000" pitchFamily="18" charset="-128"/>
              </a:rPr>
              <a:t>｣</a:t>
            </a:r>
            <a:r>
              <a:rPr lang="ja-JP" altLang="en-US" sz="1400" dirty="0">
                <a:solidFill>
                  <a:prstClr val="black"/>
                </a:solidFill>
                <a:latin typeface="HGP明朝E" panose="02020900000000000000" pitchFamily="18" charset="-128"/>
                <a:ea typeface="HGP明朝E" panose="02020900000000000000" pitchFamily="18" charset="-128"/>
              </a:rPr>
              <a:t>が定められた。そして</a:t>
            </a:r>
            <a:r>
              <a:rPr lang="en-US" altLang="ja-JP" sz="1400" dirty="0">
                <a:solidFill>
                  <a:prstClr val="black"/>
                </a:solidFill>
                <a:latin typeface="HGP明朝E" panose="02020900000000000000" pitchFamily="18" charset="-128"/>
                <a:ea typeface="HGP明朝E" panose="02020900000000000000" pitchFamily="18" charset="-128"/>
              </a:rPr>
              <a:t>,</a:t>
            </a:r>
            <a:r>
              <a:rPr lang="ja-JP" altLang="en-US" sz="1400" dirty="0">
                <a:solidFill>
                  <a:prstClr val="black"/>
                </a:solidFill>
                <a:latin typeface="HGP明朝E" panose="02020900000000000000" pitchFamily="18" charset="-128"/>
                <a:ea typeface="HGP明朝E" panose="02020900000000000000" pitchFamily="18" charset="-128"/>
              </a:rPr>
              <a:t>昭和</a:t>
            </a:r>
            <a:r>
              <a:rPr lang="en-US" altLang="ja-JP" sz="1400" dirty="0">
                <a:solidFill>
                  <a:prstClr val="black"/>
                </a:solidFill>
                <a:latin typeface="HGP明朝E" panose="02020900000000000000" pitchFamily="18" charset="-128"/>
                <a:ea typeface="HGP明朝E" panose="02020900000000000000" pitchFamily="18" charset="-128"/>
              </a:rPr>
              <a:t>47</a:t>
            </a:r>
            <a:r>
              <a:rPr lang="ja-JP" altLang="en-US" sz="1400" dirty="0">
                <a:solidFill>
                  <a:prstClr val="black"/>
                </a:solidFill>
                <a:latin typeface="HGP明朝E" panose="02020900000000000000" pitchFamily="18" charset="-128"/>
                <a:ea typeface="HGP明朝E" panose="02020900000000000000" pitchFamily="18" charset="-128"/>
              </a:rPr>
              <a:t>年に</a:t>
            </a:r>
            <a:r>
              <a:rPr lang="en-US" altLang="ja-JP" sz="1400" dirty="0">
                <a:solidFill>
                  <a:prstClr val="black"/>
                </a:solidFill>
                <a:latin typeface="HGP明朝E" panose="02020900000000000000" pitchFamily="18" charset="-128"/>
                <a:ea typeface="HGP明朝E" panose="02020900000000000000" pitchFamily="18" charset="-128"/>
              </a:rPr>
              <a:t>,</a:t>
            </a:r>
            <a:r>
              <a:rPr lang="ja-JP" altLang="en-US" sz="1400" dirty="0">
                <a:solidFill>
                  <a:prstClr val="black"/>
                </a:solidFill>
                <a:latin typeface="HGP明朝E" panose="02020900000000000000" pitchFamily="18" charset="-128"/>
                <a:ea typeface="HGP明朝E" panose="02020900000000000000" pitchFamily="18" charset="-128"/>
              </a:rPr>
              <a:t>この第</a:t>
            </a:r>
            <a:r>
              <a:rPr lang="en-US" altLang="ja-JP" sz="1400" dirty="0">
                <a:solidFill>
                  <a:prstClr val="black"/>
                </a:solidFill>
                <a:latin typeface="HGP明朝E" panose="02020900000000000000" pitchFamily="18" charset="-128"/>
                <a:ea typeface="HGP明朝E" panose="02020900000000000000" pitchFamily="18" charset="-128"/>
              </a:rPr>
              <a:t>5</a:t>
            </a:r>
            <a:r>
              <a:rPr lang="ja-JP" altLang="en-US" sz="1400" dirty="0">
                <a:solidFill>
                  <a:prstClr val="black"/>
                </a:solidFill>
                <a:latin typeface="HGP明朝E" panose="02020900000000000000" pitchFamily="18" charset="-128"/>
                <a:ea typeface="HGP明朝E" panose="02020900000000000000" pitchFamily="18" charset="-128"/>
              </a:rPr>
              <a:t>章が独立し</a:t>
            </a:r>
            <a:r>
              <a:rPr lang="en-US" altLang="ja-JP" sz="1400" dirty="0">
                <a:solidFill>
                  <a:prstClr val="black"/>
                </a:solidFill>
                <a:latin typeface="HGP明朝E" panose="02020900000000000000" pitchFamily="18" charset="-128"/>
                <a:ea typeface="HGP明朝E" panose="02020900000000000000" pitchFamily="18" charset="-128"/>
              </a:rPr>
              <a:t>,</a:t>
            </a:r>
            <a:r>
              <a:rPr lang="ja-JP" altLang="en-US" sz="1400" dirty="0">
                <a:solidFill>
                  <a:prstClr val="black"/>
                </a:solidFill>
                <a:latin typeface="HGP明朝E" panose="02020900000000000000" pitchFamily="18" charset="-128"/>
                <a:ea typeface="HGP明朝E" panose="02020900000000000000" pitchFamily="18" charset="-128"/>
              </a:rPr>
              <a:t>労働安全衛生法が制定された。</a:t>
            </a:r>
          </a:p>
        </p:txBody>
      </p:sp>
      <p:sp>
        <p:nvSpPr>
          <p:cNvPr id="2" name="スライド番号プレースホルダー 1"/>
          <p:cNvSpPr>
            <a:spLocks noGrp="1"/>
          </p:cNvSpPr>
          <p:nvPr>
            <p:ph type="sldNum" sz="quarter" idx="10"/>
          </p:nvPr>
        </p:nvSpPr>
        <p:spPr/>
        <p:txBody>
          <a:bodyPr/>
          <a:lstStyle/>
          <a:p>
            <a:fld id="{5F65748C-C6D8-4748-808C-1CEA1825BD04}" type="slidenum">
              <a:rPr kumimoji="1" lang="ja-JP" altLang="en-US" smtClean="0"/>
              <a:t>58</a:t>
            </a:fld>
            <a:endParaRPr kumimoji="1" lang="ja-JP" altLang="en-US"/>
          </a:p>
        </p:txBody>
      </p:sp>
    </p:spTree>
    <p:extLst>
      <p:ext uri="{BB962C8B-B14F-4D97-AF65-F5344CB8AC3E}">
        <p14:creationId xmlns:p14="http://schemas.microsoft.com/office/powerpoint/2010/main" val="1337521383"/>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0531" name="Rectangle 2"/>
          <p:cNvSpPr>
            <a:spLocks noGrp="1" noRot="1" noChangeAspect="1" noChangeArrowheads="1" noTextEdit="1"/>
          </p:cNvSpPr>
          <p:nvPr>
            <p:ph type="sldImg"/>
          </p:nvPr>
        </p:nvSpPr>
        <p:spPr>
          <a:xfrm>
            <a:off x="1154113" y="741363"/>
            <a:ext cx="4814887" cy="3889375"/>
          </a:xfrm>
          <a:prstGeom prst="rect">
            <a:avLst/>
          </a:prstGeom>
          <a:ln/>
        </p:spPr>
      </p:sp>
      <p:sp>
        <p:nvSpPr>
          <p:cNvPr id="150532" name="Rectangle 3"/>
          <p:cNvSpPr>
            <a:spLocks noGrp="1" noChangeAspect="1" noChangeArrowheads="1"/>
          </p:cNvSpPr>
          <p:nvPr>
            <p:ph type="body" idx="1"/>
          </p:nvPr>
        </p:nvSpPr>
        <p:spPr>
          <a:xfrm>
            <a:off x="1144543" y="4824702"/>
            <a:ext cx="4828132" cy="5055415"/>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defTabSz="943478">
              <a:lnSpc>
                <a:spcPts val="2064"/>
              </a:lnSpc>
              <a:defRPr/>
            </a:pPr>
            <a:r>
              <a:rPr lang="ja-JP" altLang="en-US" sz="1400" dirty="0">
                <a:solidFill>
                  <a:prstClr val="black"/>
                </a:solidFill>
                <a:latin typeface="HGP明朝E" panose="02020900000000000000" pitchFamily="18" charset="-128"/>
                <a:ea typeface="HGP明朝E" panose="02020900000000000000" pitchFamily="18" charset="-128"/>
              </a:rPr>
              <a:t>労働衛生対策の主な流れ</a:t>
            </a:r>
            <a:endParaRPr lang="en-US" altLang="ja-JP" sz="1400" dirty="0">
              <a:solidFill>
                <a:prstClr val="black"/>
              </a:solidFill>
              <a:latin typeface="HGP明朝E" panose="02020900000000000000" pitchFamily="18" charset="-128"/>
              <a:ea typeface="HGP明朝E" panose="02020900000000000000" pitchFamily="18" charset="-128"/>
            </a:endParaRPr>
          </a:p>
          <a:p>
            <a:pPr defTabSz="943478">
              <a:lnSpc>
                <a:spcPts val="2064"/>
              </a:lnSpc>
              <a:defRPr/>
            </a:pPr>
            <a:r>
              <a:rPr lang="ja-JP" altLang="en-US" sz="1400" dirty="0">
                <a:solidFill>
                  <a:prstClr val="black"/>
                </a:solidFill>
                <a:latin typeface="HGP明朝E" panose="02020900000000000000" pitchFamily="18" charset="-128"/>
                <a:ea typeface="HGP明朝E" panose="02020900000000000000" pitchFamily="18" charset="-128"/>
              </a:rPr>
              <a:t> 昭和</a:t>
            </a:r>
            <a:r>
              <a:rPr lang="en-US" altLang="ja-JP" sz="1400" dirty="0">
                <a:solidFill>
                  <a:prstClr val="black"/>
                </a:solidFill>
                <a:latin typeface="HGP明朝E" panose="02020900000000000000" pitchFamily="18" charset="-128"/>
                <a:ea typeface="HGP明朝E" panose="02020900000000000000" pitchFamily="18" charset="-128"/>
              </a:rPr>
              <a:t>53</a:t>
            </a:r>
            <a:r>
              <a:rPr lang="ja-JP" altLang="en-US" sz="1400" dirty="0">
                <a:solidFill>
                  <a:prstClr val="black"/>
                </a:solidFill>
                <a:latin typeface="HGP明朝E" panose="02020900000000000000" pitchFamily="18" charset="-128"/>
                <a:ea typeface="HGP明朝E" panose="02020900000000000000" pitchFamily="18" charset="-128"/>
              </a:rPr>
              <a:t>年　中高年齢労働者の健康づくり運動</a:t>
            </a:r>
            <a:endParaRPr lang="en-US" altLang="ja-JP" sz="1400" dirty="0">
              <a:solidFill>
                <a:prstClr val="black"/>
              </a:solidFill>
              <a:latin typeface="HGP明朝E" panose="02020900000000000000" pitchFamily="18" charset="-128"/>
              <a:ea typeface="HGP明朝E" panose="02020900000000000000" pitchFamily="18" charset="-128"/>
            </a:endParaRPr>
          </a:p>
          <a:p>
            <a:pPr defTabSz="943478">
              <a:lnSpc>
                <a:spcPts val="2064"/>
              </a:lnSpc>
              <a:defRPr/>
            </a:pPr>
            <a:r>
              <a:rPr lang="ja-JP" altLang="en-US" sz="1400" dirty="0">
                <a:solidFill>
                  <a:prstClr val="black"/>
                </a:solidFill>
                <a:latin typeface="HGP明朝E" panose="02020900000000000000" pitchFamily="18" charset="-128"/>
                <a:ea typeface="HGP明朝E" panose="02020900000000000000" pitchFamily="18" charset="-128"/>
              </a:rPr>
              <a:t>　　　　　　　　　</a:t>
            </a:r>
            <a:r>
              <a:rPr lang="en-US" altLang="ja-JP" sz="1400" dirty="0">
                <a:solidFill>
                  <a:prstClr val="black"/>
                </a:solidFill>
                <a:latin typeface="HGP明朝E" panose="02020900000000000000" pitchFamily="18" charset="-128"/>
                <a:ea typeface="HGP明朝E" panose="02020900000000000000" pitchFamily="18" charset="-128"/>
              </a:rPr>
              <a:t>(</a:t>
            </a:r>
            <a:r>
              <a:rPr lang="ja-JP" altLang="en-US" sz="1400" dirty="0">
                <a:solidFill>
                  <a:prstClr val="black"/>
                </a:solidFill>
                <a:latin typeface="HGP明朝E" panose="02020900000000000000" pitchFamily="18" charset="-128"/>
                <a:ea typeface="HGP明朝E" panose="02020900000000000000" pitchFamily="18" charset="-128"/>
              </a:rPr>
              <a:t>ＳＨＰ</a:t>
            </a:r>
            <a:r>
              <a:rPr lang="en-US" altLang="ja-JP" sz="1400" dirty="0">
                <a:solidFill>
                  <a:prstClr val="black"/>
                </a:solidFill>
                <a:latin typeface="HGP明朝E" panose="02020900000000000000" pitchFamily="18" charset="-128"/>
                <a:ea typeface="HGP明朝E" panose="02020900000000000000" pitchFamily="18" charset="-128"/>
              </a:rPr>
              <a:t>:</a:t>
            </a:r>
            <a:r>
              <a:rPr lang="ja-JP" altLang="en-US" sz="1400" dirty="0">
                <a:solidFill>
                  <a:prstClr val="black"/>
                </a:solidFill>
                <a:latin typeface="HGP明朝E" panose="02020900000000000000" pitchFamily="18" charset="-128"/>
                <a:ea typeface="HGP明朝E" panose="02020900000000000000" pitchFamily="18" charset="-128"/>
              </a:rPr>
              <a:t>シルバー・ヘルス・プラン</a:t>
            </a:r>
            <a:r>
              <a:rPr lang="en-US" altLang="ja-JP" sz="1400" dirty="0">
                <a:solidFill>
                  <a:prstClr val="black"/>
                </a:solidFill>
                <a:latin typeface="HGP明朝E" panose="02020900000000000000" pitchFamily="18" charset="-128"/>
                <a:ea typeface="HGP明朝E" panose="02020900000000000000" pitchFamily="18" charset="-128"/>
              </a:rPr>
              <a:t>)</a:t>
            </a:r>
          </a:p>
          <a:p>
            <a:pPr defTabSz="943478">
              <a:lnSpc>
                <a:spcPts val="2064"/>
              </a:lnSpc>
              <a:defRPr/>
            </a:pPr>
            <a:r>
              <a:rPr lang="ja-JP" altLang="en-US" sz="1400" dirty="0">
                <a:solidFill>
                  <a:prstClr val="black"/>
                </a:solidFill>
                <a:latin typeface="HGP明朝E" panose="02020900000000000000" pitchFamily="18" charset="-128"/>
                <a:ea typeface="HGP明朝E" panose="02020900000000000000" pitchFamily="18" charset="-128"/>
              </a:rPr>
              <a:t> 昭和</a:t>
            </a:r>
            <a:r>
              <a:rPr lang="en-US" altLang="ja-JP" sz="1400" dirty="0">
                <a:solidFill>
                  <a:prstClr val="black"/>
                </a:solidFill>
                <a:latin typeface="HGP明朝E" panose="02020900000000000000" pitchFamily="18" charset="-128"/>
                <a:ea typeface="HGP明朝E" panose="02020900000000000000" pitchFamily="18" charset="-128"/>
              </a:rPr>
              <a:t>60</a:t>
            </a:r>
            <a:r>
              <a:rPr lang="ja-JP" altLang="en-US" sz="1400" dirty="0">
                <a:solidFill>
                  <a:prstClr val="black"/>
                </a:solidFill>
                <a:latin typeface="HGP明朝E" panose="02020900000000000000" pitchFamily="18" charset="-128"/>
                <a:ea typeface="HGP明朝E" panose="02020900000000000000" pitchFamily="18" charset="-128"/>
              </a:rPr>
              <a:t>年　</a:t>
            </a:r>
            <a:r>
              <a:rPr lang="en-US" altLang="ja-JP" sz="1400" dirty="0">
                <a:solidFill>
                  <a:prstClr val="black"/>
                </a:solidFill>
                <a:latin typeface="HGP明朝E" panose="02020900000000000000" pitchFamily="18" charset="-128"/>
                <a:ea typeface="HGP明朝E" panose="02020900000000000000" pitchFamily="18" charset="-128"/>
              </a:rPr>
              <a:t>VDT</a:t>
            </a:r>
            <a:r>
              <a:rPr lang="ja-JP" altLang="en-US" sz="1400" dirty="0">
                <a:solidFill>
                  <a:prstClr val="black"/>
                </a:solidFill>
                <a:latin typeface="HGP明朝E" panose="02020900000000000000" pitchFamily="18" charset="-128"/>
                <a:ea typeface="HGP明朝E" panose="02020900000000000000" pitchFamily="18" charset="-128"/>
              </a:rPr>
              <a:t>作業のための労働衛生上の指針</a:t>
            </a:r>
          </a:p>
          <a:p>
            <a:pPr defTabSz="943478">
              <a:lnSpc>
                <a:spcPts val="2064"/>
              </a:lnSpc>
              <a:defRPr/>
            </a:pPr>
            <a:r>
              <a:rPr lang="ja-JP" altLang="en-US" sz="1400" dirty="0">
                <a:solidFill>
                  <a:prstClr val="black"/>
                </a:solidFill>
                <a:latin typeface="HGP明朝E" panose="02020900000000000000" pitchFamily="18" charset="-128"/>
                <a:ea typeface="HGP明朝E" panose="02020900000000000000" pitchFamily="18" charset="-128"/>
              </a:rPr>
              <a:t> 昭和</a:t>
            </a:r>
            <a:r>
              <a:rPr lang="en-US" altLang="ja-JP" sz="1400" dirty="0">
                <a:solidFill>
                  <a:prstClr val="black"/>
                </a:solidFill>
                <a:latin typeface="HGP明朝E" panose="02020900000000000000" pitchFamily="18" charset="-128"/>
                <a:ea typeface="HGP明朝E" panose="02020900000000000000" pitchFamily="18" charset="-128"/>
              </a:rPr>
              <a:t>63</a:t>
            </a:r>
            <a:r>
              <a:rPr lang="ja-JP" altLang="en-US" sz="1400" dirty="0">
                <a:solidFill>
                  <a:prstClr val="black"/>
                </a:solidFill>
                <a:latin typeface="HGP明朝E" panose="02020900000000000000" pitchFamily="18" charset="-128"/>
                <a:ea typeface="HGP明朝E" panose="02020900000000000000" pitchFamily="18" charset="-128"/>
              </a:rPr>
              <a:t>年　心とからだの健康づくり</a:t>
            </a:r>
            <a:r>
              <a:rPr lang="en-US" altLang="ja-JP" sz="1400" dirty="0">
                <a:solidFill>
                  <a:prstClr val="black"/>
                </a:solidFill>
                <a:latin typeface="HGP明朝E" panose="02020900000000000000" pitchFamily="18" charset="-128"/>
                <a:ea typeface="HGP明朝E" panose="02020900000000000000" pitchFamily="18" charset="-128"/>
              </a:rPr>
              <a:t>(THP)</a:t>
            </a:r>
            <a:endParaRPr lang="ja-JP" altLang="en-US" sz="1400" dirty="0">
              <a:solidFill>
                <a:prstClr val="black"/>
              </a:solidFill>
              <a:latin typeface="HGP明朝E" panose="02020900000000000000" pitchFamily="18" charset="-128"/>
              <a:ea typeface="HGP明朝E" panose="02020900000000000000" pitchFamily="18" charset="-128"/>
            </a:endParaRPr>
          </a:p>
          <a:p>
            <a:pPr defTabSz="943478">
              <a:lnSpc>
                <a:spcPts val="2064"/>
              </a:lnSpc>
              <a:defRPr/>
            </a:pPr>
            <a:r>
              <a:rPr lang="ja-JP" altLang="en-US" sz="1400" dirty="0">
                <a:solidFill>
                  <a:prstClr val="black"/>
                </a:solidFill>
                <a:latin typeface="HGP明朝E" panose="02020900000000000000" pitchFamily="18" charset="-128"/>
                <a:ea typeface="HGP明朝E" panose="02020900000000000000" pitchFamily="18" charset="-128"/>
              </a:rPr>
              <a:t> 平成 </a:t>
            </a:r>
            <a:r>
              <a:rPr lang="en-US" altLang="ja-JP" sz="1400" dirty="0">
                <a:solidFill>
                  <a:prstClr val="black"/>
                </a:solidFill>
                <a:latin typeface="HGP明朝E" panose="02020900000000000000" pitchFamily="18" charset="-128"/>
                <a:ea typeface="HGP明朝E" panose="02020900000000000000" pitchFamily="18" charset="-128"/>
              </a:rPr>
              <a:t>5</a:t>
            </a:r>
            <a:r>
              <a:rPr lang="ja-JP" altLang="en-US" sz="1400" dirty="0">
                <a:solidFill>
                  <a:prstClr val="black"/>
                </a:solidFill>
                <a:latin typeface="HGP明朝E" panose="02020900000000000000" pitchFamily="18" charset="-128"/>
                <a:ea typeface="HGP明朝E" panose="02020900000000000000" pitchFamily="18" charset="-128"/>
              </a:rPr>
              <a:t>年   地域産業保健センター事業</a:t>
            </a:r>
          </a:p>
          <a:p>
            <a:pPr defTabSz="943478">
              <a:lnSpc>
                <a:spcPts val="2064"/>
              </a:lnSpc>
              <a:defRPr/>
            </a:pPr>
            <a:r>
              <a:rPr lang="ja-JP" altLang="en-US" sz="1400" dirty="0">
                <a:solidFill>
                  <a:prstClr val="black"/>
                </a:solidFill>
                <a:latin typeface="HGP明朝E" panose="02020900000000000000" pitchFamily="18" charset="-128"/>
                <a:ea typeface="HGP明朝E" panose="02020900000000000000" pitchFamily="18" charset="-128"/>
              </a:rPr>
              <a:t> 平成 </a:t>
            </a:r>
            <a:r>
              <a:rPr lang="en-US" altLang="ja-JP" sz="1400" dirty="0">
                <a:solidFill>
                  <a:prstClr val="black"/>
                </a:solidFill>
                <a:latin typeface="HGP明朝E" panose="02020900000000000000" pitchFamily="18" charset="-128"/>
                <a:ea typeface="HGP明朝E" panose="02020900000000000000" pitchFamily="18" charset="-128"/>
              </a:rPr>
              <a:t>8</a:t>
            </a:r>
            <a:r>
              <a:rPr lang="ja-JP" altLang="en-US" sz="1400" dirty="0">
                <a:solidFill>
                  <a:prstClr val="black"/>
                </a:solidFill>
                <a:latin typeface="HGP明朝E" panose="02020900000000000000" pitchFamily="18" charset="-128"/>
                <a:ea typeface="HGP明朝E" panose="02020900000000000000" pitchFamily="18" charset="-128"/>
              </a:rPr>
              <a:t>年   熱中症対策</a:t>
            </a:r>
            <a:r>
              <a:rPr lang="en-US" altLang="ja-JP" sz="1400" dirty="0">
                <a:solidFill>
                  <a:prstClr val="black"/>
                </a:solidFill>
                <a:latin typeface="HGP明朝E" panose="02020900000000000000" pitchFamily="18" charset="-128"/>
                <a:ea typeface="HGP明朝E" panose="02020900000000000000" pitchFamily="18" charset="-128"/>
              </a:rPr>
              <a:t>(H17</a:t>
            </a:r>
            <a:r>
              <a:rPr lang="ja-JP" altLang="en-US" sz="1400" dirty="0">
                <a:solidFill>
                  <a:prstClr val="black"/>
                </a:solidFill>
                <a:latin typeface="HGP明朝E" panose="02020900000000000000" pitchFamily="18" charset="-128"/>
                <a:ea typeface="HGP明朝E" panose="02020900000000000000" pitchFamily="18" charset="-128"/>
              </a:rPr>
              <a:t>年ＷＢＧＴ</a:t>
            </a:r>
            <a:r>
              <a:rPr lang="en-US" altLang="ja-JP" sz="1400" dirty="0">
                <a:solidFill>
                  <a:prstClr val="black"/>
                </a:solidFill>
                <a:latin typeface="HGP明朝E" panose="02020900000000000000" pitchFamily="18" charset="-128"/>
                <a:ea typeface="HGP明朝E" panose="02020900000000000000" pitchFamily="18" charset="-128"/>
              </a:rPr>
              <a:t>),</a:t>
            </a:r>
          </a:p>
          <a:p>
            <a:pPr defTabSz="943478">
              <a:lnSpc>
                <a:spcPts val="2064"/>
              </a:lnSpc>
              <a:defRPr/>
            </a:pPr>
            <a:r>
              <a:rPr lang="en-US" altLang="ja-JP" sz="1400" dirty="0">
                <a:solidFill>
                  <a:prstClr val="black"/>
                </a:solidFill>
                <a:latin typeface="HGP明朝E" panose="02020900000000000000" pitchFamily="18" charset="-128"/>
                <a:ea typeface="HGP明朝E" panose="02020900000000000000" pitchFamily="18" charset="-128"/>
              </a:rPr>
              <a:t>                </a:t>
            </a:r>
            <a:r>
              <a:rPr lang="ja-JP" altLang="en-US" sz="1400" dirty="0">
                <a:solidFill>
                  <a:prstClr val="black"/>
                </a:solidFill>
                <a:latin typeface="HGP明朝E" panose="02020900000000000000" pitchFamily="18" charset="-128"/>
                <a:ea typeface="HGP明朝E" panose="02020900000000000000" pitchFamily="18" charset="-128"/>
              </a:rPr>
              <a:t>職場における喫煙対策のためのガイドライン</a:t>
            </a:r>
            <a:endParaRPr lang="en-US" altLang="ja-JP" sz="1400" dirty="0">
              <a:solidFill>
                <a:prstClr val="black"/>
              </a:solidFill>
              <a:latin typeface="HGP明朝E" panose="02020900000000000000" pitchFamily="18" charset="-128"/>
              <a:ea typeface="HGP明朝E" panose="02020900000000000000" pitchFamily="18" charset="-128"/>
            </a:endParaRPr>
          </a:p>
          <a:p>
            <a:pPr defTabSz="943478">
              <a:lnSpc>
                <a:spcPts val="2064"/>
              </a:lnSpc>
              <a:defRPr/>
            </a:pPr>
            <a:r>
              <a:rPr lang="ja-JP" altLang="en-US" sz="1400" dirty="0">
                <a:solidFill>
                  <a:prstClr val="black"/>
                </a:solidFill>
                <a:latin typeface="HGP明朝E" panose="02020900000000000000" pitchFamily="18" charset="-128"/>
                <a:ea typeface="HGP明朝E" panose="02020900000000000000" pitchFamily="18" charset="-128"/>
              </a:rPr>
              <a:t> 平成</a:t>
            </a:r>
            <a:r>
              <a:rPr lang="en-US" altLang="ja-JP" sz="1400" dirty="0">
                <a:solidFill>
                  <a:prstClr val="black"/>
                </a:solidFill>
                <a:latin typeface="HGP明朝E" panose="02020900000000000000" pitchFamily="18" charset="-128"/>
                <a:ea typeface="HGP明朝E" panose="02020900000000000000" pitchFamily="18" charset="-128"/>
              </a:rPr>
              <a:t>12</a:t>
            </a:r>
            <a:r>
              <a:rPr lang="ja-JP" altLang="en-US" sz="1400" dirty="0">
                <a:solidFill>
                  <a:prstClr val="black"/>
                </a:solidFill>
                <a:latin typeface="HGP明朝E" panose="02020900000000000000" pitchFamily="18" charset="-128"/>
                <a:ea typeface="HGP明朝E" panose="02020900000000000000" pitchFamily="18" charset="-128"/>
              </a:rPr>
              <a:t>年　</a:t>
            </a:r>
            <a:r>
              <a:rPr lang="ja-JP" altLang="en-US" sz="1200" dirty="0">
                <a:solidFill>
                  <a:prstClr val="black"/>
                </a:solidFill>
                <a:latin typeface="HGP明朝E" panose="02020900000000000000" pitchFamily="18" charset="-128"/>
                <a:ea typeface="HGP明朝E" panose="02020900000000000000" pitchFamily="18" charset="-128"/>
              </a:rPr>
              <a:t>事業場における労働者の心の健康づくりのための指針</a:t>
            </a:r>
            <a:endParaRPr lang="en-US" altLang="ja-JP" sz="1200" dirty="0">
              <a:solidFill>
                <a:prstClr val="black"/>
              </a:solidFill>
              <a:latin typeface="HGP明朝E" panose="02020900000000000000" pitchFamily="18" charset="-128"/>
              <a:ea typeface="HGP明朝E" panose="02020900000000000000" pitchFamily="18" charset="-128"/>
            </a:endParaRPr>
          </a:p>
          <a:p>
            <a:pPr defTabSz="943478">
              <a:lnSpc>
                <a:spcPts val="2064"/>
              </a:lnSpc>
              <a:defRPr/>
            </a:pPr>
            <a:r>
              <a:rPr lang="ja-JP" altLang="en-US" sz="1400" dirty="0">
                <a:solidFill>
                  <a:prstClr val="black"/>
                </a:solidFill>
                <a:latin typeface="HGP明朝E" panose="02020900000000000000" pitchFamily="18" charset="-128"/>
                <a:ea typeface="HGP明朝E" panose="02020900000000000000" pitchFamily="18" charset="-128"/>
              </a:rPr>
              <a:t> 平成</a:t>
            </a:r>
            <a:r>
              <a:rPr lang="en-US" altLang="ja-JP" sz="1400" dirty="0">
                <a:solidFill>
                  <a:prstClr val="black"/>
                </a:solidFill>
                <a:latin typeface="HGP明朝E" panose="02020900000000000000" pitchFamily="18" charset="-128"/>
                <a:ea typeface="HGP明朝E" panose="02020900000000000000" pitchFamily="18" charset="-128"/>
              </a:rPr>
              <a:t>13</a:t>
            </a:r>
            <a:r>
              <a:rPr lang="ja-JP" altLang="en-US" sz="1400" dirty="0">
                <a:solidFill>
                  <a:prstClr val="black"/>
                </a:solidFill>
                <a:latin typeface="HGP明朝E" panose="02020900000000000000" pitchFamily="18" charset="-128"/>
                <a:ea typeface="HGP明朝E" panose="02020900000000000000" pitchFamily="18" charset="-128"/>
              </a:rPr>
              <a:t>年　職場における自殺の予防と対応</a:t>
            </a:r>
          </a:p>
          <a:p>
            <a:pPr defTabSz="943478">
              <a:lnSpc>
                <a:spcPts val="2064"/>
              </a:lnSpc>
              <a:defRPr/>
            </a:pPr>
            <a:r>
              <a:rPr lang="ja-JP" altLang="en-US" sz="1400" dirty="0">
                <a:solidFill>
                  <a:prstClr val="black"/>
                </a:solidFill>
                <a:latin typeface="HGP明朝E" panose="02020900000000000000" pitchFamily="18" charset="-128"/>
                <a:ea typeface="HGP明朝E" panose="02020900000000000000" pitchFamily="18" charset="-128"/>
              </a:rPr>
              <a:t> 平成</a:t>
            </a:r>
            <a:r>
              <a:rPr lang="en-US" altLang="ja-JP" sz="1400" dirty="0">
                <a:solidFill>
                  <a:prstClr val="black"/>
                </a:solidFill>
                <a:latin typeface="HGP明朝E" panose="02020900000000000000" pitchFamily="18" charset="-128"/>
                <a:ea typeface="HGP明朝E" panose="02020900000000000000" pitchFamily="18" charset="-128"/>
              </a:rPr>
              <a:t>14</a:t>
            </a:r>
            <a:r>
              <a:rPr lang="ja-JP" altLang="en-US" sz="1400" dirty="0">
                <a:solidFill>
                  <a:prstClr val="black"/>
                </a:solidFill>
                <a:latin typeface="HGP明朝E" panose="02020900000000000000" pitchFamily="18" charset="-128"/>
                <a:ea typeface="HGP明朝E" panose="02020900000000000000" pitchFamily="18" charset="-128"/>
              </a:rPr>
              <a:t>年　</a:t>
            </a:r>
            <a:r>
              <a:rPr lang="ja-JP" altLang="en-US" sz="1300" dirty="0">
                <a:solidFill>
                  <a:prstClr val="black"/>
                </a:solidFill>
                <a:latin typeface="HGP明朝E" panose="02020900000000000000" pitchFamily="18" charset="-128"/>
                <a:ea typeface="HGP明朝E" panose="02020900000000000000" pitchFamily="18" charset="-128"/>
              </a:rPr>
              <a:t>過重労働による健康障害防止のための総合対策</a:t>
            </a:r>
          </a:p>
          <a:p>
            <a:pPr defTabSz="943478">
              <a:lnSpc>
                <a:spcPts val="2064"/>
              </a:lnSpc>
              <a:defRPr/>
            </a:pPr>
            <a:r>
              <a:rPr lang="ja-JP" altLang="en-US" sz="1400" dirty="0">
                <a:solidFill>
                  <a:prstClr val="black"/>
                </a:solidFill>
                <a:latin typeface="HGP明朝E" panose="02020900000000000000" pitchFamily="18" charset="-128"/>
                <a:ea typeface="HGP明朝E" panose="02020900000000000000" pitchFamily="18" charset="-128"/>
              </a:rPr>
              <a:t> 平成</a:t>
            </a:r>
            <a:r>
              <a:rPr lang="en-US" altLang="ja-JP" sz="1400" dirty="0">
                <a:solidFill>
                  <a:prstClr val="black"/>
                </a:solidFill>
                <a:latin typeface="HGP明朝E" panose="02020900000000000000" pitchFamily="18" charset="-128"/>
                <a:ea typeface="HGP明朝E" panose="02020900000000000000" pitchFamily="18" charset="-128"/>
              </a:rPr>
              <a:t>20</a:t>
            </a:r>
            <a:r>
              <a:rPr lang="ja-JP" altLang="en-US" sz="1400" dirty="0">
                <a:solidFill>
                  <a:prstClr val="black"/>
                </a:solidFill>
                <a:latin typeface="HGP明朝E" panose="02020900000000000000" pitchFamily="18" charset="-128"/>
                <a:ea typeface="HGP明朝E" panose="02020900000000000000" pitchFamily="18" charset="-128"/>
              </a:rPr>
              <a:t>年　健康診断項目の改正</a:t>
            </a:r>
            <a:endParaRPr lang="en-US" altLang="ja-JP" sz="1400" dirty="0">
              <a:solidFill>
                <a:prstClr val="black"/>
              </a:solidFill>
              <a:latin typeface="HGP明朝E" panose="02020900000000000000" pitchFamily="18" charset="-128"/>
              <a:ea typeface="HGP明朝E" panose="02020900000000000000" pitchFamily="18" charset="-128"/>
            </a:endParaRPr>
          </a:p>
          <a:p>
            <a:pPr defTabSz="943478">
              <a:lnSpc>
                <a:spcPts val="2064"/>
              </a:lnSpc>
              <a:defRPr/>
            </a:pPr>
            <a:r>
              <a:rPr lang="en-US" altLang="ja-JP" sz="1400" dirty="0">
                <a:solidFill>
                  <a:prstClr val="black"/>
                </a:solidFill>
                <a:latin typeface="HGP明朝E" panose="02020900000000000000" pitchFamily="18" charset="-128"/>
                <a:ea typeface="HGP明朝E" panose="02020900000000000000" pitchFamily="18" charset="-128"/>
              </a:rPr>
              <a:t>               (</a:t>
            </a:r>
            <a:r>
              <a:rPr lang="ja-JP" altLang="en-US" sz="1400" dirty="0">
                <a:solidFill>
                  <a:prstClr val="black"/>
                </a:solidFill>
                <a:latin typeface="HGP明朝E" panose="02020900000000000000" pitchFamily="18" charset="-128"/>
                <a:ea typeface="HGP明朝E" panose="02020900000000000000" pitchFamily="18" charset="-128"/>
              </a:rPr>
              <a:t>メタボリックシンドロームで腹囲等</a:t>
            </a:r>
            <a:r>
              <a:rPr lang="en-US" altLang="ja-JP" sz="1400" dirty="0">
                <a:solidFill>
                  <a:prstClr val="black"/>
                </a:solidFill>
                <a:latin typeface="HGP明朝E" panose="02020900000000000000" pitchFamily="18" charset="-128"/>
                <a:ea typeface="HGP明朝E" panose="02020900000000000000" pitchFamily="18" charset="-128"/>
              </a:rPr>
              <a:t>)</a:t>
            </a:r>
          </a:p>
          <a:p>
            <a:pPr defTabSz="943478">
              <a:lnSpc>
                <a:spcPts val="2064"/>
              </a:lnSpc>
              <a:defRPr/>
            </a:pPr>
            <a:r>
              <a:rPr lang="ja-JP" altLang="en-US" sz="1400" dirty="0">
                <a:solidFill>
                  <a:prstClr val="black"/>
                </a:solidFill>
                <a:latin typeface="HGP明朝E" panose="02020900000000000000" pitchFamily="18" charset="-128"/>
                <a:ea typeface="HGP明朝E" panose="02020900000000000000" pitchFamily="18" charset="-128"/>
              </a:rPr>
              <a:t> 平成</a:t>
            </a:r>
            <a:r>
              <a:rPr lang="en-US" altLang="ja-JP" sz="1400" dirty="0">
                <a:solidFill>
                  <a:prstClr val="black"/>
                </a:solidFill>
                <a:latin typeface="HGP明朝E" panose="02020900000000000000" pitchFamily="18" charset="-128"/>
                <a:ea typeface="HGP明朝E" panose="02020900000000000000" pitchFamily="18" charset="-128"/>
              </a:rPr>
              <a:t>27</a:t>
            </a:r>
            <a:r>
              <a:rPr lang="ja-JP" altLang="en-US" sz="1400" dirty="0">
                <a:solidFill>
                  <a:prstClr val="black"/>
                </a:solidFill>
                <a:latin typeface="HGP明朝E" panose="02020900000000000000" pitchFamily="18" charset="-128"/>
                <a:ea typeface="HGP明朝E" panose="02020900000000000000" pitchFamily="18" charset="-128"/>
              </a:rPr>
              <a:t>年　ストレスチェック制度の省令・指針等を公表</a:t>
            </a:r>
          </a:p>
        </p:txBody>
      </p:sp>
      <p:sp>
        <p:nvSpPr>
          <p:cNvPr id="2" name="スライド番号プレースホルダー 1"/>
          <p:cNvSpPr>
            <a:spLocks noGrp="1"/>
          </p:cNvSpPr>
          <p:nvPr>
            <p:ph type="sldNum" sz="quarter" idx="10"/>
          </p:nvPr>
        </p:nvSpPr>
        <p:spPr/>
        <p:txBody>
          <a:bodyPr/>
          <a:lstStyle/>
          <a:p>
            <a:fld id="{5F65748C-C6D8-4748-808C-1CEA1825BD04}" type="slidenum">
              <a:rPr kumimoji="1" lang="ja-JP" altLang="en-US" smtClean="0"/>
              <a:t>59</a:t>
            </a:fld>
            <a:endParaRPr kumimoji="1" lang="ja-JP" altLang="en-US"/>
          </a:p>
        </p:txBody>
      </p:sp>
    </p:spTree>
    <p:extLst>
      <p:ext uri="{BB962C8B-B14F-4D97-AF65-F5344CB8AC3E}">
        <p14:creationId xmlns:p14="http://schemas.microsoft.com/office/powerpoint/2010/main" val="100417110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154113" y="741363"/>
            <a:ext cx="4814887" cy="3887787"/>
          </a:xfrm>
          <a:prstGeom prst="rect">
            <a:avLst/>
          </a:prstGeom>
        </p:spPr>
      </p:sp>
      <p:sp>
        <p:nvSpPr>
          <p:cNvPr id="3" name="ノート プレースホルダー 2"/>
          <p:cNvSpPr>
            <a:spLocks noGrp="1" noChangeAspect="1"/>
          </p:cNvSpPr>
          <p:nvPr>
            <p:ph type="body" idx="1"/>
          </p:nvPr>
        </p:nvSpPr>
        <p:spPr>
          <a:xfrm>
            <a:off x="1105077" y="4890047"/>
            <a:ext cx="4893910" cy="4445497"/>
          </a:xfrm>
          <a:prstGeom prst="rect">
            <a:avLst/>
          </a:prstGeom>
        </p:spPr>
        <p:txBody>
          <a:bodyPr/>
          <a:lstStyle/>
          <a:p>
            <a:pPr defTabSz="946686">
              <a:lnSpc>
                <a:spcPts val="2064"/>
              </a:lnSpc>
              <a:defRPr/>
            </a:pPr>
            <a:r>
              <a:rPr lang="ja-JP" altLang="en-US" sz="2100" dirty="0">
                <a:latin typeface="HGP明朝E" panose="02020900000000000000" pitchFamily="18" charset="-128"/>
                <a:ea typeface="HGP明朝E" panose="02020900000000000000" pitchFamily="18" charset="-128"/>
              </a:rPr>
              <a:t>　この「安全編」を理解することで</a:t>
            </a:r>
            <a:r>
              <a:rPr lang="en-US" altLang="ja-JP" sz="2100" dirty="0">
                <a:latin typeface="HGP明朝E" panose="02020900000000000000" pitchFamily="18" charset="-128"/>
                <a:ea typeface="HGP明朝E" panose="02020900000000000000" pitchFamily="18" charset="-128"/>
              </a:rPr>
              <a:t>,｢</a:t>
            </a:r>
            <a:r>
              <a:rPr lang="ja-JP" altLang="en-US" sz="2100" dirty="0">
                <a:latin typeface="HGP明朝E" panose="02020900000000000000" pitchFamily="18" charset="-128"/>
                <a:ea typeface="HGP明朝E" panose="02020900000000000000" pitchFamily="18" charset="-128"/>
              </a:rPr>
              <a:t>安全</a:t>
            </a:r>
            <a:r>
              <a:rPr lang="en-US" altLang="ja-JP" sz="2100" dirty="0">
                <a:latin typeface="HGP明朝E" panose="02020900000000000000" pitchFamily="18" charset="-128"/>
                <a:ea typeface="HGP明朝E" panose="02020900000000000000" pitchFamily="18" charset="-128"/>
              </a:rPr>
              <a:t>｣</a:t>
            </a:r>
            <a:r>
              <a:rPr lang="ja-JP" altLang="en-US" sz="2100" dirty="0">
                <a:latin typeface="HGP明朝E" panose="02020900000000000000" pitchFamily="18" charset="-128"/>
                <a:ea typeface="HGP明朝E" panose="02020900000000000000" pitchFamily="18" charset="-128"/>
              </a:rPr>
              <a:t>のキーマンに！</a:t>
            </a:r>
            <a:endParaRPr lang="en-US" altLang="ja-JP" sz="2100" dirty="0">
              <a:latin typeface="HGP明朝E" panose="02020900000000000000" pitchFamily="18" charset="-128"/>
              <a:ea typeface="HGP明朝E" panose="02020900000000000000" pitchFamily="18" charset="-128"/>
            </a:endParaRPr>
          </a:p>
          <a:p>
            <a:pPr defTabSz="946686">
              <a:lnSpc>
                <a:spcPts val="2064"/>
              </a:lnSpc>
              <a:defRPr/>
            </a:pPr>
            <a:endParaRPr lang="en-US" altLang="ja-JP" sz="2100" dirty="0">
              <a:latin typeface="HGP明朝E" panose="02020900000000000000" pitchFamily="18" charset="-128"/>
              <a:ea typeface="HGP明朝E" panose="02020900000000000000" pitchFamily="18" charset="-128"/>
            </a:endParaRPr>
          </a:p>
          <a:p>
            <a:pPr defTabSz="946686">
              <a:lnSpc>
                <a:spcPts val="2064"/>
              </a:lnSpc>
              <a:defRPr/>
            </a:pPr>
            <a:r>
              <a:rPr lang="ja-JP" altLang="en-US" sz="2100" dirty="0">
                <a:latin typeface="HGP明朝E" panose="02020900000000000000" pitchFamily="18" charset="-128"/>
                <a:ea typeface="HGP明朝E" panose="02020900000000000000" pitchFamily="18" charset="-128"/>
              </a:rPr>
              <a:t>　そして</a:t>
            </a:r>
            <a:r>
              <a:rPr lang="en-US" altLang="ja-JP" sz="2100" dirty="0">
                <a:latin typeface="HGP明朝E" panose="02020900000000000000" pitchFamily="18" charset="-128"/>
                <a:ea typeface="HGP明朝E" panose="02020900000000000000" pitchFamily="18" charset="-128"/>
              </a:rPr>
              <a:t>,</a:t>
            </a:r>
            <a:r>
              <a:rPr lang="ja-JP" altLang="en-US" sz="2100" dirty="0">
                <a:latin typeface="HGP明朝E" panose="02020900000000000000" pitchFamily="18" charset="-128"/>
                <a:ea typeface="HGP明朝E" panose="02020900000000000000" pitchFamily="18" charset="-128"/>
              </a:rPr>
              <a:t>理解したことを職場で実践すれば</a:t>
            </a:r>
            <a:r>
              <a:rPr lang="en-US" altLang="ja-JP" sz="2100" dirty="0">
                <a:latin typeface="HGP明朝E" panose="02020900000000000000" pitchFamily="18" charset="-128"/>
                <a:ea typeface="HGP明朝E" panose="02020900000000000000" pitchFamily="18" charset="-128"/>
              </a:rPr>
              <a:t>,</a:t>
            </a:r>
            <a:r>
              <a:rPr lang="ja-JP" altLang="en-US" sz="2100" dirty="0">
                <a:latin typeface="HGP明朝E" panose="02020900000000000000" pitchFamily="18" charset="-128"/>
                <a:ea typeface="HGP明朝E" panose="02020900000000000000" pitchFamily="18" charset="-128"/>
              </a:rPr>
              <a:t>職場はたちまち</a:t>
            </a:r>
            <a:r>
              <a:rPr lang="en-US" altLang="ja-JP" sz="2100" dirty="0">
                <a:latin typeface="HGP明朝E" panose="02020900000000000000" pitchFamily="18" charset="-128"/>
                <a:ea typeface="HGP明朝E" panose="02020900000000000000" pitchFamily="18" charset="-128"/>
              </a:rPr>
              <a:t>,｢</a:t>
            </a:r>
            <a:r>
              <a:rPr lang="ja-JP" altLang="en-US" sz="2100" dirty="0">
                <a:latin typeface="HGP明朝E" panose="02020900000000000000" pitchFamily="18" charset="-128"/>
                <a:ea typeface="HGP明朝E" panose="02020900000000000000" pitchFamily="18" charset="-128"/>
              </a:rPr>
              <a:t>安全職場</a:t>
            </a:r>
            <a:r>
              <a:rPr lang="en-US" altLang="ja-JP" sz="2100" dirty="0">
                <a:latin typeface="HGP明朝E" panose="02020900000000000000" pitchFamily="18" charset="-128"/>
                <a:ea typeface="HGP明朝E" panose="02020900000000000000" pitchFamily="18" charset="-128"/>
              </a:rPr>
              <a:t>｣</a:t>
            </a:r>
            <a:r>
              <a:rPr lang="ja-JP" altLang="en-US" sz="2100" dirty="0">
                <a:latin typeface="HGP明朝E" panose="02020900000000000000" pitchFamily="18" charset="-128"/>
                <a:ea typeface="HGP明朝E" panose="02020900000000000000" pitchFamily="18" charset="-128"/>
              </a:rPr>
              <a:t>にワープ！　</a:t>
            </a:r>
            <a:endParaRPr lang="en-US" altLang="ja-JP" sz="2100" dirty="0">
              <a:latin typeface="HGP明朝E" panose="02020900000000000000" pitchFamily="18" charset="-128"/>
              <a:ea typeface="HGP明朝E" panose="02020900000000000000" pitchFamily="18" charset="-128"/>
            </a:endParaRPr>
          </a:p>
        </p:txBody>
      </p:sp>
      <p:sp>
        <p:nvSpPr>
          <p:cNvPr id="4" name="スライド番号プレースホルダー 3"/>
          <p:cNvSpPr>
            <a:spLocks noGrp="1"/>
          </p:cNvSpPr>
          <p:nvPr>
            <p:ph type="sldNum" sz="quarter" idx="10"/>
          </p:nvPr>
        </p:nvSpPr>
        <p:spPr/>
        <p:txBody>
          <a:bodyPr/>
          <a:lstStyle/>
          <a:p>
            <a:fld id="{5F65748C-C6D8-4748-808C-1CEA1825BD04}" type="slidenum">
              <a:rPr kumimoji="1" lang="ja-JP" altLang="en-US" smtClean="0"/>
              <a:t>6</a:t>
            </a:fld>
            <a:endParaRPr kumimoji="1" lang="ja-JP" altLang="en-US"/>
          </a:p>
        </p:txBody>
      </p:sp>
    </p:spTree>
    <p:extLst>
      <p:ext uri="{BB962C8B-B14F-4D97-AF65-F5344CB8AC3E}">
        <p14:creationId xmlns:p14="http://schemas.microsoft.com/office/powerpoint/2010/main" val="1250625645"/>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0531" name="Rectangle 2"/>
          <p:cNvSpPr>
            <a:spLocks noGrp="1" noRot="1" noChangeAspect="1" noChangeArrowheads="1" noTextEdit="1"/>
          </p:cNvSpPr>
          <p:nvPr>
            <p:ph type="sldImg"/>
          </p:nvPr>
        </p:nvSpPr>
        <p:spPr>
          <a:xfrm>
            <a:off x="1154113" y="741363"/>
            <a:ext cx="4814887" cy="3889375"/>
          </a:xfrm>
          <a:prstGeom prst="rect">
            <a:avLst/>
          </a:prstGeom>
          <a:ln/>
        </p:spPr>
      </p:sp>
      <p:sp>
        <p:nvSpPr>
          <p:cNvPr id="150532" name="Rectangle 3"/>
          <p:cNvSpPr>
            <a:spLocks noGrp="1" noChangeAspect="1" noChangeArrowheads="1"/>
          </p:cNvSpPr>
          <p:nvPr>
            <p:ph type="body" idx="1"/>
          </p:nvPr>
        </p:nvSpPr>
        <p:spPr>
          <a:xfrm>
            <a:off x="1144543" y="4798564"/>
            <a:ext cx="4828132" cy="5186105"/>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defTabSz="943478">
              <a:lnSpc>
                <a:spcPts val="2064"/>
              </a:lnSpc>
              <a:defRPr/>
            </a:pPr>
            <a:r>
              <a:rPr lang="ja-JP" altLang="en-US" sz="1200" dirty="0">
                <a:solidFill>
                  <a:prstClr val="black"/>
                </a:solidFill>
                <a:latin typeface="HGP明朝E" panose="02020900000000000000" pitchFamily="18" charset="-128"/>
                <a:ea typeface="HGP明朝E" panose="02020900000000000000" pitchFamily="18" charset="-128"/>
              </a:rPr>
              <a:t>　労働衛生に係る法律は</a:t>
            </a:r>
            <a:r>
              <a:rPr lang="en-US" altLang="ja-JP" sz="1200" dirty="0">
                <a:solidFill>
                  <a:prstClr val="black"/>
                </a:solidFill>
                <a:latin typeface="HGP明朝E" panose="02020900000000000000" pitchFamily="18" charset="-128"/>
                <a:ea typeface="HGP明朝E" panose="02020900000000000000" pitchFamily="18" charset="-128"/>
              </a:rPr>
              <a:t>,</a:t>
            </a:r>
            <a:r>
              <a:rPr lang="ja-JP" altLang="en-US" sz="1200" dirty="0">
                <a:solidFill>
                  <a:prstClr val="black"/>
                </a:solidFill>
                <a:latin typeface="HGP明朝E" panose="02020900000000000000" pitchFamily="18" charset="-128"/>
                <a:ea typeface="HGP明朝E" panose="02020900000000000000" pitchFamily="18" charset="-128"/>
              </a:rPr>
              <a:t>労働安全衛生法</a:t>
            </a:r>
            <a:r>
              <a:rPr lang="en-US" altLang="ja-JP" sz="1200" dirty="0">
                <a:solidFill>
                  <a:prstClr val="black"/>
                </a:solidFill>
                <a:latin typeface="HGP明朝E" panose="02020900000000000000" pitchFamily="18" charset="-128"/>
                <a:ea typeface="HGP明朝E" panose="02020900000000000000" pitchFamily="18" charset="-128"/>
              </a:rPr>
              <a:t>(</a:t>
            </a:r>
            <a:r>
              <a:rPr lang="ja-JP" altLang="en-US" sz="1200" dirty="0">
                <a:solidFill>
                  <a:prstClr val="black"/>
                </a:solidFill>
                <a:latin typeface="HGP明朝E" panose="02020900000000000000" pitchFamily="18" charset="-128"/>
                <a:ea typeface="HGP明朝E" panose="02020900000000000000" pitchFamily="18" charset="-128"/>
              </a:rPr>
              <a:t>以下</a:t>
            </a:r>
            <a:r>
              <a:rPr lang="en-US" altLang="ja-JP" sz="1200" dirty="0">
                <a:solidFill>
                  <a:prstClr val="black"/>
                </a:solidFill>
                <a:latin typeface="HGP明朝E" panose="02020900000000000000" pitchFamily="18" charset="-128"/>
                <a:ea typeface="HGP明朝E" panose="02020900000000000000" pitchFamily="18" charset="-128"/>
              </a:rPr>
              <a:t>｢</a:t>
            </a:r>
            <a:r>
              <a:rPr lang="ja-JP" altLang="en-US" sz="1200" dirty="0">
                <a:solidFill>
                  <a:prstClr val="black"/>
                </a:solidFill>
                <a:latin typeface="HGP明朝E" panose="02020900000000000000" pitchFamily="18" charset="-128"/>
                <a:ea typeface="HGP明朝E" panose="02020900000000000000" pitchFamily="18" charset="-128"/>
              </a:rPr>
              <a:t>安衛法</a:t>
            </a:r>
            <a:r>
              <a:rPr lang="en-US" altLang="ja-JP" sz="1200" dirty="0">
                <a:solidFill>
                  <a:prstClr val="black"/>
                </a:solidFill>
                <a:latin typeface="HGP明朝E" panose="02020900000000000000" pitchFamily="18" charset="-128"/>
                <a:ea typeface="HGP明朝E" panose="02020900000000000000" pitchFamily="18" charset="-128"/>
              </a:rPr>
              <a:t>｣</a:t>
            </a:r>
            <a:r>
              <a:rPr lang="ja-JP" altLang="en-US" sz="1200" dirty="0">
                <a:solidFill>
                  <a:prstClr val="black"/>
                </a:solidFill>
                <a:latin typeface="HGP明朝E" panose="02020900000000000000" pitchFamily="18" charset="-128"/>
                <a:ea typeface="HGP明朝E" panose="02020900000000000000" pitchFamily="18" charset="-128"/>
              </a:rPr>
              <a:t>と略す</a:t>
            </a:r>
            <a:r>
              <a:rPr lang="en-US" altLang="ja-JP" sz="1200" dirty="0">
                <a:solidFill>
                  <a:prstClr val="black"/>
                </a:solidFill>
                <a:latin typeface="HGP明朝E" panose="02020900000000000000" pitchFamily="18" charset="-128"/>
                <a:ea typeface="HGP明朝E" panose="02020900000000000000" pitchFamily="18" charset="-128"/>
              </a:rPr>
              <a:t>) (</a:t>
            </a:r>
            <a:r>
              <a:rPr lang="ja-JP" altLang="en-US" sz="1200" dirty="0">
                <a:solidFill>
                  <a:prstClr val="black"/>
                </a:solidFill>
                <a:latin typeface="HGP明朝E" panose="02020900000000000000" pitchFamily="18" charset="-128"/>
                <a:ea typeface="HGP明朝E" panose="02020900000000000000" pitchFamily="18" charset="-128"/>
              </a:rPr>
              <a:t>昭和</a:t>
            </a:r>
            <a:r>
              <a:rPr lang="en-US" altLang="ja-JP" sz="1200" dirty="0">
                <a:solidFill>
                  <a:prstClr val="black"/>
                </a:solidFill>
                <a:latin typeface="HGP明朝E" panose="02020900000000000000" pitchFamily="18" charset="-128"/>
                <a:ea typeface="HGP明朝E" panose="02020900000000000000" pitchFamily="18" charset="-128"/>
              </a:rPr>
              <a:t>47),</a:t>
            </a:r>
            <a:r>
              <a:rPr lang="ja-JP" altLang="en-US" sz="1200" dirty="0">
                <a:solidFill>
                  <a:prstClr val="black"/>
                </a:solidFill>
                <a:latin typeface="HGP明朝E" panose="02020900000000000000" pitchFamily="18" charset="-128"/>
                <a:ea typeface="HGP明朝E" panose="02020900000000000000" pitchFamily="18" charset="-128"/>
              </a:rPr>
              <a:t>じん肺法</a:t>
            </a:r>
            <a:r>
              <a:rPr lang="en-US" altLang="ja-JP" sz="1200" dirty="0">
                <a:solidFill>
                  <a:prstClr val="black"/>
                </a:solidFill>
                <a:latin typeface="HGP明朝E" panose="02020900000000000000" pitchFamily="18" charset="-128"/>
                <a:ea typeface="HGP明朝E" panose="02020900000000000000" pitchFamily="18" charset="-128"/>
              </a:rPr>
              <a:t>(</a:t>
            </a:r>
            <a:r>
              <a:rPr lang="ja-JP" altLang="en-US" sz="1200" dirty="0">
                <a:solidFill>
                  <a:prstClr val="black"/>
                </a:solidFill>
                <a:latin typeface="HGP明朝E" panose="02020900000000000000" pitchFamily="18" charset="-128"/>
                <a:ea typeface="HGP明朝E" panose="02020900000000000000" pitchFamily="18" charset="-128"/>
              </a:rPr>
              <a:t>昭和</a:t>
            </a:r>
            <a:r>
              <a:rPr lang="en-US" altLang="ja-JP" sz="1200" dirty="0">
                <a:solidFill>
                  <a:prstClr val="black"/>
                </a:solidFill>
                <a:latin typeface="HGP明朝E" panose="02020900000000000000" pitchFamily="18" charset="-128"/>
                <a:ea typeface="HGP明朝E" panose="02020900000000000000" pitchFamily="18" charset="-128"/>
              </a:rPr>
              <a:t>35),</a:t>
            </a:r>
            <a:r>
              <a:rPr lang="ja-JP" altLang="en-US" sz="1200" dirty="0">
                <a:solidFill>
                  <a:prstClr val="black"/>
                </a:solidFill>
                <a:latin typeface="HGP明朝E" panose="02020900000000000000" pitchFamily="18" charset="-128"/>
                <a:ea typeface="HGP明朝E" panose="02020900000000000000" pitchFamily="18" charset="-128"/>
              </a:rPr>
              <a:t>作業環境測定法</a:t>
            </a:r>
            <a:r>
              <a:rPr lang="en-US" altLang="ja-JP" sz="1200" dirty="0">
                <a:solidFill>
                  <a:prstClr val="black"/>
                </a:solidFill>
                <a:latin typeface="HGP明朝E" panose="02020900000000000000" pitchFamily="18" charset="-128"/>
                <a:ea typeface="HGP明朝E" panose="02020900000000000000" pitchFamily="18" charset="-128"/>
              </a:rPr>
              <a:t>(</a:t>
            </a:r>
            <a:r>
              <a:rPr lang="ja-JP" altLang="en-US" sz="1200" dirty="0">
                <a:solidFill>
                  <a:prstClr val="black"/>
                </a:solidFill>
                <a:latin typeface="HGP明朝E" panose="02020900000000000000" pitchFamily="18" charset="-128"/>
                <a:ea typeface="HGP明朝E" panose="02020900000000000000" pitchFamily="18" charset="-128"/>
              </a:rPr>
              <a:t>昭和</a:t>
            </a:r>
            <a:r>
              <a:rPr lang="en-US" altLang="ja-JP" sz="1200" dirty="0">
                <a:solidFill>
                  <a:prstClr val="black"/>
                </a:solidFill>
                <a:latin typeface="HGP明朝E" panose="02020900000000000000" pitchFamily="18" charset="-128"/>
                <a:ea typeface="HGP明朝E" panose="02020900000000000000" pitchFamily="18" charset="-128"/>
              </a:rPr>
              <a:t>50)</a:t>
            </a:r>
            <a:r>
              <a:rPr lang="ja-JP" altLang="en-US" sz="1200" dirty="0">
                <a:solidFill>
                  <a:prstClr val="black"/>
                </a:solidFill>
                <a:latin typeface="HGP明朝E" panose="02020900000000000000" pitchFamily="18" charset="-128"/>
                <a:ea typeface="HGP明朝E" panose="02020900000000000000" pitchFamily="18" charset="-128"/>
              </a:rPr>
              <a:t>などがある。</a:t>
            </a:r>
            <a:endParaRPr lang="en-US" altLang="ja-JP" sz="1200" dirty="0">
              <a:solidFill>
                <a:prstClr val="black"/>
              </a:solidFill>
              <a:latin typeface="HGP明朝E" panose="02020900000000000000" pitchFamily="18" charset="-128"/>
              <a:ea typeface="HGP明朝E" panose="02020900000000000000" pitchFamily="18" charset="-128"/>
            </a:endParaRPr>
          </a:p>
          <a:p>
            <a:pPr defTabSz="943478">
              <a:lnSpc>
                <a:spcPts val="2064"/>
              </a:lnSpc>
              <a:defRPr/>
            </a:pPr>
            <a:r>
              <a:rPr lang="ja-JP" altLang="en-US" sz="1200" dirty="0">
                <a:solidFill>
                  <a:prstClr val="black"/>
                </a:solidFill>
                <a:latin typeface="HGP明朝E" panose="02020900000000000000" pitchFamily="18" charset="-128"/>
                <a:ea typeface="HGP明朝E" panose="02020900000000000000" pitchFamily="18" charset="-128"/>
              </a:rPr>
              <a:t>　法律の施行令に</a:t>
            </a:r>
            <a:r>
              <a:rPr lang="zh-TW" altLang="en-US" sz="1200" dirty="0">
                <a:solidFill>
                  <a:prstClr val="black"/>
                </a:solidFill>
                <a:latin typeface="HGP明朝E" panose="02020900000000000000" pitchFamily="18" charset="-128"/>
                <a:ea typeface="HGP明朝E" panose="02020900000000000000" pitchFamily="18" charset="-128"/>
              </a:rPr>
              <a:t>労働安全衛生法施行令</a:t>
            </a:r>
            <a:r>
              <a:rPr lang="en-US" altLang="ja-JP" sz="1200" dirty="0">
                <a:solidFill>
                  <a:prstClr val="black"/>
                </a:solidFill>
                <a:latin typeface="HGP明朝E" panose="02020900000000000000" pitchFamily="18" charset="-128"/>
                <a:ea typeface="HGP明朝E" panose="02020900000000000000" pitchFamily="18" charset="-128"/>
              </a:rPr>
              <a:t>(</a:t>
            </a:r>
            <a:r>
              <a:rPr lang="ja-JP" altLang="en-US" sz="1200" dirty="0">
                <a:solidFill>
                  <a:prstClr val="black"/>
                </a:solidFill>
                <a:latin typeface="HGP明朝E" panose="02020900000000000000" pitchFamily="18" charset="-128"/>
                <a:ea typeface="HGP明朝E" panose="02020900000000000000" pitchFamily="18" charset="-128"/>
              </a:rPr>
              <a:t>昭和</a:t>
            </a:r>
            <a:r>
              <a:rPr lang="en-US" altLang="ja-JP" sz="1200" dirty="0">
                <a:solidFill>
                  <a:prstClr val="black"/>
                </a:solidFill>
                <a:latin typeface="HGP明朝E" panose="02020900000000000000" pitchFamily="18" charset="-128"/>
                <a:ea typeface="HGP明朝E" panose="02020900000000000000" pitchFamily="18" charset="-128"/>
              </a:rPr>
              <a:t>47)</a:t>
            </a:r>
            <a:r>
              <a:rPr lang="en-US" altLang="zh-TW" sz="1200" dirty="0">
                <a:solidFill>
                  <a:prstClr val="black"/>
                </a:solidFill>
                <a:latin typeface="HGP明朝E" panose="02020900000000000000" pitchFamily="18" charset="-128"/>
                <a:ea typeface="HGP明朝E" panose="02020900000000000000" pitchFamily="18" charset="-128"/>
              </a:rPr>
              <a:t>,</a:t>
            </a:r>
            <a:r>
              <a:rPr lang="zh-TW" altLang="en-US" sz="1200" dirty="0">
                <a:solidFill>
                  <a:prstClr val="black"/>
                </a:solidFill>
                <a:latin typeface="HGP明朝E" panose="02020900000000000000" pitchFamily="18" charset="-128"/>
                <a:ea typeface="HGP明朝E" panose="02020900000000000000" pitchFamily="18" charset="-128"/>
              </a:rPr>
              <a:t>作業環境測定法施行令</a:t>
            </a:r>
            <a:r>
              <a:rPr lang="en-US" altLang="ja-JP" sz="1200" dirty="0">
                <a:solidFill>
                  <a:prstClr val="black"/>
                </a:solidFill>
                <a:latin typeface="HGP明朝E" panose="02020900000000000000" pitchFamily="18" charset="-128"/>
                <a:ea typeface="HGP明朝E" panose="02020900000000000000" pitchFamily="18" charset="-128"/>
              </a:rPr>
              <a:t>(</a:t>
            </a:r>
            <a:r>
              <a:rPr lang="ja-JP" altLang="en-US" sz="1200" dirty="0">
                <a:solidFill>
                  <a:prstClr val="black"/>
                </a:solidFill>
                <a:latin typeface="HGP明朝E" panose="02020900000000000000" pitchFamily="18" charset="-128"/>
                <a:ea typeface="HGP明朝E" panose="02020900000000000000" pitchFamily="18" charset="-128"/>
              </a:rPr>
              <a:t>昭和</a:t>
            </a:r>
            <a:r>
              <a:rPr lang="en-US" altLang="ja-JP" sz="1200" dirty="0">
                <a:solidFill>
                  <a:prstClr val="black"/>
                </a:solidFill>
                <a:latin typeface="HGP明朝E" panose="02020900000000000000" pitchFamily="18" charset="-128"/>
                <a:ea typeface="HGP明朝E" panose="02020900000000000000" pitchFamily="18" charset="-128"/>
              </a:rPr>
              <a:t>50)</a:t>
            </a:r>
            <a:r>
              <a:rPr lang="ja-JP" altLang="en-US" sz="1200" dirty="0">
                <a:solidFill>
                  <a:prstClr val="black"/>
                </a:solidFill>
                <a:latin typeface="HGP明朝E" panose="02020900000000000000" pitchFamily="18" charset="-128"/>
                <a:ea typeface="HGP明朝E" panose="02020900000000000000" pitchFamily="18" charset="-128"/>
              </a:rPr>
              <a:t>などがある。</a:t>
            </a:r>
            <a:endParaRPr lang="en-US" altLang="ja-JP" sz="1200" dirty="0">
              <a:solidFill>
                <a:prstClr val="black"/>
              </a:solidFill>
              <a:latin typeface="HGP明朝E" panose="02020900000000000000" pitchFamily="18" charset="-128"/>
              <a:ea typeface="HGP明朝E" panose="02020900000000000000" pitchFamily="18" charset="-128"/>
            </a:endParaRPr>
          </a:p>
          <a:p>
            <a:pPr defTabSz="943478">
              <a:lnSpc>
                <a:spcPts val="2064"/>
              </a:lnSpc>
              <a:defRPr/>
            </a:pPr>
            <a:r>
              <a:rPr lang="ja-JP" altLang="en-US" sz="1200" dirty="0">
                <a:solidFill>
                  <a:prstClr val="black"/>
                </a:solidFill>
                <a:latin typeface="HGP明朝E" panose="02020900000000000000" pitchFamily="18" charset="-128"/>
                <a:ea typeface="HGP明朝E" panose="02020900000000000000" pitchFamily="18" charset="-128"/>
              </a:rPr>
              <a:t>　労働衛生関係の規則は</a:t>
            </a:r>
            <a:r>
              <a:rPr lang="en-US" altLang="ja-JP" sz="1200" dirty="0">
                <a:solidFill>
                  <a:prstClr val="black"/>
                </a:solidFill>
                <a:latin typeface="HGP明朝E" panose="02020900000000000000" pitchFamily="18" charset="-128"/>
                <a:ea typeface="HGP明朝E" panose="02020900000000000000" pitchFamily="18" charset="-128"/>
              </a:rPr>
              <a:t>,</a:t>
            </a:r>
            <a:r>
              <a:rPr lang="ja-JP" altLang="en-US" sz="1200" dirty="0">
                <a:solidFill>
                  <a:prstClr val="black"/>
                </a:solidFill>
                <a:latin typeface="HGP明朝E" panose="02020900000000000000" pitchFamily="18" charset="-128"/>
                <a:ea typeface="HGP明朝E" panose="02020900000000000000" pitchFamily="18" charset="-128"/>
              </a:rPr>
              <a:t>労働安全衛生規則</a:t>
            </a:r>
            <a:r>
              <a:rPr lang="en-US" altLang="ja-JP" sz="1200" dirty="0">
                <a:solidFill>
                  <a:prstClr val="black"/>
                </a:solidFill>
                <a:latin typeface="HGP明朝E" panose="02020900000000000000" pitchFamily="18" charset="-128"/>
                <a:ea typeface="HGP明朝E" panose="02020900000000000000" pitchFamily="18" charset="-128"/>
              </a:rPr>
              <a:t>(</a:t>
            </a:r>
            <a:r>
              <a:rPr lang="ja-JP" altLang="en-US" sz="1200" dirty="0">
                <a:solidFill>
                  <a:prstClr val="black"/>
                </a:solidFill>
                <a:latin typeface="HGP明朝E" panose="02020900000000000000" pitchFamily="18" charset="-128"/>
                <a:ea typeface="HGP明朝E" panose="02020900000000000000" pitchFamily="18" charset="-128"/>
              </a:rPr>
              <a:t>以下</a:t>
            </a:r>
            <a:r>
              <a:rPr lang="en-US" altLang="ja-JP" sz="1200" dirty="0">
                <a:solidFill>
                  <a:prstClr val="black"/>
                </a:solidFill>
                <a:latin typeface="HGP明朝E" panose="02020900000000000000" pitchFamily="18" charset="-128"/>
                <a:ea typeface="HGP明朝E" panose="02020900000000000000" pitchFamily="18" charset="-128"/>
              </a:rPr>
              <a:t>｢</a:t>
            </a:r>
            <a:r>
              <a:rPr lang="ja-JP" altLang="en-US" sz="1200" dirty="0">
                <a:solidFill>
                  <a:prstClr val="black"/>
                </a:solidFill>
                <a:latin typeface="HGP明朝E" panose="02020900000000000000" pitchFamily="18" charset="-128"/>
                <a:ea typeface="HGP明朝E" panose="02020900000000000000" pitchFamily="18" charset="-128"/>
              </a:rPr>
              <a:t>安衛則</a:t>
            </a:r>
            <a:r>
              <a:rPr lang="en-US" altLang="ja-JP" sz="1200" dirty="0">
                <a:solidFill>
                  <a:prstClr val="black"/>
                </a:solidFill>
                <a:latin typeface="HGP明朝E" panose="02020900000000000000" pitchFamily="18" charset="-128"/>
                <a:ea typeface="HGP明朝E" panose="02020900000000000000" pitchFamily="18" charset="-128"/>
              </a:rPr>
              <a:t>｣</a:t>
            </a:r>
            <a:r>
              <a:rPr lang="ja-JP" altLang="en-US" sz="1200" dirty="0">
                <a:solidFill>
                  <a:prstClr val="black"/>
                </a:solidFill>
                <a:latin typeface="HGP明朝E" panose="02020900000000000000" pitchFamily="18" charset="-128"/>
                <a:ea typeface="HGP明朝E" panose="02020900000000000000" pitchFamily="18" charset="-128"/>
              </a:rPr>
              <a:t>と略す</a:t>
            </a:r>
            <a:r>
              <a:rPr lang="en-US" altLang="ja-JP" sz="1200" dirty="0">
                <a:solidFill>
                  <a:prstClr val="black"/>
                </a:solidFill>
                <a:latin typeface="HGP明朝E" panose="02020900000000000000" pitchFamily="18" charset="-128"/>
                <a:ea typeface="HGP明朝E" panose="02020900000000000000" pitchFamily="18" charset="-128"/>
              </a:rPr>
              <a:t>)</a:t>
            </a:r>
            <a:r>
              <a:rPr lang="ja-JP" altLang="en-US" sz="1200" dirty="0">
                <a:solidFill>
                  <a:prstClr val="black"/>
                </a:solidFill>
                <a:latin typeface="HGP明朝E" panose="02020900000000000000" pitchFamily="18" charset="-128"/>
                <a:ea typeface="HGP明朝E" panose="02020900000000000000" pitchFamily="18" charset="-128"/>
              </a:rPr>
              <a:t>以外に特別規則が</a:t>
            </a:r>
            <a:r>
              <a:rPr lang="en-US" altLang="ja-JP" sz="1200" dirty="0">
                <a:solidFill>
                  <a:prstClr val="black"/>
                </a:solidFill>
                <a:latin typeface="HGP明朝E" panose="02020900000000000000" pitchFamily="18" charset="-128"/>
                <a:ea typeface="HGP明朝E" panose="02020900000000000000" pitchFamily="18" charset="-128"/>
              </a:rPr>
              <a:t>11</a:t>
            </a:r>
            <a:r>
              <a:rPr lang="ja-JP" altLang="en-US" sz="1200" dirty="0">
                <a:solidFill>
                  <a:prstClr val="black"/>
                </a:solidFill>
                <a:latin typeface="HGP明朝E" panose="02020900000000000000" pitchFamily="18" charset="-128"/>
                <a:ea typeface="HGP明朝E" panose="02020900000000000000" pitchFamily="18" charset="-128"/>
              </a:rPr>
              <a:t>ある。①</a:t>
            </a:r>
            <a:r>
              <a:rPr lang="ja-JP" altLang="en-US" sz="1200" dirty="0">
                <a:latin typeface="HGP明朝E" panose="02020900000000000000" pitchFamily="18" charset="-128"/>
                <a:ea typeface="HGP明朝E" panose="02020900000000000000" pitchFamily="18" charset="-128"/>
              </a:rPr>
              <a:t>事務所衛生基準規則</a:t>
            </a:r>
            <a:r>
              <a:rPr lang="en-US" altLang="ja-JP" sz="1200" dirty="0">
                <a:solidFill>
                  <a:prstClr val="black"/>
                </a:solidFill>
                <a:latin typeface="HGP明朝E" panose="02020900000000000000" pitchFamily="18" charset="-128"/>
                <a:ea typeface="HGP明朝E" panose="02020900000000000000" pitchFamily="18" charset="-128"/>
              </a:rPr>
              <a:t>(</a:t>
            </a:r>
            <a:r>
              <a:rPr lang="ja-JP" altLang="en-US" sz="1200" dirty="0">
                <a:solidFill>
                  <a:prstClr val="black"/>
                </a:solidFill>
                <a:latin typeface="HGP明朝E" panose="02020900000000000000" pitchFamily="18" charset="-128"/>
                <a:ea typeface="HGP明朝E" panose="02020900000000000000" pitchFamily="18" charset="-128"/>
              </a:rPr>
              <a:t>以下</a:t>
            </a:r>
            <a:r>
              <a:rPr lang="en-US" altLang="ja-JP" sz="1200" dirty="0">
                <a:solidFill>
                  <a:prstClr val="black"/>
                </a:solidFill>
                <a:latin typeface="HGP明朝E" panose="02020900000000000000" pitchFamily="18" charset="-128"/>
                <a:ea typeface="HGP明朝E" panose="02020900000000000000" pitchFamily="18" charset="-128"/>
              </a:rPr>
              <a:t>｢</a:t>
            </a:r>
            <a:r>
              <a:rPr lang="ja-JP" altLang="en-US" sz="1200" dirty="0">
                <a:solidFill>
                  <a:prstClr val="black"/>
                </a:solidFill>
                <a:latin typeface="HGP明朝E" panose="02020900000000000000" pitchFamily="18" charset="-128"/>
                <a:ea typeface="HGP明朝E" panose="02020900000000000000" pitchFamily="18" charset="-128"/>
              </a:rPr>
              <a:t>事務所則</a:t>
            </a:r>
            <a:r>
              <a:rPr lang="en-US" altLang="ja-JP" sz="1200" dirty="0">
                <a:solidFill>
                  <a:prstClr val="black"/>
                </a:solidFill>
                <a:latin typeface="HGP明朝E" panose="02020900000000000000" pitchFamily="18" charset="-128"/>
                <a:ea typeface="HGP明朝E" panose="02020900000000000000" pitchFamily="18" charset="-128"/>
              </a:rPr>
              <a:t>｣</a:t>
            </a:r>
            <a:r>
              <a:rPr lang="ja-JP" altLang="en-US" sz="1200" dirty="0">
                <a:solidFill>
                  <a:prstClr val="black"/>
                </a:solidFill>
                <a:latin typeface="HGP明朝E" panose="02020900000000000000" pitchFamily="18" charset="-128"/>
                <a:ea typeface="HGP明朝E" panose="02020900000000000000" pitchFamily="18" charset="-128"/>
              </a:rPr>
              <a:t>と略す</a:t>
            </a:r>
            <a:r>
              <a:rPr lang="en-US" altLang="ja-JP" sz="1200" dirty="0">
                <a:solidFill>
                  <a:prstClr val="black"/>
                </a:solidFill>
                <a:latin typeface="HGP明朝E" panose="02020900000000000000" pitchFamily="18" charset="-128"/>
                <a:ea typeface="HGP明朝E" panose="02020900000000000000" pitchFamily="18" charset="-128"/>
              </a:rPr>
              <a:t>) (</a:t>
            </a:r>
            <a:r>
              <a:rPr lang="ja-JP" altLang="en-US" sz="1200" dirty="0">
                <a:solidFill>
                  <a:prstClr val="black"/>
                </a:solidFill>
                <a:latin typeface="HGP明朝E" panose="02020900000000000000" pitchFamily="18" charset="-128"/>
                <a:ea typeface="HGP明朝E" panose="02020900000000000000" pitchFamily="18" charset="-128"/>
              </a:rPr>
              <a:t>昭和</a:t>
            </a:r>
            <a:r>
              <a:rPr lang="en-US" altLang="ja-JP" sz="1200" dirty="0">
                <a:solidFill>
                  <a:prstClr val="black"/>
                </a:solidFill>
                <a:latin typeface="HGP明朝E" panose="02020900000000000000" pitchFamily="18" charset="-128"/>
                <a:ea typeface="HGP明朝E" panose="02020900000000000000" pitchFamily="18" charset="-128"/>
              </a:rPr>
              <a:t>46),</a:t>
            </a:r>
            <a:r>
              <a:rPr lang="ja-JP" altLang="en-US" sz="1200" dirty="0">
                <a:solidFill>
                  <a:prstClr val="black"/>
                </a:solidFill>
                <a:latin typeface="HGP明朝E" panose="02020900000000000000" pitchFamily="18" charset="-128"/>
                <a:ea typeface="HGP明朝E" panose="02020900000000000000" pitchFamily="18" charset="-128"/>
              </a:rPr>
              <a:t>②</a:t>
            </a:r>
            <a:r>
              <a:rPr lang="ja-JP" altLang="en-US" sz="1200" dirty="0">
                <a:latin typeface="HGP明朝E" panose="02020900000000000000" pitchFamily="18" charset="-128"/>
                <a:ea typeface="HGP明朝E" panose="02020900000000000000" pitchFamily="18" charset="-128"/>
              </a:rPr>
              <a:t>酸素欠乏症等防止規則</a:t>
            </a:r>
            <a:r>
              <a:rPr lang="en-US" altLang="ja-JP" sz="1200" dirty="0">
                <a:solidFill>
                  <a:prstClr val="black"/>
                </a:solidFill>
                <a:latin typeface="HGP明朝E" panose="02020900000000000000" pitchFamily="18" charset="-128"/>
                <a:ea typeface="HGP明朝E" panose="02020900000000000000" pitchFamily="18" charset="-128"/>
              </a:rPr>
              <a:t>(</a:t>
            </a:r>
            <a:r>
              <a:rPr lang="ja-JP" altLang="en-US" sz="1200" dirty="0">
                <a:solidFill>
                  <a:prstClr val="black"/>
                </a:solidFill>
                <a:latin typeface="HGP明朝E" panose="02020900000000000000" pitchFamily="18" charset="-128"/>
                <a:ea typeface="HGP明朝E" panose="02020900000000000000" pitchFamily="18" charset="-128"/>
              </a:rPr>
              <a:t>以下</a:t>
            </a:r>
            <a:r>
              <a:rPr lang="en-US" altLang="ja-JP" sz="1200" dirty="0">
                <a:solidFill>
                  <a:prstClr val="black"/>
                </a:solidFill>
                <a:latin typeface="HGP明朝E" panose="02020900000000000000" pitchFamily="18" charset="-128"/>
                <a:ea typeface="HGP明朝E" panose="02020900000000000000" pitchFamily="18" charset="-128"/>
              </a:rPr>
              <a:t>｢</a:t>
            </a:r>
            <a:r>
              <a:rPr lang="ja-JP" altLang="en-US" sz="1200" dirty="0">
                <a:solidFill>
                  <a:prstClr val="black"/>
                </a:solidFill>
                <a:latin typeface="HGP明朝E" panose="02020900000000000000" pitchFamily="18" charset="-128"/>
                <a:ea typeface="HGP明朝E" panose="02020900000000000000" pitchFamily="18" charset="-128"/>
              </a:rPr>
              <a:t>酸欠則</a:t>
            </a:r>
            <a:r>
              <a:rPr lang="en-US" altLang="ja-JP" sz="1200" dirty="0">
                <a:solidFill>
                  <a:prstClr val="black"/>
                </a:solidFill>
                <a:latin typeface="HGP明朝E" panose="02020900000000000000" pitchFamily="18" charset="-128"/>
                <a:ea typeface="HGP明朝E" panose="02020900000000000000" pitchFamily="18" charset="-128"/>
              </a:rPr>
              <a:t>｣</a:t>
            </a:r>
            <a:r>
              <a:rPr lang="ja-JP" altLang="en-US" sz="1200" dirty="0">
                <a:solidFill>
                  <a:prstClr val="black"/>
                </a:solidFill>
                <a:latin typeface="HGP明朝E" panose="02020900000000000000" pitchFamily="18" charset="-128"/>
                <a:ea typeface="HGP明朝E" panose="02020900000000000000" pitchFamily="18" charset="-128"/>
              </a:rPr>
              <a:t>と略す</a:t>
            </a:r>
            <a:r>
              <a:rPr lang="en-US" altLang="ja-JP" sz="1200" dirty="0">
                <a:solidFill>
                  <a:prstClr val="black"/>
                </a:solidFill>
                <a:latin typeface="HGP明朝E" panose="02020900000000000000" pitchFamily="18" charset="-128"/>
                <a:ea typeface="HGP明朝E" panose="02020900000000000000" pitchFamily="18" charset="-128"/>
              </a:rPr>
              <a:t>) (</a:t>
            </a:r>
            <a:r>
              <a:rPr lang="ja-JP" altLang="en-US" sz="1200" dirty="0">
                <a:solidFill>
                  <a:prstClr val="black"/>
                </a:solidFill>
                <a:latin typeface="HGP明朝E" panose="02020900000000000000" pitchFamily="18" charset="-128"/>
                <a:ea typeface="HGP明朝E" panose="02020900000000000000" pitchFamily="18" charset="-128"/>
              </a:rPr>
              <a:t>昭和</a:t>
            </a:r>
            <a:r>
              <a:rPr lang="en-US" altLang="ja-JP" sz="1200" dirty="0">
                <a:solidFill>
                  <a:prstClr val="black"/>
                </a:solidFill>
                <a:latin typeface="HGP明朝E" panose="02020900000000000000" pitchFamily="18" charset="-128"/>
                <a:ea typeface="HGP明朝E" panose="02020900000000000000" pitchFamily="18" charset="-128"/>
              </a:rPr>
              <a:t>46),</a:t>
            </a:r>
            <a:r>
              <a:rPr lang="ja-JP" altLang="en-US" sz="1200" dirty="0">
                <a:solidFill>
                  <a:prstClr val="black"/>
                </a:solidFill>
                <a:latin typeface="HGP明朝E" panose="02020900000000000000" pitchFamily="18" charset="-128"/>
                <a:ea typeface="HGP明朝E" panose="02020900000000000000" pitchFamily="18" charset="-128"/>
              </a:rPr>
              <a:t>③</a:t>
            </a:r>
            <a:r>
              <a:rPr lang="ja-JP" altLang="en-US" sz="1200" dirty="0">
                <a:latin typeface="HGP明朝E" panose="02020900000000000000" pitchFamily="18" charset="-128"/>
                <a:ea typeface="HGP明朝E" panose="02020900000000000000" pitchFamily="18" charset="-128"/>
              </a:rPr>
              <a:t>高気圧作業安全衛生規則</a:t>
            </a:r>
            <a:r>
              <a:rPr lang="en-US" altLang="ja-JP" sz="1200" dirty="0">
                <a:solidFill>
                  <a:prstClr val="black"/>
                </a:solidFill>
                <a:latin typeface="HGP明朝E" panose="02020900000000000000" pitchFamily="18" charset="-128"/>
                <a:ea typeface="HGP明朝E" panose="02020900000000000000" pitchFamily="18" charset="-128"/>
              </a:rPr>
              <a:t>(</a:t>
            </a:r>
            <a:r>
              <a:rPr lang="ja-JP" altLang="en-US" sz="1200" dirty="0">
                <a:solidFill>
                  <a:prstClr val="black"/>
                </a:solidFill>
                <a:latin typeface="HGP明朝E" panose="02020900000000000000" pitchFamily="18" charset="-128"/>
                <a:ea typeface="HGP明朝E" panose="02020900000000000000" pitchFamily="18" charset="-128"/>
              </a:rPr>
              <a:t>以下</a:t>
            </a:r>
            <a:r>
              <a:rPr lang="en-US" altLang="ja-JP" sz="1200" dirty="0">
                <a:solidFill>
                  <a:prstClr val="black"/>
                </a:solidFill>
                <a:latin typeface="HGP明朝E" panose="02020900000000000000" pitchFamily="18" charset="-128"/>
                <a:ea typeface="HGP明朝E" panose="02020900000000000000" pitchFamily="18" charset="-128"/>
              </a:rPr>
              <a:t>｢</a:t>
            </a:r>
            <a:r>
              <a:rPr lang="ja-JP" altLang="en-US" sz="1200" dirty="0">
                <a:solidFill>
                  <a:prstClr val="black"/>
                </a:solidFill>
                <a:latin typeface="HGP明朝E" panose="02020900000000000000" pitchFamily="18" charset="-128"/>
                <a:ea typeface="HGP明朝E" panose="02020900000000000000" pitchFamily="18" charset="-128"/>
              </a:rPr>
              <a:t>高圧則</a:t>
            </a:r>
            <a:r>
              <a:rPr lang="en-US" altLang="ja-JP" sz="1200" dirty="0">
                <a:solidFill>
                  <a:prstClr val="black"/>
                </a:solidFill>
                <a:latin typeface="HGP明朝E" panose="02020900000000000000" pitchFamily="18" charset="-128"/>
                <a:ea typeface="HGP明朝E" panose="02020900000000000000" pitchFamily="18" charset="-128"/>
              </a:rPr>
              <a:t>｣</a:t>
            </a:r>
            <a:r>
              <a:rPr lang="ja-JP" altLang="en-US" sz="1200" dirty="0">
                <a:solidFill>
                  <a:prstClr val="black"/>
                </a:solidFill>
                <a:latin typeface="HGP明朝E" panose="02020900000000000000" pitchFamily="18" charset="-128"/>
                <a:ea typeface="HGP明朝E" panose="02020900000000000000" pitchFamily="18" charset="-128"/>
              </a:rPr>
              <a:t>と略す</a:t>
            </a:r>
            <a:r>
              <a:rPr lang="en-US" altLang="ja-JP" sz="1200" dirty="0">
                <a:solidFill>
                  <a:prstClr val="black"/>
                </a:solidFill>
                <a:latin typeface="HGP明朝E" panose="02020900000000000000" pitchFamily="18" charset="-128"/>
                <a:ea typeface="HGP明朝E" panose="02020900000000000000" pitchFamily="18" charset="-128"/>
              </a:rPr>
              <a:t>) (</a:t>
            </a:r>
            <a:r>
              <a:rPr lang="ja-JP" altLang="en-US" sz="1200" dirty="0">
                <a:solidFill>
                  <a:prstClr val="black"/>
                </a:solidFill>
                <a:latin typeface="HGP明朝E" panose="02020900000000000000" pitchFamily="18" charset="-128"/>
                <a:ea typeface="HGP明朝E" panose="02020900000000000000" pitchFamily="18" charset="-128"/>
              </a:rPr>
              <a:t>昭和</a:t>
            </a:r>
            <a:r>
              <a:rPr lang="en-US" altLang="ja-JP" sz="1200" dirty="0">
                <a:solidFill>
                  <a:prstClr val="black"/>
                </a:solidFill>
                <a:latin typeface="HGP明朝E" panose="02020900000000000000" pitchFamily="18" charset="-128"/>
                <a:ea typeface="HGP明朝E" panose="02020900000000000000" pitchFamily="18" charset="-128"/>
              </a:rPr>
              <a:t>36),</a:t>
            </a:r>
            <a:r>
              <a:rPr lang="ja-JP" altLang="en-US" sz="1200" dirty="0">
                <a:solidFill>
                  <a:prstClr val="black"/>
                </a:solidFill>
                <a:latin typeface="HGP明朝E" panose="02020900000000000000" pitchFamily="18" charset="-128"/>
                <a:ea typeface="HGP明朝E" panose="02020900000000000000" pitchFamily="18" charset="-128"/>
              </a:rPr>
              <a:t>④</a:t>
            </a:r>
            <a:r>
              <a:rPr lang="ja-JP" altLang="en-US" sz="1200" dirty="0">
                <a:latin typeface="HGP明朝E" panose="02020900000000000000" pitchFamily="18" charset="-128"/>
                <a:ea typeface="HGP明朝E" panose="02020900000000000000" pitchFamily="18" charset="-128"/>
              </a:rPr>
              <a:t>電離放射線障害防止規則</a:t>
            </a:r>
            <a:r>
              <a:rPr lang="en-US" altLang="ja-JP" sz="1200" dirty="0">
                <a:solidFill>
                  <a:prstClr val="black"/>
                </a:solidFill>
                <a:latin typeface="HGP明朝E" panose="02020900000000000000" pitchFamily="18" charset="-128"/>
                <a:ea typeface="HGP明朝E" panose="02020900000000000000" pitchFamily="18" charset="-128"/>
              </a:rPr>
              <a:t>(</a:t>
            </a:r>
            <a:r>
              <a:rPr lang="ja-JP" altLang="en-US" sz="1200" dirty="0">
                <a:solidFill>
                  <a:prstClr val="black"/>
                </a:solidFill>
                <a:latin typeface="HGP明朝E" panose="02020900000000000000" pitchFamily="18" charset="-128"/>
                <a:ea typeface="HGP明朝E" panose="02020900000000000000" pitchFamily="18" charset="-128"/>
              </a:rPr>
              <a:t>以下</a:t>
            </a:r>
            <a:r>
              <a:rPr lang="en-US" altLang="ja-JP" sz="1200" dirty="0">
                <a:solidFill>
                  <a:prstClr val="black"/>
                </a:solidFill>
                <a:latin typeface="HGP明朝E" panose="02020900000000000000" pitchFamily="18" charset="-128"/>
                <a:ea typeface="HGP明朝E" panose="02020900000000000000" pitchFamily="18" charset="-128"/>
              </a:rPr>
              <a:t>｢</a:t>
            </a:r>
            <a:r>
              <a:rPr lang="ja-JP" altLang="en-US" sz="1200" dirty="0">
                <a:latin typeface="HGP明朝E" panose="02020900000000000000" pitchFamily="18" charset="-128"/>
                <a:ea typeface="HGP明朝E" panose="02020900000000000000" pitchFamily="18" charset="-128"/>
              </a:rPr>
              <a:t>電離則</a:t>
            </a:r>
            <a:r>
              <a:rPr lang="en-US" altLang="ja-JP" sz="1200" dirty="0">
                <a:solidFill>
                  <a:prstClr val="black"/>
                </a:solidFill>
                <a:latin typeface="HGP明朝E" panose="02020900000000000000" pitchFamily="18" charset="-128"/>
                <a:ea typeface="HGP明朝E" panose="02020900000000000000" pitchFamily="18" charset="-128"/>
              </a:rPr>
              <a:t>｣</a:t>
            </a:r>
            <a:r>
              <a:rPr lang="ja-JP" altLang="en-US" sz="1200" dirty="0">
                <a:solidFill>
                  <a:prstClr val="black"/>
                </a:solidFill>
                <a:latin typeface="HGP明朝E" panose="02020900000000000000" pitchFamily="18" charset="-128"/>
                <a:ea typeface="HGP明朝E" panose="02020900000000000000" pitchFamily="18" charset="-128"/>
              </a:rPr>
              <a:t>と略す</a:t>
            </a:r>
            <a:r>
              <a:rPr lang="en-US" altLang="ja-JP" sz="1200" dirty="0">
                <a:solidFill>
                  <a:prstClr val="black"/>
                </a:solidFill>
                <a:latin typeface="HGP明朝E" panose="02020900000000000000" pitchFamily="18" charset="-128"/>
                <a:ea typeface="HGP明朝E" panose="02020900000000000000" pitchFamily="18" charset="-128"/>
              </a:rPr>
              <a:t>) (</a:t>
            </a:r>
            <a:r>
              <a:rPr lang="ja-JP" altLang="en-US" sz="1200" dirty="0">
                <a:solidFill>
                  <a:prstClr val="black"/>
                </a:solidFill>
                <a:latin typeface="HGP明朝E" panose="02020900000000000000" pitchFamily="18" charset="-128"/>
                <a:ea typeface="HGP明朝E" panose="02020900000000000000" pitchFamily="18" charset="-128"/>
              </a:rPr>
              <a:t>昭和</a:t>
            </a:r>
            <a:r>
              <a:rPr lang="en-US" altLang="ja-JP" sz="1200" dirty="0">
                <a:solidFill>
                  <a:prstClr val="black"/>
                </a:solidFill>
                <a:latin typeface="HGP明朝E" panose="02020900000000000000" pitchFamily="18" charset="-128"/>
                <a:ea typeface="HGP明朝E" panose="02020900000000000000" pitchFamily="18" charset="-128"/>
              </a:rPr>
              <a:t>34),</a:t>
            </a:r>
            <a:r>
              <a:rPr lang="ja-JP" altLang="en-US" sz="1200" dirty="0">
                <a:solidFill>
                  <a:prstClr val="black"/>
                </a:solidFill>
                <a:latin typeface="HGP明朝E" panose="02020900000000000000" pitchFamily="18" charset="-128"/>
                <a:ea typeface="HGP明朝E" panose="02020900000000000000" pitchFamily="18" charset="-128"/>
              </a:rPr>
              <a:t>⑤</a:t>
            </a:r>
            <a:r>
              <a:rPr lang="ja-JP" altLang="en-US" sz="1200" dirty="0">
                <a:latin typeface="HGP明朝E" panose="02020900000000000000" pitchFamily="18" charset="-128"/>
                <a:ea typeface="HGP明朝E" panose="02020900000000000000" pitchFamily="18" charset="-128"/>
              </a:rPr>
              <a:t>有機溶剤中毒予防規則</a:t>
            </a:r>
            <a:r>
              <a:rPr lang="en-US" altLang="ja-JP" sz="1200" dirty="0">
                <a:solidFill>
                  <a:prstClr val="black"/>
                </a:solidFill>
                <a:latin typeface="HGP明朝E" panose="02020900000000000000" pitchFamily="18" charset="-128"/>
                <a:ea typeface="HGP明朝E" panose="02020900000000000000" pitchFamily="18" charset="-128"/>
              </a:rPr>
              <a:t>(</a:t>
            </a:r>
            <a:r>
              <a:rPr lang="ja-JP" altLang="en-US" sz="1200" dirty="0">
                <a:solidFill>
                  <a:prstClr val="black"/>
                </a:solidFill>
                <a:latin typeface="HGP明朝E" panose="02020900000000000000" pitchFamily="18" charset="-128"/>
                <a:ea typeface="HGP明朝E" panose="02020900000000000000" pitchFamily="18" charset="-128"/>
              </a:rPr>
              <a:t>以下</a:t>
            </a:r>
            <a:r>
              <a:rPr lang="en-US" altLang="ja-JP" sz="1200" dirty="0">
                <a:solidFill>
                  <a:prstClr val="black"/>
                </a:solidFill>
                <a:latin typeface="HGP明朝E" panose="02020900000000000000" pitchFamily="18" charset="-128"/>
                <a:ea typeface="HGP明朝E" panose="02020900000000000000" pitchFamily="18" charset="-128"/>
              </a:rPr>
              <a:t>｢</a:t>
            </a:r>
            <a:r>
              <a:rPr lang="ja-JP" altLang="en-US" sz="1200" dirty="0">
                <a:latin typeface="HGP明朝E" panose="02020900000000000000" pitchFamily="18" charset="-128"/>
                <a:ea typeface="HGP明朝E" panose="02020900000000000000" pitchFamily="18" charset="-128"/>
              </a:rPr>
              <a:t>有機則</a:t>
            </a:r>
            <a:r>
              <a:rPr lang="en-US" altLang="ja-JP" sz="1200" dirty="0">
                <a:solidFill>
                  <a:prstClr val="black"/>
                </a:solidFill>
                <a:latin typeface="HGP明朝E" panose="02020900000000000000" pitchFamily="18" charset="-128"/>
                <a:ea typeface="HGP明朝E" panose="02020900000000000000" pitchFamily="18" charset="-128"/>
              </a:rPr>
              <a:t>｣</a:t>
            </a:r>
            <a:r>
              <a:rPr lang="ja-JP" altLang="en-US" sz="1200" dirty="0">
                <a:solidFill>
                  <a:prstClr val="black"/>
                </a:solidFill>
                <a:latin typeface="HGP明朝E" panose="02020900000000000000" pitchFamily="18" charset="-128"/>
                <a:ea typeface="HGP明朝E" panose="02020900000000000000" pitchFamily="18" charset="-128"/>
              </a:rPr>
              <a:t>と略す</a:t>
            </a:r>
            <a:r>
              <a:rPr lang="en-US" altLang="ja-JP" sz="1200" dirty="0">
                <a:solidFill>
                  <a:prstClr val="black"/>
                </a:solidFill>
                <a:latin typeface="HGP明朝E" panose="02020900000000000000" pitchFamily="18" charset="-128"/>
                <a:ea typeface="HGP明朝E" panose="02020900000000000000" pitchFamily="18" charset="-128"/>
              </a:rPr>
              <a:t>) (</a:t>
            </a:r>
            <a:r>
              <a:rPr lang="ja-JP" altLang="en-US" sz="1200" dirty="0">
                <a:solidFill>
                  <a:prstClr val="black"/>
                </a:solidFill>
                <a:latin typeface="HGP明朝E" panose="02020900000000000000" pitchFamily="18" charset="-128"/>
                <a:ea typeface="HGP明朝E" panose="02020900000000000000" pitchFamily="18" charset="-128"/>
              </a:rPr>
              <a:t>昭和</a:t>
            </a:r>
            <a:r>
              <a:rPr lang="en-US" altLang="ja-JP" sz="1200" dirty="0">
                <a:solidFill>
                  <a:prstClr val="black"/>
                </a:solidFill>
                <a:latin typeface="HGP明朝E" panose="02020900000000000000" pitchFamily="18" charset="-128"/>
                <a:ea typeface="HGP明朝E" panose="02020900000000000000" pitchFamily="18" charset="-128"/>
              </a:rPr>
              <a:t>35),</a:t>
            </a:r>
            <a:r>
              <a:rPr lang="ja-JP" altLang="en-US" sz="1200" dirty="0">
                <a:solidFill>
                  <a:prstClr val="black"/>
                </a:solidFill>
                <a:latin typeface="HGP明朝E" panose="02020900000000000000" pitchFamily="18" charset="-128"/>
                <a:ea typeface="HGP明朝E" panose="02020900000000000000" pitchFamily="18" charset="-128"/>
              </a:rPr>
              <a:t>⑥</a:t>
            </a:r>
            <a:r>
              <a:rPr lang="ja-JP" altLang="en-US" sz="1200" dirty="0">
                <a:latin typeface="HGP明朝E" panose="02020900000000000000" pitchFamily="18" charset="-128"/>
                <a:ea typeface="HGP明朝E" panose="02020900000000000000" pitchFamily="18" charset="-128"/>
              </a:rPr>
              <a:t>鉛中毒予防規則</a:t>
            </a:r>
            <a:r>
              <a:rPr lang="en-US" altLang="ja-JP" sz="1200" dirty="0">
                <a:solidFill>
                  <a:prstClr val="black"/>
                </a:solidFill>
                <a:latin typeface="HGP明朝E" panose="02020900000000000000" pitchFamily="18" charset="-128"/>
                <a:ea typeface="HGP明朝E" panose="02020900000000000000" pitchFamily="18" charset="-128"/>
              </a:rPr>
              <a:t>(</a:t>
            </a:r>
            <a:r>
              <a:rPr lang="ja-JP" altLang="en-US" sz="1200" dirty="0">
                <a:solidFill>
                  <a:prstClr val="black"/>
                </a:solidFill>
                <a:latin typeface="HGP明朝E" panose="02020900000000000000" pitchFamily="18" charset="-128"/>
                <a:ea typeface="HGP明朝E" panose="02020900000000000000" pitchFamily="18" charset="-128"/>
              </a:rPr>
              <a:t>以下</a:t>
            </a:r>
            <a:r>
              <a:rPr lang="en-US" altLang="ja-JP" sz="1200" dirty="0">
                <a:solidFill>
                  <a:prstClr val="black"/>
                </a:solidFill>
                <a:latin typeface="HGP明朝E" panose="02020900000000000000" pitchFamily="18" charset="-128"/>
                <a:ea typeface="HGP明朝E" panose="02020900000000000000" pitchFamily="18" charset="-128"/>
              </a:rPr>
              <a:t>｢</a:t>
            </a:r>
            <a:r>
              <a:rPr lang="ja-JP" altLang="en-US" sz="1200" dirty="0">
                <a:latin typeface="HGP明朝E" panose="02020900000000000000" pitchFamily="18" charset="-128"/>
                <a:ea typeface="HGP明朝E" panose="02020900000000000000" pitchFamily="18" charset="-128"/>
              </a:rPr>
              <a:t>鉛則</a:t>
            </a:r>
            <a:r>
              <a:rPr lang="en-US" altLang="ja-JP" sz="1200" dirty="0">
                <a:solidFill>
                  <a:prstClr val="black"/>
                </a:solidFill>
                <a:latin typeface="HGP明朝E" panose="02020900000000000000" pitchFamily="18" charset="-128"/>
                <a:ea typeface="HGP明朝E" panose="02020900000000000000" pitchFamily="18" charset="-128"/>
              </a:rPr>
              <a:t>｣</a:t>
            </a:r>
            <a:r>
              <a:rPr lang="ja-JP" altLang="en-US" sz="1200" dirty="0">
                <a:solidFill>
                  <a:prstClr val="black"/>
                </a:solidFill>
                <a:latin typeface="HGP明朝E" panose="02020900000000000000" pitchFamily="18" charset="-128"/>
                <a:ea typeface="HGP明朝E" panose="02020900000000000000" pitchFamily="18" charset="-128"/>
              </a:rPr>
              <a:t>と略す</a:t>
            </a:r>
            <a:r>
              <a:rPr lang="en-US" altLang="ja-JP" sz="1200" dirty="0">
                <a:solidFill>
                  <a:prstClr val="black"/>
                </a:solidFill>
                <a:latin typeface="HGP明朝E" panose="02020900000000000000" pitchFamily="18" charset="-128"/>
                <a:ea typeface="HGP明朝E" panose="02020900000000000000" pitchFamily="18" charset="-128"/>
              </a:rPr>
              <a:t>) </a:t>
            </a:r>
            <a:r>
              <a:rPr lang="en-US" altLang="ja-JP" sz="1200" dirty="0">
                <a:latin typeface="HGP明朝E" panose="02020900000000000000" pitchFamily="18" charset="-128"/>
                <a:ea typeface="HGP明朝E" panose="02020900000000000000" pitchFamily="18" charset="-128"/>
              </a:rPr>
              <a:t>(</a:t>
            </a:r>
            <a:r>
              <a:rPr lang="ja-JP" altLang="en-US" sz="1200" dirty="0">
                <a:latin typeface="HGP明朝E" panose="02020900000000000000" pitchFamily="18" charset="-128"/>
                <a:ea typeface="HGP明朝E" panose="02020900000000000000" pitchFamily="18" charset="-128"/>
              </a:rPr>
              <a:t>昭和</a:t>
            </a:r>
            <a:r>
              <a:rPr lang="en-US" altLang="ja-JP" sz="1200" dirty="0">
                <a:latin typeface="HGP明朝E" panose="02020900000000000000" pitchFamily="18" charset="-128"/>
                <a:ea typeface="HGP明朝E" panose="02020900000000000000" pitchFamily="18" charset="-128"/>
              </a:rPr>
              <a:t>42)</a:t>
            </a:r>
            <a:r>
              <a:rPr lang="en-US" altLang="ja-JP" sz="1200" dirty="0">
                <a:solidFill>
                  <a:prstClr val="black"/>
                </a:solidFill>
                <a:latin typeface="HGP明朝E" panose="02020900000000000000" pitchFamily="18" charset="-128"/>
                <a:ea typeface="HGP明朝E" panose="02020900000000000000" pitchFamily="18" charset="-128"/>
              </a:rPr>
              <a:t>,</a:t>
            </a:r>
            <a:r>
              <a:rPr lang="ja-JP" altLang="en-US" sz="1200" dirty="0">
                <a:solidFill>
                  <a:prstClr val="black"/>
                </a:solidFill>
                <a:latin typeface="HGP明朝E" panose="02020900000000000000" pitchFamily="18" charset="-128"/>
                <a:ea typeface="HGP明朝E" panose="02020900000000000000" pitchFamily="18" charset="-128"/>
              </a:rPr>
              <a:t>⑦四アルキル鉛中毒予防規則</a:t>
            </a:r>
            <a:r>
              <a:rPr lang="en-US" altLang="ja-JP" sz="1200" dirty="0">
                <a:solidFill>
                  <a:prstClr val="black"/>
                </a:solidFill>
                <a:latin typeface="HGP明朝E" panose="02020900000000000000" pitchFamily="18" charset="-128"/>
                <a:ea typeface="HGP明朝E" panose="02020900000000000000" pitchFamily="18" charset="-128"/>
              </a:rPr>
              <a:t>(</a:t>
            </a:r>
            <a:r>
              <a:rPr lang="ja-JP" altLang="en-US" sz="1200" dirty="0">
                <a:solidFill>
                  <a:prstClr val="black"/>
                </a:solidFill>
                <a:latin typeface="HGP明朝E" panose="02020900000000000000" pitchFamily="18" charset="-128"/>
                <a:ea typeface="HGP明朝E" panose="02020900000000000000" pitchFamily="18" charset="-128"/>
              </a:rPr>
              <a:t>以下</a:t>
            </a:r>
            <a:r>
              <a:rPr lang="en-US" altLang="ja-JP" sz="1200" dirty="0">
                <a:solidFill>
                  <a:prstClr val="black"/>
                </a:solidFill>
                <a:latin typeface="HGP明朝E" panose="02020900000000000000" pitchFamily="18" charset="-128"/>
                <a:ea typeface="HGP明朝E" panose="02020900000000000000" pitchFamily="18" charset="-128"/>
              </a:rPr>
              <a:t>｢</a:t>
            </a:r>
            <a:r>
              <a:rPr lang="ja-JP" altLang="en-US" sz="1200" dirty="0">
                <a:latin typeface="HGP明朝E" panose="02020900000000000000" pitchFamily="18" charset="-128"/>
                <a:ea typeface="HGP明朝E" panose="02020900000000000000" pitchFamily="18" charset="-128"/>
              </a:rPr>
              <a:t>四アルキル鉛則</a:t>
            </a:r>
            <a:r>
              <a:rPr lang="en-US" altLang="ja-JP" sz="1200" dirty="0">
                <a:solidFill>
                  <a:prstClr val="black"/>
                </a:solidFill>
                <a:latin typeface="HGP明朝E" panose="02020900000000000000" pitchFamily="18" charset="-128"/>
                <a:ea typeface="HGP明朝E" panose="02020900000000000000" pitchFamily="18" charset="-128"/>
              </a:rPr>
              <a:t>｣</a:t>
            </a:r>
            <a:r>
              <a:rPr lang="ja-JP" altLang="en-US" sz="1200" dirty="0">
                <a:solidFill>
                  <a:prstClr val="black"/>
                </a:solidFill>
                <a:latin typeface="HGP明朝E" panose="02020900000000000000" pitchFamily="18" charset="-128"/>
                <a:ea typeface="HGP明朝E" panose="02020900000000000000" pitchFamily="18" charset="-128"/>
              </a:rPr>
              <a:t>と略す</a:t>
            </a:r>
            <a:r>
              <a:rPr lang="en-US" altLang="ja-JP" sz="1200" dirty="0">
                <a:solidFill>
                  <a:prstClr val="black"/>
                </a:solidFill>
                <a:latin typeface="HGP明朝E" panose="02020900000000000000" pitchFamily="18" charset="-128"/>
                <a:ea typeface="HGP明朝E" panose="02020900000000000000" pitchFamily="18" charset="-128"/>
              </a:rPr>
              <a:t>) (</a:t>
            </a:r>
            <a:r>
              <a:rPr lang="ja-JP" altLang="en-US" sz="1200" dirty="0">
                <a:solidFill>
                  <a:prstClr val="black"/>
                </a:solidFill>
                <a:latin typeface="HGP明朝E" panose="02020900000000000000" pitchFamily="18" charset="-128"/>
                <a:ea typeface="HGP明朝E" panose="02020900000000000000" pitchFamily="18" charset="-128"/>
              </a:rPr>
              <a:t>昭和</a:t>
            </a:r>
            <a:r>
              <a:rPr lang="en-US" altLang="ja-JP" sz="1200" dirty="0">
                <a:solidFill>
                  <a:prstClr val="black"/>
                </a:solidFill>
                <a:latin typeface="HGP明朝E" panose="02020900000000000000" pitchFamily="18" charset="-128"/>
                <a:ea typeface="HGP明朝E" panose="02020900000000000000" pitchFamily="18" charset="-128"/>
              </a:rPr>
              <a:t>35),</a:t>
            </a:r>
            <a:r>
              <a:rPr lang="ja-JP" altLang="en-US" sz="1200" dirty="0">
                <a:solidFill>
                  <a:prstClr val="black"/>
                </a:solidFill>
                <a:latin typeface="HGP明朝E" panose="02020900000000000000" pitchFamily="18" charset="-128"/>
                <a:ea typeface="HGP明朝E" panose="02020900000000000000" pitchFamily="18" charset="-128"/>
              </a:rPr>
              <a:t>⑧特定化学物質等障害予防規則</a:t>
            </a:r>
            <a:r>
              <a:rPr lang="en-US" altLang="ja-JP" sz="1200" dirty="0">
                <a:solidFill>
                  <a:prstClr val="black"/>
                </a:solidFill>
                <a:latin typeface="HGP明朝E" panose="02020900000000000000" pitchFamily="18" charset="-128"/>
                <a:ea typeface="HGP明朝E" panose="02020900000000000000" pitchFamily="18" charset="-128"/>
              </a:rPr>
              <a:t>(</a:t>
            </a:r>
            <a:r>
              <a:rPr lang="ja-JP" altLang="en-US" sz="1200" dirty="0">
                <a:solidFill>
                  <a:prstClr val="black"/>
                </a:solidFill>
                <a:latin typeface="HGP明朝E" panose="02020900000000000000" pitchFamily="18" charset="-128"/>
                <a:ea typeface="HGP明朝E" panose="02020900000000000000" pitchFamily="18" charset="-128"/>
              </a:rPr>
              <a:t>以下</a:t>
            </a:r>
            <a:r>
              <a:rPr lang="en-US" altLang="ja-JP" sz="1200" dirty="0">
                <a:solidFill>
                  <a:prstClr val="black"/>
                </a:solidFill>
                <a:latin typeface="HGP明朝E" panose="02020900000000000000" pitchFamily="18" charset="-128"/>
                <a:ea typeface="HGP明朝E" panose="02020900000000000000" pitchFamily="18" charset="-128"/>
              </a:rPr>
              <a:t>｢</a:t>
            </a:r>
            <a:r>
              <a:rPr lang="ja-JP" altLang="en-US" sz="1200" dirty="0">
                <a:latin typeface="HGP明朝E" panose="02020900000000000000" pitchFamily="18" charset="-128"/>
                <a:ea typeface="HGP明朝E" panose="02020900000000000000" pitchFamily="18" charset="-128"/>
              </a:rPr>
              <a:t>特化則</a:t>
            </a:r>
            <a:r>
              <a:rPr lang="en-US" altLang="ja-JP" sz="1200" dirty="0">
                <a:solidFill>
                  <a:prstClr val="black"/>
                </a:solidFill>
                <a:latin typeface="HGP明朝E" panose="02020900000000000000" pitchFamily="18" charset="-128"/>
                <a:ea typeface="HGP明朝E" panose="02020900000000000000" pitchFamily="18" charset="-128"/>
              </a:rPr>
              <a:t>｣</a:t>
            </a:r>
            <a:r>
              <a:rPr lang="ja-JP" altLang="en-US" sz="1200" dirty="0">
                <a:solidFill>
                  <a:prstClr val="black"/>
                </a:solidFill>
                <a:latin typeface="HGP明朝E" panose="02020900000000000000" pitchFamily="18" charset="-128"/>
                <a:ea typeface="HGP明朝E" panose="02020900000000000000" pitchFamily="18" charset="-128"/>
              </a:rPr>
              <a:t>と略す</a:t>
            </a:r>
            <a:r>
              <a:rPr lang="en-US" altLang="ja-JP" sz="1200" dirty="0">
                <a:solidFill>
                  <a:prstClr val="black"/>
                </a:solidFill>
                <a:latin typeface="HGP明朝E" panose="02020900000000000000" pitchFamily="18" charset="-128"/>
                <a:ea typeface="HGP明朝E" panose="02020900000000000000" pitchFamily="18" charset="-128"/>
              </a:rPr>
              <a:t>) (</a:t>
            </a:r>
            <a:r>
              <a:rPr lang="ja-JP" altLang="en-US" sz="1200" dirty="0">
                <a:solidFill>
                  <a:prstClr val="black"/>
                </a:solidFill>
                <a:latin typeface="HGP明朝E" panose="02020900000000000000" pitchFamily="18" charset="-128"/>
                <a:ea typeface="HGP明朝E" panose="02020900000000000000" pitchFamily="18" charset="-128"/>
              </a:rPr>
              <a:t>昭和</a:t>
            </a:r>
            <a:r>
              <a:rPr lang="en-US" altLang="ja-JP" sz="1200" dirty="0">
                <a:solidFill>
                  <a:prstClr val="black"/>
                </a:solidFill>
                <a:latin typeface="HGP明朝E" panose="02020900000000000000" pitchFamily="18" charset="-128"/>
                <a:ea typeface="HGP明朝E" panose="02020900000000000000" pitchFamily="18" charset="-128"/>
              </a:rPr>
              <a:t>46),</a:t>
            </a:r>
            <a:r>
              <a:rPr lang="ja-JP" altLang="en-US" sz="1200" dirty="0">
                <a:solidFill>
                  <a:prstClr val="black"/>
                </a:solidFill>
                <a:latin typeface="HGP明朝E" panose="02020900000000000000" pitchFamily="18" charset="-128"/>
                <a:ea typeface="HGP明朝E" panose="02020900000000000000" pitchFamily="18" charset="-128"/>
              </a:rPr>
              <a:t>⑨粉</a:t>
            </a:r>
            <a:r>
              <a:rPr lang="ja-JP" altLang="en-US" sz="1200" dirty="0" err="1">
                <a:solidFill>
                  <a:prstClr val="black"/>
                </a:solidFill>
                <a:latin typeface="HGP明朝E" panose="02020900000000000000" pitchFamily="18" charset="-128"/>
                <a:ea typeface="HGP明朝E" panose="02020900000000000000" pitchFamily="18" charset="-128"/>
              </a:rPr>
              <a:t>じん</a:t>
            </a:r>
            <a:r>
              <a:rPr lang="ja-JP" altLang="en-US" sz="1200" dirty="0">
                <a:solidFill>
                  <a:prstClr val="black"/>
                </a:solidFill>
                <a:latin typeface="HGP明朝E" panose="02020900000000000000" pitchFamily="18" charset="-128"/>
                <a:ea typeface="HGP明朝E" panose="02020900000000000000" pitchFamily="18" charset="-128"/>
              </a:rPr>
              <a:t>障害防止規則</a:t>
            </a:r>
            <a:r>
              <a:rPr lang="en-US" altLang="ja-JP" sz="1200" dirty="0">
                <a:solidFill>
                  <a:prstClr val="black"/>
                </a:solidFill>
                <a:latin typeface="HGP明朝E" panose="02020900000000000000" pitchFamily="18" charset="-128"/>
                <a:ea typeface="HGP明朝E" panose="02020900000000000000" pitchFamily="18" charset="-128"/>
              </a:rPr>
              <a:t>(</a:t>
            </a:r>
            <a:r>
              <a:rPr lang="ja-JP" altLang="en-US" sz="1200" dirty="0">
                <a:solidFill>
                  <a:prstClr val="black"/>
                </a:solidFill>
                <a:latin typeface="HGP明朝E" panose="02020900000000000000" pitchFamily="18" charset="-128"/>
                <a:ea typeface="HGP明朝E" panose="02020900000000000000" pitchFamily="18" charset="-128"/>
              </a:rPr>
              <a:t>以下</a:t>
            </a:r>
            <a:r>
              <a:rPr lang="en-US" altLang="ja-JP" sz="1200" dirty="0">
                <a:solidFill>
                  <a:prstClr val="black"/>
                </a:solidFill>
                <a:latin typeface="HGP明朝E" panose="02020900000000000000" pitchFamily="18" charset="-128"/>
                <a:ea typeface="HGP明朝E" panose="02020900000000000000" pitchFamily="18" charset="-128"/>
              </a:rPr>
              <a:t>｢</a:t>
            </a:r>
            <a:r>
              <a:rPr lang="ja-JP" altLang="en-US" sz="1200" dirty="0">
                <a:solidFill>
                  <a:prstClr val="black"/>
                </a:solidFill>
                <a:latin typeface="HGP明朝E" panose="02020900000000000000" pitchFamily="18" charset="-128"/>
                <a:ea typeface="HGP明朝E" panose="02020900000000000000" pitchFamily="18" charset="-128"/>
              </a:rPr>
              <a:t>粉</a:t>
            </a:r>
            <a:r>
              <a:rPr lang="ja-JP" altLang="en-US" sz="1200" dirty="0" err="1">
                <a:solidFill>
                  <a:prstClr val="black"/>
                </a:solidFill>
                <a:latin typeface="HGP明朝E" panose="02020900000000000000" pitchFamily="18" charset="-128"/>
                <a:ea typeface="HGP明朝E" panose="02020900000000000000" pitchFamily="18" charset="-128"/>
              </a:rPr>
              <a:t>じん</a:t>
            </a:r>
            <a:r>
              <a:rPr lang="ja-JP" altLang="en-US" sz="1200" dirty="0">
                <a:solidFill>
                  <a:prstClr val="black"/>
                </a:solidFill>
                <a:latin typeface="HGP明朝E" panose="02020900000000000000" pitchFamily="18" charset="-128"/>
                <a:ea typeface="HGP明朝E" panose="02020900000000000000" pitchFamily="18" charset="-128"/>
              </a:rPr>
              <a:t>則</a:t>
            </a:r>
            <a:r>
              <a:rPr lang="en-US" altLang="ja-JP" sz="1200" dirty="0">
                <a:solidFill>
                  <a:prstClr val="black"/>
                </a:solidFill>
                <a:latin typeface="HGP明朝E" panose="02020900000000000000" pitchFamily="18" charset="-128"/>
                <a:ea typeface="HGP明朝E" panose="02020900000000000000" pitchFamily="18" charset="-128"/>
              </a:rPr>
              <a:t>｣</a:t>
            </a:r>
            <a:r>
              <a:rPr lang="ja-JP" altLang="en-US" sz="1200" dirty="0">
                <a:solidFill>
                  <a:prstClr val="black"/>
                </a:solidFill>
                <a:latin typeface="HGP明朝E" panose="02020900000000000000" pitchFamily="18" charset="-128"/>
                <a:ea typeface="HGP明朝E" panose="02020900000000000000" pitchFamily="18" charset="-128"/>
              </a:rPr>
              <a:t>と略す</a:t>
            </a:r>
            <a:r>
              <a:rPr lang="en-US" altLang="ja-JP" sz="1200" dirty="0">
                <a:solidFill>
                  <a:prstClr val="black"/>
                </a:solidFill>
                <a:latin typeface="HGP明朝E" panose="02020900000000000000" pitchFamily="18" charset="-128"/>
                <a:ea typeface="HGP明朝E" panose="02020900000000000000" pitchFamily="18" charset="-128"/>
              </a:rPr>
              <a:t>) (</a:t>
            </a:r>
            <a:r>
              <a:rPr lang="ja-JP" altLang="en-US" sz="1200" dirty="0">
                <a:solidFill>
                  <a:prstClr val="black"/>
                </a:solidFill>
                <a:latin typeface="HGP明朝E" panose="02020900000000000000" pitchFamily="18" charset="-128"/>
                <a:ea typeface="HGP明朝E" panose="02020900000000000000" pitchFamily="18" charset="-128"/>
              </a:rPr>
              <a:t>昭和</a:t>
            </a:r>
            <a:r>
              <a:rPr lang="en-US" altLang="ja-JP" sz="1200" dirty="0">
                <a:solidFill>
                  <a:prstClr val="black"/>
                </a:solidFill>
                <a:latin typeface="HGP明朝E" panose="02020900000000000000" pitchFamily="18" charset="-128"/>
                <a:ea typeface="HGP明朝E" panose="02020900000000000000" pitchFamily="18" charset="-128"/>
              </a:rPr>
              <a:t>54)</a:t>
            </a:r>
            <a:r>
              <a:rPr lang="ja-JP" altLang="en-US" sz="1200" dirty="0">
                <a:solidFill>
                  <a:prstClr val="black"/>
                </a:solidFill>
                <a:latin typeface="HGP明朝E" panose="02020900000000000000" pitchFamily="18" charset="-128"/>
                <a:ea typeface="HGP明朝E" panose="02020900000000000000" pitchFamily="18" charset="-128"/>
              </a:rPr>
              <a:t> </a:t>
            </a:r>
            <a:r>
              <a:rPr lang="en-US" altLang="ja-JP" sz="1200" dirty="0">
                <a:solidFill>
                  <a:prstClr val="black"/>
                </a:solidFill>
                <a:latin typeface="HGP明朝E" panose="02020900000000000000" pitchFamily="18" charset="-128"/>
                <a:ea typeface="HGP明朝E" panose="02020900000000000000" pitchFamily="18" charset="-128"/>
              </a:rPr>
              <a:t>,</a:t>
            </a:r>
            <a:r>
              <a:rPr lang="ja-JP" altLang="en-US" sz="1200" dirty="0">
                <a:solidFill>
                  <a:prstClr val="black"/>
                </a:solidFill>
                <a:latin typeface="HGP明朝E" panose="02020900000000000000" pitchFamily="18" charset="-128"/>
                <a:ea typeface="HGP明朝E" panose="02020900000000000000" pitchFamily="18" charset="-128"/>
              </a:rPr>
              <a:t>⑩石綿障害予防規則</a:t>
            </a:r>
            <a:r>
              <a:rPr lang="en-US" altLang="ja-JP" sz="1200" dirty="0">
                <a:solidFill>
                  <a:prstClr val="black"/>
                </a:solidFill>
                <a:latin typeface="HGP明朝E" panose="02020900000000000000" pitchFamily="18" charset="-128"/>
                <a:ea typeface="HGP明朝E" panose="02020900000000000000" pitchFamily="18" charset="-128"/>
              </a:rPr>
              <a:t>(</a:t>
            </a:r>
            <a:r>
              <a:rPr lang="ja-JP" altLang="en-US" sz="1200" dirty="0">
                <a:solidFill>
                  <a:prstClr val="black"/>
                </a:solidFill>
                <a:latin typeface="HGP明朝E" panose="02020900000000000000" pitchFamily="18" charset="-128"/>
                <a:ea typeface="HGP明朝E" panose="02020900000000000000" pitchFamily="18" charset="-128"/>
              </a:rPr>
              <a:t>以下</a:t>
            </a:r>
            <a:r>
              <a:rPr lang="en-US" altLang="ja-JP" sz="1200" dirty="0">
                <a:solidFill>
                  <a:prstClr val="black"/>
                </a:solidFill>
                <a:latin typeface="HGP明朝E" panose="02020900000000000000" pitchFamily="18" charset="-128"/>
                <a:ea typeface="HGP明朝E" panose="02020900000000000000" pitchFamily="18" charset="-128"/>
              </a:rPr>
              <a:t>｢</a:t>
            </a:r>
            <a:r>
              <a:rPr lang="ja-JP" altLang="en-US" sz="1200" dirty="0">
                <a:latin typeface="HGP明朝E" panose="02020900000000000000" pitchFamily="18" charset="-128"/>
                <a:ea typeface="HGP明朝E" panose="02020900000000000000" pitchFamily="18" charset="-128"/>
              </a:rPr>
              <a:t>石綿則</a:t>
            </a:r>
            <a:r>
              <a:rPr lang="en-US" altLang="ja-JP" sz="1200" dirty="0">
                <a:solidFill>
                  <a:prstClr val="black"/>
                </a:solidFill>
                <a:latin typeface="HGP明朝E" panose="02020900000000000000" pitchFamily="18" charset="-128"/>
                <a:ea typeface="HGP明朝E" panose="02020900000000000000" pitchFamily="18" charset="-128"/>
              </a:rPr>
              <a:t>｣</a:t>
            </a:r>
            <a:r>
              <a:rPr lang="ja-JP" altLang="en-US" sz="1200" dirty="0">
                <a:solidFill>
                  <a:prstClr val="black"/>
                </a:solidFill>
                <a:latin typeface="HGP明朝E" panose="02020900000000000000" pitchFamily="18" charset="-128"/>
                <a:ea typeface="HGP明朝E" panose="02020900000000000000" pitchFamily="18" charset="-128"/>
              </a:rPr>
              <a:t>と略す</a:t>
            </a:r>
            <a:r>
              <a:rPr lang="en-US" altLang="ja-JP" sz="1200" dirty="0">
                <a:solidFill>
                  <a:prstClr val="black"/>
                </a:solidFill>
                <a:latin typeface="HGP明朝E" panose="02020900000000000000" pitchFamily="18" charset="-128"/>
                <a:ea typeface="HGP明朝E" panose="02020900000000000000" pitchFamily="18" charset="-128"/>
              </a:rPr>
              <a:t>) (</a:t>
            </a:r>
            <a:r>
              <a:rPr lang="ja-JP" altLang="en-US" sz="1200" dirty="0">
                <a:solidFill>
                  <a:prstClr val="black"/>
                </a:solidFill>
                <a:latin typeface="HGP明朝E" panose="02020900000000000000" pitchFamily="18" charset="-128"/>
                <a:ea typeface="HGP明朝E" panose="02020900000000000000" pitchFamily="18" charset="-128"/>
              </a:rPr>
              <a:t>平成</a:t>
            </a:r>
            <a:r>
              <a:rPr lang="en-US" altLang="ja-JP" sz="1200" dirty="0">
                <a:solidFill>
                  <a:prstClr val="black"/>
                </a:solidFill>
                <a:latin typeface="HGP明朝E" panose="02020900000000000000" pitchFamily="18" charset="-128"/>
                <a:ea typeface="HGP明朝E" panose="02020900000000000000" pitchFamily="18" charset="-128"/>
              </a:rPr>
              <a:t>17)</a:t>
            </a:r>
            <a:r>
              <a:rPr lang="ja-JP" altLang="en-US" sz="1200" dirty="0">
                <a:solidFill>
                  <a:prstClr val="black"/>
                </a:solidFill>
                <a:latin typeface="HGP明朝E" panose="02020900000000000000" pitchFamily="18" charset="-128"/>
                <a:ea typeface="HGP明朝E" panose="02020900000000000000" pitchFamily="18" charset="-128"/>
              </a:rPr>
              <a:t> </a:t>
            </a:r>
            <a:r>
              <a:rPr lang="en-US" altLang="ja-JP" sz="1200" dirty="0">
                <a:solidFill>
                  <a:prstClr val="black"/>
                </a:solidFill>
                <a:latin typeface="HGP明朝E" panose="02020900000000000000" pitchFamily="18" charset="-128"/>
                <a:ea typeface="HGP明朝E" panose="02020900000000000000" pitchFamily="18" charset="-128"/>
              </a:rPr>
              <a:t>,</a:t>
            </a:r>
            <a:r>
              <a:rPr lang="ja-JP" altLang="en-US" sz="1200" dirty="0">
                <a:solidFill>
                  <a:prstClr val="black"/>
                </a:solidFill>
                <a:latin typeface="HGP明朝E" panose="02020900000000000000" pitchFamily="18" charset="-128"/>
                <a:ea typeface="HGP明朝E" panose="02020900000000000000" pitchFamily="18" charset="-128"/>
              </a:rPr>
              <a:t>⑪東日本大震災により生じた放射性物質により汚染された土壌等を除染するための業務等に係る電離放射線障害防止規則</a:t>
            </a:r>
            <a:r>
              <a:rPr lang="en-US" altLang="ja-JP" sz="1200" dirty="0">
                <a:solidFill>
                  <a:prstClr val="black"/>
                </a:solidFill>
                <a:latin typeface="HGP明朝E" panose="02020900000000000000" pitchFamily="18" charset="-128"/>
                <a:ea typeface="HGP明朝E" panose="02020900000000000000" pitchFamily="18" charset="-128"/>
              </a:rPr>
              <a:t>(</a:t>
            </a:r>
            <a:r>
              <a:rPr lang="ja-JP" altLang="en-US" sz="1200" dirty="0">
                <a:solidFill>
                  <a:prstClr val="black"/>
                </a:solidFill>
                <a:latin typeface="HGP明朝E" panose="02020900000000000000" pitchFamily="18" charset="-128"/>
                <a:ea typeface="HGP明朝E" panose="02020900000000000000" pitchFamily="18" charset="-128"/>
              </a:rPr>
              <a:t>以下</a:t>
            </a:r>
            <a:r>
              <a:rPr lang="en-US" altLang="ja-JP" sz="1200" dirty="0">
                <a:solidFill>
                  <a:prstClr val="black"/>
                </a:solidFill>
                <a:latin typeface="HGP明朝E" panose="02020900000000000000" pitchFamily="18" charset="-128"/>
                <a:ea typeface="HGP明朝E" panose="02020900000000000000" pitchFamily="18" charset="-128"/>
              </a:rPr>
              <a:t>｢</a:t>
            </a:r>
            <a:r>
              <a:rPr lang="ja-JP" altLang="en-US" sz="1200" dirty="0">
                <a:latin typeface="HGP明朝E" panose="02020900000000000000" pitchFamily="18" charset="-128"/>
                <a:ea typeface="HGP明朝E" panose="02020900000000000000" pitchFamily="18" charset="-128"/>
              </a:rPr>
              <a:t>除染電離則</a:t>
            </a:r>
            <a:r>
              <a:rPr lang="en-US" altLang="ja-JP" sz="1200" dirty="0">
                <a:solidFill>
                  <a:prstClr val="black"/>
                </a:solidFill>
                <a:latin typeface="HGP明朝E" panose="02020900000000000000" pitchFamily="18" charset="-128"/>
                <a:ea typeface="HGP明朝E" panose="02020900000000000000" pitchFamily="18" charset="-128"/>
              </a:rPr>
              <a:t>｣</a:t>
            </a:r>
            <a:r>
              <a:rPr lang="ja-JP" altLang="en-US" sz="1200" dirty="0">
                <a:solidFill>
                  <a:prstClr val="black"/>
                </a:solidFill>
                <a:latin typeface="HGP明朝E" panose="02020900000000000000" pitchFamily="18" charset="-128"/>
                <a:ea typeface="HGP明朝E" panose="02020900000000000000" pitchFamily="18" charset="-128"/>
              </a:rPr>
              <a:t>と略す</a:t>
            </a:r>
            <a:r>
              <a:rPr lang="en-US" altLang="ja-JP" sz="1200" dirty="0">
                <a:solidFill>
                  <a:prstClr val="black"/>
                </a:solidFill>
                <a:latin typeface="HGP明朝E" panose="02020900000000000000" pitchFamily="18" charset="-128"/>
                <a:ea typeface="HGP明朝E" panose="02020900000000000000" pitchFamily="18" charset="-128"/>
              </a:rPr>
              <a:t>) (</a:t>
            </a:r>
            <a:r>
              <a:rPr lang="ja-JP" altLang="en-US" sz="1200" dirty="0">
                <a:solidFill>
                  <a:prstClr val="black"/>
                </a:solidFill>
                <a:latin typeface="HGP明朝E" panose="02020900000000000000" pitchFamily="18" charset="-128"/>
                <a:ea typeface="HGP明朝E" panose="02020900000000000000" pitchFamily="18" charset="-128"/>
              </a:rPr>
              <a:t>平成</a:t>
            </a:r>
            <a:r>
              <a:rPr lang="en-US" altLang="ja-JP" sz="1200" dirty="0">
                <a:solidFill>
                  <a:prstClr val="black"/>
                </a:solidFill>
                <a:latin typeface="HGP明朝E" panose="02020900000000000000" pitchFamily="18" charset="-128"/>
                <a:ea typeface="HGP明朝E" panose="02020900000000000000" pitchFamily="18" charset="-128"/>
              </a:rPr>
              <a:t>23)</a:t>
            </a:r>
            <a:r>
              <a:rPr lang="ja-JP" altLang="en-US" sz="1200" dirty="0">
                <a:solidFill>
                  <a:prstClr val="black"/>
                </a:solidFill>
                <a:latin typeface="HGP明朝E" panose="02020900000000000000" pitchFamily="18" charset="-128"/>
                <a:ea typeface="HGP明朝E" panose="02020900000000000000" pitchFamily="18" charset="-128"/>
              </a:rPr>
              <a:t>である。</a:t>
            </a:r>
            <a:endParaRPr lang="en-US" altLang="ja-JP" sz="1200" dirty="0">
              <a:solidFill>
                <a:prstClr val="black"/>
              </a:solidFill>
              <a:latin typeface="HGP明朝E" panose="02020900000000000000" pitchFamily="18" charset="-128"/>
              <a:ea typeface="HGP明朝E" panose="02020900000000000000" pitchFamily="18" charset="-128"/>
            </a:endParaRPr>
          </a:p>
        </p:txBody>
      </p:sp>
      <p:sp>
        <p:nvSpPr>
          <p:cNvPr id="2" name="スライド番号プレースホルダー 1"/>
          <p:cNvSpPr>
            <a:spLocks noGrp="1"/>
          </p:cNvSpPr>
          <p:nvPr>
            <p:ph type="sldNum" sz="quarter" idx="10"/>
          </p:nvPr>
        </p:nvSpPr>
        <p:spPr/>
        <p:txBody>
          <a:bodyPr/>
          <a:lstStyle/>
          <a:p>
            <a:fld id="{5F65748C-C6D8-4748-808C-1CEA1825BD04}" type="slidenum">
              <a:rPr kumimoji="1" lang="ja-JP" altLang="en-US" smtClean="0"/>
              <a:t>60</a:t>
            </a:fld>
            <a:endParaRPr kumimoji="1" lang="ja-JP" altLang="en-US"/>
          </a:p>
        </p:txBody>
      </p:sp>
    </p:spTree>
    <p:extLst>
      <p:ext uri="{BB962C8B-B14F-4D97-AF65-F5344CB8AC3E}">
        <p14:creationId xmlns:p14="http://schemas.microsoft.com/office/powerpoint/2010/main" val="394313597"/>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0531" name="Rectangle 2"/>
          <p:cNvSpPr>
            <a:spLocks noGrp="1" noRot="1" noChangeAspect="1" noChangeArrowheads="1" noTextEdit="1"/>
          </p:cNvSpPr>
          <p:nvPr>
            <p:ph type="sldImg"/>
          </p:nvPr>
        </p:nvSpPr>
        <p:spPr>
          <a:xfrm>
            <a:off x="1154113" y="741363"/>
            <a:ext cx="4814887" cy="3889375"/>
          </a:xfrm>
          <a:prstGeom prst="rect">
            <a:avLst/>
          </a:prstGeom>
          <a:ln/>
        </p:spPr>
      </p:sp>
      <p:sp>
        <p:nvSpPr>
          <p:cNvPr id="150532" name="Rectangle 3"/>
          <p:cNvSpPr>
            <a:spLocks noGrp="1" noChangeAspect="1" noChangeArrowheads="1"/>
          </p:cNvSpPr>
          <p:nvPr>
            <p:ph type="body" idx="1"/>
          </p:nvPr>
        </p:nvSpPr>
        <p:spPr>
          <a:xfrm>
            <a:off x="1144543" y="4890047"/>
            <a:ext cx="4828132" cy="5055415"/>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defTabSz="943478">
              <a:lnSpc>
                <a:spcPts val="2064"/>
              </a:lnSpc>
              <a:defRPr/>
            </a:pPr>
            <a:r>
              <a:rPr lang="en-US" altLang="ja-JP" sz="1400" dirty="0">
                <a:solidFill>
                  <a:prstClr val="black"/>
                </a:solidFill>
                <a:latin typeface="HGP明朝E" panose="02020900000000000000" pitchFamily="18" charset="-128"/>
                <a:ea typeface="HGP明朝E" panose="02020900000000000000" pitchFamily="18" charset="-128"/>
              </a:rPr>
              <a:t>【</a:t>
            </a:r>
            <a:r>
              <a:rPr lang="ja-JP" altLang="en-US" sz="1400" dirty="0">
                <a:solidFill>
                  <a:prstClr val="black"/>
                </a:solidFill>
                <a:latin typeface="HGP明朝E" panose="02020900000000000000" pitchFamily="18" charset="-128"/>
                <a:ea typeface="HGP明朝E" panose="02020900000000000000" pitchFamily="18" charset="-128"/>
              </a:rPr>
              <a:t>ルーチン化すべきもの</a:t>
            </a:r>
            <a:r>
              <a:rPr lang="en-US" altLang="ja-JP" sz="1400" dirty="0">
                <a:solidFill>
                  <a:prstClr val="black"/>
                </a:solidFill>
                <a:latin typeface="HGP明朝E" panose="02020900000000000000" pitchFamily="18" charset="-128"/>
                <a:ea typeface="HGP明朝E" panose="02020900000000000000" pitchFamily="18" charset="-128"/>
              </a:rPr>
              <a:t>】</a:t>
            </a:r>
            <a:endParaRPr lang="ja-JP" altLang="en-US" sz="1400" dirty="0">
              <a:solidFill>
                <a:prstClr val="black"/>
              </a:solidFill>
              <a:latin typeface="HGP明朝E" panose="02020900000000000000" pitchFamily="18" charset="-128"/>
              <a:ea typeface="HGP明朝E" panose="02020900000000000000" pitchFamily="18" charset="-128"/>
            </a:endParaRPr>
          </a:p>
          <a:p>
            <a:pPr defTabSz="943478">
              <a:lnSpc>
                <a:spcPts val="2064"/>
              </a:lnSpc>
              <a:defRPr/>
            </a:pPr>
            <a:r>
              <a:rPr lang="ja-JP" altLang="en-US" sz="1400" dirty="0">
                <a:solidFill>
                  <a:prstClr val="black"/>
                </a:solidFill>
                <a:latin typeface="HGP明朝E" panose="02020900000000000000" pitchFamily="18" charset="-128"/>
                <a:ea typeface="HGP明朝E" panose="02020900000000000000" pitchFamily="18" charset="-128"/>
              </a:rPr>
              <a:t>　労働衛生対策の基本的対策とは</a:t>
            </a:r>
            <a:r>
              <a:rPr lang="en-US" altLang="ja-JP" sz="1400" dirty="0">
                <a:solidFill>
                  <a:prstClr val="black"/>
                </a:solidFill>
                <a:latin typeface="HGP明朝E" panose="02020900000000000000" pitchFamily="18" charset="-128"/>
                <a:ea typeface="HGP明朝E" panose="02020900000000000000" pitchFamily="18" charset="-128"/>
              </a:rPr>
              <a:t>,</a:t>
            </a:r>
            <a:r>
              <a:rPr lang="ja-JP" altLang="en-US" sz="1400" dirty="0">
                <a:solidFill>
                  <a:prstClr val="black"/>
                </a:solidFill>
                <a:latin typeface="HGP明朝E" panose="02020900000000000000" pitchFamily="18" charset="-128"/>
                <a:ea typeface="HGP明朝E" panose="02020900000000000000" pitchFamily="18" charset="-128"/>
              </a:rPr>
              <a:t>労働衛生管理体制の確立</a:t>
            </a:r>
            <a:r>
              <a:rPr lang="en-US" altLang="ja-JP" sz="1400" dirty="0">
                <a:solidFill>
                  <a:prstClr val="black"/>
                </a:solidFill>
                <a:latin typeface="HGP明朝E" panose="02020900000000000000" pitchFamily="18" charset="-128"/>
                <a:ea typeface="HGP明朝E" panose="02020900000000000000" pitchFamily="18" charset="-128"/>
              </a:rPr>
              <a:t>,</a:t>
            </a:r>
            <a:r>
              <a:rPr lang="ja-JP" altLang="en-US" sz="1400" dirty="0">
                <a:solidFill>
                  <a:prstClr val="black"/>
                </a:solidFill>
                <a:latin typeface="HGP明朝E" panose="02020900000000000000" pitchFamily="18" charset="-128"/>
                <a:ea typeface="HGP明朝E" panose="02020900000000000000" pitchFamily="18" charset="-128"/>
              </a:rPr>
              <a:t>作業環境管理</a:t>
            </a:r>
            <a:r>
              <a:rPr lang="en-US" altLang="ja-JP" sz="1400" dirty="0">
                <a:solidFill>
                  <a:prstClr val="black"/>
                </a:solidFill>
                <a:latin typeface="HGP明朝E" panose="02020900000000000000" pitchFamily="18" charset="-128"/>
                <a:ea typeface="HGP明朝E" panose="02020900000000000000" pitchFamily="18" charset="-128"/>
              </a:rPr>
              <a:t>,</a:t>
            </a:r>
            <a:r>
              <a:rPr lang="ja-JP" altLang="en-US" sz="1400" dirty="0">
                <a:solidFill>
                  <a:prstClr val="black"/>
                </a:solidFill>
                <a:latin typeface="HGP明朝E" panose="02020900000000000000" pitchFamily="18" charset="-128"/>
                <a:ea typeface="HGP明朝E" panose="02020900000000000000" pitchFamily="18" charset="-128"/>
              </a:rPr>
              <a:t>作業管理</a:t>
            </a:r>
            <a:r>
              <a:rPr lang="en-US" altLang="ja-JP" sz="1400" dirty="0">
                <a:solidFill>
                  <a:prstClr val="black"/>
                </a:solidFill>
                <a:latin typeface="HGP明朝E" panose="02020900000000000000" pitchFamily="18" charset="-128"/>
                <a:ea typeface="HGP明朝E" panose="02020900000000000000" pitchFamily="18" charset="-128"/>
              </a:rPr>
              <a:t>,</a:t>
            </a:r>
            <a:r>
              <a:rPr lang="ja-JP" altLang="en-US" sz="1400" dirty="0">
                <a:solidFill>
                  <a:prstClr val="black"/>
                </a:solidFill>
                <a:latin typeface="HGP明朝E" panose="02020900000000000000" pitchFamily="18" charset="-128"/>
                <a:ea typeface="HGP明朝E" panose="02020900000000000000" pitchFamily="18" charset="-128"/>
              </a:rPr>
              <a:t>健康管理</a:t>
            </a:r>
            <a:r>
              <a:rPr lang="en-US" altLang="ja-JP" sz="1400" dirty="0">
                <a:solidFill>
                  <a:prstClr val="black"/>
                </a:solidFill>
                <a:latin typeface="HGP明朝E" panose="02020900000000000000" pitchFamily="18" charset="-128"/>
                <a:ea typeface="HGP明朝E" panose="02020900000000000000" pitchFamily="18" charset="-128"/>
              </a:rPr>
              <a:t>,</a:t>
            </a:r>
            <a:r>
              <a:rPr lang="ja-JP" altLang="en-US" sz="1400" dirty="0">
                <a:solidFill>
                  <a:prstClr val="black"/>
                </a:solidFill>
                <a:latin typeface="HGP明朝E" panose="02020900000000000000" pitchFamily="18" charset="-128"/>
                <a:ea typeface="HGP明朝E" panose="02020900000000000000" pitchFamily="18" charset="-128"/>
              </a:rPr>
              <a:t>労働衛生教育</a:t>
            </a:r>
            <a:r>
              <a:rPr lang="en-US" altLang="ja-JP" sz="1400" dirty="0">
                <a:solidFill>
                  <a:prstClr val="black"/>
                </a:solidFill>
                <a:latin typeface="HGP明朝E" panose="02020900000000000000" pitchFamily="18" charset="-128"/>
                <a:ea typeface="HGP明朝E" panose="02020900000000000000" pitchFamily="18" charset="-128"/>
              </a:rPr>
              <a:t>,</a:t>
            </a:r>
            <a:r>
              <a:rPr lang="ja-JP" altLang="en-US" sz="1400" dirty="0">
                <a:solidFill>
                  <a:prstClr val="black"/>
                </a:solidFill>
                <a:latin typeface="HGP明朝E" panose="02020900000000000000" pitchFamily="18" charset="-128"/>
                <a:ea typeface="HGP明朝E" panose="02020900000000000000" pitchFamily="18" charset="-128"/>
              </a:rPr>
              <a:t>リスクアセスメントである。</a:t>
            </a:r>
            <a:endParaRPr lang="en-US" altLang="ja-JP" sz="1400" dirty="0">
              <a:solidFill>
                <a:prstClr val="black"/>
              </a:solidFill>
              <a:latin typeface="HGP明朝E" panose="02020900000000000000" pitchFamily="18" charset="-128"/>
              <a:ea typeface="HGP明朝E" panose="02020900000000000000" pitchFamily="18" charset="-128"/>
            </a:endParaRPr>
          </a:p>
          <a:p>
            <a:pPr defTabSz="943478">
              <a:lnSpc>
                <a:spcPts val="2064"/>
              </a:lnSpc>
              <a:defRPr/>
            </a:pPr>
            <a:r>
              <a:rPr lang="ja-JP" altLang="en-US" sz="1400" dirty="0">
                <a:solidFill>
                  <a:prstClr val="black"/>
                </a:solidFill>
                <a:latin typeface="HGP明朝E" panose="02020900000000000000" pitchFamily="18" charset="-128"/>
                <a:ea typeface="HGP明朝E" panose="02020900000000000000" pitchFamily="18" charset="-128"/>
              </a:rPr>
              <a:t>　業種や規模に関わらず必要な事項は</a:t>
            </a:r>
            <a:r>
              <a:rPr lang="en-US" altLang="ja-JP" sz="1400" dirty="0">
                <a:solidFill>
                  <a:prstClr val="black"/>
                </a:solidFill>
                <a:latin typeface="HGP明朝E" panose="02020900000000000000" pitchFamily="18" charset="-128"/>
                <a:ea typeface="HGP明朝E" panose="02020900000000000000" pitchFamily="18" charset="-128"/>
              </a:rPr>
              <a:t>,</a:t>
            </a:r>
            <a:r>
              <a:rPr lang="ja-JP" altLang="en-US" sz="1400" dirty="0">
                <a:solidFill>
                  <a:prstClr val="black"/>
                </a:solidFill>
                <a:latin typeface="HGP明朝E" panose="02020900000000000000" pitchFamily="18" charset="-128"/>
                <a:ea typeface="HGP明朝E" panose="02020900000000000000" pitchFamily="18" charset="-128"/>
              </a:rPr>
              <a:t>定期的に実施することである。</a:t>
            </a:r>
            <a:endParaRPr lang="en-US" altLang="ja-JP" sz="1400" dirty="0">
              <a:solidFill>
                <a:prstClr val="black"/>
              </a:solidFill>
              <a:latin typeface="HGP明朝E" panose="02020900000000000000" pitchFamily="18" charset="-128"/>
              <a:ea typeface="HGP明朝E" panose="02020900000000000000" pitchFamily="18" charset="-128"/>
            </a:endParaRPr>
          </a:p>
          <a:p>
            <a:pPr defTabSz="943478">
              <a:lnSpc>
                <a:spcPts val="2064"/>
              </a:lnSpc>
              <a:defRPr/>
            </a:pPr>
            <a:r>
              <a:rPr lang="ja-JP" altLang="en-US" sz="1400" dirty="0">
                <a:solidFill>
                  <a:prstClr val="black"/>
                </a:solidFill>
                <a:latin typeface="HGP明朝E" panose="02020900000000000000" pitchFamily="18" charset="-128"/>
                <a:ea typeface="HGP明朝E" panose="02020900000000000000" pitchFamily="18" charset="-128"/>
              </a:rPr>
              <a:t>　最近</a:t>
            </a:r>
            <a:r>
              <a:rPr lang="en-US" altLang="ja-JP" sz="1400" dirty="0">
                <a:solidFill>
                  <a:prstClr val="black"/>
                </a:solidFill>
                <a:latin typeface="HGP明朝E" panose="02020900000000000000" pitchFamily="18" charset="-128"/>
                <a:ea typeface="HGP明朝E" panose="02020900000000000000" pitchFamily="18" charset="-128"/>
              </a:rPr>
              <a:t>,</a:t>
            </a:r>
            <a:r>
              <a:rPr lang="ja-JP" altLang="en-US" sz="1400" dirty="0">
                <a:solidFill>
                  <a:prstClr val="black"/>
                </a:solidFill>
                <a:latin typeface="HGP明朝E" panose="02020900000000000000" pitchFamily="18" charset="-128"/>
                <a:ea typeface="HGP明朝E" panose="02020900000000000000" pitchFamily="18" charset="-128"/>
              </a:rPr>
              <a:t>実施が義務化された</a:t>
            </a:r>
            <a:r>
              <a:rPr lang="en-US" altLang="ja-JP" sz="1400" dirty="0">
                <a:solidFill>
                  <a:prstClr val="black"/>
                </a:solidFill>
                <a:latin typeface="HGP明朝E" panose="02020900000000000000" pitchFamily="18" charset="-128"/>
                <a:ea typeface="HGP明朝E" panose="02020900000000000000" pitchFamily="18" charset="-128"/>
              </a:rPr>
              <a:t>｢</a:t>
            </a:r>
            <a:r>
              <a:rPr lang="ja-JP" altLang="en-US" sz="1400" dirty="0">
                <a:solidFill>
                  <a:prstClr val="black"/>
                </a:solidFill>
                <a:latin typeface="HGP明朝E" panose="02020900000000000000" pitchFamily="18" charset="-128"/>
                <a:ea typeface="HGP明朝E" panose="02020900000000000000" pitchFamily="18" charset="-128"/>
              </a:rPr>
              <a:t>ストレスチェック</a:t>
            </a:r>
            <a:r>
              <a:rPr lang="en-US" altLang="ja-JP" sz="1400" dirty="0">
                <a:solidFill>
                  <a:prstClr val="black"/>
                </a:solidFill>
                <a:latin typeface="HGP明朝E" panose="02020900000000000000" pitchFamily="18" charset="-128"/>
                <a:ea typeface="HGP明朝E" panose="02020900000000000000" pitchFamily="18" charset="-128"/>
              </a:rPr>
              <a:t>｣</a:t>
            </a:r>
            <a:r>
              <a:rPr lang="ja-JP" altLang="en-US" sz="1400" dirty="0">
                <a:solidFill>
                  <a:prstClr val="black"/>
                </a:solidFill>
                <a:latin typeface="HGP明朝E" panose="02020900000000000000" pitchFamily="18" charset="-128"/>
                <a:ea typeface="HGP明朝E" panose="02020900000000000000" pitchFamily="18" charset="-128"/>
              </a:rPr>
              <a:t>は</a:t>
            </a:r>
            <a:r>
              <a:rPr lang="en-US" altLang="ja-JP" sz="1400" dirty="0">
                <a:solidFill>
                  <a:prstClr val="black"/>
                </a:solidFill>
                <a:latin typeface="HGP明朝E" panose="02020900000000000000" pitchFamily="18" charset="-128"/>
                <a:ea typeface="HGP明朝E" panose="02020900000000000000" pitchFamily="18" charset="-128"/>
              </a:rPr>
              <a:t>,</a:t>
            </a:r>
            <a:r>
              <a:rPr lang="ja-JP" altLang="en-US" sz="1400" dirty="0">
                <a:solidFill>
                  <a:prstClr val="black"/>
                </a:solidFill>
                <a:latin typeface="HGP明朝E" panose="02020900000000000000" pitchFamily="18" charset="-128"/>
                <a:ea typeface="HGP明朝E" panose="02020900000000000000" pitchFamily="18" charset="-128"/>
              </a:rPr>
              <a:t>労働者数</a:t>
            </a:r>
            <a:r>
              <a:rPr lang="en-US" altLang="ja-JP" sz="1400" dirty="0">
                <a:solidFill>
                  <a:prstClr val="black"/>
                </a:solidFill>
                <a:latin typeface="HGP明朝E" panose="02020900000000000000" pitchFamily="18" charset="-128"/>
                <a:ea typeface="HGP明朝E" panose="02020900000000000000" pitchFamily="18" charset="-128"/>
              </a:rPr>
              <a:t>50</a:t>
            </a:r>
            <a:r>
              <a:rPr lang="ja-JP" altLang="en-US" sz="1400" dirty="0">
                <a:solidFill>
                  <a:prstClr val="black"/>
                </a:solidFill>
                <a:latin typeface="HGP明朝E" panose="02020900000000000000" pitchFamily="18" charset="-128"/>
                <a:ea typeface="HGP明朝E" panose="02020900000000000000" pitchFamily="18" charset="-128"/>
              </a:rPr>
              <a:t>人未満の事業場は当分の間努力義務だが</a:t>
            </a:r>
            <a:r>
              <a:rPr lang="en-US" altLang="ja-JP" sz="1400" dirty="0">
                <a:solidFill>
                  <a:prstClr val="black"/>
                </a:solidFill>
                <a:latin typeface="HGP明朝E" panose="02020900000000000000" pitchFamily="18" charset="-128"/>
                <a:ea typeface="HGP明朝E" panose="02020900000000000000" pitchFamily="18" charset="-128"/>
              </a:rPr>
              <a:t>,</a:t>
            </a:r>
            <a:r>
              <a:rPr lang="ja-JP" altLang="en-US" sz="1400" dirty="0">
                <a:solidFill>
                  <a:prstClr val="black"/>
                </a:solidFill>
                <a:latin typeface="HGP明朝E" panose="02020900000000000000" pitchFamily="18" charset="-128"/>
                <a:ea typeface="HGP明朝E" panose="02020900000000000000" pitchFamily="18" charset="-128"/>
              </a:rPr>
              <a:t>健康診断の一環と位置付けて実施することである。</a:t>
            </a:r>
            <a:endParaRPr lang="en-US" altLang="ja-JP" sz="1400" dirty="0">
              <a:solidFill>
                <a:prstClr val="black"/>
              </a:solidFill>
              <a:latin typeface="HGP明朝E" panose="02020900000000000000" pitchFamily="18" charset="-128"/>
              <a:ea typeface="HGP明朝E" panose="02020900000000000000" pitchFamily="18" charset="-128"/>
            </a:endParaRPr>
          </a:p>
          <a:p>
            <a:pPr defTabSz="943478">
              <a:lnSpc>
                <a:spcPts val="2064"/>
              </a:lnSpc>
              <a:defRPr/>
            </a:pPr>
            <a:r>
              <a:rPr lang="ja-JP" altLang="en-US" sz="1400" dirty="0">
                <a:solidFill>
                  <a:prstClr val="black"/>
                </a:solidFill>
                <a:latin typeface="HGP明朝E" panose="02020900000000000000" pitchFamily="18" charset="-128"/>
                <a:ea typeface="HGP明朝E" panose="02020900000000000000" pitchFamily="18" charset="-128"/>
              </a:rPr>
              <a:t>　また</a:t>
            </a:r>
            <a:r>
              <a:rPr lang="en-US" altLang="ja-JP" sz="1400" dirty="0">
                <a:solidFill>
                  <a:prstClr val="black"/>
                </a:solidFill>
                <a:latin typeface="HGP明朝E" panose="02020900000000000000" pitchFamily="18" charset="-128"/>
                <a:ea typeface="HGP明朝E" panose="02020900000000000000" pitchFamily="18" charset="-128"/>
              </a:rPr>
              <a:t>,</a:t>
            </a:r>
            <a:r>
              <a:rPr lang="ja-JP" altLang="en-US" sz="1400" dirty="0">
                <a:solidFill>
                  <a:prstClr val="black"/>
                </a:solidFill>
                <a:latin typeface="HGP明朝E" panose="02020900000000000000" pitchFamily="18" charset="-128"/>
                <a:ea typeface="HGP明朝E" panose="02020900000000000000" pitchFamily="18" charset="-128"/>
              </a:rPr>
              <a:t>該当しそうな職業性疾病対策は効果的</a:t>
            </a:r>
            <a:r>
              <a:rPr lang="en-US" altLang="ja-JP" sz="1400" dirty="0">
                <a:solidFill>
                  <a:prstClr val="black"/>
                </a:solidFill>
                <a:latin typeface="HGP明朝E" panose="02020900000000000000" pitchFamily="18" charset="-128"/>
                <a:ea typeface="HGP明朝E" panose="02020900000000000000" pitchFamily="18" charset="-128"/>
              </a:rPr>
              <a:t>,</a:t>
            </a:r>
            <a:r>
              <a:rPr lang="ja-JP" altLang="en-US" sz="1400" dirty="0">
                <a:solidFill>
                  <a:prstClr val="black"/>
                </a:solidFill>
                <a:latin typeface="HGP明朝E" panose="02020900000000000000" pitchFamily="18" charset="-128"/>
                <a:ea typeface="HGP明朝E" panose="02020900000000000000" pitchFamily="18" charset="-128"/>
              </a:rPr>
              <a:t>効率的に実施することである。</a:t>
            </a:r>
            <a:endParaRPr lang="en-US" altLang="ja-JP" sz="1400" dirty="0">
              <a:solidFill>
                <a:prstClr val="black"/>
              </a:solidFill>
              <a:latin typeface="HGP明朝E" panose="02020900000000000000" pitchFamily="18" charset="-128"/>
              <a:ea typeface="HGP明朝E" panose="02020900000000000000" pitchFamily="18" charset="-128"/>
            </a:endParaRPr>
          </a:p>
          <a:p>
            <a:pPr defTabSz="943478">
              <a:lnSpc>
                <a:spcPts val="2064"/>
              </a:lnSpc>
              <a:defRPr/>
            </a:pPr>
            <a:endParaRPr lang="en-US" altLang="ja-JP" sz="1400" dirty="0">
              <a:solidFill>
                <a:prstClr val="black"/>
              </a:solidFill>
              <a:latin typeface="HGP明朝E" panose="02020900000000000000" pitchFamily="18" charset="-128"/>
              <a:ea typeface="HGP明朝E" panose="02020900000000000000" pitchFamily="18" charset="-128"/>
            </a:endParaRPr>
          </a:p>
          <a:p>
            <a:pPr defTabSz="943478">
              <a:lnSpc>
                <a:spcPts val="2064"/>
              </a:lnSpc>
              <a:defRPr/>
            </a:pPr>
            <a:r>
              <a:rPr lang="en-US" altLang="ja-JP" sz="1400" dirty="0">
                <a:solidFill>
                  <a:prstClr val="black"/>
                </a:solidFill>
                <a:latin typeface="HGP明朝E" panose="02020900000000000000" pitchFamily="18" charset="-128"/>
                <a:ea typeface="HGP明朝E" panose="02020900000000000000" pitchFamily="18" charset="-128"/>
              </a:rPr>
              <a:t>【</a:t>
            </a:r>
            <a:r>
              <a:rPr lang="ja-JP" altLang="en-US" sz="1400" dirty="0">
                <a:solidFill>
                  <a:prstClr val="black"/>
                </a:solidFill>
                <a:latin typeface="HGP明朝E" panose="02020900000000000000" pitchFamily="18" charset="-128"/>
                <a:ea typeface="HGP明朝E" panose="02020900000000000000" pitchFamily="18" charset="-128"/>
              </a:rPr>
              <a:t>衛生基準</a:t>
            </a:r>
            <a:r>
              <a:rPr lang="en-US" altLang="ja-JP" sz="1400" dirty="0">
                <a:solidFill>
                  <a:prstClr val="black"/>
                </a:solidFill>
                <a:latin typeface="HGP明朝E" panose="02020900000000000000" pitchFamily="18" charset="-128"/>
                <a:ea typeface="HGP明朝E" panose="02020900000000000000" pitchFamily="18" charset="-128"/>
              </a:rPr>
              <a:t>】</a:t>
            </a:r>
            <a:endParaRPr lang="ja-JP" altLang="en-US" sz="1400" dirty="0">
              <a:solidFill>
                <a:prstClr val="black"/>
              </a:solidFill>
              <a:latin typeface="HGP明朝E" panose="02020900000000000000" pitchFamily="18" charset="-128"/>
              <a:ea typeface="HGP明朝E" panose="02020900000000000000" pitchFamily="18" charset="-128"/>
            </a:endParaRPr>
          </a:p>
          <a:p>
            <a:pPr defTabSz="943478">
              <a:lnSpc>
                <a:spcPts val="2064"/>
              </a:lnSpc>
              <a:defRPr/>
            </a:pPr>
            <a:r>
              <a:rPr lang="ja-JP" altLang="en-US" sz="1400" dirty="0">
                <a:solidFill>
                  <a:prstClr val="black"/>
                </a:solidFill>
                <a:latin typeface="HGP明朝E" panose="02020900000000000000" pitchFamily="18" charset="-128"/>
                <a:ea typeface="HGP明朝E" panose="02020900000000000000" pitchFamily="18" charset="-128"/>
              </a:rPr>
              <a:t>　</a:t>
            </a:r>
            <a:r>
              <a:rPr lang="ja-JP" altLang="en-US" sz="1400" dirty="0">
                <a:latin typeface="HGP明朝E" panose="02020900000000000000" pitchFamily="18" charset="-128"/>
                <a:ea typeface="HGP明朝E" panose="02020900000000000000" pitchFamily="18" charset="-128"/>
              </a:rPr>
              <a:t>安衛則第</a:t>
            </a:r>
            <a:r>
              <a:rPr lang="en-US" altLang="ja-JP" sz="1400" dirty="0">
                <a:latin typeface="HGP明朝E" panose="02020900000000000000" pitchFamily="18" charset="-128"/>
                <a:ea typeface="HGP明朝E" panose="02020900000000000000" pitchFamily="18" charset="-128"/>
              </a:rPr>
              <a:t>576</a:t>
            </a:r>
            <a:r>
              <a:rPr lang="ja-JP" altLang="en-US" sz="1400" dirty="0">
                <a:latin typeface="HGP明朝E" panose="02020900000000000000" pitchFamily="18" charset="-128"/>
                <a:ea typeface="HGP明朝E" panose="02020900000000000000" pitchFamily="18" charset="-128"/>
              </a:rPr>
              <a:t>条から</a:t>
            </a:r>
            <a:r>
              <a:rPr lang="en-US" altLang="ja-JP" sz="1400" dirty="0">
                <a:latin typeface="HGP明朝E" panose="02020900000000000000" pitchFamily="18" charset="-128"/>
                <a:ea typeface="HGP明朝E" panose="02020900000000000000" pitchFamily="18" charset="-128"/>
              </a:rPr>
              <a:t>｢</a:t>
            </a:r>
            <a:r>
              <a:rPr lang="zh-TW" altLang="en-US" sz="1400" dirty="0">
                <a:latin typeface="HGP明朝E" panose="02020900000000000000" pitchFamily="18" charset="-128"/>
                <a:ea typeface="HGP明朝E" panose="02020900000000000000" pitchFamily="18" charset="-128"/>
              </a:rPr>
              <a:t>第三編　衛生基準</a:t>
            </a:r>
            <a:r>
              <a:rPr lang="en-US" altLang="ja-JP" sz="1400" dirty="0">
                <a:latin typeface="HGP明朝E" panose="02020900000000000000" pitchFamily="18" charset="-128"/>
                <a:ea typeface="HGP明朝E" panose="02020900000000000000" pitchFamily="18" charset="-128"/>
              </a:rPr>
              <a:t>｣</a:t>
            </a:r>
            <a:r>
              <a:rPr lang="ja-JP" altLang="en-US" sz="1400" dirty="0">
                <a:latin typeface="HGP明朝E" panose="02020900000000000000" pitchFamily="18" charset="-128"/>
                <a:ea typeface="HGP明朝E" panose="02020900000000000000" pitchFamily="18" charset="-128"/>
              </a:rPr>
              <a:t>が定められており</a:t>
            </a:r>
            <a:r>
              <a:rPr lang="en-US" altLang="ja-JP" sz="1400" dirty="0">
                <a:latin typeface="HGP明朝E" panose="02020900000000000000" pitchFamily="18" charset="-128"/>
                <a:ea typeface="HGP明朝E" panose="02020900000000000000" pitchFamily="18" charset="-128"/>
              </a:rPr>
              <a:t>,</a:t>
            </a:r>
            <a:r>
              <a:rPr lang="ja-JP" altLang="en-US" sz="1400" dirty="0">
                <a:latin typeface="HGP明朝E" panose="02020900000000000000" pitchFamily="18" charset="-128"/>
                <a:ea typeface="HGP明朝E" panose="02020900000000000000" pitchFamily="18" charset="-128"/>
              </a:rPr>
              <a:t>有害な作業環境</a:t>
            </a:r>
            <a:r>
              <a:rPr lang="en-US" altLang="ja-JP" sz="1400" dirty="0">
                <a:latin typeface="HGP明朝E" panose="02020900000000000000" pitchFamily="18" charset="-128"/>
                <a:ea typeface="HGP明朝E" panose="02020900000000000000" pitchFamily="18" charset="-128"/>
              </a:rPr>
              <a:t>,</a:t>
            </a:r>
            <a:r>
              <a:rPr lang="ja-JP" altLang="en-US" sz="1400" dirty="0">
                <a:latin typeface="HGP明朝E" panose="02020900000000000000" pitchFamily="18" charset="-128"/>
                <a:ea typeface="HGP明朝E" panose="02020900000000000000" pitchFamily="18" charset="-128"/>
              </a:rPr>
              <a:t>保護具</a:t>
            </a:r>
            <a:r>
              <a:rPr lang="en-US" altLang="ja-JP" sz="1400" dirty="0">
                <a:latin typeface="HGP明朝E" panose="02020900000000000000" pitchFamily="18" charset="-128"/>
                <a:ea typeface="HGP明朝E" panose="02020900000000000000" pitchFamily="18" charset="-128"/>
              </a:rPr>
              <a:t>,</a:t>
            </a:r>
            <a:r>
              <a:rPr lang="ja-JP" altLang="en-US" sz="1400" dirty="0">
                <a:latin typeface="HGP明朝E" panose="02020900000000000000" pitchFamily="18" charset="-128"/>
                <a:ea typeface="HGP明朝E" panose="02020900000000000000" pitchFamily="18" charset="-128"/>
              </a:rPr>
              <a:t>気積及び換気</a:t>
            </a:r>
            <a:r>
              <a:rPr lang="en-US" altLang="ja-JP" sz="1400" dirty="0">
                <a:latin typeface="HGP明朝E" panose="02020900000000000000" pitchFamily="18" charset="-128"/>
                <a:ea typeface="HGP明朝E" panose="02020900000000000000" pitchFamily="18" charset="-128"/>
              </a:rPr>
              <a:t>,</a:t>
            </a:r>
            <a:r>
              <a:rPr lang="ja-JP" altLang="en-US" sz="1400" dirty="0">
                <a:latin typeface="HGP明朝E" panose="02020900000000000000" pitchFamily="18" charset="-128"/>
                <a:ea typeface="HGP明朝E" panose="02020900000000000000" pitchFamily="18" charset="-128"/>
              </a:rPr>
              <a:t>採光及び照明</a:t>
            </a:r>
            <a:r>
              <a:rPr lang="en-US" altLang="ja-JP" sz="1400" dirty="0">
                <a:latin typeface="HGP明朝E" panose="02020900000000000000" pitchFamily="18" charset="-128"/>
                <a:ea typeface="HGP明朝E" panose="02020900000000000000" pitchFamily="18" charset="-128"/>
              </a:rPr>
              <a:t>,</a:t>
            </a:r>
            <a:r>
              <a:rPr lang="ja-JP" altLang="en-US" sz="1400" dirty="0">
                <a:latin typeface="HGP明朝E" panose="02020900000000000000" pitchFamily="18" charset="-128"/>
                <a:ea typeface="HGP明朝E" panose="02020900000000000000" pitchFamily="18" charset="-128"/>
              </a:rPr>
              <a:t>温度及び湿度</a:t>
            </a:r>
            <a:r>
              <a:rPr lang="en-US" altLang="ja-JP" sz="1400" dirty="0">
                <a:latin typeface="HGP明朝E" panose="02020900000000000000" pitchFamily="18" charset="-128"/>
                <a:ea typeface="HGP明朝E" panose="02020900000000000000" pitchFamily="18" charset="-128"/>
              </a:rPr>
              <a:t>,</a:t>
            </a:r>
            <a:r>
              <a:rPr lang="ja-JP" altLang="en-US" sz="1400" dirty="0">
                <a:latin typeface="HGP明朝E" panose="02020900000000000000" pitchFamily="18" charset="-128"/>
                <a:ea typeface="HGP明朝E" panose="02020900000000000000" pitchFamily="18" charset="-128"/>
              </a:rPr>
              <a:t>休養</a:t>
            </a:r>
            <a:r>
              <a:rPr lang="en-US" altLang="ja-JP" sz="1400" dirty="0">
                <a:latin typeface="HGP明朝E" panose="02020900000000000000" pitchFamily="18" charset="-128"/>
                <a:ea typeface="HGP明朝E" panose="02020900000000000000" pitchFamily="18" charset="-128"/>
              </a:rPr>
              <a:t>,</a:t>
            </a:r>
            <a:r>
              <a:rPr lang="ja-JP" altLang="en-US" sz="1400" dirty="0">
                <a:latin typeface="HGP明朝E" panose="02020900000000000000" pitchFamily="18" charset="-128"/>
                <a:ea typeface="HGP明朝E" panose="02020900000000000000" pitchFamily="18" charset="-128"/>
              </a:rPr>
              <a:t>清潔</a:t>
            </a:r>
            <a:r>
              <a:rPr lang="en-US" altLang="ja-JP" sz="1400" dirty="0">
                <a:latin typeface="HGP明朝E" panose="02020900000000000000" pitchFamily="18" charset="-128"/>
                <a:ea typeface="HGP明朝E" panose="02020900000000000000" pitchFamily="18" charset="-128"/>
              </a:rPr>
              <a:t>,</a:t>
            </a:r>
            <a:r>
              <a:rPr lang="ja-JP" altLang="en-US" sz="1400" dirty="0">
                <a:latin typeface="HGP明朝E" panose="02020900000000000000" pitchFamily="18" charset="-128"/>
                <a:ea typeface="HGP明朝E" panose="02020900000000000000" pitchFamily="18" charset="-128"/>
              </a:rPr>
              <a:t>食堂及び炊事場</a:t>
            </a:r>
            <a:r>
              <a:rPr lang="en-US" altLang="ja-JP" sz="1400" dirty="0">
                <a:latin typeface="HGP明朝E" panose="02020900000000000000" pitchFamily="18" charset="-128"/>
                <a:ea typeface="HGP明朝E" panose="02020900000000000000" pitchFamily="18" charset="-128"/>
              </a:rPr>
              <a:t>,</a:t>
            </a:r>
            <a:r>
              <a:rPr lang="ja-JP" altLang="en-US" sz="1400" dirty="0">
                <a:latin typeface="HGP明朝E" panose="02020900000000000000" pitchFamily="18" charset="-128"/>
                <a:ea typeface="HGP明朝E" panose="02020900000000000000" pitchFamily="18" charset="-128"/>
              </a:rPr>
              <a:t>救急用具などについて詳細な基準があるので</a:t>
            </a:r>
            <a:r>
              <a:rPr lang="en-US" altLang="ja-JP" sz="1400" dirty="0">
                <a:latin typeface="HGP明朝E" panose="02020900000000000000" pitchFamily="18" charset="-128"/>
                <a:ea typeface="HGP明朝E" panose="02020900000000000000" pitchFamily="18" charset="-128"/>
              </a:rPr>
              <a:t>,</a:t>
            </a:r>
            <a:r>
              <a:rPr lang="ja-JP" altLang="en-US" sz="1400" dirty="0">
                <a:latin typeface="HGP明朝E" panose="02020900000000000000" pitchFamily="18" charset="-128"/>
                <a:ea typeface="HGP明朝E" panose="02020900000000000000" pitchFamily="18" charset="-128"/>
              </a:rPr>
              <a:t>一読をお勧めする。</a:t>
            </a:r>
            <a:endParaRPr lang="ja-JP" altLang="en-US" sz="1400" dirty="0">
              <a:solidFill>
                <a:prstClr val="black"/>
              </a:solidFill>
              <a:latin typeface="HGP明朝E" panose="02020900000000000000" pitchFamily="18" charset="-128"/>
              <a:ea typeface="HGP明朝E" panose="02020900000000000000" pitchFamily="18" charset="-128"/>
            </a:endParaRPr>
          </a:p>
        </p:txBody>
      </p:sp>
      <p:sp>
        <p:nvSpPr>
          <p:cNvPr id="2" name="スライド番号プレースホルダー 1"/>
          <p:cNvSpPr>
            <a:spLocks noGrp="1"/>
          </p:cNvSpPr>
          <p:nvPr>
            <p:ph type="sldNum" sz="quarter" idx="10"/>
          </p:nvPr>
        </p:nvSpPr>
        <p:spPr/>
        <p:txBody>
          <a:bodyPr/>
          <a:lstStyle/>
          <a:p>
            <a:fld id="{5F65748C-C6D8-4748-808C-1CEA1825BD04}" type="slidenum">
              <a:rPr kumimoji="1" lang="ja-JP" altLang="en-US" smtClean="0"/>
              <a:t>61</a:t>
            </a:fld>
            <a:endParaRPr kumimoji="1" lang="ja-JP" altLang="en-US"/>
          </a:p>
        </p:txBody>
      </p:sp>
    </p:spTree>
    <p:extLst>
      <p:ext uri="{BB962C8B-B14F-4D97-AF65-F5344CB8AC3E}">
        <p14:creationId xmlns:p14="http://schemas.microsoft.com/office/powerpoint/2010/main" val="3562574733"/>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0531" name="Rectangle 2"/>
          <p:cNvSpPr>
            <a:spLocks noGrp="1" noRot="1" noChangeAspect="1" noChangeArrowheads="1" noTextEdit="1"/>
          </p:cNvSpPr>
          <p:nvPr>
            <p:ph type="sldImg"/>
          </p:nvPr>
        </p:nvSpPr>
        <p:spPr>
          <a:xfrm>
            <a:off x="1154113" y="741363"/>
            <a:ext cx="4814887" cy="3889375"/>
          </a:xfrm>
          <a:prstGeom prst="rect">
            <a:avLst/>
          </a:prstGeom>
          <a:ln/>
        </p:spPr>
      </p:sp>
      <p:sp>
        <p:nvSpPr>
          <p:cNvPr id="150532" name="Rectangle 3"/>
          <p:cNvSpPr>
            <a:spLocks noGrp="1" noChangeAspect="1" noChangeArrowheads="1"/>
          </p:cNvSpPr>
          <p:nvPr>
            <p:ph type="body" idx="1"/>
          </p:nvPr>
        </p:nvSpPr>
        <p:spPr>
          <a:xfrm>
            <a:off x="1144543" y="4890047"/>
            <a:ext cx="4828132" cy="5055415"/>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defTabSz="1022717">
              <a:defRPr/>
            </a:pPr>
            <a:r>
              <a:rPr lang="ja-JP" altLang="en-US" sz="1400" dirty="0">
                <a:latin typeface="HGP明朝E" panose="02020900000000000000" pitchFamily="18" charset="-128"/>
                <a:ea typeface="HGP明朝E" panose="02020900000000000000" pitchFamily="18" charset="-128"/>
              </a:rPr>
              <a:t>　</a:t>
            </a:r>
            <a:r>
              <a:rPr lang="zh-TW" altLang="en-US" sz="1400" dirty="0">
                <a:latin typeface="HGP明朝E" panose="02020900000000000000" pitchFamily="18" charset="-128"/>
                <a:ea typeface="HGP明朝E" panose="02020900000000000000" pitchFamily="18" charset="-128"/>
              </a:rPr>
              <a:t>労働衛生対策</a:t>
            </a:r>
            <a:r>
              <a:rPr lang="ja-JP" altLang="en-US" sz="1400" dirty="0">
                <a:latin typeface="HGP明朝E" panose="02020900000000000000" pitchFamily="18" charset="-128"/>
                <a:ea typeface="HGP明朝E" panose="02020900000000000000" pitchFamily="18" charset="-128"/>
              </a:rPr>
              <a:t>は</a:t>
            </a:r>
            <a:r>
              <a:rPr lang="en-US" altLang="ja-JP" sz="1400" dirty="0">
                <a:latin typeface="HGP明朝E" panose="02020900000000000000" pitchFamily="18" charset="-128"/>
                <a:ea typeface="HGP明朝E" panose="02020900000000000000" pitchFamily="18" charset="-128"/>
              </a:rPr>
              <a:t>,</a:t>
            </a:r>
            <a:r>
              <a:rPr lang="ja-JP" altLang="en-US" sz="1400" dirty="0">
                <a:latin typeface="HGP明朝E" panose="02020900000000000000" pitchFamily="18" charset="-128"/>
                <a:ea typeface="HGP明朝E" panose="02020900000000000000" pitchFamily="18" charset="-128"/>
              </a:rPr>
              <a:t>基本的対策である</a:t>
            </a:r>
            <a:r>
              <a:rPr lang="ja-JP" altLang="en-US" sz="1400" dirty="0">
                <a:solidFill>
                  <a:prstClr val="black"/>
                </a:solidFill>
                <a:latin typeface="HGP明朝E" panose="02020900000000000000" pitchFamily="18" charset="-128"/>
                <a:ea typeface="HGP明朝E" panose="02020900000000000000" pitchFamily="18" charset="-128"/>
              </a:rPr>
              <a:t>労働衛生管理体制を確立し</a:t>
            </a:r>
            <a:r>
              <a:rPr lang="en-US" altLang="ja-JP" sz="1400" dirty="0">
                <a:solidFill>
                  <a:prstClr val="black"/>
                </a:solidFill>
                <a:latin typeface="HGP明朝E" panose="02020900000000000000" pitchFamily="18" charset="-128"/>
                <a:ea typeface="HGP明朝E" panose="02020900000000000000" pitchFamily="18" charset="-128"/>
              </a:rPr>
              <a:t>,</a:t>
            </a:r>
            <a:r>
              <a:rPr lang="ja-JP" altLang="en-US" sz="1400" dirty="0">
                <a:solidFill>
                  <a:prstClr val="black"/>
                </a:solidFill>
                <a:latin typeface="HGP明朝E" panose="02020900000000000000" pitchFamily="18" charset="-128"/>
                <a:ea typeface="HGP明朝E" panose="02020900000000000000" pitchFamily="18" charset="-128"/>
              </a:rPr>
              <a:t>労働衛生教育の徹底と</a:t>
            </a:r>
            <a:r>
              <a:rPr lang="en-US" altLang="ja-JP" sz="1400" dirty="0">
                <a:solidFill>
                  <a:prstClr val="black"/>
                </a:solidFill>
                <a:latin typeface="HGP明朝E" panose="02020900000000000000" pitchFamily="18" charset="-128"/>
                <a:ea typeface="HGP明朝E" panose="02020900000000000000" pitchFamily="18" charset="-128"/>
              </a:rPr>
              <a:t>,</a:t>
            </a:r>
            <a:r>
              <a:rPr lang="ja-JP" altLang="en-US" sz="1400" dirty="0">
                <a:solidFill>
                  <a:prstClr val="black"/>
                </a:solidFill>
                <a:latin typeface="HGP明朝E" panose="02020900000000000000" pitchFamily="18" charset="-128"/>
                <a:ea typeface="HGP明朝E" panose="02020900000000000000" pitchFamily="18" charset="-128"/>
              </a:rPr>
              <a:t>作業環境管理</a:t>
            </a:r>
            <a:r>
              <a:rPr lang="en-US" altLang="ja-JP" sz="1400" dirty="0">
                <a:solidFill>
                  <a:prstClr val="black"/>
                </a:solidFill>
                <a:latin typeface="HGP明朝E" panose="02020900000000000000" pitchFamily="18" charset="-128"/>
                <a:ea typeface="HGP明朝E" panose="02020900000000000000" pitchFamily="18" charset="-128"/>
              </a:rPr>
              <a:t>,</a:t>
            </a:r>
            <a:r>
              <a:rPr lang="ja-JP" altLang="en-US" sz="1400" dirty="0">
                <a:solidFill>
                  <a:prstClr val="black"/>
                </a:solidFill>
                <a:latin typeface="HGP明朝E" panose="02020900000000000000" pitchFamily="18" charset="-128"/>
                <a:ea typeface="HGP明朝E" panose="02020900000000000000" pitchFamily="18" charset="-128"/>
              </a:rPr>
              <a:t>作業管理</a:t>
            </a:r>
            <a:r>
              <a:rPr lang="en-US" altLang="ja-JP" sz="1400" dirty="0">
                <a:solidFill>
                  <a:prstClr val="black"/>
                </a:solidFill>
                <a:latin typeface="HGP明朝E" panose="02020900000000000000" pitchFamily="18" charset="-128"/>
                <a:ea typeface="HGP明朝E" panose="02020900000000000000" pitchFamily="18" charset="-128"/>
              </a:rPr>
              <a:t>,</a:t>
            </a:r>
            <a:r>
              <a:rPr lang="ja-JP" altLang="en-US" sz="1400" dirty="0">
                <a:solidFill>
                  <a:prstClr val="black"/>
                </a:solidFill>
                <a:latin typeface="HGP明朝E" panose="02020900000000000000" pitchFamily="18" charset="-128"/>
                <a:ea typeface="HGP明朝E" panose="02020900000000000000" pitchFamily="18" charset="-128"/>
              </a:rPr>
              <a:t>健康管理の労働衛生</a:t>
            </a:r>
            <a:r>
              <a:rPr lang="en-US" altLang="ja-JP" sz="1400" dirty="0">
                <a:solidFill>
                  <a:prstClr val="black"/>
                </a:solidFill>
                <a:latin typeface="HGP明朝E" panose="02020900000000000000" pitchFamily="18" charset="-128"/>
                <a:ea typeface="HGP明朝E" panose="02020900000000000000" pitchFamily="18" charset="-128"/>
              </a:rPr>
              <a:t>3</a:t>
            </a:r>
            <a:r>
              <a:rPr lang="ja-JP" altLang="en-US" sz="1400" dirty="0">
                <a:solidFill>
                  <a:prstClr val="black"/>
                </a:solidFill>
                <a:latin typeface="HGP明朝E" panose="02020900000000000000" pitchFamily="18" charset="-128"/>
                <a:ea typeface="HGP明朝E" panose="02020900000000000000" pitchFamily="18" charset="-128"/>
              </a:rPr>
              <a:t>管理を総合的に実施することである。</a:t>
            </a:r>
            <a:endParaRPr lang="en-US" altLang="ja-JP" sz="1400" dirty="0">
              <a:solidFill>
                <a:prstClr val="black"/>
              </a:solidFill>
              <a:latin typeface="HGP明朝E" panose="02020900000000000000" pitchFamily="18" charset="-128"/>
              <a:ea typeface="HGP明朝E" panose="02020900000000000000" pitchFamily="18" charset="-128"/>
            </a:endParaRPr>
          </a:p>
          <a:p>
            <a:pPr defTabSz="1022717">
              <a:defRPr/>
            </a:pPr>
            <a:endParaRPr lang="ja-JP" altLang="en-US" sz="1400" dirty="0">
              <a:solidFill>
                <a:prstClr val="black"/>
              </a:solidFill>
              <a:latin typeface="HGP明朝E" panose="02020900000000000000" pitchFamily="18" charset="-128"/>
              <a:ea typeface="HGP明朝E" panose="02020900000000000000" pitchFamily="18" charset="-128"/>
            </a:endParaRPr>
          </a:p>
          <a:p>
            <a:pPr>
              <a:lnSpc>
                <a:spcPts val="2064"/>
              </a:lnSpc>
            </a:pPr>
            <a:r>
              <a:rPr lang="ja-JP" altLang="en-US" sz="1400" dirty="0">
                <a:solidFill>
                  <a:prstClr val="black"/>
                </a:solidFill>
                <a:latin typeface="HGP明朝E" panose="02020900000000000000" pitchFamily="18" charset="-128"/>
                <a:ea typeface="HGP明朝E" panose="02020900000000000000" pitchFamily="18" charset="-128"/>
              </a:rPr>
              <a:t>　</a:t>
            </a:r>
            <a:r>
              <a:rPr lang="ja-JP" altLang="en-US" sz="1400" dirty="0">
                <a:latin typeface="HGP明朝E" panose="02020900000000000000" pitchFamily="18" charset="-128"/>
                <a:ea typeface="HGP明朝E" panose="02020900000000000000" pitchFamily="18" charset="-128"/>
              </a:rPr>
              <a:t>最近の労働衛生行政で</a:t>
            </a:r>
            <a:r>
              <a:rPr lang="en-US" altLang="ja-JP" sz="1400" dirty="0">
                <a:latin typeface="HGP明朝E" panose="02020900000000000000" pitchFamily="18" charset="-128"/>
                <a:ea typeface="HGP明朝E" panose="02020900000000000000" pitchFamily="18" charset="-128"/>
              </a:rPr>
              <a:t>,</a:t>
            </a:r>
            <a:r>
              <a:rPr lang="ja-JP" altLang="en-US" sz="1400" dirty="0">
                <a:latin typeface="HGP明朝E" panose="02020900000000000000" pitchFamily="18" charset="-128"/>
                <a:ea typeface="HGP明朝E" panose="02020900000000000000" pitchFamily="18" charset="-128"/>
              </a:rPr>
              <a:t>推進している対策は次のとおり。</a:t>
            </a:r>
            <a:endParaRPr lang="en-US" altLang="ja-JP" sz="1400" dirty="0">
              <a:latin typeface="HGP明朝E" panose="02020900000000000000" pitchFamily="18" charset="-128"/>
              <a:ea typeface="HGP明朝E" panose="02020900000000000000" pitchFamily="18" charset="-128"/>
            </a:endParaRPr>
          </a:p>
          <a:p>
            <a:pPr>
              <a:lnSpc>
                <a:spcPts val="2064"/>
              </a:lnSpc>
            </a:pPr>
            <a:r>
              <a:rPr lang="ja-JP" altLang="en-US" sz="1400" dirty="0">
                <a:latin typeface="HGP明朝E" panose="02020900000000000000" pitchFamily="18" charset="-128"/>
                <a:ea typeface="HGP明朝E" panose="02020900000000000000" pitchFamily="18" charset="-128"/>
              </a:rPr>
              <a:t>　</a:t>
            </a:r>
            <a:r>
              <a:rPr lang="en-US" altLang="ja-JP" sz="1400" dirty="0">
                <a:latin typeface="HGP明朝E" panose="02020900000000000000" pitchFamily="18" charset="-128"/>
                <a:ea typeface="HGP明朝E" panose="02020900000000000000" pitchFamily="18" charset="-128"/>
              </a:rPr>
              <a:t>｢</a:t>
            </a:r>
            <a:r>
              <a:rPr lang="ja-JP" altLang="en-US" sz="1400" dirty="0">
                <a:latin typeface="HGP明朝E" panose="02020900000000000000" pitchFamily="18" charset="-128"/>
                <a:ea typeface="HGP明朝E" panose="02020900000000000000" pitchFamily="18" charset="-128"/>
              </a:rPr>
              <a:t>化学物質による健康障害防止対策</a:t>
            </a:r>
            <a:r>
              <a:rPr lang="en-US" altLang="ja-JP" sz="1400" dirty="0">
                <a:latin typeface="HGP明朝E" panose="02020900000000000000" pitchFamily="18" charset="-128"/>
                <a:ea typeface="HGP明朝E" panose="02020900000000000000" pitchFamily="18" charset="-128"/>
              </a:rPr>
              <a:t>(</a:t>
            </a:r>
            <a:r>
              <a:rPr lang="ja-JP" altLang="en-US" sz="1400" dirty="0">
                <a:latin typeface="HGP明朝E" panose="02020900000000000000" pitchFamily="18" charset="-128"/>
                <a:ea typeface="HGP明朝E" panose="02020900000000000000" pitchFamily="18" charset="-128"/>
              </a:rPr>
              <a:t>特化則</a:t>
            </a:r>
            <a:r>
              <a:rPr lang="en-US" altLang="ja-JP" sz="1400" dirty="0">
                <a:latin typeface="HGP明朝E" panose="02020900000000000000" pitchFamily="18" charset="-128"/>
                <a:ea typeface="HGP明朝E" panose="02020900000000000000" pitchFamily="18" charset="-128"/>
              </a:rPr>
              <a:t>,</a:t>
            </a:r>
            <a:r>
              <a:rPr lang="ja-JP" altLang="en-US" sz="1400" dirty="0">
                <a:latin typeface="HGP明朝E" panose="02020900000000000000" pitchFamily="18" charset="-128"/>
                <a:ea typeface="HGP明朝E" panose="02020900000000000000" pitchFamily="18" charset="-128"/>
              </a:rPr>
              <a:t>有機則等の遵守徹底</a:t>
            </a:r>
            <a:r>
              <a:rPr lang="en-US" altLang="ja-JP" sz="1400" dirty="0">
                <a:latin typeface="HGP明朝E" panose="02020900000000000000" pitchFamily="18" charset="-128"/>
                <a:ea typeface="HGP明朝E" panose="02020900000000000000" pitchFamily="18" charset="-128"/>
              </a:rPr>
              <a:t>)｣,｢</a:t>
            </a:r>
            <a:r>
              <a:rPr lang="ja-JP" altLang="en-US" sz="1400" dirty="0">
                <a:latin typeface="HGP明朝E" panose="02020900000000000000" pitchFamily="18" charset="-128"/>
                <a:ea typeface="HGP明朝E" panose="02020900000000000000" pitchFamily="18" charset="-128"/>
              </a:rPr>
              <a:t>職場におけるメンタルヘルス・健康管理対策</a:t>
            </a:r>
            <a:r>
              <a:rPr lang="en-US" altLang="ja-JP" sz="1400" dirty="0">
                <a:latin typeface="HGP明朝E" panose="02020900000000000000" pitchFamily="18" charset="-128"/>
                <a:ea typeface="HGP明朝E" panose="02020900000000000000" pitchFamily="18" charset="-128"/>
              </a:rPr>
              <a:t>(</a:t>
            </a:r>
            <a:r>
              <a:rPr lang="ja-JP" altLang="en-US" sz="1400" dirty="0">
                <a:latin typeface="HGP明朝E" panose="02020900000000000000" pitchFamily="18" charset="-128"/>
                <a:ea typeface="HGP明朝E" panose="02020900000000000000" pitchFamily="18" charset="-128"/>
              </a:rPr>
              <a:t>ストレスチェック制度</a:t>
            </a:r>
            <a:r>
              <a:rPr lang="en-US" altLang="ja-JP" sz="1400" dirty="0">
                <a:latin typeface="HGP明朝E" panose="02020900000000000000" pitchFamily="18" charset="-128"/>
                <a:ea typeface="HGP明朝E" panose="02020900000000000000" pitchFamily="18" charset="-128"/>
              </a:rPr>
              <a:t>)｣,｢</a:t>
            </a:r>
            <a:r>
              <a:rPr lang="ja-JP" altLang="en-US" sz="1400" dirty="0">
                <a:latin typeface="HGP明朝E" panose="02020900000000000000" pitchFamily="18" charset="-128"/>
                <a:ea typeface="HGP明朝E" panose="02020900000000000000" pitchFamily="18" charset="-128"/>
              </a:rPr>
              <a:t>石綿健康障害予防対策</a:t>
            </a:r>
            <a:r>
              <a:rPr lang="en-US" altLang="ja-JP" sz="1400" dirty="0">
                <a:latin typeface="HGP明朝E" panose="02020900000000000000" pitchFamily="18" charset="-128"/>
                <a:ea typeface="HGP明朝E" panose="02020900000000000000" pitchFamily="18" charset="-128"/>
              </a:rPr>
              <a:t>｣,｢</a:t>
            </a:r>
            <a:r>
              <a:rPr lang="ja-JP" altLang="en-US" sz="1400" dirty="0">
                <a:latin typeface="HGP明朝E" panose="02020900000000000000" pitchFamily="18" charset="-128"/>
                <a:ea typeface="HGP明朝E" panose="02020900000000000000" pitchFamily="18" charset="-128"/>
              </a:rPr>
              <a:t>職業性疾病等の予防対策</a:t>
            </a:r>
            <a:r>
              <a:rPr lang="en-US" altLang="ja-JP" sz="1400" dirty="0">
                <a:latin typeface="HGP明朝E" panose="02020900000000000000" pitchFamily="18" charset="-128"/>
                <a:ea typeface="HGP明朝E" panose="02020900000000000000" pitchFamily="18" charset="-128"/>
              </a:rPr>
              <a:t>(</a:t>
            </a:r>
            <a:r>
              <a:rPr lang="ja-JP" altLang="en-US" sz="1400" dirty="0">
                <a:latin typeface="HGP明朝E" panose="02020900000000000000" pitchFamily="18" charset="-128"/>
                <a:ea typeface="HGP明朝E" panose="02020900000000000000" pitchFamily="18" charset="-128"/>
              </a:rPr>
              <a:t>熱中症予防対策</a:t>
            </a:r>
            <a:r>
              <a:rPr lang="en-US" altLang="ja-JP" sz="1400" dirty="0">
                <a:latin typeface="HGP明朝E" panose="02020900000000000000" pitchFamily="18" charset="-128"/>
                <a:ea typeface="HGP明朝E" panose="02020900000000000000" pitchFamily="18" charset="-128"/>
              </a:rPr>
              <a:t>,</a:t>
            </a:r>
            <a:r>
              <a:rPr lang="ja-JP" altLang="en-US" sz="1400" dirty="0">
                <a:latin typeface="HGP明朝E" panose="02020900000000000000" pitchFamily="18" charset="-128"/>
                <a:ea typeface="HGP明朝E" panose="02020900000000000000" pitchFamily="18" charset="-128"/>
              </a:rPr>
              <a:t>じん肺予防対策</a:t>
            </a:r>
            <a:r>
              <a:rPr lang="en-US" altLang="ja-JP" sz="1400" dirty="0">
                <a:latin typeface="HGP明朝E" panose="02020900000000000000" pitchFamily="18" charset="-128"/>
                <a:ea typeface="HGP明朝E" panose="02020900000000000000" pitchFamily="18" charset="-128"/>
              </a:rPr>
              <a:t>)｣,｢</a:t>
            </a:r>
            <a:r>
              <a:rPr lang="ja-JP" altLang="en-US" sz="1400" dirty="0">
                <a:latin typeface="HGP明朝E" panose="02020900000000000000" pitchFamily="18" charset="-128"/>
                <a:ea typeface="HGP明朝E" panose="02020900000000000000" pitchFamily="18" charset="-128"/>
              </a:rPr>
              <a:t>受動喫煙防止対策</a:t>
            </a:r>
            <a:r>
              <a:rPr lang="en-US" altLang="ja-JP" sz="1400" dirty="0">
                <a:latin typeface="HGP明朝E" panose="02020900000000000000" pitchFamily="18" charset="-128"/>
                <a:ea typeface="HGP明朝E" panose="02020900000000000000" pitchFamily="18" charset="-128"/>
              </a:rPr>
              <a:t>｣</a:t>
            </a:r>
          </a:p>
          <a:p>
            <a:pPr>
              <a:lnSpc>
                <a:spcPts val="2064"/>
              </a:lnSpc>
            </a:pPr>
            <a:r>
              <a:rPr lang="en-US" altLang="ja-JP" sz="1400" dirty="0">
                <a:solidFill>
                  <a:prstClr val="black"/>
                </a:solidFill>
                <a:latin typeface="HGP明朝E" panose="02020900000000000000" pitchFamily="18" charset="-128"/>
                <a:ea typeface="HGP明朝E" panose="02020900000000000000" pitchFamily="18" charset="-128"/>
              </a:rPr>
              <a:t>(</a:t>
            </a:r>
            <a:r>
              <a:rPr lang="ja-JP" altLang="en-US" sz="1400" dirty="0">
                <a:solidFill>
                  <a:prstClr val="black"/>
                </a:solidFill>
                <a:latin typeface="HGP明朝E" panose="02020900000000000000" pitchFamily="18" charset="-128"/>
                <a:ea typeface="HGP明朝E" panose="02020900000000000000" pitchFamily="18" charset="-128"/>
              </a:rPr>
              <a:t>平成</a:t>
            </a:r>
            <a:r>
              <a:rPr lang="en-US" altLang="ja-JP" sz="1400" dirty="0">
                <a:solidFill>
                  <a:prstClr val="black"/>
                </a:solidFill>
                <a:latin typeface="HGP明朝E" panose="02020900000000000000" pitchFamily="18" charset="-128"/>
                <a:ea typeface="HGP明朝E" panose="02020900000000000000" pitchFamily="18" charset="-128"/>
              </a:rPr>
              <a:t>28</a:t>
            </a:r>
            <a:r>
              <a:rPr lang="ja-JP" altLang="en-US" sz="1400" dirty="0">
                <a:solidFill>
                  <a:prstClr val="black"/>
                </a:solidFill>
                <a:latin typeface="HGP明朝E" panose="02020900000000000000" pitchFamily="18" charset="-128"/>
                <a:ea typeface="HGP明朝E" panose="02020900000000000000" pitchFamily="18" charset="-128"/>
              </a:rPr>
              <a:t>年度地方労働行政運営方針の抜粋</a:t>
            </a:r>
            <a:r>
              <a:rPr lang="en-US" altLang="ja-JP" sz="1400" dirty="0">
                <a:solidFill>
                  <a:prstClr val="black"/>
                </a:solidFill>
                <a:latin typeface="HGP明朝E" panose="02020900000000000000" pitchFamily="18" charset="-128"/>
                <a:ea typeface="HGP明朝E" panose="02020900000000000000" pitchFamily="18" charset="-128"/>
              </a:rPr>
              <a:t>)</a:t>
            </a:r>
            <a:r>
              <a:rPr lang="ja-JP" altLang="en-US" sz="1400" dirty="0">
                <a:solidFill>
                  <a:prstClr val="black"/>
                </a:solidFill>
                <a:latin typeface="HGP明朝E" panose="02020900000000000000" pitchFamily="18" charset="-128"/>
                <a:ea typeface="HGP明朝E" panose="02020900000000000000" pitchFamily="18" charset="-128"/>
              </a:rPr>
              <a:t> </a:t>
            </a:r>
          </a:p>
        </p:txBody>
      </p:sp>
      <p:sp>
        <p:nvSpPr>
          <p:cNvPr id="2" name="スライド番号プレースホルダー 1"/>
          <p:cNvSpPr>
            <a:spLocks noGrp="1"/>
          </p:cNvSpPr>
          <p:nvPr>
            <p:ph type="sldNum" sz="quarter" idx="10"/>
          </p:nvPr>
        </p:nvSpPr>
        <p:spPr/>
        <p:txBody>
          <a:bodyPr/>
          <a:lstStyle/>
          <a:p>
            <a:fld id="{5F65748C-C6D8-4748-808C-1CEA1825BD04}" type="slidenum">
              <a:rPr kumimoji="1" lang="ja-JP" altLang="en-US" smtClean="0"/>
              <a:t>62</a:t>
            </a:fld>
            <a:endParaRPr kumimoji="1" lang="ja-JP" altLang="en-US"/>
          </a:p>
        </p:txBody>
      </p:sp>
    </p:spTree>
    <p:extLst>
      <p:ext uri="{BB962C8B-B14F-4D97-AF65-F5344CB8AC3E}">
        <p14:creationId xmlns:p14="http://schemas.microsoft.com/office/powerpoint/2010/main" val="670357140"/>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9507" name="Rectangle 2"/>
          <p:cNvSpPr>
            <a:spLocks noGrp="1" noRot="1" noChangeAspect="1" noChangeArrowheads="1" noTextEdit="1"/>
          </p:cNvSpPr>
          <p:nvPr>
            <p:ph type="sldImg"/>
          </p:nvPr>
        </p:nvSpPr>
        <p:spPr>
          <a:xfrm>
            <a:off x="1154113" y="741363"/>
            <a:ext cx="4814887" cy="3889375"/>
          </a:xfrm>
          <a:prstGeom prst="rect">
            <a:avLst/>
          </a:prstGeom>
          <a:ln/>
        </p:spPr>
      </p:sp>
      <p:sp>
        <p:nvSpPr>
          <p:cNvPr id="149508" name="Rectangle 3"/>
          <p:cNvSpPr>
            <a:spLocks noGrp="1" noChangeAspect="1" noChangeArrowheads="1"/>
          </p:cNvSpPr>
          <p:nvPr>
            <p:ph type="body" idx="1"/>
          </p:nvPr>
        </p:nvSpPr>
        <p:spPr>
          <a:xfrm>
            <a:off x="1131388" y="4890047"/>
            <a:ext cx="4828132" cy="5029277"/>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defTabSz="1022717">
              <a:lnSpc>
                <a:spcPts val="2064"/>
              </a:lnSpc>
              <a:defRPr/>
            </a:pPr>
            <a:r>
              <a:rPr lang="ja-JP" altLang="en-US" sz="1400" dirty="0">
                <a:latin typeface="HGP明朝E" panose="02020900000000000000" pitchFamily="18" charset="-128"/>
                <a:ea typeface="HGP明朝E" panose="02020900000000000000" pitchFamily="18" charset="-128"/>
              </a:rPr>
              <a:t>① 労働衛生管理体制の確立とは</a:t>
            </a:r>
            <a:r>
              <a:rPr lang="en-US" altLang="ja-JP" sz="1400" dirty="0">
                <a:latin typeface="HGP明朝E" panose="02020900000000000000" pitchFamily="18" charset="-128"/>
                <a:ea typeface="HGP明朝E" panose="02020900000000000000" pitchFamily="18" charset="-128"/>
              </a:rPr>
              <a:t>,</a:t>
            </a:r>
            <a:r>
              <a:rPr lang="ja-JP" altLang="en-US" sz="1400" dirty="0">
                <a:latin typeface="HGP明朝E" panose="02020900000000000000" pitchFamily="18" charset="-128"/>
                <a:ea typeface="HGP明朝E" panose="02020900000000000000" pitchFamily="18" charset="-128"/>
              </a:rPr>
              <a:t>事業場の規模によって異なるが</a:t>
            </a:r>
            <a:r>
              <a:rPr lang="en-US" altLang="ja-JP" sz="1400" dirty="0">
                <a:latin typeface="HGP明朝E" panose="02020900000000000000" pitchFamily="18" charset="-128"/>
                <a:ea typeface="HGP明朝E" panose="02020900000000000000" pitchFamily="18" charset="-128"/>
              </a:rPr>
              <a:t>,</a:t>
            </a:r>
            <a:r>
              <a:rPr lang="ja-JP" altLang="en-US" sz="1400" dirty="0">
                <a:solidFill>
                  <a:prstClr val="black"/>
                </a:solidFill>
                <a:latin typeface="HGP明朝E" panose="02020900000000000000" pitchFamily="18" charset="-128"/>
                <a:ea typeface="HGP明朝E" panose="02020900000000000000" pitchFamily="18" charset="-128"/>
              </a:rPr>
              <a:t>労働者数</a:t>
            </a:r>
            <a:r>
              <a:rPr lang="en-US" altLang="ja-JP" sz="1400" dirty="0">
                <a:solidFill>
                  <a:prstClr val="black"/>
                </a:solidFill>
                <a:latin typeface="HGP明朝E" panose="02020900000000000000" pitchFamily="18" charset="-128"/>
                <a:ea typeface="HGP明朝E" panose="02020900000000000000" pitchFamily="18" charset="-128"/>
              </a:rPr>
              <a:t>50</a:t>
            </a:r>
            <a:r>
              <a:rPr lang="ja-JP" altLang="en-US" sz="1400" dirty="0">
                <a:solidFill>
                  <a:prstClr val="black"/>
                </a:solidFill>
                <a:latin typeface="HGP明朝E" panose="02020900000000000000" pitchFamily="18" charset="-128"/>
                <a:ea typeface="HGP明朝E" panose="02020900000000000000" pitchFamily="18" charset="-128"/>
              </a:rPr>
              <a:t>人以上であれば</a:t>
            </a:r>
            <a:r>
              <a:rPr lang="en-US" altLang="ja-JP" sz="1400" dirty="0">
                <a:solidFill>
                  <a:prstClr val="black"/>
                </a:solidFill>
                <a:latin typeface="HGP明朝E" panose="02020900000000000000" pitchFamily="18" charset="-128"/>
                <a:ea typeface="HGP明朝E" panose="02020900000000000000" pitchFamily="18" charset="-128"/>
              </a:rPr>
              <a:t>,</a:t>
            </a:r>
            <a:r>
              <a:rPr lang="ja-JP" altLang="en-US" sz="1400" dirty="0">
                <a:solidFill>
                  <a:prstClr val="black"/>
                </a:solidFill>
                <a:latin typeface="HGP明朝E" panose="02020900000000000000" pitchFamily="18" charset="-128"/>
                <a:ea typeface="HGP明朝E" panose="02020900000000000000" pitchFamily="18" charset="-128"/>
              </a:rPr>
              <a:t>事業者</a:t>
            </a:r>
            <a:r>
              <a:rPr lang="en-US" altLang="ja-JP" sz="1400" dirty="0">
                <a:solidFill>
                  <a:prstClr val="black"/>
                </a:solidFill>
                <a:latin typeface="HGP明朝E" panose="02020900000000000000" pitchFamily="18" charset="-128"/>
                <a:ea typeface="HGP明朝E" panose="02020900000000000000" pitchFamily="18" charset="-128"/>
              </a:rPr>
              <a:t>,</a:t>
            </a:r>
            <a:r>
              <a:rPr lang="ja-JP" altLang="en-US" sz="1400" dirty="0">
                <a:solidFill>
                  <a:prstClr val="black"/>
                </a:solidFill>
                <a:latin typeface="HGP明朝E" panose="02020900000000000000" pitchFamily="18" charset="-128"/>
                <a:ea typeface="HGP明朝E" panose="02020900000000000000" pitchFamily="18" charset="-128"/>
              </a:rPr>
              <a:t>衛生管理者</a:t>
            </a:r>
            <a:r>
              <a:rPr lang="en-US" altLang="ja-JP" sz="1400" dirty="0">
                <a:solidFill>
                  <a:prstClr val="black"/>
                </a:solidFill>
                <a:latin typeface="HGP明朝E" panose="02020900000000000000" pitchFamily="18" charset="-128"/>
                <a:ea typeface="HGP明朝E" panose="02020900000000000000" pitchFamily="18" charset="-128"/>
              </a:rPr>
              <a:t>,</a:t>
            </a:r>
            <a:r>
              <a:rPr lang="ja-JP" altLang="en-US" sz="1400" dirty="0">
                <a:solidFill>
                  <a:prstClr val="black"/>
                </a:solidFill>
                <a:latin typeface="HGP明朝E" panose="02020900000000000000" pitchFamily="18" charset="-128"/>
                <a:ea typeface="HGP明朝E" panose="02020900000000000000" pitchFamily="18" charset="-128"/>
              </a:rPr>
              <a:t>産業医を中核とした労働衛生管理体制を確立し</a:t>
            </a:r>
            <a:r>
              <a:rPr lang="en-US" altLang="ja-JP" sz="1400" dirty="0">
                <a:solidFill>
                  <a:prstClr val="black"/>
                </a:solidFill>
                <a:latin typeface="HGP明朝E" panose="02020900000000000000" pitchFamily="18" charset="-128"/>
                <a:ea typeface="HGP明朝E" panose="02020900000000000000" pitchFamily="18" charset="-128"/>
              </a:rPr>
              <a:t>,</a:t>
            </a:r>
            <a:r>
              <a:rPr lang="ja-JP" altLang="en-US" sz="1400" dirty="0">
                <a:solidFill>
                  <a:prstClr val="black"/>
                </a:solidFill>
                <a:latin typeface="HGP明朝E" panose="02020900000000000000" pitchFamily="18" charset="-128"/>
                <a:ea typeface="HGP明朝E" panose="02020900000000000000" pitchFamily="18" charset="-128"/>
              </a:rPr>
              <a:t>衛生</a:t>
            </a:r>
            <a:r>
              <a:rPr lang="ja-JP" altLang="en-US" sz="1400" dirty="0">
                <a:latin typeface="HGP明朝E" panose="02020900000000000000" pitchFamily="18" charset="-128"/>
                <a:ea typeface="HGP明朝E" panose="02020900000000000000" pitchFamily="18" charset="-128"/>
              </a:rPr>
              <a:t>委員会等を効果的に運営すること。</a:t>
            </a:r>
            <a:r>
              <a:rPr lang="ja-JP" altLang="en-US" sz="1400" dirty="0">
                <a:solidFill>
                  <a:prstClr val="black"/>
                </a:solidFill>
                <a:latin typeface="HGP明朝E" panose="02020900000000000000" pitchFamily="18" charset="-128"/>
                <a:ea typeface="HGP明朝E" panose="02020900000000000000" pitchFamily="18" charset="-128"/>
              </a:rPr>
              <a:t>労働者数１０人以上</a:t>
            </a:r>
            <a:r>
              <a:rPr lang="en-US" altLang="ja-JP" sz="1400" dirty="0">
                <a:solidFill>
                  <a:prstClr val="black"/>
                </a:solidFill>
                <a:latin typeface="HGP明朝E" panose="02020900000000000000" pitchFamily="18" charset="-128"/>
                <a:ea typeface="HGP明朝E" panose="02020900000000000000" pitchFamily="18" charset="-128"/>
              </a:rPr>
              <a:t>50</a:t>
            </a:r>
            <a:r>
              <a:rPr lang="ja-JP" altLang="en-US" sz="1400" dirty="0">
                <a:solidFill>
                  <a:prstClr val="black"/>
                </a:solidFill>
                <a:latin typeface="HGP明朝E" panose="02020900000000000000" pitchFamily="18" charset="-128"/>
                <a:ea typeface="HGP明朝E" panose="02020900000000000000" pitchFamily="18" charset="-128"/>
              </a:rPr>
              <a:t>人未満の事業場であれば</a:t>
            </a:r>
            <a:r>
              <a:rPr lang="en-US" altLang="ja-JP" sz="1400" dirty="0">
                <a:solidFill>
                  <a:prstClr val="black"/>
                </a:solidFill>
                <a:latin typeface="HGP明朝E" panose="02020900000000000000" pitchFamily="18" charset="-128"/>
                <a:ea typeface="HGP明朝E" panose="02020900000000000000" pitchFamily="18" charset="-128"/>
              </a:rPr>
              <a:t>,</a:t>
            </a:r>
            <a:r>
              <a:rPr lang="ja-JP" altLang="en-US" sz="1400" dirty="0">
                <a:solidFill>
                  <a:prstClr val="black"/>
                </a:solidFill>
                <a:latin typeface="HGP明朝E" panose="02020900000000000000" pitchFamily="18" charset="-128"/>
                <a:ea typeface="HGP明朝E" panose="02020900000000000000" pitchFamily="18" charset="-128"/>
              </a:rPr>
              <a:t>衛生推進者などが必要になる。</a:t>
            </a:r>
            <a:endParaRPr lang="ja-JP" altLang="en-US" sz="1400" dirty="0">
              <a:latin typeface="HGP明朝E" panose="02020900000000000000" pitchFamily="18" charset="-128"/>
              <a:ea typeface="HGP明朝E" panose="02020900000000000000" pitchFamily="18" charset="-128"/>
            </a:endParaRPr>
          </a:p>
          <a:p>
            <a:pPr>
              <a:lnSpc>
                <a:spcPts val="2064"/>
              </a:lnSpc>
              <a:defRPr/>
            </a:pPr>
            <a:r>
              <a:rPr lang="ja-JP" altLang="en-US" sz="1400" dirty="0">
                <a:latin typeface="HGP明朝E" panose="02020900000000000000" pitchFamily="18" charset="-128"/>
                <a:ea typeface="HGP明朝E" panose="02020900000000000000" pitchFamily="18" charset="-128"/>
              </a:rPr>
              <a:t>② 作業環境管理とは</a:t>
            </a:r>
            <a:r>
              <a:rPr lang="en-US" altLang="ja-JP" sz="1400" dirty="0">
                <a:latin typeface="HGP明朝E" panose="02020900000000000000" pitchFamily="18" charset="-128"/>
                <a:ea typeface="HGP明朝E" panose="02020900000000000000" pitchFamily="18" charset="-128"/>
              </a:rPr>
              <a:t>,</a:t>
            </a:r>
            <a:r>
              <a:rPr lang="ja-JP" altLang="en-US" sz="1400" dirty="0">
                <a:latin typeface="HGP明朝E" panose="02020900000000000000" pitchFamily="18" charset="-128"/>
                <a:ea typeface="HGP明朝E" panose="02020900000000000000" pitchFamily="18" charset="-128"/>
              </a:rPr>
              <a:t>作業環境中の有害要因を取り除いて良好な作業環境を確保すること。</a:t>
            </a:r>
          </a:p>
          <a:p>
            <a:pPr defTabSz="1022717">
              <a:lnSpc>
                <a:spcPts val="2064"/>
              </a:lnSpc>
              <a:defRPr/>
            </a:pPr>
            <a:r>
              <a:rPr lang="ja-JP" altLang="en-US" sz="1400" dirty="0">
                <a:latin typeface="HGP明朝E" panose="02020900000000000000" pitchFamily="18" charset="-128"/>
                <a:ea typeface="HGP明朝E" panose="02020900000000000000" pitchFamily="18" charset="-128"/>
              </a:rPr>
              <a:t>③ 作業管理とは</a:t>
            </a:r>
            <a:r>
              <a:rPr lang="en-US" altLang="ja-JP" sz="1400" dirty="0">
                <a:latin typeface="HGP明朝E" panose="02020900000000000000" pitchFamily="18" charset="-128"/>
                <a:ea typeface="HGP明朝E" panose="02020900000000000000" pitchFamily="18" charset="-128"/>
              </a:rPr>
              <a:t>,</a:t>
            </a:r>
            <a:r>
              <a:rPr lang="ja-JP" altLang="en-US" sz="1400" dirty="0">
                <a:latin typeface="HGP明朝E" panose="02020900000000000000" pitchFamily="18" charset="-128"/>
                <a:ea typeface="HGP明朝E" panose="02020900000000000000" pitchFamily="18" charset="-128"/>
              </a:rPr>
              <a:t>作業時間</a:t>
            </a:r>
            <a:r>
              <a:rPr lang="en-US" altLang="ja-JP" sz="1400" dirty="0">
                <a:latin typeface="HGP明朝E" panose="02020900000000000000" pitchFamily="18" charset="-128"/>
                <a:ea typeface="HGP明朝E" panose="02020900000000000000" pitchFamily="18" charset="-128"/>
              </a:rPr>
              <a:t>,</a:t>
            </a:r>
            <a:r>
              <a:rPr lang="ja-JP" altLang="en-US" sz="1400" dirty="0">
                <a:latin typeface="HGP明朝E" panose="02020900000000000000" pitchFamily="18" charset="-128"/>
                <a:ea typeface="HGP明朝E" panose="02020900000000000000" pitchFamily="18" charset="-128"/>
              </a:rPr>
              <a:t>作業方法などを適切に管理して</a:t>
            </a:r>
            <a:r>
              <a:rPr lang="en-US" altLang="ja-JP" sz="1400" dirty="0">
                <a:latin typeface="HGP明朝E" panose="02020900000000000000" pitchFamily="18" charset="-128"/>
                <a:ea typeface="HGP明朝E" panose="02020900000000000000" pitchFamily="18" charset="-128"/>
              </a:rPr>
              <a:t>,</a:t>
            </a:r>
            <a:r>
              <a:rPr lang="ja-JP" altLang="en-US" sz="1400" dirty="0">
                <a:latin typeface="HGP明朝E" panose="02020900000000000000" pitchFamily="18" charset="-128"/>
                <a:ea typeface="HGP明朝E" panose="02020900000000000000" pitchFamily="18" charset="-128"/>
              </a:rPr>
              <a:t>作業負荷や身体への悪影響を減らすこと。</a:t>
            </a:r>
          </a:p>
          <a:p>
            <a:pPr>
              <a:lnSpc>
                <a:spcPts val="2064"/>
              </a:lnSpc>
              <a:defRPr/>
            </a:pPr>
            <a:r>
              <a:rPr lang="ja-JP" altLang="en-US" sz="1400" dirty="0">
                <a:latin typeface="HGP明朝E" panose="02020900000000000000" pitchFamily="18" charset="-128"/>
                <a:ea typeface="HGP明朝E" panose="02020900000000000000" pitchFamily="18" charset="-128"/>
              </a:rPr>
              <a:t>④ 健康管理とは</a:t>
            </a:r>
            <a:r>
              <a:rPr lang="en-US" altLang="ja-JP" sz="1400" dirty="0">
                <a:latin typeface="HGP明朝E" panose="02020900000000000000" pitchFamily="18" charset="-128"/>
                <a:ea typeface="HGP明朝E" panose="02020900000000000000" pitchFamily="18" charset="-128"/>
              </a:rPr>
              <a:t>,</a:t>
            </a:r>
            <a:r>
              <a:rPr lang="ja-JP" altLang="en-US" sz="1400" dirty="0">
                <a:latin typeface="HGP明朝E" panose="02020900000000000000" pitchFamily="18" charset="-128"/>
                <a:ea typeface="HGP明朝E" panose="02020900000000000000" pitchFamily="18" charset="-128"/>
              </a:rPr>
              <a:t>健康診断及びその結果に基づく事後措置・保健指導などのより</a:t>
            </a:r>
            <a:r>
              <a:rPr lang="en-US" altLang="ja-JP" sz="1400" dirty="0">
                <a:latin typeface="HGP明朝E" panose="02020900000000000000" pitchFamily="18" charset="-128"/>
                <a:ea typeface="HGP明朝E" panose="02020900000000000000" pitchFamily="18" charset="-128"/>
              </a:rPr>
              <a:t>,</a:t>
            </a:r>
            <a:r>
              <a:rPr lang="ja-JP" altLang="en-US" sz="1400" dirty="0">
                <a:latin typeface="HGP明朝E" panose="02020900000000000000" pitchFamily="18" charset="-128"/>
                <a:ea typeface="HGP明朝E" panose="02020900000000000000" pitchFamily="18" charset="-128"/>
              </a:rPr>
              <a:t>心身両面にわたる健康の保持増進を図ること。</a:t>
            </a:r>
          </a:p>
          <a:p>
            <a:pPr>
              <a:lnSpc>
                <a:spcPts val="2064"/>
              </a:lnSpc>
              <a:defRPr/>
            </a:pPr>
            <a:r>
              <a:rPr lang="ja-JP" altLang="en-US" sz="1400" dirty="0">
                <a:latin typeface="HGP明朝E" panose="02020900000000000000" pitchFamily="18" charset="-128"/>
                <a:ea typeface="HGP明朝E" panose="02020900000000000000" pitchFamily="18" charset="-128"/>
              </a:rPr>
              <a:t>⑤ 労働衛生教育とは</a:t>
            </a:r>
            <a:r>
              <a:rPr lang="en-US" altLang="ja-JP" sz="1400" dirty="0">
                <a:latin typeface="HGP明朝E" panose="02020900000000000000" pitchFamily="18" charset="-128"/>
                <a:ea typeface="HGP明朝E" panose="02020900000000000000" pitchFamily="18" charset="-128"/>
              </a:rPr>
              <a:t>,</a:t>
            </a:r>
            <a:r>
              <a:rPr lang="ja-JP" altLang="en-US" sz="1400" dirty="0">
                <a:latin typeface="HGP明朝E" panose="02020900000000000000" pitchFamily="18" charset="-128"/>
                <a:ea typeface="HGP明朝E" panose="02020900000000000000" pitchFamily="18" charset="-128"/>
              </a:rPr>
              <a:t>雇入れ時や危険有害業務に就かせるときに</a:t>
            </a:r>
            <a:r>
              <a:rPr lang="en-US" altLang="ja-JP" sz="1400" dirty="0">
                <a:latin typeface="HGP明朝E" panose="02020900000000000000" pitchFamily="18" charset="-128"/>
                <a:ea typeface="HGP明朝E" panose="02020900000000000000" pitchFamily="18" charset="-128"/>
              </a:rPr>
              <a:t>,</a:t>
            </a:r>
            <a:r>
              <a:rPr lang="ja-JP" altLang="en-US" sz="1400" dirty="0">
                <a:latin typeface="HGP明朝E" panose="02020900000000000000" pitchFamily="18" charset="-128"/>
                <a:ea typeface="HGP明朝E" panose="02020900000000000000" pitchFamily="18" charset="-128"/>
              </a:rPr>
              <a:t>労働衛生についての知識や正しい理解を深め</a:t>
            </a:r>
            <a:r>
              <a:rPr lang="en-US" altLang="ja-JP" sz="1400" dirty="0">
                <a:latin typeface="HGP明朝E" panose="02020900000000000000" pitchFamily="18" charset="-128"/>
                <a:ea typeface="HGP明朝E" panose="02020900000000000000" pitchFamily="18" charset="-128"/>
              </a:rPr>
              <a:t>,</a:t>
            </a:r>
            <a:r>
              <a:rPr lang="ja-JP" altLang="en-US" sz="1400" dirty="0">
                <a:latin typeface="HGP明朝E" panose="02020900000000000000" pitchFamily="18" charset="-128"/>
                <a:ea typeface="HGP明朝E" panose="02020900000000000000" pitchFamily="18" charset="-128"/>
              </a:rPr>
              <a:t>衛生</a:t>
            </a:r>
            <a:r>
              <a:rPr lang="ja-JP" altLang="en-US" sz="1400" dirty="0">
                <a:solidFill>
                  <a:prstClr val="black"/>
                </a:solidFill>
                <a:latin typeface="HGP明朝E" panose="02020900000000000000" pitchFamily="18" charset="-128"/>
                <a:ea typeface="HGP明朝E" panose="02020900000000000000" pitchFamily="18" charset="-128"/>
              </a:rPr>
              <a:t>意識や危機感を高め</a:t>
            </a:r>
            <a:r>
              <a:rPr lang="ja-JP" altLang="en-US" sz="1400" dirty="0">
                <a:latin typeface="HGP明朝E" panose="02020900000000000000" pitchFamily="18" charset="-128"/>
                <a:ea typeface="HGP明朝E" panose="02020900000000000000" pitchFamily="18" charset="-128"/>
              </a:rPr>
              <a:t>る教育。</a:t>
            </a:r>
          </a:p>
          <a:p>
            <a:pPr>
              <a:lnSpc>
                <a:spcPts val="2064"/>
              </a:lnSpc>
              <a:defRPr/>
            </a:pPr>
            <a:r>
              <a:rPr lang="ja-JP" altLang="en-US" sz="1400" dirty="0">
                <a:latin typeface="HGP明朝E" panose="02020900000000000000" pitchFamily="18" charset="-128"/>
                <a:ea typeface="HGP明朝E" panose="02020900000000000000" pitchFamily="18" charset="-128"/>
              </a:rPr>
              <a:t>⑥ リスクアセスメントとは</a:t>
            </a:r>
            <a:r>
              <a:rPr lang="en-US" altLang="ja-JP" sz="1400" dirty="0">
                <a:latin typeface="HGP明朝E" panose="02020900000000000000" pitchFamily="18" charset="-128"/>
                <a:ea typeface="HGP明朝E" panose="02020900000000000000" pitchFamily="18" charset="-128"/>
              </a:rPr>
              <a:t>,</a:t>
            </a:r>
            <a:r>
              <a:rPr lang="ja-JP" altLang="en-US" sz="1400" dirty="0">
                <a:latin typeface="HGP明朝E" panose="02020900000000000000" pitchFamily="18" charset="-128"/>
                <a:ea typeface="HGP明朝E" panose="02020900000000000000" pitchFamily="18" charset="-128"/>
              </a:rPr>
              <a:t>業務上疾病の原因となるリスクの存在を知るため</a:t>
            </a:r>
            <a:r>
              <a:rPr lang="en-US" altLang="ja-JP" sz="1400" dirty="0">
                <a:latin typeface="HGP明朝E" panose="02020900000000000000" pitchFamily="18" charset="-128"/>
                <a:ea typeface="HGP明朝E" panose="02020900000000000000" pitchFamily="18" charset="-128"/>
              </a:rPr>
              <a:t>,</a:t>
            </a:r>
            <a:r>
              <a:rPr lang="ja-JP" altLang="en-US" sz="1400" dirty="0">
                <a:latin typeface="HGP明朝E" panose="02020900000000000000" pitchFamily="18" charset="-128"/>
                <a:ea typeface="HGP明朝E" panose="02020900000000000000" pitchFamily="18" charset="-128"/>
              </a:rPr>
              <a:t>危険性・有害性等の調査を行うこと。</a:t>
            </a:r>
            <a:endParaRPr lang="en-US" altLang="ja-JP" sz="1400" dirty="0">
              <a:latin typeface="HGP明朝E" panose="02020900000000000000" pitchFamily="18" charset="-128"/>
              <a:ea typeface="HGP明朝E" panose="02020900000000000000" pitchFamily="18" charset="-128"/>
            </a:endParaRPr>
          </a:p>
        </p:txBody>
      </p:sp>
      <p:sp>
        <p:nvSpPr>
          <p:cNvPr id="2" name="スライド番号プレースホルダー 1"/>
          <p:cNvSpPr>
            <a:spLocks noGrp="1"/>
          </p:cNvSpPr>
          <p:nvPr>
            <p:ph type="sldNum" sz="quarter" idx="10"/>
          </p:nvPr>
        </p:nvSpPr>
        <p:spPr/>
        <p:txBody>
          <a:bodyPr/>
          <a:lstStyle/>
          <a:p>
            <a:fld id="{5F65748C-C6D8-4748-808C-1CEA1825BD04}" type="slidenum">
              <a:rPr kumimoji="1" lang="ja-JP" altLang="en-US" smtClean="0"/>
              <a:t>63</a:t>
            </a:fld>
            <a:endParaRPr kumimoji="1" lang="ja-JP" altLang="en-US"/>
          </a:p>
        </p:txBody>
      </p:sp>
    </p:spTree>
    <p:extLst>
      <p:ext uri="{BB962C8B-B14F-4D97-AF65-F5344CB8AC3E}">
        <p14:creationId xmlns:p14="http://schemas.microsoft.com/office/powerpoint/2010/main" val="2092951249"/>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23" name="Rectangle 2"/>
          <p:cNvSpPr>
            <a:spLocks noGrp="1" noRot="1" noChangeAspect="1" noChangeArrowheads="1" noTextEdit="1"/>
          </p:cNvSpPr>
          <p:nvPr>
            <p:ph type="sldImg"/>
          </p:nvPr>
        </p:nvSpPr>
        <p:spPr>
          <a:xfrm>
            <a:off x="1154113" y="741363"/>
            <a:ext cx="4814887" cy="3889375"/>
          </a:xfrm>
          <a:prstGeom prst="rect">
            <a:avLst/>
          </a:prstGeom>
          <a:ln/>
        </p:spPr>
      </p:sp>
      <p:sp>
        <p:nvSpPr>
          <p:cNvPr id="133124" name="Rectangle 3"/>
          <p:cNvSpPr>
            <a:spLocks noGrp="1" noChangeAspect="1" noChangeArrowheads="1"/>
          </p:cNvSpPr>
          <p:nvPr>
            <p:ph type="body" idx="1"/>
          </p:nvPr>
        </p:nvSpPr>
        <p:spPr>
          <a:xfrm>
            <a:off x="1170855" y="4837771"/>
            <a:ext cx="4814976" cy="4794037"/>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defTabSz="943478">
              <a:lnSpc>
                <a:spcPts val="2064"/>
              </a:lnSpc>
              <a:defRPr/>
            </a:pPr>
            <a:r>
              <a:rPr lang="ja-JP" altLang="en-US" sz="1400" dirty="0">
                <a:latin typeface="HGP明朝E" panose="02020900000000000000" pitchFamily="18" charset="-128"/>
                <a:ea typeface="HGP明朝E" panose="02020900000000000000" pitchFamily="18" charset="-128"/>
              </a:rPr>
              <a:t>　労働衛生管理の基盤といわれる</a:t>
            </a:r>
            <a:r>
              <a:rPr lang="ja-JP" altLang="ja-JP" sz="1400" dirty="0">
                <a:latin typeface="HGP明朝E" panose="02020900000000000000" pitchFamily="18" charset="-128"/>
                <a:ea typeface="HGP明朝E" panose="02020900000000000000" pitchFamily="18" charset="-128"/>
              </a:rPr>
              <a:t>作業環境管理</a:t>
            </a:r>
            <a:r>
              <a:rPr lang="ja-JP" altLang="en-US" sz="1400" dirty="0">
                <a:latin typeface="HGP明朝E" panose="02020900000000000000" pitchFamily="18" charset="-128"/>
                <a:ea typeface="HGP明朝E" panose="02020900000000000000" pitchFamily="18" charset="-128"/>
              </a:rPr>
              <a:t>は</a:t>
            </a:r>
            <a:r>
              <a:rPr lang="en-US" altLang="ja-JP" sz="1400" dirty="0">
                <a:latin typeface="HGP明朝E" panose="02020900000000000000" pitchFamily="18" charset="-128"/>
                <a:ea typeface="HGP明朝E" panose="02020900000000000000" pitchFamily="18" charset="-128"/>
              </a:rPr>
              <a:t>,</a:t>
            </a:r>
            <a:r>
              <a:rPr lang="ja-JP" altLang="ja-JP" sz="1400" dirty="0">
                <a:latin typeface="HGP明朝E" panose="02020900000000000000" pitchFamily="18" charset="-128"/>
                <a:ea typeface="HGP明朝E" panose="02020900000000000000" pitchFamily="18" charset="-128"/>
              </a:rPr>
              <a:t>温度・湿度・採光・照明</a:t>
            </a:r>
            <a:r>
              <a:rPr lang="en-US" altLang="ja-JP" sz="1400" dirty="0">
                <a:latin typeface="HGP明朝E" panose="02020900000000000000" pitchFamily="18" charset="-128"/>
                <a:ea typeface="HGP明朝E" panose="02020900000000000000" pitchFamily="18" charset="-128"/>
              </a:rPr>
              <a:t>,</a:t>
            </a:r>
            <a:r>
              <a:rPr lang="ja-JP" altLang="ja-JP" sz="1400" dirty="0">
                <a:latin typeface="HGP明朝E" panose="02020900000000000000" pitchFamily="18" charset="-128"/>
                <a:ea typeface="HGP明朝E" panose="02020900000000000000" pitchFamily="18" charset="-128"/>
              </a:rPr>
              <a:t>水質・大気などの汚染や振動など</a:t>
            </a:r>
            <a:r>
              <a:rPr lang="ja-JP" altLang="en-US" sz="1400" dirty="0">
                <a:latin typeface="HGP明朝E" panose="02020900000000000000" pitchFamily="18" charset="-128"/>
                <a:ea typeface="HGP明朝E" panose="02020900000000000000" pitchFamily="18" charset="-128"/>
              </a:rPr>
              <a:t>労働者の</a:t>
            </a:r>
            <a:r>
              <a:rPr lang="ja-JP" altLang="ja-JP" sz="1400" dirty="0">
                <a:latin typeface="HGP明朝E" panose="02020900000000000000" pitchFamily="18" charset="-128"/>
                <a:ea typeface="HGP明朝E" panose="02020900000000000000" pitchFamily="18" charset="-128"/>
              </a:rPr>
              <a:t>健康に及ぼす影響を組織的・科学的に除去あるいは防止する</a:t>
            </a:r>
            <a:r>
              <a:rPr lang="ja-JP" altLang="en-US" sz="1400" dirty="0">
                <a:latin typeface="HGP明朝E" panose="02020900000000000000" pitchFamily="18" charset="-128"/>
                <a:ea typeface="HGP明朝E" panose="02020900000000000000" pitchFamily="18" charset="-128"/>
              </a:rPr>
              <a:t>こと</a:t>
            </a:r>
            <a:r>
              <a:rPr lang="ja-JP" altLang="ja-JP" sz="1400" dirty="0">
                <a:latin typeface="HGP明朝E" panose="02020900000000000000" pitchFamily="18" charset="-128"/>
                <a:ea typeface="HGP明朝E" panose="02020900000000000000" pitchFamily="18" charset="-128"/>
              </a:rPr>
              <a:t>である。</a:t>
            </a:r>
            <a:endParaRPr lang="en-US" altLang="ja-JP" sz="1400" dirty="0">
              <a:latin typeface="HGP明朝E" panose="02020900000000000000" pitchFamily="18" charset="-128"/>
              <a:ea typeface="HGP明朝E" panose="02020900000000000000" pitchFamily="18" charset="-128"/>
            </a:endParaRPr>
          </a:p>
          <a:p>
            <a:pPr defTabSz="943478">
              <a:lnSpc>
                <a:spcPts val="2064"/>
              </a:lnSpc>
              <a:defRPr/>
            </a:pPr>
            <a:r>
              <a:rPr lang="ja-JP" altLang="en-US" sz="1400" dirty="0">
                <a:latin typeface="HGP明朝E" panose="02020900000000000000" pitchFamily="18" charset="-128"/>
                <a:ea typeface="HGP明朝E" panose="02020900000000000000" pitchFamily="18" charset="-128"/>
              </a:rPr>
              <a:t>　また</a:t>
            </a:r>
            <a:r>
              <a:rPr lang="en-US" altLang="ja-JP" sz="1400" dirty="0">
                <a:latin typeface="HGP明朝E" panose="02020900000000000000" pitchFamily="18" charset="-128"/>
                <a:ea typeface="HGP明朝E" panose="02020900000000000000" pitchFamily="18" charset="-128"/>
              </a:rPr>
              <a:t>,</a:t>
            </a:r>
            <a:r>
              <a:rPr lang="ja-JP" altLang="en-US" sz="1400" dirty="0">
                <a:latin typeface="HGP明朝E" panose="02020900000000000000" pitchFamily="18" charset="-128"/>
                <a:ea typeface="HGP明朝E" panose="02020900000000000000" pitchFamily="18" charset="-128"/>
              </a:rPr>
              <a:t>労働者が作業中に受ける有害要因の負荷の度合いは</a:t>
            </a:r>
            <a:r>
              <a:rPr lang="en-US" altLang="ja-JP" sz="1400" dirty="0">
                <a:latin typeface="HGP明朝E" panose="02020900000000000000" pitchFamily="18" charset="-128"/>
                <a:ea typeface="HGP明朝E" panose="02020900000000000000" pitchFamily="18" charset="-128"/>
              </a:rPr>
              <a:t>,</a:t>
            </a:r>
            <a:r>
              <a:rPr lang="ja-JP" altLang="en-US" sz="1400" dirty="0">
                <a:latin typeface="HGP明朝E" panose="02020900000000000000" pitchFamily="18" charset="-128"/>
                <a:ea typeface="HGP明朝E" panose="02020900000000000000" pitchFamily="18" charset="-128"/>
              </a:rPr>
              <a:t>作業の内容や</a:t>
            </a:r>
            <a:r>
              <a:rPr lang="en-US" altLang="ja-JP" sz="1400" dirty="0">
                <a:latin typeface="HGP明朝E" panose="02020900000000000000" pitchFamily="18" charset="-128"/>
                <a:ea typeface="HGP明朝E" panose="02020900000000000000" pitchFamily="18" charset="-128"/>
              </a:rPr>
              <a:t>,</a:t>
            </a:r>
            <a:r>
              <a:rPr lang="ja-JP" altLang="en-US" sz="1400" dirty="0">
                <a:latin typeface="HGP明朝E" panose="02020900000000000000" pitchFamily="18" charset="-128"/>
                <a:ea typeface="HGP明朝E" panose="02020900000000000000" pitchFamily="18" charset="-128"/>
              </a:rPr>
              <a:t>作業のやり方によって大きく異なります。</a:t>
            </a:r>
            <a:endParaRPr lang="en-US" altLang="ja-JP" sz="1400" dirty="0">
              <a:latin typeface="HGP明朝E" panose="02020900000000000000" pitchFamily="18" charset="-128"/>
              <a:ea typeface="HGP明朝E" panose="02020900000000000000" pitchFamily="18" charset="-128"/>
            </a:endParaRPr>
          </a:p>
          <a:p>
            <a:pPr defTabSz="943478">
              <a:lnSpc>
                <a:spcPts val="2064"/>
              </a:lnSpc>
              <a:defRPr/>
            </a:pPr>
            <a:r>
              <a:rPr lang="ja-JP" altLang="en-US" sz="1400" dirty="0">
                <a:latin typeface="HGP明朝E" panose="02020900000000000000" pitchFamily="18" charset="-128"/>
                <a:ea typeface="HGP明朝E" panose="02020900000000000000" pitchFamily="18" charset="-128"/>
              </a:rPr>
              <a:t>　労働者が作業中に受ける有害要因の負荷の度合いは</a:t>
            </a:r>
            <a:r>
              <a:rPr lang="en-US" altLang="ja-JP" sz="1400" dirty="0">
                <a:latin typeface="HGP明朝E" panose="02020900000000000000" pitchFamily="18" charset="-128"/>
                <a:ea typeface="HGP明朝E" panose="02020900000000000000" pitchFamily="18" charset="-128"/>
              </a:rPr>
              <a:t>,</a:t>
            </a:r>
            <a:r>
              <a:rPr lang="ja-JP" altLang="en-US" sz="1400" dirty="0">
                <a:latin typeface="HGP明朝E" panose="02020900000000000000" pitchFamily="18" charset="-128"/>
                <a:ea typeface="HGP明朝E" panose="02020900000000000000" pitchFamily="18" charset="-128"/>
              </a:rPr>
              <a:t>作業の内容や</a:t>
            </a:r>
            <a:r>
              <a:rPr lang="en-US" altLang="ja-JP" sz="1400" dirty="0">
                <a:latin typeface="HGP明朝E" panose="02020900000000000000" pitchFamily="18" charset="-128"/>
                <a:ea typeface="HGP明朝E" panose="02020900000000000000" pitchFamily="18" charset="-128"/>
              </a:rPr>
              <a:t>,</a:t>
            </a:r>
            <a:r>
              <a:rPr lang="ja-JP" altLang="en-US" sz="1400" dirty="0">
                <a:latin typeface="HGP明朝E" panose="02020900000000000000" pitchFamily="18" charset="-128"/>
                <a:ea typeface="HGP明朝E" panose="02020900000000000000" pitchFamily="18" charset="-128"/>
              </a:rPr>
              <a:t>作業のやり方によって大きく異なる。</a:t>
            </a:r>
            <a:endParaRPr lang="en-US" altLang="ja-JP" sz="1400" dirty="0">
              <a:latin typeface="HGP明朝E" panose="02020900000000000000" pitchFamily="18" charset="-128"/>
              <a:ea typeface="HGP明朝E" panose="02020900000000000000" pitchFamily="18" charset="-128"/>
            </a:endParaRPr>
          </a:p>
          <a:p>
            <a:pPr defTabSz="943478">
              <a:lnSpc>
                <a:spcPts val="2064"/>
              </a:lnSpc>
              <a:defRPr/>
            </a:pPr>
            <a:r>
              <a:rPr lang="ja-JP" altLang="en-US" sz="1400" dirty="0">
                <a:latin typeface="HGP明朝E" panose="02020900000000000000" pitchFamily="18" charset="-128"/>
                <a:ea typeface="HGP明朝E" panose="02020900000000000000" pitchFamily="18" charset="-128"/>
              </a:rPr>
              <a:t>　これらの要因を適切に管理して職業性疾病を予防することが作業管理である。</a:t>
            </a:r>
          </a:p>
          <a:p>
            <a:pPr>
              <a:lnSpc>
                <a:spcPts val="2064"/>
              </a:lnSpc>
              <a:defRPr/>
            </a:pPr>
            <a:r>
              <a:rPr lang="ja-JP" altLang="en-US" sz="1400" dirty="0">
                <a:solidFill>
                  <a:schemeClr val="accent4">
                    <a:lumMod val="10000"/>
                  </a:schemeClr>
                </a:solidFill>
                <a:latin typeface="HGP明朝E" panose="02020900000000000000" pitchFamily="18" charset="-128"/>
                <a:ea typeface="HGP明朝E" panose="02020900000000000000" pitchFamily="18" charset="-128"/>
              </a:rPr>
              <a:t>　そして</a:t>
            </a:r>
            <a:r>
              <a:rPr lang="en-US" altLang="ja-JP" sz="1400" dirty="0">
                <a:solidFill>
                  <a:schemeClr val="accent4">
                    <a:lumMod val="10000"/>
                  </a:schemeClr>
                </a:solidFill>
                <a:latin typeface="HGP明朝E" panose="02020900000000000000" pitchFamily="18" charset="-128"/>
                <a:ea typeface="HGP明朝E" panose="02020900000000000000" pitchFamily="18" charset="-128"/>
              </a:rPr>
              <a:t>,</a:t>
            </a:r>
            <a:r>
              <a:rPr lang="ja-JP" altLang="en-US" sz="1400" dirty="0">
                <a:solidFill>
                  <a:schemeClr val="accent4">
                    <a:lumMod val="10000"/>
                  </a:schemeClr>
                </a:solidFill>
                <a:latin typeface="HGP明朝E" panose="02020900000000000000" pitchFamily="18" charset="-128"/>
                <a:ea typeface="HGP明朝E" panose="02020900000000000000" pitchFamily="18" charset="-128"/>
              </a:rPr>
              <a:t>労働者の健康を確保していくためには</a:t>
            </a:r>
            <a:r>
              <a:rPr lang="en-US" altLang="ja-JP" sz="1400" dirty="0">
                <a:solidFill>
                  <a:schemeClr val="accent4">
                    <a:lumMod val="10000"/>
                  </a:schemeClr>
                </a:solidFill>
                <a:latin typeface="HGP明朝E" panose="02020900000000000000" pitchFamily="18" charset="-128"/>
                <a:ea typeface="HGP明朝E" panose="02020900000000000000" pitchFamily="18" charset="-128"/>
              </a:rPr>
              <a:t>,</a:t>
            </a:r>
            <a:r>
              <a:rPr lang="ja-JP" altLang="en-US" sz="1400" dirty="0">
                <a:solidFill>
                  <a:schemeClr val="accent4">
                    <a:lumMod val="10000"/>
                  </a:schemeClr>
                </a:solidFill>
                <a:latin typeface="HGP明朝E" panose="02020900000000000000" pitchFamily="18" charset="-128"/>
                <a:ea typeface="HGP明朝E" panose="02020900000000000000" pitchFamily="18" charset="-128"/>
              </a:rPr>
              <a:t>労働者の自助努力とともに</a:t>
            </a:r>
            <a:r>
              <a:rPr lang="en-US" altLang="ja-JP" sz="1400" dirty="0">
                <a:solidFill>
                  <a:schemeClr val="accent4">
                    <a:lumMod val="10000"/>
                  </a:schemeClr>
                </a:solidFill>
                <a:latin typeface="HGP明朝E" panose="02020900000000000000" pitchFamily="18" charset="-128"/>
                <a:ea typeface="HGP明朝E" panose="02020900000000000000" pitchFamily="18" charset="-128"/>
              </a:rPr>
              <a:t>,</a:t>
            </a:r>
            <a:r>
              <a:rPr lang="ja-JP" altLang="en-US" sz="1400" dirty="0">
                <a:solidFill>
                  <a:schemeClr val="accent4">
                    <a:lumMod val="10000"/>
                  </a:schemeClr>
                </a:solidFill>
                <a:latin typeface="HGP明朝E" panose="02020900000000000000" pitchFamily="18" charset="-128"/>
                <a:ea typeface="HGP明朝E" panose="02020900000000000000" pitchFamily="18" charset="-128"/>
              </a:rPr>
              <a:t>事業者が行う健康管理が必要とな</a:t>
            </a:r>
            <a:r>
              <a:rPr lang="ja-JP" altLang="ja-JP" sz="1400" dirty="0">
                <a:latin typeface="HGP明朝E" panose="02020900000000000000" pitchFamily="18" charset="-128"/>
                <a:ea typeface="HGP明朝E" panose="02020900000000000000" pitchFamily="18" charset="-128"/>
              </a:rPr>
              <a:t>り</a:t>
            </a:r>
            <a:r>
              <a:rPr lang="en-US" altLang="ja-JP" sz="1400" dirty="0">
                <a:latin typeface="HGP明朝E" panose="02020900000000000000" pitchFamily="18" charset="-128"/>
                <a:ea typeface="HGP明朝E" panose="02020900000000000000" pitchFamily="18" charset="-128"/>
              </a:rPr>
              <a:t>,</a:t>
            </a:r>
            <a:r>
              <a:rPr lang="ja-JP" altLang="ja-JP" sz="1400" dirty="0">
                <a:latin typeface="HGP明朝E" panose="02020900000000000000" pitchFamily="18" charset="-128"/>
                <a:ea typeface="HGP明朝E" panose="02020900000000000000" pitchFamily="18" charset="-128"/>
              </a:rPr>
              <a:t>また</a:t>
            </a:r>
            <a:r>
              <a:rPr lang="en-US" altLang="ja-JP" sz="1400" dirty="0">
                <a:latin typeface="HGP明朝E" panose="02020900000000000000" pitchFamily="18" charset="-128"/>
                <a:ea typeface="HGP明朝E" panose="02020900000000000000" pitchFamily="18" charset="-128"/>
              </a:rPr>
              <a:t>,</a:t>
            </a:r>
            <a:r>
              <a:rPr lang="ja-JP" altLang="ja-JP" sz="1400" dirty="0">
                <a:latin typeface="HGP明朝E" panose="02020900000000000000" pitchFamily="18" charset="-128"/>
                <a:ea typeface="HGP明朝E" panose="02020900000000000000" pitchFamily="18" charset="-128"/>
              </a:rPr>
              <a:t>高年齢労働者の増加や技術革新に伴う</a:t>
            </a:r>
            <a:r>
              <a:rPr lang="en-US" altLang="ja-JP" sz="1400" dirty="0">
                <a:latin typeface="HGP明朝E" panose="02020900000000000000" pitchFamily="18" charset="-128"/>
                <a:ea typeface="HGP明朝E" panose="02020900000000000000" pitchFamily="18" charset="-128"/>
              </a:rPr>
              <a:t>,</a:t>
            </a:r>
            <a:r>
              <a:rPr lang="ja-JP" altLang="ja-JP" sz="1400" dirty="0">
                <a:latin typeface="HGP明朝E" panose="02020900000000000000" pitchFamily="18" charset="-128"/>
                <a:ea typeface="HGP明朝E" panose="02020900000000000000" pitchFamily="18" charset="-128"/>
              </a:rPr>
              <a:t>就業形態の変化等によるいわゆる生活習慣病を有する者や職場におけるストレス等により</a:t>
            </a:r>
            <a:r>
              <a:rPr lang="en-US" altLang="ja-JP" sz="1400" dirty="0">
                <a:latin typeface="HGP明朝E" panose="02020900000000000000" pitchFamily="18" charset="-128"/>
                <a:ea typeface="HGP明朝E" panose="02020900000000000000" pitchFamily="18" charset="-128"/>
              </a:rPr>
              <a:t>,</a:t>
            </a:r>
            <a:r>
              <a:rPr lang="ja-JP" altLang="ja-JP" sz="1400" dirty="0">
                <a:latin typeface="HGP明朝E" panose="02020900000000000000" pitchFamily="18" charset="-128"/>
                <a:ea typeface="HGP明朝E" panose="02020900000000000000" pitchFamily="18" charset="-128"/>
              </a:rPr>
              <a:t>健康が阻害されている現況の中で</a:t>
            </a:r>
            <a:r>
              <a:rPr lang="en-US" altLang="ja-JP" sz="1400" dirty="0">
                <a:latin typeface="HGP明朝E" panose="02020900000000000000" pitchFamily="18" charset="-128"/>
                <a:ea typeface="HGP明朝E" panose="02020900000000000000" pitchFamily="18" charset="-128"/>
              </a:rPr>
              <a:t>,</a:t>
            </a:r>
            <a:r>
              <a:rPr lang="ja-JP" altLang="ja-JP" sz="1400" dirty="0">
                <a:latin typeface="HGP明朝E" panose="02020900000000000000" pitchFamily="18" charset="-128"/>
                <a:ea typeface="HGP明朝E" panose="02020900000000000000" pitchFamily="18" charset="-128"/>
              </a:rPr>
              <a:t>健康診断の実施とその結果に基づく健康の確保のための対策を推進する</a:t>
            </a:r>
            <a:r>
              <a:rPr lang="ja-JP" altLang="en-US" sz="1400" dirty="0">
                <a:latin typeface="HGP明朝E" panose="02020900000000000000" pitchFamily="18" charset="-128"/>
                <a:ea typeface="HGP明朝E" panose="02020900000000000000" pitchFamily="18" charset="-128"/>
              </a:rPr>
              <a:t>ことである</a:t>
            </a:r>
            <a:r>
              <a:rPr lang="ja-JP" altLang="ja-JP" sz="1400" dirty="0">
                <a:latin typeface="HGP明朝E" panose="02020900000000000000" pitchFamily="18" charset="-128"/>
                <a:ea typeface="HGP明朝E" panose="02020900000000000000" pitchFamily="18" charset="-128"/>
              </a:rPr>
              <a:t>。</a:t>
            </a:r>
            <a:endParaRPr lang="en-US" altLang="ja-JP" sz="1400" dirty="0">
              <a:latin typeface="HGP明朝E" panose="02020900000000000000" pitchFamily="18" charset="-128"/>
              <a:ea typeface="HGP明朝E" panose="02020900000000000000" pitchFamily="18" charset="-128"/>
            </a:endParaRPr>
          </a:p>
        </p:txBody>
      </p:sp>
      <p:sp>
        <p:nvSpPr>
          <p:cNvPr id="2" name="スライド番号プレースホルダー 1"/>
          <p:cNvSpPr>
            <a:spLocks noGrp="1"/>
          </p:cNvSpPr>
          <p:nvPr>
            <p:ph type="sldNum" sz="quarter" idx="10"/>
          </p:nvPr>
        </p:nvSpPr>
        <p:spPr/>
        <p:txBody>
          <a:bodyPr/>
          <a:lstStyle/>
          <a:p>
            <a:fld id="{5F65748C-C6D8-4748-808C-1CEA1825BD04}" type="slidenum">
              <a:rPr kumimoji="1" lang="ja-JP" altLang="en-US" smtClean="0"/>
              <a:t>64</a:t>
            </a:fld>
            <a:endParaRPr kumimoji="1" lang="ja-JP" altLang="en-US"/>
          </a:p>
        </p:txBody>
      </p:sp>
    </p:spTree>
    <p:extLst>
      <p:ext uri="{BB962C8B-B14F-4D97-AF65-F5344CB8AC3E}">
        <p14:creationId xmlns:p14="http://schemas.microsoft.com/office/powerpoint/2010/main" val="3102970196"/>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23" name="Rectangle 2"/>
          <p:cNvSpPr>
            <a:spLocks noGrp="1" noRot="1" noChangeAspect="1" noChangeArrowheads="1" noTextEdit="1"/>
          </p:cNvSpPr>
          <p:nvPr>
            <p:ph type="sldImg"/>
          </p:nvPr>
        </p:nvSpPr>
        <p:spPr>
          <a:xfrm>
            <a:off x="1154113" y="741363"/>
            <a:ext cx="4814887" cy="3889375"/>
          </a:xfrm>
          <a:prstGeom prst="rect">
            <a:avLst/>
          </a:prstGeom>
          <a:ln/>
        </p:spPr>
      </p:sp>
      <p:sp>
        <p:nvSpPr>
          <p:cNvPr id="133124" name="Rectangle 3"/>
          <p:cNvSpPr>
            <a:spLocks noGrp="1" noChangeAspect="1" noChangeArrowheads="1"/>
          </p:cNvSpPr>
          <p:nvPr>
            <p:ph type="body" idx="1"/>
          </p:nvPr>
        </p:nvSpPr>
        <p:spPr>
          <a:xfrm>
            <a:off x="1170855" y="4837771"/>
            <a:ext cx="4814976" cy="4794037"/>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defTabSz="943478">
              <a:lnSpc>
                <a:spcPts val="2064"/>
              </a:lnSpc>
              <a:defRPr/>
            </a:pPr>
            <a:r>
              <a:rPr lang="ja-JP" altLang="en-US" sz="1400" dirty="0">
                <a:latin typeface="HGP明朝E" panose="02020900000000000000" pitchFamily="18" charset="-128"/>
                <a:ea typeface="HGP明朝E" panose="02020900000000000000" pitchFamily="18" charset="-128"/>
              </a:rPr>
              <a:t>　</a:t>
            </a:r>
            <a:r>
              <a:rPr lang="ja-JP" altLang="en-US" sz="1400" dirty="0">
                <a:solidFill>
                  <a:prstClr val="black"/>
                </a:solidFill>
                <a:latin typeface="HGP明朝E" panose="02020900000000000000" pitchFamily="18" charset="-128"/>
                <a:ea typeface="HGP明朝E" panose="02020900000000000000" pitchFamily="18" charset="-128"/>
              </a:rPr>
              <a:t>基本的対策の中で健康管理</a:t>
            </a:r>
            <a:r>
              <a:rPr lang="en-US" altLang="ja-JP" sz="1400" dirty="0">
                <a:solidFill>
                  <a:prstClr val="black"/>
                </a:solidFill>
                <a:latin typeface="HGP明朝E" panose="02020900000000000000" pitchFamily="18" charset="-128"/>
                <a:ea typeface="HGP明朝E" panose="02020900000000000000" pitchFamily="18" charset="-128"/>
              </a:rPr>
              <a:t>(</a:t>
            </a:r>
            <a:r>
              <a:rPr lang="ja-JP" altLang="en-US" sz="1400" dirty="0">
                <a:solidFill>
                  <a:prstClr val="black"/>
                </a:solidFill>
                <a:latin typeface="HGP明朝E" panose="02020900000000000000" pitchFamily="18" charset="-128"/>
                <a:ea typeface="HGP明朝E" panose="02020900000000000000" pitchFamily="18" charset="-128"/>
              </a:rPr>
              <a:t>健康診断</a:t>
            </a:r>
            <a:r>
              <a:rPr lang="en-US" altLang="ja-JP" sz="1400" dirty="0">
                <a:solidFill>
                  <a:prstClr val="black"/>
                </a:solidFill>
                <a:latin typeface="HGP明朝E" panose="02020900000000000000" pitchFamily="18" charset="-128"/>
                <a:ea typeface="HGP明朝E" panose="02020900000000000000" pitchFamily="18" charset="-128"/>
              </a:rPr>
              <a:t>)</a:t>
            </a:r>
            <a:r>
              <a:rPr lang="ja-JP" altLang="en-US" sz="1400" dirty="0">
                <a:solidFill>
                  <a:prstClr val="black"/>
                </a:solidFill>
                <a:latin typeface="HGP明朝E" panose="02020900000000000000" pitchFamily="18" charset="-128"/>
                <a:ea typeface="HGP明朝E" panose="02020900000000000000" pitchFamily="18" charset="-128"/>
              </a:rPr>
              <a:t>は</a:t>
            </a:r>
            <a:r>
              <a:rPr lang="en-US" altLang="ja-JP" sz="1400" dirty="0">
                <a:solidFill>
                  <a:prstClr val="black"/>
                </a:solidFill>
                <a:latin typeface="HGP明朝E" panose="02020900000000000000" pitchFamily="18" charset="-128"/>
                <a:ea typeface="HGP明朝E" panose="02020900000000000000" pitchFamily="18" charset="-128"/>
              </a:rPr>
              <a:t>,</a:t>
            </a:r>
            <a:r>
              <a:rPr lang="ja-JP" altLang="en-US" sz="1400" dirty="0">
                <a:solidFill>
                  <a:prstClr val="black"/>
                </a:solidFill>
                <a:latin typeface="HGP明朝E" panose="02020900000000000000" pitchFamily="18" charset="-128"/>
                <a:ea typeface="HGP明朝E" panose="02020900000000000000" pitchFamily="18" charset="-128"/>
              </a:rPr>
              <a:t>最も知られており</a:t>
            </a:r>
            <a:r>
              <a:rPr lang="en-US" altLang="ja-JP" sz="1400" dirty="0">
                <a:solidFill>
                  <a:prstClr val="black"/>
                </a:solidFill>
                <a:latin typeface="HGP明朝E" panose="02020900000000000000" pitchFamily="18" charset="-128"/>
                <a:ea typeface="HGP明朝E" panose="02020900000000000000" pitchFamily="18" charset="-128"/>
              </a:rPr>
              <a:t>,</a:t>
            </a:r>
            <a:r>
              <a:rPr lang="ja-JP" altLang="en-US" sz="1400" dirty="0">
                <a:solidFill>
                  <a:prstClr val="black"/>
                </a:solidFill>
                <a:latin typeface="HGP明朝E" panose="02020900000000000000" pitchFamily="18" charset="-128"/>
                <a:ea typeface="HGP明朝E" panose="02020900000000000000" pitchFamily="18" charset="-128"/>
              </a:rPr>
              <a:t>これが出発点ともいえる。</a:t>
            </a:r>
            <a:endParaRPr lang="en-US" altLang="ja-JP" sz="1400" dirty="0">
              <a:solidFill>
                <a:prstClr val="black"/>
              </a:solidFill>
              <a:latin typeface="HGP明朝E" panose="02020900000000000000" pitchFamily="18" charset="-128"/>
              <a:ea typeface="HGP明朝E" panose="02020900000000000000" pitchFamily="18" charset="-128"/>
            </a:endParaRPr>
          </a:p>
          <a:p>
            <a:pPr defTabSz="943478">
              <a:lnSpc>
                <a:spcPts val="2064"/>
              </a:lnSpc>
              <a:defRPr/>
            </a:pPr>
            <a:r>
              <a:rPr lang="ja-JP" altLang="en-US" sz="1400" dirty="0">
                <a:solidFill>
                  <a:prstClr val="black"/>
                </a:solidFill>
                <a:latin typeface="HGP明朝E" panose="02020900000000000000" pitchFamily="18" charset="-128"/>
                <a:ea typeface="HGP明朝E" panose="02020900000000000000" pitchFamily="18" charset="-128"/>
              </a:rPr>
              <a:t>　労働者の健康を確保していくためには</a:t>
            </a:r>
            <a:r>
              <a:rPr lang="en-US" altLang="ja-JP" sz="1400" dirty="0">
                <a:solidFill>
                  <a:prstClr val="black"/>
                </a:solidFill>
                <a:latin typeface="HGP明朝E" panose="02020900000000000000" pitchFamily="18" charset="-128"/>
                <a:ea typeface="HGP明朝E" panose="02020900000000000000" pitchFamily="18" charset="-128"/>
              </a:rPr>
              <a:t>,</a:t>
            </a:r>
            <a:r>
              <a:rPr lang="ja-JP" altLang="en-US" sz="1400" dirty="0">
                <a:solidFill>
                  <a:prstClr val="black"/>
                </a:solidFill>
                <a:latin typeface="HGP明朝E" panose="02020900000000000000" pitchFamily="18" charset="-128"/>
                <a:ea typeface="HGP明朝E" panose="02020900000000000000" pitchFamily="18" charset="-128"/>
              </a:rPr>
              <a:t>労働者の自助努力とともに</a:t>
            </a:r>
            <a:r>
              <a:rPr lang="en-US" altLang="ja-JP" sz="1400" dirty="0">
                <a:solidFill>
                  <a:prstClr val="black"/>
                </a:solidFill>
                <a:latin typeface="HGP明朝E" panose="02020900000000000000" pitchFamily="18" charset="-128"/>
                <a:ea typeface="HGP明朝E" panose="02020900000000000000" pitchFamily="18" charset="-128"/>
              </a:rPr>
              <a:t>,</a:t>
            </a:r>
            <a:r>
              <a:rPr lang="ja-JP" altLang="en-US" sz="1400" dirty="0">
                <a:solidFill>
                  <a:prstClr val="black"/>
                </a:solidFill>
                <a:latin typeface="HGP明朝E" panose="02020900000000000000" pitchFamily="18" charset="-128"/>
                <a:ea typeface="HGP明朝E" panose="02020900000000000000" pitchFamily="18" charset="-128"/>
              </a:rPr>
              <a:t>事業者が行う健康管理が必要となり</a:t>
            </a:r>
            <a:r>
              <a:rPr lang="en-US" altLang="ja-JP" sz="1400" dirty="0">
                <a:solidFill>
                  <a:prstClr val="black"/>
                </a:solidFill>
                <a:latin typeface="HGP明朝E" panose="02020900000000000000" pitchFamily="18" charset="-128"/>
                <a:ea typeface="HGP明朝E" panose="02020900000000000000" pitchFamily="18" charset="-128"/>
              </a:rPr>
              <a:t>,</a:t>
            </a:r>
            <a:r>
              <a:rPr lang="ja-JP" altLang="en-US" sz="1400" dirty="0">
                <a:solidFill>
                  <a:prstClr val="black"/>
                </a:solidFill>
                <a:latin typeface="HGP明朝E" panose="02020900000000000000" pitchFamily="18" charset="-128"/>
                <a:ea typeface="HGP明朝E" panose="02020900000000000000" pitchFamily="18" charset="-128"/>
              </a:rPr>
              <a:t>また</a:t>
            </a:r>
            <a:r>
              <a:rPr lang="en-US" altLang="ja-JP" sz="1400" dirty="0">
                <a:solidFill>
                  <a:prstClr val="black"/>
                </a:solidFill>
                <a:latin typeface="HGP明朝E" panose="02020900000000000000" pitchFamily="18" charset="-128"/>
                <a:ea typeface="HGP明朝E" panose="02020900000000000000" pitchFamily="18" charset="-128"/>
              </a:rPr>
              <a:t>,</a:t>
            </a:r>
            <a:r>
              <a:rPr lang="ja-JP" altLang="en-US" sz="1400" dirty="0">
                <a:solidFill>
                  <a:prstClr val="black"/>
                </a:solidFill>
                <a:latin typeface="HGP明朝E" panose="02020900000000000000" pitchFamily="18" charset="-128"/>
                <a:ea typeface="HGP明朝E" panose="02020900000000000000" pitchFamily="18" charset="-128"/>
              </a:rPr>
              <a:t>高年齢労働者の増加や技術革新に伴う</a:t>
            </a:r>
            <a:r>
              <a:rPr lang="en-US" altLang="ja-JP" sz="1400" dirty="0">
                <a:solidFill>
                  <a:prstClr val="black"/>
                </a:solidFill>
                <a:latin typeface="HGP明朝E" panose="02020900000000000000" pitchFamily="18" charset="-128"/>
                <a:ea typeface="HGP明朝E" panose="02020900000000000000" pitchFamily="18" charset="-128"/>
              </a:rPr>
              <a:t>,</a:t>
            </a:r>
            <a:r>
              <a:rPr lang="ja-JP" altLang="en-US" sz="1400" dirty="0">
                <a:solidFill>
                  <a:prstClr val="black"/>
                </a:solidFill>
                <a:latin typeface="HGP明朝E" panose="02020900000000000000" pitchFamily="18" charset="-128"/>
                <a:ea typeface="HGP明朝E" panose="02020900000000000000" pitchFamily="18" charset="-128"/>
              </a:rPr>
              <a:t>就業形態の変化等によるメタボリックシンドロームを有する者や職場におけるストレス等により</a:t>
            </a:r>
            <a:r>
              <a:rPr lang="en-US" altLang="ja-JP" sz="1400" dirty="0">
                <a:solidFill>
                  <a:prstClr val="black"/>
                </a:solidFill>
                <a:latin typeface="HGP明朝E" panose="02020900000000000000" pitchFamily="18" charset="-128"/>
                <a:ea typeface="HGP明朝E" panose="02020900000000000000" pitchFamily="18" charset="-128"/>
              </a:rPr>
              <a:t>,</a:t>
            </a:r>
            <a:r>
              <a:rPr lang="ja-JP" altLang="en-US" sz="1400" dirty="0">
                <a:solidFill>
                  <a:prstClr val="black"/>
                </a:solidFill>
                <a:latin typeface="HGP明朝E" panose="02020900000000000000" pitchFamily="18" charset="-128"/>
                <a:ea typeface="HGP明朝E" panose="02020900000000000000" pitchFamily="18" charset="-128"/>
              </a:rPr>
              <a:t>健康が阻害されている現況の中で</a:t>
            </a:r>
            <a:r>
              <a:rPr lang="en-US" altLang="ja-JP" sz="1400" dirty="0">
                <a:solidFill>
                  <a:prstClr val="black"/>
                </a:solidFill>
                <a:latin typeface="HGP明朝E" panose="02020900000000000000" pitchFamily="18" charset="-128"/>
                <a:ea typeface="HGP明朝E" panose="02020900000000000000" pitchFamily="18" charset="-128"/>
              </a:rPr>
              <a:t>,</a:t>
            </a:r>
            <a:r>
              <a:rPr lang="ja-JP" altLang="en-US" sz="1400" dirty="0">
                <a:solidFill>
                  <a:prstClr val="black"/>
                </a:solidFill>
                <a:latin typeface="HGP明朝E" panose="02020900000000000000" pitchFamily="18" charset="-128"/>
                <a:ea typeface="HGP明朝E" panose="02020900000000000000" pitchFamily="18" charset="-128"/>
              </a:rPr>
              <a:t>健康診断の実施とその結果に基づく健康の確保のための対策が必要となっている。</a:t>
            </a:r>
            <a:endParaRPr lang="en-US" altLang="ja-JP" sz="1400" dirty="0">
              <a:solidFill>
                <a:prstClr val="black"/>
              </a:solidFill>
              <a:latin typeface="HGP明朝E" panose="02020900000000000000" pitchFamily="18" charset="-128"/>
              <a:ea typeface="HGP明朝E" panose="02020900000000000000" pitchFamily="18" charset="-128"/>
            </a:endParaRPr>
          </a:p>
          <a:p>
            <a:pPr defTabSz="943478">
              <a:defRPr/>
            </a:pPr>
            <a:r>
              <a:rPr lang="ja-JP" altLang="en-US" sz="1400" dirty="0">
                <a:solidFill>
                  <a:prstClr val="black"/>
                </a:solidFill>
                <a:latin typeface="HGP明朝E" panose="02020900000000000000" pitchFamily="18" charset="-128"/>
                <a:ea typeface="HGP明朝E" panose="02020900000000000000" pitchFamily="18" charset="-128"/>
              </a:rPr>
              <a:t>　健康診断などを通じて労働者の健康状態を把握し</a:t>
            </a:r>
            <a:r>
              <a:rPr lang="en-US" altLang="ja-JP" sz="1400" dirty="0">
                <a:solidFill>
                  <a:prstClr val="black"/>
                </a:solidFill>
                <a:latin typeface="HGP明朝E" panose="02020900000000000000" pitchFamily="18" charset="-128"/>
                <a:ea typeface="HGP明朝E" panose="02020900000000000000" pitchFamily="18" charset="-128"/>
              </a:rPr>
              <a:t>,</a:t>
            </a:r>
            <a:r>
              <a:rPr lang="ja-JP" altLang="en-US" sz="1400" dirty="0">
                <a:solidFill>
                  <a:prstClr val="black"/>
                </a:solidFill>
                <a:latin typeface="HGP明朝E" panose="02020900000000000000" pitchFamily="18" charset="-128"/>
                <a:ea typeface="HGP明朝E" panose="02020900000000000000" pitchFamily="18" charset="-128"/>
              </a:rPr>
              <a:t>作業環境や作業との関連を総合的に検討することにより</a:t>
            </a:r>
            <a:r>
              <a:rPr lang="en-US" altLang="ja-JP" sz="1400" dirty="0">
                <a:solidFill>
                  <a:prstClr val="black"/>
                </a:solidFill>
                <a:latin typeface="HGP明朝E" panose="02020900000000000000" pitchFamily="18" charset="-128"/>
                <a:ea typeface="HGP明朝E" panose="02020900000000000000" pitchFamily="18" charset="-128"/>
              </a:rPr>
              <a:t>,</a:t>
            </a:r>
            <a:r>
              <a:rPr lang="ja-JP" altLang="en-US" sz="1400" dirty="0">
                <a:solidFill>
                  <a:prstClr val="black"/>
                </a:solidFill>
                <a:latin typeface="HGP明朝E" panose="02020900000000000000" pitchFamily="18" charset="-128"/>
                <a:ea typeface="HGP明朝E" panose="02020900000000000000" pitchFamily="18" charset="-128"/>
              </a:rPr>
              <a:t>労働者の健康障害を未然に防ぐことができるような積極的な健康管理が求められている。</a:t>
            </a:r>
            <a:endParaRPr lang="en-US" altLang="ja-JP" sz="1400" dirty="0">
              <a:solidFill>
                <a:prstClr val="black"/>
              </a:solidFill>
              <a:latin typeface="HGP明朝E" panose="02020900000000000000" pitchFamily="18" charset="-128"/>
              <a:ea typeface="HGP明朝E" panose="02020900000000000000" pitchFamily="18" charset="-128"/>
            </a:endParaRPr>
          </a:p>
          <a:p>
            <a:pPr defTabSz="943478">
              <a:defRPr/>
            </a:pPr>
            <a:r>
              <a:rPr lang="ja-JP" altLang="en-US" sz="1400" dirty="0">
                <a:solidFill>
                  <a:prstClr val="black"/>
                </a:solidFill>
                <a:latin typeface="HGP明朝E" panose="02020900000000000000" pitchFamily="18" charset="-128"/>
                <a:ea typeface="HGP明朝E" panose="02020900000000000000" pitchFamily="18" charset="-128"/>
              </a:rPr>
              <a:t>　</a:t>
            </a:r>
            <a:r>
              <a:rPr lang="ja-JP" altLang="en-US" sz="1400" dirty="0">
                <a:latin typeface="HGP明朝E" panose="02020900000000000000" pitchFamily="18" charset="-128"/>
                <a:ea typeface="HGP明朝E" panose="02020900000000000000" pitchFamily="18" charset="-128"/>
              </a:rPr>
              <a:t>平成元年から</a:t>
            </a:r>
            <a:r>
              <a:rPr lang="en-US" altLang="ja-JP" sz="1400" dirty="0">
                <a:latin typeface="HGP明朝E" panose="02020900000000000000" pitchFamily="18" charset="-128"/>
                <a:ea typeface="HGP明朝E" panose="02020900000000000000" pitchFamily="18" charset="-128"/>
              </a:rPr>
              <a:t>,</a:t>
            </a:r>
            <a:r>
              <a:rPr lang="ja-JP" altLang="en-US" sz="1400" dirty="0">
                <a:latin typeface="HGP明朝E" panose="02020900000000000000" pitchFamily="18" charset="-128"/>
                <a:ea typeface="HGP明朝E" panose="02020900000000000000" pitchFamily="18" charset="-128"/>
              </a:rPr>
              <a:t>成人病を予防することが大きな目標とされ</a:t>
            </a:r>
            <a:r>
              <a:rPr lang="en-US" altLang="ja-JP" sz="1400" dirty="0">
                <a:latin typeface="HGP明朝E" panose="02020900000000000000" pitchFamily="18" charset="-128"/>
                <a:ea typeface="HGP明朝E" panose="02020900000000000000" pitchFamily="18" charset="-128"/>
              </a:rPr>
              <a:t>,</a:t>
            </a:r>
            <a:r>
              <a:rPr lang="ja-JP" altLang="en-US" sz="1400" dirty="0">
                <a:latin typeface="HGP明朝E" panose="02020900000000000000" pitchFamily="18" charset="-128"/>
                <a:ea typeface="HGP明朝E" panose="02020900000000000000" pitchFamily="18" charset="-128"/>
              </a:rPr>
              <a:t>一般定期健康診断の項目に</a:t>
            </a:r>
            <a:r>
              <a:rPr lang="en-US" altLang="ja-JP" sz="1400" dirty="0">
                <a:latin typeface="HGP明朝E" panose="02020900000000000000" pitchFamily="18" charset="-128"/>
                <a:ea typeface="HGP明朝E" panose="02020900000000000000" pitchFamily="18" charset="-128"/>
              </a:rPr>
              <a:t>,</a:t>
            </a:r>
            <a:r>
              <a:rPr lang="ja-JP" altLang="en-US" sz="1400" dirty="0">
                <a:latin typeface="HGP明朝E" panose="02020900000000000000" pitchFamily="18" charset="-128"/>
                <a:ea typeface="HGP明朝E" panose="02020900000000000000" pitchFamily="18" charset="-128"/>
              </a:rPr>
              <a:t>貧血検査</a:t>
            </a:r>
            <a:r>
              <a:rPr lang="en-US" altLang="ja-JP" sz="1400" dirty="0">
                <a:latin typeface="HGP明朝E" panose="02020900000000000000" pitchFamily="18" charset="-128"/>
                <a:ea typeface="HGP明朝E" panose="02020900000000000000" pitchFamily="18" charset="-128"/>
              </a:rPr>
              <a:t>,</a:t>
            </a:r>
            <a:r>
              <a:rPr lang="ja-JP" altLang="en-US" sz="1400" dirty="0">
                <a:latin typeface="HGP明朝E" panose="02020900000000000000" pitchFamily="18" charset="-128"/>
                <a:ea typeface="HGP明朝E" panose="02020900000000000000" pitchFamily="18" charset="-128"/>
              </a:rPr>
              <a:t>肝機能検査</a:t>
            </a:r>
            <a:r>
              <a:rPr lang="en-US" altLang="ja-JP" sz="1400" dirty="0">
                <a:latin typeface="HGP明朝E" panose="02020900000000000000" pitchFamily="18" charset="-128"/>
                <a:ea typeface="HGP明朝E" panose="02020900000000000000" pitchFamily="18" charset="-128"/>
              </a:rPr>
              <a:t>,</a:t>
            </a:r>
            <a:r>
              <a:rPr lang="ja-JP" altLang="en-US" sz="1400" dirty="0">
                <a:latin typeface="HGP明朝E" panose="02020900000000000000" pitchFamily="18" charset="-128"/>
                <a:ea typeface="HGP明朝E" panose="02020900000000000000" pitchFamily="18" charset="-128"/>
              </a:rPr>
              <a:t>血中脂質検査と心電図検査が追加された。</a:t>
            </a:r>
            <a:endParaRPr lang="en-US" altLang="ja-JP" sz="1400" dirty="0">
              <a:latin typeface="HGP明朝E" panose="02020900000000000000" pitchFamily="18" charset="-128"/>
              <a:ea typeface="HGP明朝E" panose="02020900000000000000" pitchFamily="18" charset="-128"/>
            </a:endParaRPr>
          </a:p>
        </p:txBody>
      </p:sp>
      <p:sp>
        <p:nvSpPr>
          <p:cNvPr id="2" name="スライド番号プレースホルダー 1"/>
          <p:cNvSpPr>
            <a:spLocks noGrp="1"/>
          </p:cNvSpPr>
          <p:nvPr>
            <p:ph type="sldNum" sz="quarter" idx="10"/>
          </p:nvPr>
        </p:nvSpPr>
        <p:spPr/>
        <p:txBody>
          <a:bodyPr/>
          <a:lstStyle/>
          <a:p>
            <a:fld id="{5F65748C-C6D8-4748-808C-1CEA1825BD04}" type="slidenum">
              <a:rPr kumimoji="1" lang="ja-JP" altLang="en-US" smtClean="0"/>
              <a:t>65</a:t>
            </a:fld>
            <a:endParaRPr kumimoji="1" lang="ja-JP" altLang="en-US"/>
          </a:p>
        </p:txBody>
      </p:sp>
    </p:spTree>
    <p:extLst>
      <p:ext uri="{BB962C8B-B14F-4D97-AF65-F5344CB8AC3E}">
        <p14:creationId xmlns:p14="http://schemas.microsoft.com/office/powerpoint/2010/main" val="1846478826"/>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23" name="Rectangle 2"/>
          <p:cNvSpPr>
            <a:spLocks noGrp="1" noRot="1" noChangeAspect="1" noChangeArrowheads="1" noTextEdit="1"/>
          </p:cNvSpPr>
          <p:nvPr>
            <p:ph type="sldImg"/>
          </p:nvPr>
        </p:nvSpPr>
        <p:spPr>
          <a:xfrm>
            <a:off x="1154113" y="741363"/>
            <a:ext cx="4814887" cy="3889375"/>
          </a:xfrm>
          <a:prstGeom prst="rect">
            <a:avLst/>
          </a:prstGeom>
          <a:ln/>
        </p:spPr>
      </p:sp>
      <p:sp>
        <p:nvSpPr>
          <p:cNvPr id="133124" name="Rectangle 3"/>
          <p:cNvSpPr>
            <a:spLocks noGrp="1" noChangeAspect="1" noChangeArrowheads="1"/>
          </p:cNvSpPr>
          <p:nvPr>
            <p:ph type="body" idx="1"/>
          </p:nvPr>
        </p:nvSpPr>
        <p:spPr>
          <a:xfrm>
            <a:off x="1170855" y="4733220"/>
            <a:ext cx="4814976" cy="5159967"/>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defTabSz="943478">
              <a:lnSpc>
                <a:spcPts val="2064"/>
              </a:lnSpc>
              <a:defRPr/>
            </a:pPr>
            <a:r>
              <a:rPr lang="ja-JP" altLang="en-US" sz="1400" dirty="0">
                <a:solidFill>
                  <a:prstClr val="black"/>
                </a:solidFill>
                <a:latin typeface="HGP明朝E" panose="02020900000000000000" pitchFamily="18" charset="-128"/>
                <a:ea typeface="HGP明朝E" panose="02020900000000000000" pitchFamily="18" charset="-128"/>
              </a:rPr>
              <a:t>　一般健康診断については</a:t>
            </a:r>
            <a:r>
              <a:rPr lang="en-US" altLang="ja-JP" sz="1400" dirty="0">
                <a:solidFill>
                  <a:prstClr val="black"/>
                </a:solidFill>
                <a:latin typeface="HGP明朝E" panose="02020900000000000000" pitchFamily="18" charset="-128"/>
                <a:ea typeface="HGP明朝E" panose="02020900000000000000" pitchFamily="18" charset="-128"/>
              </a:rPr>
              <a:t>,</a:t>
            </a:r>
            <a:r>
              <a:rPr lang="ja-JP" altLang="en-US" sz="1400" dirty="0">
                <a:solidFill>
                  <a:prstClr val="black"/>
                </a:solidFill>
                <a:latin typeface="HGP明朝E" panose="02020900000000000000" pitchFamily="18" charset="-128"/>
                <a:ea typeface="HGP明朝E" panose="02020900000000000000" pitchFamily="18" charset="-128"/>
              </a:rPr>
              <a:t>安衛法第</a:t>
            </a:r>
            <a:r>
              <a:rPr lang="en-US" altLang="ja-JP" sz="1400" dirty="0">
                <a:solidFill>
                  <a:prstClr val="black"/>
                </a:solidFill>
                <a:latin typeface="HGP明朝E" panose="02020900000000000000" pitchFamily="18" charset="-128"/>
                <a:ea typeface="HGP明朝E" panose="02020900000000000000" pitchFamily="18" charset="-128"/>
              </a:rPr>
              <a:t>66</a:t>
            </a:r>
            <a:r>
              <a:rPr lang="ja-JP" altLang="en-US" sz="1400" dirty="0">
                <a:solidFill>
                  <a:prstClr val="black"/>
                </a:solidFill>
                <a:latin typeface="HGP明朝E" panose="02020900000000000000" pitchFamily="18" charset="-128"/>
                <a:ea typeface="HGP明朝E" panose="02020900000000000000" pitchFamily="18" charset="-128"/>
              </a:rPr>
              <a:t>条</a:t>
            </a:r>
            <a:r>
              <a:rPr lang="en-US" altLang="ja-JP" sz="1400" dirty="0">
                <a:solidFill>
                  <a:prstClr val="black"/>
                </a:solidFill>
                <a:latin typeface="HGP明朝E" panose="02020900000000000000" pitchFamily="18" charset="-128"/>
                <a:ea typeface="HGP明朝E" panose="02020900000000000000" pitchFamily="18" charset="-128"/>
              </a:rPr>
              <a:t>1</a:t>
            </a:r>
            <a:r>
              <a:rPr lang="ja-JP" altLang="en-US" sz="1400" dirty="0">
                <a:solidFill>
                  <a:prstClr val="black"/>
                </a:solidFill>
                <a:latin typeface="HGP明朝E" panose="02020900000000000000" pitchFamily="18" charset="-128"/>
                <a:ea typeface="HGP明朝E" panose="02020900000000000000" pitchFamily="18" charset="-128"/>
              </a:rPr>
              <a:t>項に基づき</a:t>
            </a:r>
            <a:r>
              <a:rPr lang="en-US" altLang="ja-JP" sz="1400" dirty="0">
                <a:solidFill>
                  <a:prstClr val="black"/>
                </a:solidFill>
                <a:latin typeface="HGP明朝E" panose="02020900000000000000" pitchFamily="18" charset="-128"/>
                <a:ea typeface="HGP明朝E" panose="02020900000000000000" pitchFamily="18" charset="-128"/>
              </a:rPr>
              <a:t>,</a:t>
            </a:r>
            <a:r>
              <a:rPr lang="ja-JP" altLang="en-US" sz="1400" dirty="0">
                <a:solidFill>
                  <a:prstClr val="black"/>
                </a:solidFill>
                <a:latin typeface="HGP明朝E" panose="02020900000000000000" pitchFamily="18" charset="-128"/>
                <a:ea typeface="HGP明朝E" panose="02020900000000000000" pitchFamily="18" charset="-128"/>
              </a:rPr>
              <a:t>安衛則の第</a:t>
            </a:r>
            <a:r>
              <a:rPr lang="en-US" altLang="ja-JP" sz="1400" dirty="0">
                <a:solidFill>
                  <a:prstClr val="black"/>
                </a:solidFill>
                <a:latin typeface="HGP明朝E" panose="02020900000000000000" pitchFamily="18" charset="-128"/>
                <a:ea typeface="HGP明朝E" panose="02020900000000000000" pitchFamily="18" charset="-128"/>
              </a:rPr>
              <a:t>43</a:t>
            </a:r>
            <a:r>
              <a:rPr lang="ja-JP" altLang="en-US" sz="1400" dirty="0">
                <a:solidFill>
                  <a:prstClr val="black"/>
                </a:solidFill>
                <a:latin typeface="HGP明朝E" panose="02020900000000000000" pitchFamily="18" charset="-128"/>
                <a:ea typeface="HGP明朝E" panose="02020900000000000000" pitchFamily="18" charset="-128"/>
              </a:rPr>
              <a:t>条</a:t>
            </a:r>
            <a:r>
              <a:rPr lang="en-US" altLang="ja-JP" sz="1400" dirty="0">
                <a:solidFill>
                  <a:prstClr val="black"/>
                </a:solidFill>
                <a:latin typeface="HGP明朝E" panose="02020900000000000000" pitchFamily="18" charset="-128"/>
                <a:ea typeface="HGP明朝E" panose="02020900000000000000" pitchFamily="18" charset="-128"/>
              </a:rPr>
              <a:t>｢</a:t>
            </a:r>
            <a:r>
              <a:rPr lang="ja-JP" altLang="en-US" sz="1400" dirty="0">
                <a:solidFill>
                  <a:prstClr val="black"/>
                </a:solidFill>
                <a:latin typeface="HGP明朝E" panose="02020900000000000000" pitchFamily="18" charset="-128"/>
                <a:ea typeface="HGP明朝E" panose="02020900000000000000" pitchFamily="18" charset="-128"/>
              </a:rPr>
              <a:t>雇入時の健康診断</a:t>
            </a:r>
            <a:r>
              <a:rPr lang="en-US" altLang="ja-JP" sz="1400" dirty="0">
                <a:solidFill>
                  <a:prstClr val="black"/>
                </a:solidFill>
                <a:latin typeface="HGP明朝E" panose="02020900000000000000" pitchFamily="18" charset="-128"/>
                <a:ea typeface="HGP明朝E" panose="02020900000000000000" pitchFamily="18" charset="-128"/>
              </a:rPr>
              <a:t>｣,</a:t>
            </a:r>
            <a:r>
              <a:rPr lang="ja-JP" altLang="en-US" sz="1400" dirty="0">
                <a:solidFill>
                  <a:prstClr val="black"/>
                </a:solidFill>
                <a:latin typeface="HGP明朝E" panose="02020900000000000000" pitchFamily="18" charset="-128"/>
                <a:ea typeface="HGP明朝E" panose="02020900000000000000" pitchFamily="18" charset="-128"/>
              </a:rPr>
              <a:t>第</a:t>
            </a:r>
            <a:r>
              <a:rPr lang="en-US" altLang="ja-JP" sz="1400" dirty="0">
                <a:solidFill>
                  <a:prstClr val="black"/>
                </a:solidFill>
                <a:latin typeface="HGP明朝E" panose="02020900000000000000" pitchFamily="18" charset="-128"/>
                <a:ea typeface="HGP明朝E" panose="02020900000000000000" pitchFamily="18" charset="-128"/>
              </a:rPr>
              <a:t>44</a:t>
            </a:r>
            <a:r>
              <a:rPr lang="ja-JP" altLang="en-US" sz="1400" dirty="0">
                <a:solidFill>
                  <a:prstClr val="black"/>
                </a:solidFill>
                <a:latin typeface="HGP明朝E" panose="02020900000000000000" pitchFamily="18" charset="-128"/>
                <a:ea typeface="HGP明朝E" panose="02020900000000000000" pitchFamily="18" charset="-128"/>
              </a:rPr>
              <a:t>条</a:t>
            </a:r>
            <a:r>
              <a:rPr lang="en-US" altLang="ja-JP" sz="1400" dirty="0">
                <a:solidFill>
                  <a:prstClr val="black"/>
                </a:solidFill>
                <a:latin typeface="HGP明朝E" panose="02020900000000000000" pitchFamily="18" charset="-128"/>
                <a:ea typeface="HGP明朝E" panose="02020900000000000000" pitchFamily="18" charset="-128"/>
              </a:rPr>
              <a:t>｢</a:t>
            </a:r>
            <a:r>
              <a:rPr lang="ja-JP" altLang="en-US" sz="1400" dirty="0">
                <a:solidFill>
                  <a:prstClr val="black"/>
                </a:solidFill>
                <a:latin typeface="HGP明朝E" panose="02020900000000000000" pitchFamily="18" charset="-128"/>
                <a:ea typeface="HGP明朝E" panose="02020900000000000000" pitchFamily="18" charset="-128"/>
              </a:rPr>
              <a:t>定期健康診断</a:t>
            </a:r>
            <a:r>
              <a:rPr lang="en-US" altLang="ja-JP" sz="1400" dirty="0">
                <a:solidFill>
                  <a:prstClr val="black"/>
                </a:solidFill>
                <a:latin typeface="HGP明朝E" panose="02020900000000000000" pitchFamily="18" charset="-128"/>
                <a:ea typeface="HGP明朝E" panose="02020900000000000000" pitchFamily="18" charset="-128"/>
              </a:rPr>
              <a:t>｣,</a:t>
            </a:r>
            <a:r>
              <a:rPr lang="ja-JP" altLang="en-US" sz="1400" dirty="0">
                <a:solidFill>
                  <a:prstClr val="black"/>
                </a:solidFill>
                <a:latin typeface="HGP明朝E" panose="02020900000000000000" pitchFamily="18" charset="-128"/>
                <a:ea typeface="HGP明朝E" panose="02020900000000000000" pitchFamily="18" charset="-128"/>
              </a:rPr>
              <a:t>第</a:t>
            </a:r>
            <a:r>
              <a:rPr lang="en-US" altLang="ja-JP" sz="1400" dirty="0">
                <a:solidFill>
                  <a:prstClr val="black"/>
                </a:solidFill>
                <a:latin typeface="HGP明朝E" panose="02020900000000000000" pitchFamily="18" charset="-128"/>
                <a:ea typeface="HGP明朝E" panose="02020900000000000000" pitchFamily="18" charset="-128"/>
              </a:rPr>
              <a:t>45</a:t>
            </a:r>
            <a:r>
              <a:rPr lang="ja-JP" altLang="en-US" sz="1400" dirty="0">
                <a:solidFill>
                  <a:prstClr val="black"/>
                </a:solidFill>
                <a:latin typeface="HGP明朝E" panose="02020900000000000000" pitchFamily="18" charset="-128"/>
                <a:ea typeface="HGP明朝E" panose="02020900000000000000" pitchFamily="18" charset="-128"/>
              </a:rPr>
              <a:t>条</a:t>
            </a:r>
            <a:r>
              <a:rPr lang="en-US" altLang="ja-JP" sz="1400" dirty="0">
                <a:solidFill>
                  <a:prstClr val="black"/>
                </a:solidFill>
                <a:latin typeface="HGP明朝E" panose="02020900000000000000" pitchFamily="18" charset="-128"/>
                <a:ea typeface="HGP明朝E" panose="02020900000000000000" pitchFamily="18" charset="-128"/>
              </a:rPr>
              <a:t>｢</a:t>
            </a:r>
            <a:r>
              <a:rPr lang="ja-JP" altLang="en-US" sz="1400" dirty="0">
                <a:solidFill>
                  <a:prstClr val="black"/>
                </a:solidFill>
                <a:latin typeface="HGP明朝E" panose="02020900000000000000" pitchFamily="18" charset="-128"/>
                <a:ea typeface="HGP明朝E" panose="02020900000000000000" pitchFamily="18" charset="-128"/>
              </a:rPr>
              <a:t>特定業務従事者の健康診断</a:t>
            </a:r>
            <a:r>
              <a:rPr lang="en-US" altLang="ja-JP" sz="1400" dirty="0">
                <a:solidFill>
                  <a:prstClr val="black"/>
                </a:solidFill>
                <a:latin typeface="HGP明朝E" panose="02020900000000000000" pitchFamily="18" charset="-128"/>
                <a:ea typeface="HGP明朝E" panose="02020900000000000000" pitchFamily="18" charset="-128"/>
              </a:rPr>
              <a:t>｣,</a:t>
            </a:r>
            <a:r>
              <a:rPr lang="ja-JP" altLang="en-US" sz="1400" dirty="0">
                <a:solidFill>
                  <a:prstClr val="black"/>
                </a:solidFill>
                <a:latin typeface="HGP明朝E" panose="02020900000000000000" pitchFamily="18" charset="-128"/>
                <a:ea typeface="HGP明朝E" panose="02020900000000000000" pitchFamily="18" charset="-128"/>
              </a:rPr>
              <a:t>第</a:t>
            </a:r>
            <a:r>
              <a:rPr lang="en-US" altLang="ja-JP" sz="1400" dirty="0">
                <a:solidFill>
                  <a:prstClr val="black"/>
                </a:solidFill>
                <a:latin typeface="HGP明朝E" panose="02020900000000000000" pitchFamily="18" charset="-128"/>
                <a:ea typeface="HGP明朝E" panose="02020900000000000000" pitchFamily="18" charset="-128"/>
              </a:rPr>
              <a:t>45</a:t>
            </a:r>
            <a:r>
              <a:rPr lang="ja-JP" altLang="en-US" sz="1400" dirty="0">
                <a:solidFill>
                  <a:prstClr val="black"/>
                </a:solidFill>
                <a:latin typeface="HGP明朝E" panose="02020900000000000000" pitchFamily="18" charset="-128"/>
                <a:ea typeface="HGP明朝E" panose="02020900000000000000" pitchFamily="18" charset="-128"/>
              </a:rPr>
              <a:t>条の</a:t>
            </a:r>
            <a:r>
              <a:rPr lang="en-US" altLang="ja-JP" sz="1400" dirty="0">
                <a:solidFill>
                  <a:prstClr val="black"/>
                </a:solidFill>
                <a:latin typeface="HGP明朝E" panose="02020900000000000000" pitchFamily="18" charset="-128"/>
                <a:ea typeface="HGP明朝E" panose="02020900000000000000" pitchFamily="18" charset="-128"/>
              </a:rPr>
              <a:t>2｢</a:t>
            </a:r>
            <a:r>
              <a:rPr lang="ja-JP" altLang="en-US" sz="1400" dirty="0">
                <a:solidFill>
                  <a:prstClr val="black"/>
                </a:solidFill>
                <a:latin typeface="HGP明朝E" panose="02020900000000000000" pitchFamily="18" charset="-128"/>
                <a:ea typeface="HGP明朝E" panose="02020900000000000000" pitchFamily="18" charset="-128"/>
              </a:rPr>
              <a:t>海外派遣労働者の健康診断</a:t>
            </a:r>
            <a:r>
              <a:rPr lang="en-US" altLang="ja-JP" sz="1400" dirty="0">
                <a:solidFill>
                  <a:prstClr val="black"/>
                </a:solidFill>
                <a:latin typeface="HGP明朝E" panose="02020900000000000000" pitchFamily="18" charset="-128"/>
                <a:ea typeface="HGP明朝E" panose="02020900000000000000" pitchFamily="18" charset="-128"/>
              </a:rPr>
              <a:t>｣,</a:t>
            </a:r>
            <a:r>
              <a:rPr lang="ja-JP" altLang="en-US" sz="1400" dirty="0">
                <a:solidFill>
                  <a:prstClr val="black"/>
                </a:solidFill>
                <a:latin typeface="HGP明朝E" panose="02020900000000000000" pitchFamily="18" charset="-128"/>
                <a:ea typeface="HGP明朝E" panose="02020900000000000000" pitchFamily="18" charset="-128"/>
              </a:rPr>
              <a:t>第</a:t>
            </a:r>
            <a:r>
              <a:rPr lang="en-US" altLang="ja-JP" sz="1400" dirty="0">
                <a:solidFill>
                  <a:prstClr val="black"/>
                </a:solidFill>
                <a:latin typeface="HGP明朝E" panose="02020900000000000000" pitchFamily="18" charset="-128"/>
                <a:ea typeface="HGP明朝E" panose="02020900000000000000" pitchFamily="18" charset="-128"/>
              </a:rPr>
              <a:t>46</a:t>
            </a:r>
            <a:r>
              <a:rPr lang="ja-JP" altLang="en-US" sz="1400" dirty="0">
                <a:solidFill>
                  <a:prstClr val="black"/>
                </a:solidFill>
                <a:latin typeface="HGP明朝E" panose="02020900000000000000" pitchFamily="18" charset="-128"/>
                <a:ea typeface="HGP明朝E" panose="02020900000000000000" pitchFamily="18" charset="-128"/>
              </a:rPr>
              <a:t>条</a:t>
            </a:r>
            <a:r>
              <a:rPr lang="en-US" altLang="ja-JP" sz="1400" dirty="0">
                <a:solidFill>
                  <a:prstClr val="black"/>
                </a:solidFill>
                <a:latin typeface="HGP明朝E" panose="02020900000000000000" pitchFamily="18" charset="-128"/>
                <a:ea typeface="HGP明朝E" panose="02020900000000000000" pitchFamily="18" charset="-128"/>
              </a:rPr>
              <a:t>｢</a:t>
            </a:r>
            <a:r>
              <a:rPr lang="ja-JP" altLang="en-US" sz="1400" dirty="0">
                <a:solidFill>
                  <a:prstClr val="black"/>
                </a:solidFill>
                <a:latin typeface="HGP明朝E" panose="02020900000000000000" pitchFamily="18" charset="-128"/>
                <a:ea typeface="HGP明朝E" panose="02020900000000000000" pitchFamily="18" charset="-128"/>
              </a:rPr>
              <a:t>結核健康診断</a:t>
            </a:r>
            <a:r>
              <a:rPr lang="en-US" altLang="ja-JP" sz="1400" dirty="0">
                <a:solidFill>
                  <a:prstClr val="black"/>
                </a:solidFill>
                <a:latin typeface="HGP明朝E" panose="02020900000000000000" pitchFamily="18" charset="-128"/>
                <a:ea typeface="HGP明朝E" panose="02020900000000000000" pitchFamily="18" charset="-128"/>
              </a:rPr>
              <a:t>｣,</a:t>
            </a:r>
            <a:r>
              <a:rPr lang="ja-JP" altLang="en-US" sz="1400" dirty="0">
                <a:solidFill>
                  <a:prstClr val="black"/>
                </a:solidFill>
                <a:latin typeface="HGP明朝E" panose="02020900000000000000" pitchFamily="18" charset="-128"/>
                <a:ea typeface="HGP明朝E" panose="02020900000000000000" pitchFamily="18" charset="-128"/>
              </a:rPr>
              <a:t>第</a:t>
            </a:r>
            <a:r>
              <a:rPr lang="en-US" altLang="ja-JP" sz="1400" dirty="0">
                <a:solidFill>
                  <a:prstClr val="black"/>
                </a:solidFill>
                <a:latin typeface="HGP明朝E" panose="02020900000000000000" pitchFamily="18" charset="-128"/>
                <a:ea typeface="HGP明朝E" panose="02020900000000000000" pitchFamily="18" charset="-128"/>
              </a:rPr>
              <a:t>47</a:t>
            </a:r>
            <a:r>
              <a:rPr lang="ja-JP" altLang="en-US" sz="1400" dirty="0">
                <a:solidFill>
                  <a:prstClr val="black"/>
                </a:solidFill>
                <a:latin typeface="HGP明朝E" panose="02020900000000000000" pitchFamily="18" charset="-128"/>
                <a:ea typeface="HGP明朝E" panose="02020900000000000000" pitchFamily="18" charset="-128"/>
              </a:rPr>
              <a:t>条</a:t>
            </a:r>
            <a:r>
              <a:rPr lang="en-US" altLang="ja-JP" sz="1400" dirty="0">
                <a:solidFill>
                  <a:prstClr val="black"/>
                </a:solidFill>
                <a:latin typeface="HGP明朝E" panose="02020900000000000000" pitchFamily="18" charset="-128"/>
                <a:ea typeface="HGP明朝E" panose="02020900000000000000" pitchFamily="18" charset="-128"/>
              </a:rPr>
              <a:t>｢</a:t>
            </a:r>
            <a:r>
              <a:rPr lang="ja-JP" altLang="en-US" sz="1400" dirty="0">
                <a:solidFill>
                  <a:prstClr val="black"/>
                </a:solidFill>
                <a:latin typeface="HGP明朝E" panose="02020900000000000000" pitchFamily="18" charset="-128"/>
                <a:ea typeface="HGP明朝E" panose="02020900000000000000" pitchFamily="18" charset="-128"/>
              </a:rPr>
              <a:t>給食従業員の検便</a:t>
            </a:r>
            <a:r>
              <a:rPr lang="en-US" altLang="ja-JP" sz="1400" dirty="0">
                <a:solidFill>
                  <a:prstClr val="black"/>
                </a:solidFill>
                <a:latin typeface="HGP明朝E" panose="02020900000000000000" pitchFamily="18" charset="-128"/>
                <a:ea typeface="HGP明朝E" panose="02020900000000000000" pitchFamily="18" charset="-128"/>
              </a:rPr>
              <a:t>｣</a:t>
            </a:r>
            <a:r>
              <a:rPr lang="ja-JP" altLang="en-US" sz="1400" dirty="0">
                <a:solidFill>
                  <a:prstClr val="black"/>
                </a:solidFill>
                <a:latin typeface="HGP明朝E" panose="02020900000000000000" pitchFamily="18" charset="-128"/>
                <a:ea typeface="HGP明朝E" panose="02020900000000000000" pitchFamily="18" charset="-128"/>
              </a:rPr>
              <a:t>など。</a:t>
            </a:r>
            <a:endParaRPr lang="en-US" altLang="ja-JP" sz="1400" dirty="0">
              <a:solidFill>
                <a:prstClr val="black"/>
              </a:solidFill>
              <a:latin typeface="HGP明朝E" panose="02020900000000000000" pitchFamily="18" charset="-128"/>
              <a:ea typeface="HGP明朝E" panose="02020900000000000000" pitchFamily="18" charset="-128"/>
            </a:endParaRPr>
          </a:p>
          <a:p>
            <a:pPr defTabSz="943478">
              <a:lnSpc>
                <a:spcPts val="2064"/>
              </a:lnSpc>
              <a:defRPr/>
            </a:pPr>
            <a:r>
              <a:rPr lang="ja-JP" altLang="en-US" sz="1400" kern="10" dirty="0">
                <a:ln w="15875">
                  <a:noFill/>
                  <a:round/>
                  <a:headEnd/>
                  <a:tailEnd/>
                </a:ln>
                <a:latin typeface="HGP明朝E" panose="02020900000000000000" pitchFamily="18" charset="-128"/>
                <a:ea typeface="HGP明朝E" panose="02020900000000000000" pitchFamily="18" charset="-128"/>
              </a:rPr>
              <a:t>　特殊健康診断については</a:t>
            </a:r>
            <a:r>
              <a:rPr lang="en-US" altLang="ja-JP" sz="1400" kern="10" dirty="0">
                <a:ln w="15875">
                  <a:noFill/>
                  <a:round/>
                  <a:headEnd/>
                  <a:tailEnd/>
                </a:ln>
                <a:latin typeface="HGP明朝E" panose="02020900000000000000" pitchFamily="18" charset="-128"/>
                <a:ea typeface="HGP明朝E" panose="02020900000000000000" pitchFamily="18" charset="-128"/>
              </a:rPr>
              <a:t>,</a:t>
            </a:r>
            <a:r>
              <a:rPr lang="ja-JP" altLang="en-US" sz="1400" kern="10" dirty="0">
                <a:ln w="15875">
                  <a:noFill/>
                  <a:round/>
                  <a:headEnd/>
                  <a:tailEnd/>
                </a:ln>
                <a:latin typeface="HGP明朝E" panose="02020900000000000000" pitchFamily="18" charset="-128"/>
                <a:ea typeface="HGP明朝E" panose="02020900000000000000" pitchFamily="18" charset="-128"/>
              </a:rPr>
              <a:t>有害業務従事者に対して</a:t>
            </a:r>
            <a:r>
              <a:rPr lang="en-US" altLang="ja-JP" sz="1400" kern="10" dirty="0">
                <a:ln w="15875">
                  <a:noFill/>
                  <a:round/>
                  <a:headEnd/>
                  <a:tailEnd/>
                </a:ln>
                <a:latin typeface="HGP明朝E" panose="02020900000000000000" pitchFamily="18" charset="-128"/>
                <a:ea typeface="HGP明朝E" panose="02020900000000000000" pitchFamily="18" charset="-128"/>
              </a:rPr>
              <a:t>,</a:t>
            </a:r>
            <a:r>
              <a:rPr lang="ja-JP" altLang="en-US" sz="1400" dirty="0">
                <a:latin typeface="HGP明朝E" panose="02020900000000000000" pitchFamily="18" charset="-128"/>
                <a:ea typeface="HGP明朝E" panose="02020900000000000000" pitchFamily="18" charset="-128"/>
              </a:rPr>
              <a:t>じん肺法による</a:t>
            </a:r>
            <a:r>
              <a:rPr lang="en-US" altLang="ja-JP" sz="1400" dirty="0">
                <a:latin typeface="HGP明朝E" panose="02020900000000000000" pitchFamily="18" charset="-128"/>
                <a:ea typeface="HGP明朝E" panose="02020900000000000000" pitchFamily="18" charset="-128"/>
              </a:rPr>
              <a:t>｢</a:t>
            </a:r>
            <a:r>
              <a:rPr lang="ja-JP" altLang="en-US" sz="1400" dirty="0">
                <a:latin typeface="HGP明朝E" panose="02020900000000000000" pitchFamily="18" charset="-128"/>
                <a:ea typeface="HGP明朝E" panose="02020900000000000000" pitchFamily="18" charset="-128"/>
              </a:rPr>
              <a:t>じん肺健康診断</a:t>
            </a:r>
            <a:r>
              <a:rPr lang="en-US" altLang="ja-JP" sz="1400" dirty="0">
                <a:latin typeface="HGP明朝E" panose="02020900000000000000" pitchFamily="18" charset="-128"/>
                <a:ea typeface="HGP明朝E" panose="02020900000000000000" pitchFamily="18" charset="-128"/>
              </a:rPr>
              <a:t>｣,</a:t>
            </a:r>
            <a:r>
              <a:rPr lang="ja-JP" altLang="en-US" sz="1400" dirty="0">
                <a:latin typeface="HGP明朝E" panose="02020900000000000000" pitchFamily="18" charset="-128"/>
                <a:ea typeface="HGP明朝E" panose="02020900000000000000" pitchFamily="18" charset="-128"/>
              </a:rPr>
              <a:t>安衛法第</a:t>
            </a:r>
            <a:r>
              <a:rPr lang="en-US" altLang="ja-JP" sz="1400" dirty="0">
                <a:latin typeface="HGP明朝E" panose="02020900000000000000" pitchFamily="18" charset="-128"/>
                <a:ea typeface="HGP明朝E" panose="02020900000000000000" pitchFamily="18" charset="-128"/>
              </a:rPr>
              <a:t>66</a:t>
            </a:r>
            <a:r>
              <a:rPr lang="ja-JP" altLang="en-US" sz="1400" dirty="0">
                <a:latin typeface="HGP明朝E" panose="02020900000000000000" pitchFamily="18" charset="-128"/>
                <a:ea typeface="HGP明朝E" panose="02020900000000000000" pitchFamily="18" charset="-128"/>
              </a:rPr>
              <a:t>条第２項による</a:t>
            </a:r>
            <a:r>
              <a:rPr lang="en-US" altLang="ja-JP" sz="1400" dirty="0">
                <a:latin typeface="HGP明朝E" panose="02020900000000000000" pitchFamily="18" charset="-128"/>
                <a:ea typeface="HGP明朝E" panose="02020900000000000000" pitchFamily="18" charset="-128"/>
              </a:rPr>
              <a:t>,</a:t>
            </a:r>
            <a:r>
              <a:rPr lang="ja-JP" altLang="en-US" sz="1400" dirty="0">
                <a:latin typeface="HGP明朝E" panose="02020900000000000000" pitchFamily="18" charset="-128"/>
                <a:ea typeface="HGP明朝E" panose="02020900000000000000" pitchFamily="18" charset="-128"/>
              </a:rPr>
              <a:t>①電離放射線</a:t>
            </a:r>
            <a:r>
              <a:rPr lang="en-US" altLang="ja-JP" sz="1400" dirty="0">
                <a:latin typeface="HGP明朝E" panose="02020900000000000000" pitchFamily="18" charset="-128"/>
                <a:ea typeface="HGP明朝E" panose="02020900000000000000" pitchFamily="18" charset="-128"/>
              </a:rPr>
              <a:t>(</a:t>
            </a:r>
            <a:r>
              <a:rPr lang="ja-JP" altLang="en-US" sz="1400" dirty="0">
                <a:latin typeface="HGP明朝E" panose="02020900000000000000" pitchFamily="18" charset="-128"/>
                <a:ea typeface="HGP明朝E" panose="02020900000000000000" pitchFamily="18" charset="-128"/>
              </a:rPr>
              <a:t>電離則</a:t>
            </a:r>
            <a:r>
              <a:rPr lang="en-US" altLang="ja-JP" sz="1400" dirty="0">
                <a:latin typeface="HGP明朝E" panose="02020900000000000000" pitchFamily="18" charset="-128"/>
                <a:ea typeface="HGP明朝E" panose="02020900000000000000" pitchFamily="18" charset="-128"/>
              </a:rPr>
              <a:t>,</a:t>
            </a:r>
            <a:r>
              <a:rPr lang="ja-JP" altLang="en-US" sz="1400" dirty="0">
                <a:latin typeface="HGP明朝E" panose="02020900000000000000" pitchFamily="18" charset="-128"/>
                <a:ea typeface="HGP明朝E" panose="02020900000000000000" pitchFamily="18" charset="-128"/>
              </a:rPr>
              <a:t>除染電離則</a:t>
            </a:r>
            <a:r>
              <a:rPr lang="en-US" altLang="ja-JP" sz="1400" dirty="0">
                <a:latin typeface="HGP明朝E" panose="02020900000000000000" pitchFamily="18" charset="-128"/>
                <a:ea typeface="HGP明朝E" panose="02020900000000000000" pitchFamily="18" charset="-128"/>
              </a:rPr>
              <a:t>),</a:t>
            </a:r>
            <a:r>
              <a:rPr lang="ja-JP" altLang="en-US" sz="1400" dirty="0">
                <a:latin typeface="HGP明朝E" panose="02020900000000000000" pitchFamily="18" charset="-128"/>
                <a:ea typeface="HGP明朝E" panose="02020900000000000000" pitchFamily="18" charset="-128"/>
              </a:rPr>
              <a:t>②高気圧作業</a:t>
            </a:r>
            <a:r>
              <a:rPr lang="en-US" altLang="ja-JP" sz="1400" dirty="0">
                <a:latin typeface="HGP明朝E" panose="02020900000000000000" pitchFamily="18" charset="-128"/>
                <a:ea typeface="HGP明朝E" panose="02020900000000000000" pitchFamily="18" charset="-128"/>
              </a:rPr>
              <a:t>(</a:t>
            </a:r>
            <a:r>
              <a:rPr lang="ja-JP" altLang="en-US" sz="1400" dirty="0">
                <a:latin typeface="HGP明朝E" panose="02020900000000000000" pitchFamily="18" charset="-128"/>
                <a:ea typeface="HGP明朝E" panose="02020900000000000000" pitchFamily="18" charset="-128"/>
              </a:rPr>
              <a:t>高圧則</a:t>
            </a:r>
            <a:r>
              <a:rPr lang="en-US" altLang="ja-JP" sz="1400" dirty="0">
                <a:latin typeface="HGP明朝E" panose="02020900000000000000" pitchFamily="18" charset="-128"/>
                <a:ea typeface="HGP明朝E" panose="02020900000000000000" pitchFamily="18" charset="-128"/>
              </a:rPr>
              <a:t>),</a:t>
            </a:r>
            <a:r>
              <a:rPr lang="ja-JP" altLang="en-US" sz="1400" dirty="0">
                <a:latin typeface="HGP明朝E" panose="02020900000000000000" pitchFamily="18" charset="-128"/>
                <a:ea typeface="HGP明朝E" panose="02020900000000000000" pitchFamily="18" charset="-128"/>
              </a:rPr>
              <a:t>③鉛</a:t>
            </a:r>
            <a:r>
              <a:rPr lang="en-US" altLang="ja-JP" sz="1400" dirty="0">
                <a:latin typeface="HGP明朝E" panose="02020900000000000000" pitchFamily="18" charset="-128"/>
                <a:ea typeface="HGP明朝E" panose="02020900000000000000" pitchFamily="18" charset="-128"/>
              </a:rPr>
              <a:t>(</a:t>
            </a:r>
            <a:r>
              <a:rPr lang="ja-JP" altLang="en-US" sz="1400" dirty="0">
                <a:latin typeface="HGP明朝E" panose="02020900000000000000" pitchFamily="18" charset="-128"/>
                <a:ea typeface="HGP明朝E" panose="02020900000000000000" pitchFamily="18" charset="-128"/>
              </a:rPr>
              <a:t>鉛則</a:t>
            </a:r>
            <a:r>
              <a:rPr lang="en-US" altLang="ja-JP" sz="1400" dirty="0">
                <a:latin typeface="HGP明朝E" panose="02020900000000000000" pitchFamily="18" charset="-128"/>
                <a:ea typeface="HGP明朝E" panose="02020900000000000000" pitchFamily="18" charset="-128"/>
              </a:rPr>
              <a:t>),</a:t>
            </a:r>
            <a:r>
              <a:rPr lang="ja-JP" altLang="en-US" sz="1400" dirty="0">
                <a:latin typeface="HGP明朝E" panose="02020900000000000000" pitchFamily="18" charset="-128"/>
                <a:ea typeface="HGP明朝E" panose="02020900000000000000" pitchFamily="18" charset="-128"/>
              </a:rPr>
              <a:t>④四アルキル鉛</a:t>
            </a:r>
            <a:r>
              <a:rPr lang="en-US" altLang="ja-JP" sz="1400" dirty="0">
                <a:latin typeface="HGP明朝E" panose="02020900000000000000" pitchFamily="18" charset="-128"/>
                <a:ea typeface="HGP明朝E" panose="02020900000000000000" pitchFamily="18" charset="-128"/>
              </a:rPr>
              <a:t>(</a:t>
            </a:r>
            <a:r>
              <a:rPr lang="ja-JP" altLang="en-US" sz="1400" dirty="0">
                <a:latin typeface="HGP明朝E" panose="02020900000000000000" pitchFamily="18" charset="-128"/>
                <a:ea typeface="HGP明朝E" panose="02020900000000000000" pitchFamily="18" charset="-128"/>
              </a:rPr>
              <a:t>四アルキル鉛則</a:t>
            </a:r>
            <a:r>
              <a:rPr lang="en-US" altLang="ja-JP" sz="1400" dirty="0">
                <a:latin typeface="HGP明朝E" panose="02020900000000000000" pitchFamily="18" charset="-128"/>
                <a:ea typeface="HGP明朝E" panose="02020900000000000000" pitchFamily="18" charset="-128"/>
              </a:rPr>
              <a:t>),</a:t>
            </a:r>
            <a:r>
              <a:rPr lang="ja-JP" altLang="en-US" sz="1400" dirty="0">
                <a:latin typeface="HGP明朝E" panose="02020900000000000000" pitchFamily="18" charset="-128"/>
                <a:ea typeface="HGP明朝E" panose="02020900000000000000" pitchFamily="18" charset="-128"/>
              </a:rPr>
              <a:t>⑤有機溶剤</a:t>
            </a:r>
            <a:r>
              <a:rPr lang="en-US" altLang="ja-JP" sz="1400" dirty="0">
                <a:latin typeface="HGP明朝E" panose="02020900000000000000" pitchFamily="18" charset="-128"/>
                <a:ea typeface="HGP明朝E" panose="02020900000000000000" pitchFamily="18" charset="-128"/>
              </a:rPr>
              <a:t>(</a:t>
            </a:r>
            <a:r>
              <a:rPr lang="ja-JP" altLang="en-US" sz="1400" dirty="0">
                <a:latin typeface="HGP明朝E" panose="02020900000000000000" pitchFamily="18" charset="-128"/>
                <a:ea typeface="HGP明朝E" panose="02020900000000000000" pitchFamily="18" charset="-128"/>
              </a:rPr>
              <a:t>有機則</a:t>
            </a:r>
            <a:r>
              <a:rPr lang="en-US" altLang="ja-JP" sz="1400" dirty="0">
                <a:latin typeface="HGP明朝E" panose="02020900000000000000" pitchFamily="18" charset="-128"/>
                <a:ea typeface="HGP明朝E" panose="02020900000000000000" pitchFamily="18" charset="-128"/>
              </a:rPr>
              <a:t>),</a:t>
            </a:r>
            <a:r>
              <a:rPr lang="ja-JP" altLang="en-US" sz="1400" dirty="0">
                <a:latin typeface="HGP明朝E" panose="02020900000000000000" pitchFamily="18" charset="-128"/>
                <a:ea typeface="HGP明朝E" panose="02020900000000000000" pitchFamily="18" charset="-128"/>
              </a:rPr>
              <a:t>⑥特定化学物質</a:t>
            </a:r>
            <a:r>
              <a:rPr lang="en-US" altLang="ja-JP" sz="1400" dirty="0">
                <a:latin typeface="HGP明朝E" panose="02020900000000000000" pitchFamily="18" charset="-128"/>
                <a:ea typeface="HGP明朝E" panose="02020900000000000000" pitchFamily="18" charset="-128"/>
              </a:rPr>
              <a:t>(</a:t>
            </a:r>
            <a:r>
              <a:rPr lang="ja-JP" altLang="en-US" sz="1400" dirty="0">
                <a:latin typeface="HGP明朝E" panose="02020900000000000000" pitchFamily="18" charset="-128"/>
                <a:ea typeface="HGP明朝E" panose="02020900000000000000" pitchFamily="18" charset="-128"/>
              </a:rPr>
              <a:t>特化則</a:t>
            </a:r>
            <a:r>
              <a:rPr lang="en-US" altLang="ja-JP" sz="1400" dirty="0">
                <a:latin typeface="HGP明朝E" panose="02020900000000000000" pitchFamily="18" charset="-128"/>
                <a:ea typeface="HGP明朝E" panose="02020900000000000000" pitchFamily="18" charset="-128"/>
              </a:rPr>
              <a:t>),</a:t>
            </a:r>
            <a:r>
              <a:rPr lang="ja-JP" altLang="en-US" sz="1400" dirty="0">
                <a:latin typeface="HGP明朝E" panose="02020900000000000000" pitchFamily="18" charset="-128"/>
                <a:ea typeface="HGP明朝E" panose="02020900000000000000" pitchFamily="18" charset="-128"/>
              </a:rPr>
              <a:t>⑦石綿</a:t>
            </a:r>
            <a:r>
              <a:rPr lang="en-US" altLang="ja-JP" sz="1400" dirty="0">
                <a:latin typeface="HGP明朝E" panose="02020900000000000000" pitchFamily="18" charset="-128"/>
                <a:ea typeface="HGP明朝E" panose="02020900000000000000" pitchFamily="18" charset="-128"/>
              </a:rPr>
              <a:t>(</a:t>
            </a:r>
            <a:r>
              <a:rPr lang="ja-JP" altLang="en-US" sz="1400" dirty="0">
                <a:latin typeface="HGP明朝E" panose="02020900000000000000" pitchFamily="18" charset="-128"/>
                <a:ea typeface="HGP明朝E" panose="02020900000000000000" pitchFamily="18" charset="-128"/>
              </a:rPr>
              <a:t>石綿則</a:t>
            </a:r>
            <a:r>
              <a:rPr lang="en-US" altLang="ja-JP" sz="1400" dirty="0">
                <a:latin typeface="HGP明朝E" panose="02020900000000000000" pitchFamily="18" charset="-128"/>
                <a:ea typeface="HGP明朝E" panose="02020900000000000000" pitchFamily="18" charset="-128"/>
              </a:rPr>
              <a:t>)</a:t>
            </a:r>
            <a:r>
              <a:rPr lang="ja-JP" altLang="en-US" sz="1400" dirty="0">
                <a:latin typeface="HGP明朝E" panose="02020900000000000000" pitchFamily="18" charset="-128"/>
                <a:ea typeface="HGP明朝E" panose="02020900000000000000" pitchFamily="18" charset="-128"/>
              </a:rPr>
              <a:t>がある。また</a:t>
            </a:r>
            <a:r>
              <a:rPr lang="en-US" altLang="ja-JP" sz="1400" dirty="0">
                <a:latin typeface="HGP明朝E" panose="02020900000000000000" pitchFamily="18" charset="-128"/>
                <a:ea typeface="HGP明朝E" panose="02020900000000000000" pitchFamily="18" charset="-128"/>
              </a:rPr>
              <a:t>,</a:t>
            </a:r>
            <a:r>
              <a:rPr lang="ja-JP" altLang="en-US" sz="1400" dirty="0">
                <a:latin typeface="HGP明朝E" panose="02020900000000000000" pitchFamily="18" charset="-128"/>
                <a:ea typeface="HGP明朝E" panose="02020900000000000000" pitchFamily="18" charset="-128"/>
              </a:rPr>
              <a:t>安衛法第</a:t>
            </a:r>
            <a:r>
              <a:rPr lang="en-US" altLang="ja-JP" sz="1400" dirty="0">
                <a:latin typeface="HGP明朝E" panose="02020900000000000000" pitchFamily="18" charset="-128"/>
                <a:ea typeface="HGP明朝E" panose="02020900000000000000" pitchFamily="18" charset="-128"/>
              </a:rPr>
              <a:t>67</a:t>
            </a:r>
            <a:r>
              <a:rPr lang="ja-JP" altLang="en-US" sz="1400" dirty="0">
                <a:latin typeface="HGP明朝E" panose="02020900000000000000" pitchFamily="18" charset="-128"/>
                <a:ea typeface="HGP明朝E" panose="02020900000000000000" pitchFamily="18" charset="-128"/>
              </a:rPr>
              <a:t>条による健康管理手帳による健康診断</a:t>
            </a:r>
            <a:r>
              <a:rPr lang="en-US" altLang="ja-JP" sz="1400" dirty="0">
                <a:latin typeface="HGP明朝E" panose="02020900000000000000" pitchFamily="18" charset="-128"/>
                <a:ea typeface="HGP明朝E" panose="02020900000000000000" pitchFamily="18" charset="-128"/>
              </a:rPr>
              <a:t>(10</a:t>
            </a:r>
            <a:r>
              <a:rPr lang="ja-JP" altLang="en-US" sz="1400" dirty="0">
                <a:latin typeface="HGP明朝E" panose="02020900000000000000" pitchFamily="18" charset="-128"/>
                <a:ea typeface="HGP明朝E" panose="02020900000000000000" pitchFamily="18" charset="-128"/>
              </a:rPr>
              <a:t>種類</a:t>
            </a:r>
            <a:r>
              <a:rPr lang="en-US" altLang="ja-JP" sz="1400" dirty="0">
                <a:latin typeface="HGP明朝E" panose="02020900000000000000" pitchFamily="18" charset="-128"/>
                <a:ea typeface="HGP明朝E" panose="02020900000000000000" pitchFamily="18" charset="-128"/>
              </a:rPr>
              <a:t>),</a:t>
            </a:r>
            <a:r>
              <a:rPr lang="ja-JP" altLang="en-US" sz="1400" dirty="0">
                <a:latin typeface="HGP明朝E" panose="02020900000000000000" pitchFamily="18" charset="-128"/>
                <a:ea typeface="HGP明朝E" panose="02020900000000000000" pitchFamily="18" charset="-128"/>
              </a:rPr>
              <a:t>安衛法第</a:t>
            </a:r>
            <a:r>
              <a:rPr lang="en-US" altLang="ja-JP" sz="1400" dirty="0">
                <a:latin typeface="HGP明朝E" panose="02020900000000000000" pitchFamily="18" charset="-128"/>
                <a:ea typeface="HGP明朝E" panose="02020900000000000000" pitchFamily="18" charset="-128"/>
              </a:rPr>
              <a:t>66</a:t>
            </a:r>
            <a:r>
              <a:rPr lang="ja-JP" altLang="en-US" sz="1400" dirty="0">
                <a:latin typeface="HGP明朝E" panose="02020900000000000000" pitchFamily="18" charset="-128"/>
                <a:ea typeface="HGP明朝E" panose="02020900000000000000" pitchFamily="18" charset="-128"/>
              </a:rPr>
              <a:t>条第３項による</a:t>
            </a:r>
            <a:r>
              <a:rPr lang="ja-JP" altLang="en-US" sz="1400" dirty="0">
                <a:solidFill>
                  <a:prstClr val="black"/>
                </a:solidFill>
                <a:latin typeface="HGP明朝E" panose="02020900000000000000" pitchFamily="18" charset="-128"/>
                <a:ea typeface="HGP明朝E" panose="02020900000000000000" pitchFamily="18" charset="-128"/>
              </a:rPr>
              <a:t>歯科医師による健康診断</a:t>
            </a:r>
            <a:r>
              <a:rPr lang="en-US" altLang="ja-JP" sz="1400" dirty="0">
                <a:solidFill>
                  <a:prstClr val="black"/>
                </a:solidFill>
                <a:latin typeface="HGP明朝E" panose="02020900000000000000" pitchFamily="18" charset="-128"/>
                <a:ea typeface="HGP明朝E" panose="02020900000000000000" pitchFamily="18" charset="-128"/>
              </a:rPr>
              <a:t>(</a:t>
            </a:r>
            <a:r>
              <a:rPr lang="ja-JP" altLang="en-US" sz="1400" dirty="0">
                <a:solidFill>
                  <a:prstClr val="black"/>
                </a:solidFill>
                <a:latin typeface="HGP明朝E" panose="02020900000000000000" pitchFamily="18" charset="-128"/>
                <a:ea typeface="HGP明朝E" panose="02020900000000000000" pitchFamily="18" charset="-128"/>
              </a:rPr>
              <a:t>安衛則第</a:t>
            </a:r>
            <a:r>
              <a:rPr lang="en-US" altLang="ja-JP" sz="1400" dirty="0">
                <a:solidFill>
                  <a:prstClr val="black"/>
                </a:solidFill>
                <a:latin typeface="HGP明朝E" panose="02020900000000000000" pitchFamily="18" charset="-128"/>
                <a:ea typeface="HGP明朝E" panose="02020900000000000000" pitchFamily="18" charset="-128"/>
              </a:rPr>
              <a:t>48</a:t>
            </a:r>
            <a:r>
              <a:rPr lang="ja-JP" altLang="en-US" sz="1400" dirty="0">
                <a:solidFill>
                  <a:prstClr val="black"/>
                </a:solidFill>
                <a:latin typeface="HGP明朝E" panose="02020900000000000000" pitchFamily="18" charset="-128"/>
                <a:ea typeface="HGP明朝E" panose="02020900000000000000" pitchFamily="18" charset="-128"/>
              </a:rPr>
              <a:t>条</a:t>
            </a:r>
            <a:r>
              <a:rPr lang="en-US" altLang="ja-JP" sz="1400" dirty="0">
                <a:solidFill>
                  <a:prstClr val="black"/>
                </a:solidFill>
                <a:latin typeface="HGP明朝E" panose="02020900000000000000" pitchFamily="18" charset="-128"/>
                <a:ea typeface="HGP明朝E" panose="02020900000000000000" pitchFamily="18" charset="-128"/>
              </a:rPr>
              <a:t>),</a:t>
            </a:r>
            <a:r>
              <a:rPr lang="ja-JP" altLang="en-US" sz="1400" dirty="0">
                <a:latin typeface="HGP明朝E" panose="02020900000000000000" pitchFamily="18" charset="-128"/>
                <a:ea typeface="HGP明朝E" panose="02020900000000000000" pitchFamily="18" charset="-128"/>
              </a:rPr>
              <a:t>行政指導による特殊健康診断</a:t>
            </a:r>
            <a:r>
              <a:rPr lang="en-US" altLang="ja-JP" sz="1400" dirty="0">
                <a:latin typeface="HGP明朝E" panose="02020900000000000000" pitchFamily="18" charset="-128"/>
                <a:ea typeface="HGP明朝E" panose="02020900000000000000" pitchFamily="18" charset="-128"/>
              </a:rPr>
              <a:t>,VDT</a:t>
            </a:r>
            <a:r>
              <a:rPr lang="ja-JP" altLang="en-US" sz="1400" dirty="0">
                <a:latin typeface="HGP明朝E" panose="02020900000000000000" pitchFamily="18" charset="-128"/>
                <a:ea typeface="HGP明朝E" panose="02020900000000000000" pitchFamily="18" charset="-128"/>
              </a:rPr>
              <a:t>作業健康診断</a:t>
            </a:r>
            <a:r>
              <a:rPr lang="en-US" altLang="ja-JP" sz="1400" dirty="0">
                <a:latin typeface="HGP明朝E" panose="02020900000000000000" pitchFamily="18" charset="-128"/>
                <a:ea typeface="HGP明朝E" panose="02020900000000000000" pitchFamily="18" charset="-128"/>
              </a:rPr>
              <a:t>,</a:t>
            </a:r>
            <a:r>
              <a:rPr lang="ja-JP" altLang="en-US" sz="1400" dirty="0">
                <a:latin typeface="HGP明朝E" panose="02020900000000000000" pitchFamily="18" charset="-128"/>
                <a:ea typeface="HGP明朝E" panose="02020900000000000000" pitchFamily="18" charset="-128"/>
              </a:rPr>
              <a:t>騒音健康診断</a:t>
            </a:r>
            <a:r>
              <a:rPr lang="en-US" altLang="ja-JP" sz="1400" dirty="0">
                <a:latin typeface="HGP明朝E" panose="02020900000000000000" pitchFamily="18" charset="-128"/>
                <a:ea typeface="HGP明朝E" panose="02020900000000000000" pitchFamily="18" charset="-128"/>
              </a:rPr>
              <a:t>,</a:t>
            </a:r>
            <a:r>
              <a:rPr lang="ja-JP" altLang="en-US" sz="1400" dirty="0">
                <a:latin typeface="HGP明朝E" panose="02020900000000000000" pitchFamily="18" charset="-128"/>
                <a:ea typeface="HGP明朝E" panose="02020900000000000000" pitchFamily="18" charset="-128"/>
              </a:rPr>
              <a:t>振動病健康診断などもある。</a:t>
            </a:r>
            <a:endParaRPr lang="en-US" altLang="ja-JP" sz="1400" dirty="0">
              <a:latin typeface="HGP明朝E" panose="02020900000000000000" pitchFamily="18" charset="-128"/>
              <a:ea typeface="HGP明朝E" panose="02020900000000000000" pitchFamily="18" charset="-128"/>
            </a:endParaRPr>
          </a:p>
          <a:p>
            <a:pPr defTabSz="943478">
              <a:lnSpc>
                <a:spcPts val="2064"/>
              </a:lnSpc>
              <a:defRPr/>
            </a:pPr>
            <a:r>
              <a:rPr lang="ja-JP" altLang="en-US" sz="1400" dirty="0">
                <a:latin typeface="HGP明朝E" panose="02020900000000000000" pitchFamily="18" charset="-128"/>
                <a:ea typeface="HGP明朝E" panose="02020900000000000000" pitchFamily="18" charset="-128"/>
              </a:rPr>
              <a:t>　事業者によらない法定の</a:t>
            </a:r>
            <a:r>
              <a:rPr lang="ja-JP" altLang="en-US" sz="1400" kern="10" dirty="0">
                <a:ln w="15875">
                  <a:noFill/>
                  <a:round/>
                  <a:headEnd/>
                  <a:tailEnd/>
                </a:ln>
                <a:latin typeface="HGP明朝E" panose="02020900000000000000" pitchFamily="18" charset="-128"/>
                <a:ea typeface="HGP明朝E" panose="02020900000000000000" pitchFamily="18" charset="-128"/>
              </a:rPr>
              <a:t>健康診断として</a:t>
            </a:r>
            <a:r>
              <a:rPr lang="en-US" altLang="ja-JP" sz="1400" kern="10" dirty="0">
                <a:ln w="15875">
                  <a:noFill/>
                  <a:round/>
                  <a:headEnd/>
                  <a:tailEnd/>
                </a:ln>
                <a:latin typeface="HGP明朝E" panose="02020900000000000000" pitchFamily="18" charset="-128"/>
                <a:ea typeface="HGP明朝E" panose="02020900000000000000" pitchFamily="18" charset="-128"/>
              </a:rPr>
              <a:t>,</a:t>
            </a:r>
            <a:r>
              <a:rPr lang="ja-JP" altLang="en-US" sz="1400" dirty="0">
                <a:solidFill>
                  <a:prstClr val="black"/>
                </a:solidFill>
                <a:latin typeface="HGP明朝E" panose="02020900000000000000" pitchFamily="18" charset="-128"/>
                <a:ea typeface="HGP明朝E" panose="02020900000000000000" pitchFamily="18" charset="-128"/>
              </a:rPr>
              <a:t>安衛法第</a:t>
            </a:r>
            <a:r>
              <a:rPr lang="en-US" altLang="ja-JP" sz="1400" dirty="0">
                <a:solidFill>
                  <a:prstClr val="black"/>
                </a:solidFill>
                <a:latin typeface="HGP明朝E" panose="02020900000000000000" pitchFamily="18" charset="-128"/>
                <a:ea typeface="HGP明朝E" panose="02020900000000000000" pitchFamily="18" charset="-128"/>
              </a:rPr>
              <a:t>66</a:t>
            </a:r>
            <a:r>
              <a:rPr lang="ja-JP" altLang="en-US" sz="1400" dirty="0">
                <a:solidFill>
                  <a:prstClr val="black"/>
                </a:solidFill>
                <a:latin typeface="HGP明朝E" panose="02020900000000000000" pitchFamily="18" charset="-128"/>
                <a:ea typeface="HGP明朝E" panose="02020900000000000000" pitchFamily="18" charset="-128"/>
              </a:rPr>
              <a:t>条の２</a:t>
            </a:r>
            <a:r>
              <a:rPr lang="en-US" altLang="ja-JP" sz="1400" dirty="0">
                <a:solidFill>
                  <a:prstClr val="black"/>
                </a:solidFill>
                <a:latin typeface="HGP明朝E" panose="02020900000000000000" pitchFamily="18" charset="-128"/>
                <a:ea typeface="HGP明朝E" panose="02020900000000000000" pitchFamily="18" charset="-128"/>
              </a:rPr>
              <a:t>(</a:t>
            </a:r>
            <a:r>
              <a:rPr lang="ja-JP" altLang="en-US" sz="1400" dirty="0">
                <a:solidFill>
                  <a:prstClr val="black"/>
                </a:solidFill>
                <a:latin typeface="HGP明朝E" panose="02020900000000000000" pitchFamily="18" charset="-128"/>
                <a:ea typeface="HGP明朝E" panose="02020900000000000000" pitchFamily="18" charset="-128"/>
              </a:rPr>
              <a:t>安衛則第</a:t>
            </a:r>
            <a:r>
              <a:rPr lang="en-US" altLang="ja-JP" sz="1400" dirty="0">
                <a:solidFill>
                  <a:prstClr val="black"/>
                </a:solidFill>
                <a:latin typeface="HGP明朝E" panose="02020900000000000000" pitchFamily="18" charset="-128"/>
                <a:ea typeface="HGP明朝E" panose="02020900000000000000" pitchFamily="18" charset="-128"/>
              </a:rPr>
              <a:t>50</a:t>
            </a:r>
            <a:r>
              <a:rPr lang="ja-JP" altLang="en-US" sz="1400" dirty="0">
                <a:solidFill>
                  <a:prstClr val="black"/>
                </a:solidFill>
                <a:latin typeface="HGP明朝E" panose="02020900000000000000" pitchFamily="18" charset="-128"/>
                <a:ea typeface="HGP明朝E" panose="02020900000000000000" pitchFamily="18" charset="-128"/>
              </a:rPr>
              <a:t>条の</a:t>
            </a:r>
            <a:r>
              <a:rPr lang="en-US" altLang="ja-JP" sz="1400" dirty="0">
                <a:solidFill>
                  <a:prstClr val="black"/>
                </a:solidFill>
                <a:latin typeface="HGP明朝E" panose="02020900000000000000" pitchFamily="18" charset="-128"/>
                <a:ea typeface="HGP明朝E" panose="02020900000000000000" pitchFamily="18" charset="-128"/>
              </a:rPr>
              <a:t>2)</a:t>
            </a:r>
            <a:r>
              <a:rPr lang="ja-JP" altLang="en-US" sz="1400" dirty="0">
                <a:solidFill>
                  <a:prstClr val="black"/>
                </a:solidFill>
                <a:latin typeface="HGP明朝E" panose="02020900000000000000" pitchFamily="18" charset="-128"/>
                <a:ea typeface="HGP明朝E" panose="02020900000000000000" pitchFamily="18" charset="-128"/>
              </a:rPr>
              <a:t>で</a:t>
            </a:r>
            <a:r>
              <a:rPr lang="en-US" altLang="ja-JP" sz="1400" dirty="0">
                <a:solidFill>
                  <a:prstClr val="black"/>
                </a:solidFill>
                <a:latin typeface="HGP明朝E" panose="02020900000000000000" pitchFamily="18" charset="-128"/>
                <a:ea typeface="HGP明朝E" panose="02020900000000000000" pitchFamily="18" charset="-128"/>
              </a:rPr>
              <a:t>｢</a:t>
            </a:r>
            <a:r>
              <a:rPr lang="ja-JP" altLang="en-US" sz="1400" dirty="0">
                <a:solidFill>
                  <a:prstClr val="black"/>
                </a:solidFill>
                <a:latin typeface="HGP明朝E" panose="02020900000000000000" pitchFamily="18" charset="-128"/>
                <a:ea typeface="HGP明朝E" panose="02020900000000000000" pitchFamily="18" charset="-128"/>
              </a:rPr>
              <a:t>自発的健康診断</a:t>
            </a:r>
            <a:r>
              <a:rPr lang="en-US" altLang="ja-JP" sz="1400" dirty="0">
                <a:solidFill>
                  <a:prstClr val="black"/>
                </a:solidFill>
                <a:latin typeface="HGP明朝E" panose="02020900000000000000" pitchFamily="18" charset="-128"/>
                <a:ea typeface="HGP明朝E" panose="02020900000000000000" pitchFamily="18" charset="-128"/>
              </a:rPr>
              <a:t>｣,</a:t>
            </a:r>
            <a:r>
              <a:rPr lang="ja-JP" altLang="en-US" sz="1400" dirty="0">
                <a:solidFill>
                  <a:prstClr val="black"/>
                </a:solidFill>
                <a:latin typeface="HGP明朝E" panose="02020900000000000000" pitchFamily="18" charset="-128"/>
                <a:ea typeface="HGP明朝E" panose="02020900000000000000" pitchFamily="18" charset="-128"/>
              </a:rPr>
              <a:t>労災保険による二次健康診断等給付による健康診断</a:t>
            </a:r>
            <a:r>
              <a:rPr lang="en-US" altLang="ja-JP" sz="1400" dirty="0">
                <a:solidFill>
                  <a:prstClr val="black"/>
                </a:solidFill>
                <a:latin typeface="HGP明朝E" panose="02020900000000000000" pitchFamily="18" charset="-128"/>
                <a:ea typeface="HGP明朝E" panose="02020900000000000000" pitchFamily="18" charset="-128"/>
              </a:rPr>
              <a:t>(</a:t>
            </a:r>
            <a:r>
              <a:rPr lang="ja-JP" altLang="en-US" sz="1400" dirty="0">
                <a:solidFill>
                  <a:prstClr val="black"/>
                </a:solidFill>
                <a:latin typeface="HGP明朝E" panose="02020900000000000000" pitchFamily="18" charset="-128"/>
                <a:ea typeface="HGP明朝E" panose="02020900000000000000" pitchFamily="18" charset="-128"/>
              </a:rPr>
              <a:t>労災保険法第</a:t>
            </a:r>
            <a:r>
              <a:rPr lang="en-US" altLang="ja-JP" sz="1400" dirty="0">
                <a:solidFill>
                  <a:prstClr val="black"/>
                </a:solidFill>
                <a:latin typeface="HGP明朝E" panose="02020900000000000000" pitchFamily="18" charset="-128"/>
                <a:ea typeface="HGP明朝E" panose="02020900000000000000" pitchFamily="18" charset="-128"/>
              </a:rPr>
              <a:t>7</a:t>
            </a:r>
            <a:r>
              <a:rPr lang="ja-JP" altLang="en-US" sz="1400" dirty="0">
                <a:solidFill>
                  <a:prstClr val="black"/>
                </a:solidFill>
                <a:latin typeface="HGP明朝E" panose="02020900000000000000" pitchFamily="18" charset="-128"/>
                <a:ea typeface="HGP明朝E" panose="02020900000000000000" pitchFamily="18" charset="-128"/>
              </a:rPr>
              <a:t>条第</a:t>
            </a:r>
            <a:r>
              <a:rPr lang="en-US" altLang="ja-JP" sz="1400" dirty="0">
                <a:solidFill>
                  <a:prstClr val="black"/>
                </a:solidFill>
                <a:latin typeface="HGP明朝E" panose="02020900000000000000" pitchFamily="18" charset="-128"/>
                <a:ea typeface="HGP明朝E" panose="02020900000000000000" pitchFamily="18" charset="-128"/>
              </a:rPr>
              <a:t>1</a:t>
            </a:r>
            <a:r>
              <a:rPr lang="ja-JP" altLang="en-US" sz="1400" dirty="0">
                <a:solidFill>
                  <a:prstClr val="black"/>
                </a:solidFill>
                <a:latin typeface="HGP明朝E" panose="02020900000000000000" pitchFamily="18" charset="-128"/>
                <a:ea typeface="HGP明朝E" panose="02020900000000000000" pitchFamily="18" charset="-128"/>
              </a:rPr>
              <a:t>項</a:t>
            </a:r>
            <a:r>
              <a:rPr lang="en-US" altLang="ja-JP" sz="1400" dirty="0">
                <a:solidFill>
                  <a:prstClr val="black"/>
                </a:solidFill>
                <a:latin typeface="HGP明朝E" panose="02020900000000000000" pitchFamily="18" charset="-128"/>
                <a:ea typeface="HGP明朝E" panose="02020900000000000000" pitchFamily="18" charset="-128"/>
              </a:rPr>
              <a:t>3</a:t>
            </a:r>
            <a:r>
              <a:rPr lang="ja-JP" altLang="en-US" sz="1400" dirty="0">
                <a:solidFill>
                  <a:prstClr val="black"/>
                </a:solidFill>
                <a:latin typeface="HGP明朝E" panose="02020900000000000000" pitchFamily="18" charset="-128"/>
                <a:ea typeface="HGP明朝E" panose="02020900000000000000" pitchFamily="18" charset="-128"/>
              </a:rPr>
              <a:t>号</a:t>
            </a:r>
            <a:r>
              <a:rPr lang="en-US" altLang="ja-JP" sz="1400" dirty="0">
                <a:solidFill>
                  <a:prstClr val="black"/>
                </a:solidFill>
                <a:latin typeface="HGP明朝E" panose="02020900000000000000" pitchFamily="18" charset="-128"/>
                <a:ea typeface="HGP明朝E" panose="02020900000000000000" pitchFamily="18" charset="-128"/>
              </a:rPr>
              <a:t>)</a:t>
            </a:r>
            <a:r>
              <a:rPr lang="ja-JP" altLang="en-US" sz="1400" dirty="0">
                <a:solidFill>
                  <a:prstClr val="black"/>
                </a:solidFill>
                <a:latin typeface="HGP明朝E" panose="02020900000000000000" pitchFamily="18" charset="-128"/>
                <a:ea typeface="HGP明朝E" panose="02020900000000000000" pitchFamily="18" charset="-128"/>
              </a:rPr>
              <a:t>がある</a:t>
            </a:r>
            <a:r>
              <a:rPr lang="ja-JP" altLang="en-US" sz="1400" dirty="0" smtClean="0">
                <a:solidFill>
                  <a:prstClr val="black"/>
                </a:solidFill>
                <a:latin typeface="HGP明朝E" panose="02020900000000000000" pitchFamily="18" charset="-128"/>
                <a:ea typeface="HGP明朝E" panose="02020900000000000000" pitchFamily="18" charset="-128"/>
              </a:rPr>
              <a:t>。</a:t>
            </a:r>
            <a:endParaRPr lang="en-US" altLang="ja-JP" sz="1400" dirty="0">
              <a:latin typeface="HGP明朝E" panose="02020900000000000000" pitchFamily="18" charset="-128"/>
              <a:ea typeface="HGP明朝E" panose="02020900000000000000" pitchFamily="18" charset="-128"/>
            </a:endParaRPr>
          </a:p>
        </p:txBody>
      </p:sp>
      <p:sp>
        <p:nvSpPr>
          <p:cNvPr id="2" name="スライド番号プレースホルダー 1"/>
          <p:cNvSpPr>
            <a:spLocks noGrp="1"/>
          </p:cNvSpPr>
          <p:nvPr>
            <p:ph type="sldNum" sz="quarter" idx="10"/>
          </p:nvPr>
        </p:nvSpPr>
        <p:spPr/>
        <p:txBody>
          <a:bodyPr/>
          <a:lstStyle/>
          <a:p>
            <a:fld id="{5F65748C-C6D8-4748-808C-1CEA1825BD04}" type="slidenum">
              <a:rPr kumimoji="1" lang="ja-JP" altLang="en-US" smtClean="0"/>
              <a:t>66</a:t>
            </a:fld>
            <a:endParaRPr kumimoji="1" lang="ja-JP" altLang="en-US"/>
          </a:p>
        </p:txBody>
      </p:sp>
    </p:spTree>
    <p:extLst>
      <p:ext uri="{BB962C8B-B14F-4D97-AF65-F5344CB8AC3E}">
        <p14:creationId xmlns:p14="http://schemas.microsoft.com/office/powerpoint/2010/main" val="1162500479"/>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23" name="Rectangle 2"/>
          <p:cNvSpPr>
            <a:spLocks noGrp="1" noRot="1" noChangeAspect="1" noChangeArrowheads="1" noTextEdit="1"/>
          </p:cNvSpPr>
          <p:nvPr>
            <p:ph type="sldImg"/>
          </p:nvPr>
        </p:nvSpPr>
        <p:spPr>
          <a:xfrm>
            <a:off x="1154113" y="741363"/>
            <a:ext cx="4814887" cy="3889375"/>
          </a:xfrm>
          <a:prstGeom prst="rect">
            <a:avLst/>
          </a:prstGeom>
          <a:ln/>
        </p:spPr>
      </p:sp>
      <p:sp>
        <p:nvSpPr>
          <p:cNvPr id="133124" name="Rectangle 3"/>
          <p:cNvSpPr>
            <a:spLocks noGrp="1" noChangeAspect="1" noChangeArrowheads="1"/>
          </p:cNvSpPr>
          <p:nvPr>
            <p:ph type="body" idx="1"/>
          </p:nvPr>
        </p:nvSpPr>
        <p:spPr>
          <a:xfrm>
            <a:off x="1170855" y="4837771"/>
            <a:ext cx="4814976" cy="4794037"/>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defTabSz="1022717">
              <a:lnSpc>
                <a:spcPts val="2064"/>
              </a:lnSpc>
              <a:spcBef>
                <a:spcPct val="0"/>
              </a:spcBef>
              <a:defRPr/>
            </a:pPr>
            <a:r>
              <a:rPr lang="ja-JP" altLang="en-US" sz="1400" dirty="0">
                <a:latin typeface="HGP明朝E" panose="02020900000000000000" pitchFamily="18" charset="-128"/>
                <a:ea typeface="HGP明朝E" panose="02020900000000000000" pitchFamily="18" charset="-128"/>
              </a:rPr>
              <a:t>　昭和</a:t>
            </a:r>
            <a:r>
              <a:rPr lang="en-US" altLang="ja-JP" sz="1400" dirty="0">
                <a:latin typeface="HGP明朝E" panose="02020900000000000000" pitchFamily="18" charset="-128"/>
                <a:ea typeface="HGP明朝E" panose="02020900000000000000" pitchFamily="18" charset="-128"/>
              </a:rPr>
              <a:t>22</a:t>
            </a:r>
            <a:r>
              <a:rPr lang="ja-JP" altLang="en-US" sz="1400" dirty="0">
                <a:latin typeface="HGP明朝E" panose="02020900000000000000" pitchFamily="18" charset="-128"/>
                <a:ea typeface="HGP明朝E" panose="02020900000000000000" pitchFamily="18" charset="-128"/>
              </a:rPr>
              <a:t>年施行の労働基準基準法では</a:t>
            </a:r>
            <a:r>
              <a:rPr lang="en-US" altLang="ja-JP" sz="1400" dirty="0">
                <a:latin typeface="HGP明朝E" panose="02020900000000000000" pitchFamily="18" charset="-128"/>
                <a:ea typeface="HGP明朝E" panose="02020900000000000000" pitchFamily="18" charset="-128"/>
              </a:rPr>
              <a:t>,</a:t>
            </a:r>
            <a:r>
              <a:rPr lang="ja-JP" altLang="en-US" sz="1400" dirty="0">
                <a:latin typeface="HGP明朝E" panose="02020900000000000000" pitchFamily="18" charset="-128"/>
                <a:ea typeface="HGP明朝E" panose="02020900000000000000" pitchFamily="18" charset="-128"/>
              </a:rPr>
              <a:t>労働者には</a:t>
            </a:r>
            <a:r>
              <a:rPr lang="en-US" altLang="ja-JP" sz="1400" dirty="0">
                <a:latin typeface="HGP明朝E" panose="02020900000000000000" pitchFamily="18" charset="-128"/>
                <a:ea typeface="HGP明朝E" panose="02020900000000000000" pitchFamily="18" charset="-128"/>
              </a:rPr>
              <a:t>1</a:t>
            </a:r>
            <a:r>
              <a:rPr lang="ja-JP" altLang="en-US" sz="1400" dirty="0">
                <a:latin typeface="HGP明朝E" panose="02020900000000000000" pitchFamily="18" charset="-128"/>
                <a:ea typeface="HGP明朝E" panose="02020900000000000000" pitchFamily="18" charset="-128"/>
              </a:rPr>
              <a:t>年</a:t>
            </a:r>
            <a:r>
              <a:rPr lang="en-US" altLang="ja-JP" sz="1400" dirty="0">
                <a:latin typeface="HGP明朝E" panose="02020900000000000000" pitchFamily="18" charset="-128"/>
                <a:ea typeface="HGP明朝E" panose="02020900000000000000" pitchFamily="18" charset="-128"/>
              </a:rPr>
              <a:t>1</a:t>
            </a:r>
            <a:r>
              <a:rPr lang="ja-JP" altLang="en-US" sz="1400" dirty="0">
                <a:latin typeface="HGP明朝E" panose="02020900000000000000" pitchFamily="18" charset="-128"/>
                <a:ea typeface="HGP明朝E" panose="02020900000000000000" pitchFamily="18" charset="-128"/>
              </a:rPr>
              <a:t>回の定期検診を受けたくないといって受けない権利もあり</a:t>
            </a:r>
            <a:r>
              <a:rPr lang="en-US" altLang="ja-JP" sz="1400" dirty="0">
                <a:latin typeface="HGP明朝E" panose="02020900000000000000" pitchFamily="18" charset="-128"/>
                <a:ea typeface="HGP明朝E" panose="02020900000000000000" pitchFamily="18" charset="-128"/>
              </a:rPr>
              <a:t>,</a:t>
            </a:r>
            <a:r>
              <a:rPr lang="ja-JP" altLang="en-US" sz="1400" dirty="0">
                <a:latin typeface="HGP明朝E" panose="02020900000000000000" pitchFamily="18" charset="-128"/>
                <a:ea typeface="HGP明朝E" panose="02020900000000000000" pitchFamily="18" charset="-128"/>
              </a:rPr>
              <a:t>検診を受けるか否かは労働者の選択権があった。</a:t>
            </a:r>
            <a:endParaRPr lang="en-US" altLang="ja-JP" sz="1400" dirty="0">
              <a:latin typeface="HGP明朝E" panose="02020900000000000000" pitchFamily="18" charset="-128"/>
              <a:ea typeface="HGP明朝E" panose="02020900000000000000" pitchFamily="18" charset="-128"/>
            </a:endParaRPr>
          </a:p>
          <a:p>
            <a:pPr defTabSz="1022717">
              <a:lnSpc>
                <a:spcPts val="2064"/>
              </a:lnSpc>
              <a:spcBef>
                <a:spcPct val="0"/>
              </a:spcBef>
              <a:defRPr/>
            </a:pPr>
            <a:r>
              <a:rPr lang="ja-JP" altLang="en-US" sz="1400" dirty="0">
                <a:latin typeface="HGP明朝E" panose="02020900000000000000" pitchFamily="18" charset="-128"/>
                <a:ea typeface="HGP明朝E" panose="02020900000000000000" pitchFamily="18" charset="-128"/>
              </a:rPr>
              <a:t>　この労働基準法による</a:t>
            </a:r>
            <a:r>
              <a:rPr lang="en-US" altLang="ja-JP" sz="1400" dirty="0">
                <a:latin typeface="HGP明朝E" panose="02020900000000000000" pitchFamily="18" charset="-128"/>
                <a:ea typeface="HGP明朝E" panose="02020900000000000000" pitchFamily="18" charset="-128"/>
              </a:rPr>
              <a:t>｢</a:t>
            </a:r>
            <a:r>
              <a:rPr lang="ja-JP" altLang="en-US" sz="1400" dirty="0">
                <a:latin typeface="HGP明朝E" panose="02020900000000000000" pitchFamily="18" charset="-128"/>
                <a:ea typeface="HGP明朝E" panose="02020900000000000000" pitchFamily="18" charset="-128"/>
              </a:rPr>
              <a:t>使用者貴任</a:t>
            </a:r>
            <a:r>
              <a:rPr lang="en-US" altLang="ja-JP" sz="1400" dirty="0">
                <a:latin typeface="HGP明朝E" panose="02020900000000000000" pitchFamily="18" charset="-128"/>
                <a:ea typeface="HGP明朝E" panose="02020900000000000000" pitchFamily="18" charset="-128"/>
              </a:rPr>
              <a:t>｣</a:t>
            </a:r>
            <a:r>
              <a:rPr lang="ja-JP" altLang="en-US" sz="1400" dirty="0">
                <a:latin typeface="HGP明朝E" panose="02020900000000000000" pitchFamily="18" charset="-128"/>
                <a:ea typeface="HGP明朝E" panose="02020900000000000000" pitchFamily="18" charset="-128"/>
              </a:rPr>
              <a:t>と</a:t>
            </a:r>
            <a:r>
              <a:rPr lang="en-US" altLang="ja-JP" sz="1400" dirty="0">
                <a:latin typeface="HGP明朝E" panose="02020900000000000000" pitchFamily="18" charset="-128"/>
                <a:ea typeface="HGP明朝E" panose="02020900000000000000" pitchFamily="18" charset="-128"/>
              </a:rPr>
              <a:t>｢</a:t>
            </a:r>
            <a:r>
              <a:rPr lang="ja-JP" altLang="en-US" sz="1400" dirty="0">
                <a:latin typeface="HGP明朝E" panose="02020900000000000000" pitchFamily="18" charset="-128"/>
                <a:ea typeface="HGP明朝E" panose="02020900000000000000" pitchFamily="18" charset="-128"/>
              </a:rPr>
              <a:t>労働者の権利を守る</a:t>
            </a:r>
            <a:r>
              <a:rPr lang="en-US" altLang="ja-JP" sz="1400" dirty="0">
                <a:latin typeface="HGP明朝E" panose="02020900000000000000" pitchFamily="18" charset="-128"/>
                <a:ea typeface="HGP明朝E" panose="02020900000000000000" pitchFamily="18" charset="-128"/>
              </a:rPr>
              <a:t>｣</a:t>
            </a:r>
            <a:r>
              <a:rPr lang="ja-JP" altLang="en-US" sz="1400" dirty="0">
                <a:latin typeface="HGP明朝E" panose="02020900000000000000" pitchFamily="18" charset="-128"/>
                <a:ea typeface="HGP明朝E" panose="02020900000000000000" pitchFamily="18" charset="-128"/>
              </a:rPr>
              <a:t>立場での労働安全衛生の限界を克服する目的で</a:t>
            </a:r>
            <a:r>
              <a:rPr lang="en-US" altLang="ja-JP" sz="1400" dirty="0">
                <a:latin typeface="HGP明朝E" panose="02020900000000000000" pitchFamily="18" charset="-128"/>
                <a:ea typeface="HGP明朝E" panose="02020900000000000000" pitchFamily="18" charset="-128"/>
              </a:rPr>
              <a:t>,</a:t>
            </a:r>
            <a:r>
              <a:rPr lang="ja-JP" altLang="en-US" sz="1400" dirty="0">
                <a:latin typeface="HGP明朝E" panose="02020900000000000000" pitchFamily="18" charset="-128"/>
                <a:ea typeface="HGP明朝E" panose="02020900000000000000" pitchFamily="18" charset="-128"/>
              </a:rPr>
              <a:t>昭和</a:t>
            </a:r>
            <a:r>
              <a:rPr lang="en-US" altLang="ja-JP" sz="1400" dirty="0">
                <a:latin typeface="HGP明朝E" panose="02020900000000000000" pitchFamily="18" charset="-128"/>
                <a:ea typeface="HGP明朝E" panose="02020900000000000000" pitchFamily="18" charset="-128"/>
              </a:rPr>
              <a:t>47</a:t>
            </a:r>
            <a:r>
              <a:rPr lang="ja-JP" altLang="en-US" sz="1400" dirty="0">
                <a:latin typeface="HGP明朝E" panose="02020900000000000000" pitchFamily="18" charset="-128"/>
                <a:ea typeface="HGP明朝E" panose="02020900000000000000" pitchFamily="18" charset="-128"/>
              </a:rPr>
              <a:t>年安衛法が施行され</a:t>
            </a:r>
            <a:r>
              <a:rPr lang="en-US" altLang="ja-JP" sz="1400" dirty="0">
                <a:latin typeface="HGP明朝E" panose="02020900000000000000" pitchFamily="18" charset="-128"/>
                <a:ea typeface="HGP明朝E" panose="02020900000000000000" pitchFamily="18" charset="-128"/>
              </a:rPr>
              <a:t>,</a:t>
            </a:r>
            <a:r>
              <a:rPr lang="ja-JP" altLang="en-US" sz="1400" dirty="0">
                <a:latin typeface="HGP明朝E" panose="02020900000000000000" pitchFamily="18" charset="-128"/>
                <a:ea typeface="HGP明朝E" panose="02020900000000000000" pitchFamily="18" charset="-128"/>
              </a:rPr>
              <a:t>労働者の安全や健康問題は</a:t>
            </a:r>
            <a:r>
              <a:rPr lang="en-US" altLang="ja-JP" sz="1400" dirty="0">
                <a:latin typeface="HGP明朝E" panose="02020900000000000000" pitchFamily="18" charset="-128"/>
                <a:ea typeface="HGP明朝E" panose="02020900000000000000" pitchFamily="18" charset="-128"/>
              </a:rPr>
              <a:t>,</a:t>
            </a:r>
            <a:r>
              <a:rPr lang="ja-JP" altLang="en-US" sz="1400" dirty="0">
                <a:latin typeface="HGP明朝E" panose="02020900000000000000" pitchFamily="18" charset="-128"/>
                <a:ea typeface="HGP明朝E" panose="02020900000000000000" pitchFamily="18" charset="-128"/>
              </a:rPr>
              <a:t>以前の</a:t>
            </a:r>
            <a:r>
              <a:rPr lang="en-US" altLang="ja-JP" sz="1400" dirty="0">
                <a:latin typeface="HGP明朝E" panose="02020900000000000000" pitchFamily="18" charset="-128"/>
                <a:ea typeface="HGP明朝E" panose="02020900000000000000" pitchFamily="18" charset="-128"/>
              </a:rPr>
              <a:t>｢</a:t>
            </a:r>
            <a:r>
              <a:rPr lang="ja-JP" altLang="en-US" sz="1400" dirty="0">
                <a:latin typeface="HGP明朝E" panose="02020900000000000000" pitchFamily="18" charset="-128"/>
                <a:ea typeface="HGP明朝E" panose="02020900000000000000" pitchFamily="18" charset="-128"/>
              </a:rPr>
              <a:t>権利と義務との問題ではなく</a:t>
            </a:r>
            <a:r>
              <a:rPr lang="en-US" altLang="ja-JP" sz="1400" dirty="0">
                <a:latin typeface="HGP明朝E" panose="02020900000000000000" pitchFamily="18" charset="-128"/>
                <a:ea typeface="HGP明朝E" panose="02020900000000000000" pitchFamily="18" charset="-128"/>
              </a:rPr>
              <a:t>,</a:t>
            </a:r>
            <a:r>
              <a:rPr lang="ja-JP" altLang="en-US" sz="1400" dirty="0">
                <a:latin typeface="HGP明朝E" panose="02020900000000000000" pitchFamily="18" charset="-128"/>
                <a:ea typeface="HGP明朝E" panose="02020900000000000000" pitchFamily="18" charset="-128"/>
              </a:rPr>
              <a:t>労使対等の責任であること</a:t>
            </a:r>
            <a:r>
              <a:rPr lang="en-US" altLang="ja-JP" sz="1400" dirty="0">
                <a:latin typeface="HGP明朝E" panose="02020900000000000000" pitchFamily="18" charset="-128"/>
                <a:ea typeface="HGP明朝E" panose="02020900000000000000" pitchFamily="18" charset="-128"/>
              </a:rPr>
              <a:t>｣</a:t>
            </a:r>
            <a:r>
              <a:rPr lang="ja-JP" altLang="en-US" sz="1400" dirty="0">
                <a:latin typeface="HGP明朝E" panose="02020900000000000000" pitchFamily="18" charset="-128"/>
                <a:ea typeface="HGP明朝E" panose="02020900000000000000" pitchFamily="18" charset="-128"/>
              </a:rPr>
              <a:t>へ変化した。</a:t>
            </a:r>
            <a:endParaRPr lang="en-US" altLang="ja-JP" sz="1400" dirty="0">
              <a:latin typeface="HGP明朝E" panose="02020900000000000000" pitchFamily="18" charset="-128"/>
              <a:ea typeface="HGP明朝E" panose="02020900000000000000" pitchFamily="18" charset="-128"/>
            </a:endParaRPr>
          </a:p>
          <a:p>
            <a:pPr defTabSz="1022717">
              <a:spcBef>
                <a:spcPct val="0"/>
              </a:spcBef>
              <a:defRPr/>
            </a:pPr>
            <a:r>
              <a:rPr lang="ja-JP" altLang="en-US" sz="1400" dirty="0">
                <a:latin typeface="HGP明朝E" panose="02020900000000000000" pitchFamily="18" charset="-128"/>
                <a:ea typeface="HGP明朝E" panose="02020900000000000000" pitchFamily="18" charset="-128"/>
              </a:rPr>
              <a:t>　そして</a:t>
            </a:r>
            <a:r>
              <a:rPr lang="en-US" altLang="ja-JP" sz="1400" dirty="0">
                <a:latin typeface="HGP明朝E" panose="02020900000000000000" pitchFamily="18" charset="-128"/>
                <a:ea typeface="HGP明朝E" panose="02020900000000000000" pitchFamily="18" charset="-128"/>
              </a:rPr>
              <a:t>,</a:t>
            </a:r>
            <a:r>
              <a:rPr lang="ja-JP" altLang="en-US" sz="1400" dirty="0">
                <a:latin typeface="HGP明朝E" panose="02020900000000000000" pitchFamily="18" charset="-128"/>
                <a:ea typeface="HGP明朝E" panose="02020900000000000000" pitchFamily="18" charset="-128"/>
              </a:rPr>
              <a:t>同法</a:t>
            </a:r>
            <a:r>
              <a:rPr lang="en-US" altLang="ja-JP" sz="1400" dirty="0">
                <a:latin typeface="HGP明朝E" panose="02020900000000000000" pitchFamily="18" charset="-128"/>
                <a:ea typeface="HGP明朝E" panose="02020900000000000000" pitchFamily="18" charset="-128"/>
              </a:rPr>
              <a:t>66</a:t>
            </a:r>
            <a:r>
              <a:rPr lang="ja-JP" altLang="en-US" sz="1400" dirty="0">
                <a:latin typeface="HGP明朝E" panose="02020900000000000000" pitchFamily="18" charset="-128"/>
                <a:ea typeface="HGP明朝E" panose="02020900000000000000" pitchFamily="18" charset="-128"/>
              </a:rPr>
              <a:t>条</a:t>
            </a:r>
            <a:r>
              <a:rPr lang="en-US" altLang="ja-JP" sz="1400" dirty="0">
                <a:latin typeface="HGP明朝E" panose="02020900000000000000" pitchFamily="18" charset="-128"/>
                <a:ea typeface="HGP明朝E" panose="02020900000000000000" pitchFamily="18" charset="-128"/>
              </a:rPr>
              <a:t>5</a:t>
            </a:r>
            <a:r>
              <a:rPr lang="ja-JP" altLang="en-US" sz="1400" dirty="0">
                <a:latin typeface="HGP明朝E" panose="02020900000000000000" pitchFamily="18" charset="-128"/>
                <a:ea typeface="HGP明朝E" panose="02020900000000000000" pitchFamily="18" charset="-128"/>
              </a:rPr>
              <a:t>項により</a:t>
            </a:r>
            <a:r>
              <a:rPr lang="en-US" altLang="ja-JP" sz="1400" dirty="0">
                <a:latin typeface="HGP明朝E" panose="02020900000000000000" pitchFamily="18" charset="-128"/>
                <a:ea typeface="HGP明朝E" panose="02020900000000000000" pitchFamily="18" charset="-128"/>
              </a:rPr>
              <a:t>,</a:t>
            </a:r>
            <a:r>
              <a:rPr lang="ja-JP" altLang="en-US" sz="1400" dirty="0">
                <a:latin typeface="HGP明朝E" panose="02020900000000000000" pitchFamily="18" charset="-128"/>
                <a:ea typeface="HGP明朝E" panose="02020900000000000000" pitchFamily="18" charset="-128"/>
              </a:rPr>
              <a:t>労働者にも受診義務があるという対等の責任を負う立場になった。</a:t>
            </a:r>
            <a:endParaRPr lang="en-US" altLang="ja-JP" sz="1400" dirty="0">
              <a:latin typeface="HGP明朝E" panose="02020900000000000000" pitchFamily="18" charset="-128"/>
              <a:ea typeface="HGP明朝E" panose="02020900000000000000" pitchFamily="18" charset="-128"/>
            </a:endParaRPr>
          </a:p>
          <a:p>
            <a:pPr defTabSz="1022717">
              <a:spcBef>
                <a:spcPct val="0"/>
              </a:spcBef>
              <a:defRPr/>
            </a:pPr>
            <a:r>
              <a:rPr lang="ja-JP" altLang="en-US" sz="1400" dirty="0">
                <a:latin typeface="HGP明朝E" panose="02020900000000000000" pitchFamily="18" charset="-128"/>
                <a:ea typeface="HGP明朝E" panose="02020900000000000000" pitchFamily="18" charset="-128"/>
              </a:rPr>
              <a:t>　しかし</a:t>
            </a:r>
            <a:r>
              <a:rPr lang="en-US" altLang="ja-JP" sz="1400" dirty="0">
                <a:latin typeface="HGP明朝E" panose="02020900000000000000" pitchFamily="18" charset="-128"/>
                <a:ea typeface="HGP明朝E" panose="02020900000000000000" pitchFamily="18" charset="-128"/>
              </a:rPr>
              <a:t>,</a:t>
            </a:r>
            <a:r>
              <a:rPr lang="ja-JP" altLang="ja-JP" sz="1400" dirty="0">
                <a:latin typeface="HGP明朝E" panose="02020900000000000000" pitchFamily="18" charset="-128"/>
                <a:ea typeface="HGP明朝E" panose="02020900000000000000" pitchFamily="18" charset="-128"/>
              </a:rPr>
              <a:t>健康診断を何故</a:t>
            </a:r>
            <a:r>
              <a:rPr lang="en-US" altLang="ja-JP" sz="1400" dirty="0">
                <a:latin typeface="HGP明朝E" panose="02020900000000000000" pitchFamily="18" charset="-128"/>
                <a:ea typeface="HGP明朝E" panose="02020900000000000000" pitchFamily="18" charset="-128"/>
              </a:rPr>
              <a:t>,</a:t>
            </a:r>
            <a:r>
              <a:rPr lang="ja-JP" altLang="ja-JP" sz="1400" dirty="0">
                <a:latin typeface="HGP明朝E" panose="02020900000000000000" pitchFamily="18" charset="-128"/>
                <a:ea typeface="HGP明朝E" panose="02020900000000000000" pitchFamily="18" charset="-128"/>
              </a:rPr>
              <a:t>事業主がしなければならないのか</a:t>
            </a:r>
            <a:r>
              <a:rPr lang="en-US" altLang="ja-JP" sz="1400" dirty="0">
                <a:latin typeface="HGP明朝E" panose="02020900000000000000" pitchFamily="18" charset="-128"/>
                <a:ea typeface="HGP明朝E" panose="02020900000000000000" pitchFamily="18" charset="-128"/>
              </a:rPr>
              <a:t>,</a:t>
            </a:r>
            <a:r>
              <a:rPr lang="ja-JP" altLang="ja-JP" sz="1400" dirty="0">
                <a:latin typeface="HGP明朝E" panose="02020900000000000000" pitchFamily="18" charset="-128"/>
                <a:ea typeface="HGP明朝E" panose="02020900000000000000" pitchFamily="18" charset="-128"/>
              </a:rPr>
              <a:t>自分の健康は自分で守るべきであり</a:t>
            </a:r>
            <a:r>
              <a:rPr lang="en-US" altLang="ja-JP" sz="1400" dirty="0">
                <a:latin typeface="HGP明朝E" panose="02020900000000000000" pitchFamily="18" charset="-128"/>
                <a:ea typeface="HGP明朝E" panose="02020900000000000000" pitchFamily="18" charset="-128"/>
              </a:rPr>
              <a:t>,</a:t>
            </a:r>
            <a:r>
              <a:rPr lang="ja-JP" altLang="ja-JP" sz="1400" dirty="0">
                <a:latin typeface="HGP明朝E" panose="02020900000000000000" pitchFamily="18" charset="-128"/>
                <a:ea typeface="HGP明朝E" panose="02020900000000000000" pitchFamily="18" charset="-128"/>
              </a:rPr>
              <a:t>したがって労働者の健康管理は労働者自身が自らの責任でやるべきだという考え方もある。</a:t>
            </a:r>
            <a:endParaRPr lang="en-US" altLang="ja-JP" sz="1400" dirty="0">
              <a:latin typeface="HGP明朝E" panose="02020900000000000000" pitchFamily="18" charset="-128"/>
              <a:ea typeface="HGP明朝E" panose="02020900000000000000" pitchFamily="18" charset="-128"/>
            </a:endParaRPr>
          </a:p>
        </p:txBody>
      </p:sp>
      <p:sp>
        <p:nvSpPr>
          <p:cNvPr id="2" name="スライド番号プレースホルダー 1"/>
          <p:cNvSpPr>
            <a:spLocks noGrp="1"/>
          </p:cNvSpPr>
          <p:nvPr>
            <p:ph type="sldNum" sz="quarter" idx="10"/>
          </p:nvPr>
        </p:nvSpPr>
        <p:spPr/>
        <p:txBody>
          <a:bodyPr/>
          <a:lstStyle/>
          <a:p>
            <a:fld id="{5F65748C-C6D8-4748-808C-1CEA1825BD04}" type="slidenum">
              <a:rPr kumimoji="1" lang="ja-JP" altLang="en-US" smtClean="0"/>
              <a:t>67</a:t>
            </a:fld>
            <a:endParaRPr kumimoji="1" lang="ja-JP" altLang="en-US"/>
          </a:p>
        </p:txBody>
      </p:sp>
    </p:spTree>
    <p:extLst>
      <p:ext uri="{BB962C8B-B14F-4D97-AF65-F5344CB8AC3E}">
        <p14:creationId xmlns:p14="http://schemas.microsoft.com/office/powerpoint/2010/main" val="1211609365"/>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678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sz="2900">
                <a:solidFill>
                  <a:schemeClr val="tx1"/>
                </a:solidFill>
                <a:latin typeface="Arial" charset="0"/>
                <a:ea typeface="ＭＳ Ｐゴシック" charset="-128"/>
              </a:defRPr>
            </a:lvl1pPr>
            <a:lvl2pPr marL="766576" indent="-294837" eaLnBrk="0" hangingPunct="0">
              <a:defRPr kumimoji="1" sz="2900">
                <a:solidFill>
                  <a:schemeClr val="tx1"/>
                </a:solidFill>
                <a:latin typeface="Arial" charset="0"/>
                <a:ea typeface="ＭＳ Ｐゴシック" charset="-128"/>
              </a:defRPr>
            </a:lvl2pPr>
            <a:lvl3pPr marL="1179347" indent="-235869" eaLnBrk="0" hangingPunct="0">
              <a:defRPr kumimoji="1" sz="2900">
                <a:solidFill>
                  <a:schemeClr val="tx1"/>
                </a:solidFill>
                <a:latin typeface="Arial" charset="0"/>
                <a:ea typeface="ＭＳ Ｐゴシック" charset="-128"/>
              </a:defRPr>
            </a:lvl3pPr>
            <a:lvl4pPr marL="1651086" indent="-235869" eaLnBrk="0" hangingPunct="0">
              <a:defRPr kumimoji="1" sz="2900">
                <a:solidFill>
                  <a:schemeClr val="tx1"/>
                </a:solidFill>
                <a:latin typeface="Arial" charset="0"/>
                <a:ea typeface="ＭＳ Ｐゴシック" charset="-128"/>
              </a:defRPr>
            </a:lvl4pPr>
            <a:lvl5pPr marL="2122825" indent="-235869" eaLnBrk="0" hangingPunct="0">
              <a:defRPr kumimoji="1" sz="2900">
                <a:solidFill>
                  <a:schemeClr val="tx1"/>
                </a:solidFill>
                <a:latin typeface="Arial" charset="0"/>
                <a:ea typeface="ＭＳ Ｐゴシック" charset="-128"/>
              </a:defRPr>
            </a:lvl5pPr>
            <a:lvl6pPr marL="2594564" indent="-235869" eaLnBrk="0" fontAlgn="base" hangingPunct="0">
              <a:spcBef>
                <a:spcPct val="0"/>
              </a:spcBef>
              <a:spcAft>
                <a:spcPct val="0"/>
              </a:spcAft>
              <a:defRPr kumimoji="1" sz="2900">
                <a:solidFill>
                  <a:schemeClr val="tx1"/>
                </a:solidFill>
                <a:latin typeface="Arial" charset="0"/>
                <a:ea typeface="ＭＳ Ｐゴシック" charset="-128"/>
              </a:defRPr>
            </a:lvl6pPr>
            <a:lvl7pPr marL="3066303" indent="-235869" eaLnBrk="0" fontAlgn="base" hangingPunct="0">
              <a:spcBef>
                <a:spcPct val="0"/>
              </a:spcBef>
              <a:spcAft>
                <a:spcPct val="0"/>
              </a:spcAft>
              <a:defRPr kumimoji="1" sz="2900">
                <a:solidFill>
                  <a:schemeClr val="tx1"/>
                </a:solidFill>
                <a:latin typeface="Arial" charset="0"/>
                <a:ea typeface="ＭＳ Ｐゴシック" charset="-128"/>
              </a:defRPr>
            </a:lvl7pPr>
            <a:lvl8pPr marL="3538042" indent="-235869" eaLnBrk="0" fontAlgn="base" hangingPunct="0">
              <a:spcBef>
                <a:spcPct val="0"/>
              </a:spcBef>
              <a:spcAft>
                <a:spcPct val="0"/>
              </a:spcAft>
              <a:defRPr kumimoji="1" sz="2900">
                <a:solidFill>
                  <a:schemeClr val="tx1"/>
                </a:solidFill>
                <a:latin typeface="Arial" charset="0"/>
                <a:ea typeface="ＭＳ Ｐゴシック" charset="-128"/>
              </a:defRPr>
            </a:lvl8pPr>
            <a:lvl9pPr marL="4009781" indent="-235869" eaLnBrk="0" fontAlgn="base" hangingPunct="0">
              <a:spcBef>
                <a:spcPct val="0"/>
              </a:spcBef>
              <a:spcAft>
                <a:spcPct val="0"/>
              </a:spcAft>
              <a:defRPr kumimoji="1" sz="2900">
                <a:solidFill>
                  <a:schemeClr val="tx1"/>
                </a:solidFill>
                <a:latin typeface="Arial" charset="0"/>
                <a:ea typeface="ＭＳ Ｐゴシック" charset="-128"/>
              </a:defRPr>
            </a:lvl9pPr>
          </a:lstStyle>
          <a:p>
            <a:pPr eaLnBrk="1" hangingPunct="1"/>
            <a:fld id="{24DBD127-2FDD-4954-8D51-251041A01D45}" type="slidenum">
              <a:rPr lang="en-US" altLang="ja-JP" sz="1200">
                <a:solidFill>
                  <a:srgbClr val="000000"/>
                </a:solidFill>
              </a:rPr>
              <a:pPr eaLnBrk="1" hangingPunct="1"/>
              <a:t>68</a:t>
            </a:fld>
            <a:endParaRPr lang="en-US" altLang="ja-JP" sz="1200">
              <a:solidFill>
                <a:srgbClr val="000000"/>
              </a:solidFill>
            </a:endParaRPr>
          </a:p>
        </p:txBody>
      </p:sp>
      <p:sp>
        <p:nvSpPr>
          <p:cNvPr id="246787" name="Rectangle 2"/>
          <p:cNvSpPr>
            <a:spLocks noGrp="1" noRot="1" noChangeAspect="1" noChangeArrowheads="1" noTextEdit="1"/>
          </p:cNvSpPr>
          <p:nvPr>
            <p:ph type="sldImg"/>
          </p:nvPr>
        </p:nvSpPr>
        <p:spPr>
          <a:xfrm>
            <a:off x="1136650" y="793750"/>
            <a:ext cx="4786313" cy="3865563"/>
          </a:xfrm>
          <a:ln/>
        </p:spPr>
      </p:sp>
      <p:sp>
        <p:nvSpPr>
          <p:cNvPr id="246788" name="Rectangle 3"/>
          <p:cNvSpPr>
            <a:spLocks noGrp="1" noChangeArrowheads="1"/>
          </p:cNvSpPr>
          <p:nvPr>
            <p:ph type="body" idx="1"/>
          </p:nvPr>
        </p:nvSpPr>
        <p:spPr>
          <a:xfrm>
            <a:off x="1091921" y="4886256"/>
            <a:ext cx="5020546" cy="4902379"/>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just" defTabSz="1022717">
              <a:lnSpc>
                <a:spcPts val="2064"/>
              </a:lnSpc>
              <a:defRPr/>
            </a:pPr>
            <a:r>
              <a:rPr lang="ja-JP" altLang="en-US" sz="1400" dirty="0">
                <a:latin typeface="HGP明朝E" panose="02020900000000000000" pitchFamily="18" charset="-128"/>
                <a:ea typeface="HGP明朝E" panose="02020900000000000000" pitchFamily="18" charset="-128"/>
              </a:rPr>
              <a:t>　事業者は</a:t>
            </a:r>
            <a:r>
              <a:rPr lang="en-US" altLang="ja-JP" sz="1400" dirty="0">
                <a:latin typeface="HGP明朝E" panose="02020900000000000000" pitchFamily="18" charset="-128"/>
                <a:ea typeface="HGP明朝E" panose="02020900000000000000" pitchFamily="18" charset="-128"/>
              </a:rPr>
              <a:t>,</a:t>
            </a:r>
            <a:r>
              <a:rPr lang="ja-JP" altLang="en-US" sz="1400" dirty="0">
                <a:latin typeface="HGP明朝E" panose="02020900000000000000" pitchFamily="18" charset="-128"/>
                <a:ea typeface="HGP明朝E" panose="02020900000000000000" pitchFamily="18" charset="-128"/>
              </a:rPr>
              <a:t>安衛法第</a:t>
            </a:r>
            <a:r>
              <a:rPr lang="en-US" altLang="ja-JP" sz="1400" dirty="0">
                <a:latin typeface="HGP明朝E" panose="02020900000000000000" pitchFamily="18" charset="-128"/>
                <a:ea typeface="HGP明朝E" panose="02020900000000000000" pitchFamily="18" charset="-128"/>
              </a:rPr>
              <a:t>66</a:t>
            </a:r>
            <a:r>
              <a:rPr lang="ja-JP" altLang="en-US" sz="1400" dirty="0">
                <a:latin typeface="HGP明朝E" panose="02020900000000000000" pitchFamily="18" charset="-128"/>
                <a:ea typeface="HGP明朝E" panose="02020900000000000000" pitchFamily="18" charset="-128"/>
              </a:rPr>
              <a:t>条の</a:t>
            </a:r>
            <a:r>
              <a:rPr lang="en-US" altLang="ja-JP" sz="1400" dirty="0">
                <a:latin typeface="HGP明朝E" panose="02020900000000000000" pitchFamily="18" charset="-128"/>
                <a:ea typeface="HGP明朝E" panose="02020900000000000000" pitchFamily="18" charset="-128"/>
              </a:rPr>
              <a:t>3</a:t>
            </a:r>
            <a:r>
              <a:rPr lang="ja-JP" altLang="en-US" sz="1400" dirty="0">
                <a:latin typeface="HGP明朝E" panose="02020900000000000000" pitchFamily="18" charset="-128"/>
                <a:ea typeface="HGP明朝E" panose="02020900000000000000" pitchFamily="18" charset="-128"/>
              </a:rPr>
              <a:t>及び第</a:t>
            </a:r>
            <a:r>
              <a:rPr lang="en-US" altLang="ja-JP" sz="1400" dirty="0">
                <a:latin typeface="HGP明朝E" panose="02020900000000000000" pitchFamily="18" charset="-128"/>
                <a:ea typeface="HGP明朝E" panose="02020900000000000000" pitchFamily="18" charset="-128"/>
              </a:rPr>
              <a:t>103</a:t>
            </a:r>
            <a:r>
              <a:rPr lang="ja-JP" altLang="en-US" sz="1400" dirty="0">
                <a:latin typeface="HGP明朝E" panose="02020900000000000000" pitchFamily="18" charset="-128"/>
                <a:ea typeface="HGP明朝E" panose="02020900000000000000" pitchFamily="18" charset="-128"/>
              </a:rPr>
              <a:t>条の規定に基づき</a:t>
            </a:r>
            <a:r>
              <a:rPr lang="en-US" altLang="ja-JP" sz="1400" dirty="0">
                <a:latin typeface="HGP明朝E" panose="02020900000000000000" pitchFamily="18" charset="-128"/>
                <a:ea typeface="HGP明朝E" panose="02020900000000000000" pitchFamily="18" charset="-128"/>
              </a:rPr>
              <a:t>,</a:t>
            </a:r>
            <a:r>
              <a:rPr lang="ja-JP" altLang="en-US" sz="1400" dirty="0">
                <a:latin typeface="HGP明朝E" panose="02020900000000000000" pitchFamily="18" charset="-128"/>
                <a:ea typeface="HGP明朝E" panose="02020900000000000000" pitchFamily="18" charset="-128"/>
              </a:rPr>
              <a:t>健康診断結果の 記録を保存しなければならない。　</a:t>
            </a:r>
            <a:endParaRPr lang="en-US" altLang="ja-JP" sz="1400" dirty="0">
              <a:latin typeface="HGP明朝E" panose="02020900000000000000" pitchFamily="18" charset="-128"/>
              <a:ea typeface="HGP明朝E" panose="02020900000000000000" pitchFamily="18" charset="-128"/>
            </a:endParaRPr>
          </a:p>
          <a:p>
            <a:pPr algn="just">
              <a:lnSpc>
                <a:spcPts val="2064"/>
              </a:lnSpc>
            </a:pPr>
            <a:r>
              <a:rPr lang="ja-JP" altLang="en-US" sz="1400" dirty="0">
                <a:latin typeface="HGP明朝E" panose="02020900000000000000" pitchFamily="18" charset="-128"/>
                <a:ea typeface="HGP明朝E" panose="02020900000000000000" pitchFamily="18" charset="-128"/>
              </a:rPr>
              <a:t>　平成</a:t>
            </a:r>
            <a:r>
              <a:rPr lang="en-US" altLang="ja-JP" sz="1400" dirty="0">
                <a:latin typeface="HGP明朝E" panose="02020900000000000000" pitchFamily="18" charset="-128"/>
                <a:ea typeface="HGP明朝E" panose="02020900000000000000" pitchFamily="18" charset="-128"/>
              </a:rPr>
              <a:t>8</a:t>
            </a:r>
            <a:r>
              <a:rPr lang="ja-JP" altLang="en-US" sz="1400" dirty="0">
                <a:latin typeface="HGP明朝E" panose="02020900000000000000" pitchFamily="18" charset="-128"/>
                <a:ea typeface="HGP明朝E" panose="02020900000000000000" pitchFamily="18" charset="-128"/>
              </a:rPr>
              <a:t>年に</a:t>
            </a:r>
            <a:r>
              <a:rPr lang="en-US" altLang="ja-JP" sz="1400" dirty="0">
                <a:latin typeface="HGP明朝E" panose="02020900000000000000" pitchFamily="18" charset="-128"/>
                <a:ea typeface="HGP明朝E" panose="02020900000000000000" pitchFamily="18" charset="-128"/>
              </a:rPr>
              <a:t>｢</a:t>
            </a:r>
            <a:r>
              <a:rPr lang="ja-JP" altLang="en-US" sz="1400" dirty="0">
                <a:latin typeface="HGP明朝E" panose="02020900000000000000" pitchFamily="18" charset="-128"/>
                <a:ea typeface="HGP明朝E" panose="02020900000000000000" pitchFamily="18" charset="-128"/>
              </a:rPr>
              <a:t>健康診断結果に基づき事業者が講ずべき措置に関する指針</a:t>
            </a:r>
            <a:r>
              <a:rPr lang="en-US" altLang="ja-JP" sz="1400" dirty="0">
                <a:latin typeface="HGP明朝E" panose="02020900000000000000" pitchFamily="18" charset="-128"/>
                <a:ea typeface="HGP明朝E" panose="02020900000000000000" pitchFamily="18" charset="-128"/>
              </a:rPr>
              <a:t>｣</a:t>
            </a:r>
            <a:r>
              <a:rPr lang="ja-JP" altLang="en-US" sz="1400" dirty="0">
                <a:latin typeface="HGP明朝E" panose="02020900000000000000" pitchFamily="18" charset="-128"/>
                <a:ea typeface="HGP明朝E" panose="02020900000000000000" pitchFamily="18" charset="-128"/>
              </a:rPr>
              <a:t>が出されたことにより</a:t>
            </a:r>
            <a:r>
              <a:rPr lang="en-US" altLang="ja-JP" sz="1400" dirty="0">
                <a:latin typeface="HGP明朝E" panose="02020900000000000000" pitchFamily="18" charset="-128"/>
                <a:ea typeface="HGP明朝E" panose="02020900000000000000" pitchFamily="18" charset="-128"/>
              </a:rPr>
              <a:t>,</a:t>
            </a:r>
            <a:r>
              <a:rPr lang="ja-JP" altLang="en-US" sz="1400" dirty="0">
                <a:latin typeface="HGP明朝E" panose="02020900000000000000" pitchFamily="18" charset="-128"/>
                <a:ea typeface="HGP明朝E" panose="02020900000000000000" pitchFamily="18" charset="-128"/>
              </a:rPr>
              <a:t>健康診断の実施ばかりでなく</a:t>
            </a:r>
            <a:r>
              <a:rPr lang="en-US" altLang="ja-JP" sz="1400" dirty="0">
                <a:latin typeface="HGP明朝E" panose="02020900000000000000" pitchFamily="18" charset="-128"/>
                <a:ea typeface="HGP明朝E" panose="02020900000000000000" pitchFamily="18" charset="-128"/>
              </a:rPr>
              <a:t>,</a:t>
            </a:r>
            <a:r>
              <a:rPr lang="ja-JP" altLang="en-US" sz="1400" dirty="0">
                <a:latin typeface="HGP明朝E" panose="02020900000000000000" pitchFamily="18" charset="-128"/>
                <a:ea typeface="HGP明朝E" panose="02020900000000000000" pitchFamily="18" charset="-128"/>
              </a:rPr>
              <a:t>事後措置にも重点が置かれた。</a:t>
            </a:r>
            <a:endParaRPr lang="en-US" altLang="ja-JP" sz="1400" dirty="0">
              <a:latin typeface="HGP明朝E" panose="02020900000000000000" pitchFamily="18" charset="-128"/>
              <a:ea typeface="HGP明朝E" panose="02020900000000000000" pitchFamily="18" charset="-128"/>
            </a:endParaRPr>
          </a:p>
          <a:p>
            <a:pPr algn="just" defTabSz="1022717">
              <a:lnSpc>
                <a:spcPts val="2064"/>
              </a:lnSpc>
              <a:defRPr/>
            </a:pPr>
            <a:r>
              <a:rPr lang="ja-JP" altLang="en-US" sz="1400" dirty="0">
                <a:latin typeface="HGP明朝E" panose="02020900000000000000" pitchFamily="18" charset="-128"/>
                <a:ea typeface="HGP明朝E" panose="02020900000000000000" pitchFamily="18" charset="-128"/>
              </a:rPr>
              <a:t>　安衛法第</a:t>
            </a:r>
            <a:r>
              <a:rPr lang="en-US" altLang="ja-JP" sz="1400" dirty="0">
                <a:latin typeface="HGP明朝E" panose="02020900000000000000" pitchFamily="18" charset="-128"/>
                <a:ea typeface="HGP明朝E" panose="02020900000000000000" pitchFamily="18" charset="-128"/>
              </a:rPr>
              <a:t>66</a:t>
            </a:r>
            <a:r>
              <a:rPr lang="ja-JP" altLang="en-US" sz="1400" dirty="0">
                <a:latin typeface="HGP明朝E" panose="02020900000000000000" pitchFamily="18" charset="-128"/>
                <a:ea typeface="HGP明朝E" panose="02020900000000000000" pitchFamily="18" charset="-128"/>
              </a:rPr>
              <a:t>条の５には</a:t>
            </a:r>
            <a:r>
              <a:rPr lang="en-US" altLang="ja-JP" sz="1400" dirty="0">
                <a:latin typeface="HGP明朝E" panose="02020900000000000000" pitchFamily="18" charset="-128"/>
                <a:ea typeface="HGP明朝E" panose="02020900000000000000" pitchFamily="18" charset="-128"/>
              </a:rPr>
              <a:t>,｢</a:t>
            </a:r>
            <a:r>
              <a:rPr lang="ja-JP" altLang="en-US" sz="1400" dirty="0">
                <a:latin typeface="HGP明朝E" panose="02020900000000000000" pitchFamily="18" charset="-128"/>
                <a:ea typeface="HGP明朝E" panose="02020900000000000000" pitchFamily="18" charset="-128"/>
              </a:rPr>
              <a:t>事業者は</a:t>
            </a:r>
            <a:r>
              <a:rPr lang="en-US" altLang="ja-JP" sz="1400" dirty="0">
                <a:latin typeface="HGP明朝E" panose="02020900000000000000" pitchFamily="18" charset="-128"/>
                <a:ea typeface="HGP明朝E" panose="02020900000000000000" pitchFamily="18" charset="-128"/>
              </a:rPr>
              <a:t>,</a:t>
            </a:r>
            <a:r>
              <a:rPr lang="ja-JP" altLang="en-US" sz="1400" dirty="0">
                <a:latin typeface="HGP明朝E" panose="02020900000000000000" pitchFamily="18" charset="-128"/>
                <a:ea typeface="HGP明朝E" panose="02020900000000000000" pitchFamily="18" charset="-128"/>
              </a:rPr>
              <a:t>前条の規定による医師又は歯科医師の意見を勘案し</a:t>
            </a:r>
            <a:r>
              <a:rPr lang="en-US" altLang="ja-JP" sz="1400" dirty="0">
                <a:latin typeface="HGP明朝E" panose="02020900000000000000" pitchFamily="18" charset="-128"/>
                <a:ea typeface="HGP明朝E" panose="02020900000000000000" pitchFamily="18" charset="-128"/>
              </a:rPr>
              <a:t>,</a:t>
            </a:r>
            <a:r>
              <a:rPr lang="ja-JP" altLang="en-US" sz="1400" dirty="0">
                <a:latin typeface="HGP明朝E" panose="02020900000000000000" pitchFamily="18" charset="-128"/>
                <a:ea typeface="HGP明朝E" panose="02020900000000000000" pitchFamily="18" charset="-128"/>
              </a:rPr>
              <a:t>その必要があると認めるときは</a:t>
            </a:r>
            <a:r>
              <a:rPr lang="en-US" altLang="ja-JP" sz="1400" dirty="0">
                <a:latin typeface="HGP明朝E" panose="02020900000000000000" pitchFamily="18" charset="-128"/>
                <a:ea typeface="HGP明朝E" panose="02020900000000000000" pitchFamily="18" charset="-128"/>
              </a:rPr>
              <a:t>,</a:t>
            </a:r>
            <a:r>
              <a:rPr lang="ja-JP" altLang="en-US" sz="1400" dirty="0">
                <a:latin typeface="HGP明朝E" panose="02020900000000000000" pitchFamily="18" charset="-128"/>
                <a:ea typeface="HGP明朝E" panose="02020900000000000000" pitchFamily="18" charset="-128"/>
              </a:rPr>
              <a:t>当該労働者の実情を考慮して</a:t>
            </a:r>
            <a:r>
              <a:rPr lang="en-US" altLang="ja-JP" sz="1400" dirty="0">
                <a:latin typeface="HGP明朝E" panose="02020900000000000000" pitchFamily="18" charset="-128"/>
                <a:ea typeface="HGP明朝E" panose="02020900000000000000" pitchFamily="18" charset="-128"/>
              </a:rPr>
              <a:t>,</a:t>
            </a:r>
            <a:r>
              <a:rPr lang="ja-JP" altLang="en-US" sz="1400" dirty="0">
                <a:latin typeface="HGP明朝E" panose="02020900000000000000" pitchFamily="18" charset="-128"/>
                <a:ea typeface="HGP明朝E" panose="02020900000000000000" pitchFamily="18" charset="-128"/>
              </a:rPr>
              <a:t>就業場所の変更</a:t>
            </a:r>
            <a:r>
              <a:rPr lang="en-US" altLang="ja-JP" sz="1400" dirty="0">
                <a:latin typeface="HGP明朝E" panose="02020900000000000000" pitchFamily="18" charset="-128"/>
                <a:ea typeface="HGP明朝E" panose="02020900000000000000" pitchFamily="18" charset="-128"/>
              </a:rPr>
              <a:t>,</a:t>
            </a:r>
            <a:r>
              <a:rPr lang="ja-JP" altLang="en-US" sz="1400" dirty="0">
                <a:latin typeface="HGP明朝E" panose="02020900000000000000" pitchFamily="18" charset="-128"/>
                <a:ea typeface="HGP明朝E" panose="02020900000000000000" pitchFamily="18" charset="-128"/>
              </a:rPr>
              <a:t>作業の転換</a:t>
            </a:r>
            <a:r>
              <a:rPr lang="en-US" altLang="ja-JP" sz="1400" dirty="0">
                <a:latin typeface="HGP明朝E" panose="02020900000000000000" pitchFamily="18" charset="-128"/>
                <a:ea typeface="HGP明朝E" panose="02020900000000000000" pitchFamily="18" charset="-128"/>
              </a:rPr>
              <a:t>,</a:t>
            </a:r>
            <a:r>
              <a:rPr lang="ja-JP" altLang="en-US" sz="1400" dirty="0">
                <a:latin typeface="HGP明朝E" panose="02020900000000000000" pitchFamily="18" charset="-128"/>
                <a:ea typeface="HGP明朝E" panose="02020900000000000000" pitchFamily="18" charset="-128"/>
              </a:rPr>
              <a:t>労働時間の短縮</a:t>
            </a:r>
            <a:r>
              <a:rPr lang="en-US" altLang="ja-JP" sz="1400" dirty="0">
                <a:latin typeface="HGP明朝E" panose="02020900000000000000" pitchFamily="18" charset="-128"/>
                <a:ea typeface="HGP明朝E" panose="02020900000000000000" pitchFamily="18" charset="-128"/>
              </a:rPr>
              <a:t>,</a:t>
            </a:r>
            <a:r>
              <a:rPr lang="ja-JP" altLang="en-US" sz="1400" dirty="0">
                <a:latin typeface="HGP明朝E" panose="02020900000000000000" pitchFamily="18" charset="-128"/>
                <a:ea typeface="HGP明朝E" panose="02020900000000000000" pitchFamily="18" charset="-128"/>
              </a:rPr>
              <a:t>深夜業の回数の減少等の措置を講ずるほか</a:t>
            </a:r>
            <a:r>
              <a:rPr lang="en-US" altLang="ja-JP" sz="1400" dirty="0">
                <a:latin typeface="HGP明朝E" panose="02020900000000000000" pitchFamily="18" charset="-128"/>
                <a:ea typeface="HGP明朝E" panose="02020900000000000000" pitchFamily="18" charset="-128"/>
              </a:rPr>
              <a:t>,</a:t>
            </a:r>
            <a:r>
              <a:rPr lang="ja-JP" altLang="en-US" sz="1400" dirty="0">
                <a:latin typeface="HGP明朝E" panose="02020900000000000000" pitchFamily="18" charset="-128"/>
                <a:ea typeface="HGP明朝E" panose="02020900000000000000" pitchFamily="18" charset="-128"/>
              </a:rPr>
              <a:t>作業環境測定の実施</a:t>
            </a:r>
            <a:r>
              <a:rPr lang="en-US" altLang="ja-JP" sz="1400" dirty="0">
                <a:latin typeface="HGP明朝E" panose="02020900000000000000" pitchFamily="18" charset="-128"/>
                <a:ea typeface="HGP明朝E" panose="02020900000000000000" pitchFamily="18" charset="-128"/>
              </a:rPr>
              <a:t>,</a:t>
            </a:r>
            <a:r>
              <a:rPr lang="ja-JP" altLang="en-US" sz="1400" dirty="0">
                <a:latin typeface="HGP明朝E" panose="02020900000000000000" pitchFamily="18" charset="-128"/>
                <a:ea typeface="HGP明朝E" panose="02020900000000000000" pitchFamily="18" charset="-128"/>
              </a:rPr>
              <a:t>施設又は設備の設置又は整備その他の適切な措置を講じなければならない</a:t>
            </a:r>
            <a:r>
              <a:rPr lang="en-US" altLang="ja-JP" sz="1400" dirty="0">
                <a:latin typeface="HGP明朝E" panose="02020900000000000000" pitchFamily="18" charset="-128"/>
                <a:ea typeface="HGP明朝E" panose="02020900000000000000" pitchFamily="18" charset="-128"/>
              </a:rPr>
              <a:t>｣</a:t>
            </a:r>
            <a:r>
              <a:rPr lang="ja-JP" altLang="en-US" sz="1400" dirty="0">
                <a:latin typeface="HGP明朝E" panose="02020900000000000000" pitchFamily="18" charset="-128"/>
                <a:ea typeface="HGP明朝E" panose="02020900000000000000" pitchFamily="18" charset="-128"/>
              </a:rPr>
              <a:t>と規定されている。</a:t>
            </a:r>
            <a:endParaRPr lang="en-US" altLang="ja-JP" sz="1400" dirty="0">
              <a:latin typeface="HGP明朝E" panose="02020900000000000000" pitchFamily="18" charset="-128"/>
              <a:ea typeface="HGP明朝E" panose="02020900000000000000" pitchFamily="18" charset="-128"/>
            </a:endParaRPr>
          </a:p>
          <a:p>
            <a:pPr algn="just" eaLnBrk="1" hangingPunct="1"/>
            <a:r>
              <a:rPr lang="ja-JP" altLang="en-US" sz="1400" dirty="0">
                <a:latin typeface="HGP明朝E" panose="02020900000000000000" pitchFamily="18" charset="-128"/>
                <a:ea typeface="HGP明朝E" panose="02020900000000000000" pitchFamily="18" charset="-128"/>
              </a:rPr>
              <a:t>　</a:t>
            </a:r>
            <a:r>
              <a:rPr lang="ja-JP" altLang="ja-JP" sz="1400" dirty="0">
                <a:latin typeface="HGP明朝E" panose="02020900000000000000" pitchFamily="18" charset="-128"/>
                <a:ea typeface="HGP明朝E" panose="02020900000000000000" pitchFamily="18" charset="-128"/>
              </a:rPr>
              <a:t>平成</a:t>
            </a:r>
            <a:r>
              <a:rPr lang="en-US" altLang="ja-JP" sz="1400" dirty="0">
                <a:latin typeface="HGP明朝E" panose="02020900000000000000" pitchFamily="18" charset="-128"/>
                <a:ea typeface="HGP明朝E" panose="02020900000000000000" pitchFamily="18" charset="-128"/>
              </a:rPr>
              <a:t>13</a:t>
            </a:r>
            <a:r>
              <a:rPr lang="ja-JP" altLang="ja-JP" sz="1400" dirty="0">
                <a:latin typeface="HGP明朝E" panose="02020900000000000000" pitchFamily="18" charset="-128"/>
                <a:ea typeface="HGP明朝E" panose="02020900000000000000" pitchFamily="18" charset="-128"/>
              </a:rPr>
              <a:t>年度</a:t>
            </a:r>
            <a:r>
              <a:rPr lang="ja-JP" altLang="en-US" sz="1400" dirty="0">
                <a:latin typeface="HGP明朝E" panose="02020900000000000000" pitchFamily="18" charset="-128"/>
                <a:ea typeface="HGP明朝E" panose="02020900000000000000" pitchFamily="18" charset="-128"/>
              </a:rPr>
              <a:t>から</a:t>
            </a:r>
            <a:r>
              <a:rPr lang="en-US" altLang="ja-JP" sz="1400" dirty="0">
                <a:latin typeface="HGP明朝E" panose="02020900000000000000" pitchFamily="18" charset="-128"/>
                <a:ea typeface="HGP明朝E" panose="02020900000000000000" pitchFamily="18" charset="-128"/>
              </a:rPr>
              <a:t>,</a:t>
            </a:r>
            <a:r>
              <a:rPr lang="ja-JP" altLang="ja-JP" sz="1400" dirty="0">
                <a:latin typeface="HGP明朝E" panose="02020900000000000000" pitchFamily="18" charset="-128"/>
                <a:ea typeface="HGP明朝E" panose="02020900000000000000" pitchFamily="18" charset="-128"/>
              </a:rPr>
              <a:t>健康診断で血圧や血中脂質</a:t>
            </a:r>
            <a:r>
              <a:rPr lang="en-US" altLang="ja-JP" sz="1400" dirty="0">
                <a:latin typeface="HGP明朝E" panose="02020900000000000000" pitchFamily="18" charset="-128"/>
                <a:ea typeface="HGP明朝E" panose="02020900000000000000" pitchFamily="18" charset="-128"/>
              </a:rPr>
              <a:t>,</a:t>
            </a:r>
            <a:r>
              <a:rPr lang="ja-JP" altLang="ja-JP" sz="1400" dirty="0">
                <a:latin typeface="HGP明朝E" panose="02020900000000000000" pitchFamily="18" charset="-128"/>
                <a:ea typeface="HGP明朝E" panose="02020900000000000000" pitchFamily="18" charset="-128"/>
              </a:rPr>
              <a:t>血糖</a:t>
            </a:r>
            <a:r>
              <a:rPr lang="en-US" altLang="ja-JP" sz="1400" dirty="0">
                <a:latin typeface="HGP明朝E" panose="02020900000000000000" pitchFamily="18" charset="-128"/>
                <a:ea typeface="HGP明朝E" panose="02020900000000000000" pitchFamily="18" charset="-128"/>
              </a:rPr>
              <a:t>,</a:t>
            </a:r>
            <a:r>
              <a:rPr lang="ja-JP" altLang="ja-JP" sz="1400" dirty="0">
                <a:latin typeface="HGP明朝E" panose="02020900000000000000" pitchFamily="18" charset="-128"/>
                <a:ea typeface="HGP明朝E" panose="02020900000000000000" pitchFamily="18" charset="-128"/>
              </a:rPr>
              <a:t>ＢＭＩなど</a:t>
            </a:r>
            <a:r>
              <a:rPr lang="en-US" altLang="ja-JP" sz="1400" dirty="0">
                <a:latin typeface="HGP明朝E" panose="02020900000000000000" pitchFamily="18" charset="-128"/>
                <a:ea typeface="HGP明朝E" panose="02020900000000000000" pitchFamily="18" charset="-128"/>
              </a:rPr>
              <a:t>｢</a:t>
            </a:r>
            <a:r>
              <a:rPr lang="ja-JP" altLang="ja-JP" sz="1400" dirty="0">
                <a:latin typeface="HGP明朝E" panose="02020900000000000000" pitchFamily="18" charset="-128"/>
                <a:ea typeface="HGP明朝E" panose="02020900000000000000" pitchFamily="18" charset="-128"/>
              </a:rPr>
              <a:t>死の四重奏</a:t>
            </a:r>
            <a:r>
              <a:rPr lang="en-US" altLang="ja-JP" sz="1400" dirty="0">
                <a:latin typeface="HGP明朝E" panose="02020900000000000000" pitchFamily="18" charset="-128"/>
                <a:ea typeface="HGP明朝E" panose="02020900000000000000" pitchFamily="18" charset="-128"/>
              </a:rPr>
              <a:t>｣</a:t>
            </a:r>
            <a:r>
              <a:rPr lang="ja-JP" altLang="ja-JP" sz="1400" dirty="0">
                <a:latin typeface="HGP明朝E" panose="02020900000000000000" pitchFamily="18" charset="-128"/>
                <a:ea typeface="HGP明朝E" panose="02020900000000000000" pitchFamily="18" charset="-128"/>
              </a:rPr>
              <a:t>に異常所見があれば</a:t>
            </a:r>
            <a:r>
              <a:rPr lang="en-US" altLang="ja-JP" sz="1400" dirty="0">
                <a:latin typeface="HGP明朝E" panose="02020900000000000000" pitchFamily="18" charset="-128"/>
                <a:ea typeface="HGP明朝E" panose="02020900000000000000" pitchFamily="18" charset="-128"/>
              </a:rPr>
              <a:t>,</a:t>
            </a:r>
            <a:r>
              <a:rPr lang="ja-JP" altLang="ja-JP" sz="1400" dirty="0">
                <a:latin typeface="HGP明朝E" panose="02020900000000000000" pitchFamily="18" charset="-128"/>
                <a:ea typeface="HGP明朝E" panose="02020900000000000000" pitchFamily="18" charset="-128"/>
              </a:rPr>
              <a:t>二次健康診断等給付を受けることができる。この二次健康診断等給付制度は</a:t>
            </a:r>
            <a:r>
              <a:rPr lang="en-US" altLang="ja-JP" sz="1400" dirty="0">
                <a:latin typeface="HGP明朝E" panose="02020900000000000000" pitchFamily="18" charset="-128"/>
                <a:ea typeface="HGP明朝E" panose="02020900000000000000" pitchFamily="18" charset="-128"/>
              </a:rPr>
              <a:t>,</a:t>
            </a:r>
            <a:r>
              <a:rPr lang="ja-JP" altLang="ja-JP" sz="1400" dirty="0">
                <a:latin typeface="HGP明朝E" panose="02020900000000000000" pitchFamily="18" charset="-128"/>
                <a:ea typeface="HGP明朝E" panose="02020900000000000000" pitchFamily="18" charset="-128"/>
              </a:rPr>
              <a:t>従来の労災保険は病気になってからの給付だけでしたが</a:t>
            </a:r>
            <a:r>
              <a:rPr lang="en-US" altLang="ja-JP" sz="1400" dirty="0">
                <a:latin typeface="HGP明朝E" panose="02020900000000000000" pitchFamily="18" charset="-128"/>
                <a:ea typeface="HGP明朝E" panose="02020900000000000000" pitchFamily="18" charset="-128"/>
              </a:rPr>
              <a:t>,</a:t>
            </a:r>
            <a:r>
              <a:rPr lang="ja-JP" altLang="ja-JP" sz="1400" dirty="0">
                <a:latin typeface="HGP明朝E" panose="02020900000000000000" pitchFamily="18" charset="-128"/>
                <a:ea typeface="HGP明朝E" panose="02020900000000000000" pitchFamily="18" charset="-128"/>
              </a:rPr>
              <a:t>初めて</a:t>
            </a:r>
            <a:r>
              <a:rPr lang="en-US" altLang="ja-JP" sz="1400" dirty="0">
                <a:latin typeface="HGP明朝E" panose="02020900000000000000" pitchFamily="18" charset="-128"/>
                <a:ea typeface="HGP明朝E" panose="02020900000000000000" pitchFamily="18" charset="-128"/>
              </a:rPr>
              <a:t>｢</a:t>
            </a:r>
            <a:r>
              <a:rPr lang="ja-JP" altLang="ja-JP" sz="1400" dirty="0">
                <a:latin typeface="HGP明朝E" panose="02020900000000000000" pitchFamily="18" charset="-128"/>
                <a:ea typeface="HGP明朝E" panose="02020900000000000000" pitchFamily="18" charset="-128"/>
              </a:rPr>
              <a:t>予防</a:t>
            </a:r>
            <a:r>
              <a:rPr lang="en-US" altLang="ja-JP" sz="1400" dirty="0">
                <a:latin typeface="HGP明朝E" panose="02020900000000000000" pitchFamily="18" charset="-128"/>
                <a:ea typeface="HGP明朝E" panose="02020900000000000000" pitchFamily="18" charset="-128"/>
              </a:rPr>
              <a:t>｣</a:t>
            </a:r>
            <a:r>
              <a:rPr lang="ja-JP" altLang="ja-JP" sz="1400" dirty="0">
                <a:latin typeface="HGP明朝E" panose="02020900000000000000" pitchFamily="18" charset="-128"/>
                <a:ea typeface="HGP明朝E" panose="02020900000000000000" pitchFamily="18" charset="-128"/>
              </a:rPr>
              <a:t>に踏み込んだ画期的なもの。</a:t>
            </a:r>
            <a:endParaRPr lang="en-US" altLang="ja-JP" sz="1400" dirty="0">
              <a:latin typeface="HGP明朝E" panose="02020900000000000000" pitchFamily="18" charset="-128"/>
              <a:ea typeface="HGP明朝E" panose="02020900000000000000" pitchFamily="18" charset="-128"/>
            </a:endParaRPr>
          </a:p>
          <a:p>
            <a:pPr algn="just" eaLnBrk="1" hangingPunct="1"/>
            <a:r>
              <a:rPr lang="ja-JP" altLang="en-US" sz="1400" dirty="0">
                <a:latin typeface="HGP明朝E" panose="02020900000000000000" pitchFamily="18" charset="-128"/>
                <a:ea typeface="HGP明朝E" panose="02020900000000000000" pitchFamily="18" charset="-128"/>
              </a:rPr>
              <a:t>　</a:t>
            </a:r>
            <a:r>
              <a:rPr lang="ja-JP" altLang="ja-JP" sz="1400" dirty="0">
                <a:latin typeface="HGP明朝E" panose="02020900000000000000" pitchFamily="18" charset="-128"/>
                <a:ea typeface="HGP明朝E" panose="02020900000000000000" pitchFamily="18" charset="-128"/>
              </a:rPr>
              <a:t>この</a:t>
            </a:r>
            <a:r>
              <a:rPr lang="en-US" altLang="ja-JP" sz="1400" dirty="0">
                <a:latin typeface="HGP明朝E" panose="02020900000000000000" pitchFamily="18" charset="-128"/>
                <a:ea typeface="HGP明朝E" panose="02020900000000000000" pitchFamily="18" charset="-128"/>
              </a:rPr>
              <a:t>｢</a:t>
            </a:r>
            <a:r>
              <a:rPr lang="ja-JP" altLang="ja-JP" sz="1400" dirty="0">
                <a:latin typeface="HGP明朝E" panose="02020900000000000000" pitchFamily="18" charset="-128"/>
                <a:ea typeface="HGP明朝E" panose="02020900000000000000" pitchFamily="18" charset="-128"/>
              </a:rPr>
              <a:t>死の四重奏</a:t>
            </a:r>
            <a:r>
              <a:rPr lang="en-US" altLang="ja-JP" sz="1400" dirty="0">
                <a:latin typeface="HGP明朝E" panose="02020900000000000000" pitchFamily="18" charset="-128"/>
                <a:ea typeface="HGP明朝E" panose="02020900000000000000" pitchFamily="18" charset="-128"/>
              </a:rPr>
              <a:t>｣</a:t>
            </a:r>
            <a:r>
              <a:rPr lang="ja-JP" altLang="ja-JP" sz="1400" dirty="0">
                <a:latin typeface="HGP明朝E" panose="02020900000000000000" pitchFamily="18" charset="-128"/>
                <a:ea typeface="HGP明朝E" panose="02020900000000000000" pitchFamily="18" charset="-128"/>
              </a:rPr>
              <a:t>と</a:t>
            </a:r>
            <a:r>
              <a:rPr lang="en-US" altLang="ja-JP" sz="1400" dirty="0">
                <a:latin typeface="HGP明朝E" panose="02020900000000000000" pitchFamily="18" charset="-128"/>
                <a:ea typeface="HGP明朝E" panose="02020900000000000000" pitchFamily="18" charset="-128"/>
              </a:rPr>
              <a:t>｢</a:t>
            </a:r>
            <a:r>
              <a:rPr lang="ja-JP" altLang="ja-JP" sz="1400" dirty="0">
                <a:latin typeface="HGP明朝E" panose="02020900000000000000" pitchFamily="18" charset="-128"/>
                <a:ea typeface="HGP明朝E" panose="02020900000000000000" pitchFamily="18" charset="-128"/>
              </a:rPr>
              <a:t>メタボッリクシンドローム</a:t>
            </a:r>
            <a:r>
              <a:rPr lang="en-US" altLang="ja-JP" sz="1400" dirty="0">
                <a:latin typeface="HGP明朝E" panose="02020900000000000000" pitchFamily="18" charset="-128"/>
                <a:ea typeface="HGP明朝E" panose="02020900000000000000" pitchFamily="18" charset="-128"/>
              </a:rPr>
              <a:t>｣</a:t>
            </a:r>
            <a:r>
              <a:rPr lang="ja-JP" altLang="ja-JP" sz="1400" dirty="0">
                <a:latin typeface="HGP明朝E" panose="02020900000000000000" pitchFamily="18" charset="-128"/>
                <a:ea typeface="HGP明朝E" panose="02020900000000000000" pitchFamily="18" charset="-128"/>
              </a:rPr>
              <a:t>は同じもので</a:t>
            </a:r>
            <a:r>
              <a:rPr lang="en-US" altLang="ja-JP" sz="1400" dirty="0">
                <a:latin typeface="HGP明朝E" panose="02020900000000000000" pitchFamily="18" charset="-128"/>
                <a:ea typeface="HGP明朝E" panose="02020900000000000000" pitchFamily="18" charset="-128"/>
              </a:rPr>
              <a:t>,</a:t>
            </a:r>
            <a:r>
              <a:rPr lang="ja-JP" altLang="ja-JP" sz="1400" dirty="0">
                <a:latin typeface="HGP明朝E" panose="02020900000000000000" pitchFamily="18" charset="-128"/>
                <a:ea typeface="HGP明朝E" panose="02020900000000000000" pitchFamily="18" charset="-128"/>
              </a:rPr>
              <a:t>ＷＨＯは</a:t>
            </a:r>
            <a:r>
              <a:rPr lang="en-US" altLang="ja-JP" sz="1400" dirty="0">
                <a:latin typeface="HGP明朝E" panose="02020900000000000000" pitchFamily="18" charset="-128"/>
                <a:ea typeface="HGP明朝E" panose="02020900000000000000" pitchFamily="18" charset="-128"/>
              </a:rPr>
              <a:t>｢</a:t>
            </a:r>
            <a:r>
              <a:rPr lang="ja-JP" altLang="ja-JP" sz="1400" dirty="0">
                <a:latin typeface="HGP明朝E" panose="02020900000000000000" pitchFamily="18" charset="-128"/>
                <a:ea typeface="HGP明朝E" panose="02020900000000000000" pitchFamily="18" charset="-128"/>
              </a:rPr>
              <a:t>死の四重奏</a:t>
            </a:r>
            <a:r>
              <a:rPr lang="en-US" altLang="ja-JP" sz="1400" dirty="0">
                <a:latin typeface="HGP明朝E" panose="02020900000000000000" pitchFamily="18" charset="-128"/>
                <a:ea typeface="HGP明朝E" panose="02020900000000000000" pitchFamily="18" charset="-128"/>
              </a:rPr>
              <a:t>｣</a:t>
            </a:r>
            <a:r>
              <a:rPr lang="ja-JP" altLang="ja-JP" sz="1400" dirty="0">
                <a:latin typeface="HGP明朝E" panose="02020900000000000000" pitchFamily="18" charset="-128"/>
                <a:ea typeface="HGP明朝E" panose="02020900000000000000" pitchFamily="18" charset="-128"/>
              </a:rPr>
              <a:t>などを</a:t>
            </a:r>
            <a:r>
              <a:rPr lang="en-US" altLang="ja-JP" sz="1400" dirty="0">
                <a:latin typeface="HGP明朝E" panose="02020900000000000000" pitchFamily="18" charset="-128"/>
                <a:ea typeface="HGP明朝E" panose="02020900000000000000" pitchFamily="18" charset="-128"/>
              </a:rPr>
              <a:t>｢</a:t>
            </a:r>
            <a:r>
              <a:rPr lang="ja-JP" altLang="ja-JP" sz="1400" dirty="0">
                <a:latin typeface="HGP明朝E" panose="02020900000000000000" pitchFamily="18" charset="-128"/>
                <a:ea typeface="HGP明朝E" panose="02020900000000000000" pitchFamily="18" charset="-128"/>
              </a:rPr>
              <a:t>メタボッリクシンドローム</a:t>
            </a:r>
            <a:r>
              <a:rPr lang="en-US" altLang="ja-JP" sz="1400" dirty="0">
                <a:latin typeface="HGP明朝E" panose="02020900000000000000" pitchFamily="18" charset="-128"/>
                <a:ea typeface="HGP明朝E" panose="02020900000000000000" pitchFamily="18" charset="-128"/>
              </a:rPr>
              <a:t>｣</a:t>
            </a:r>
            <a:r>
              <a:rPr lang="ja-JP" altLang="ja-JP" sz="1400" dirty="0">
                <a:latin typeface="HGP明朝E" panose="02020900000000000000" pitchFamily="18" charset="-128"/>
                <a:ea typeface="HGP明朝E" panose="02020900000000000000" pitchFamily="18" charset="-128"/>
              </a:rPr>
              <a:t>という表現に統一してい</a:t>
            </a:r>
            <a:r>
              <a:rPr lang="ja-JP" altLang="en-US" sz="1400" dirty="0">
                <a:latin typeface="HGP明朝E" panose="02020900000000000000" pitchFamily="18" charset="-128"/>
                <a:ea typeface="HGP明朝E" panose="02020900000000000000" pitchFamily="18" charset="-128"/>
              </a:rPr>
              <a:t>る</a:t>
            </a:r>
            <a:r>
              <a:rPr lang="ja-JP" altLang="ja-JP" sz="1400" dirty="0">
                <a:latin typeface="HGP明朝E" panose="02020900000000000000" pitchFamily="18" charset="-128"/>
                <a:ea typeface="HGP明朝E" panose="02020900000000000000" pitchFamily="18" charset="-128"/>
              </a:rPr>
              <a:t>。</a:t>
            </a:r>
            <a:endParaRPr lang="en-US" altLang="ja-JP" dirty="0" smtClean="0">
              <a:ea typeface="ＭＳ Ｐ明朝" pitchFamily="18" charset="-128"/>
            </a:endParaRPr>
          </a:p>
        </p:txBody>
      </p:sp>
    </p:spTree>
    <p:extLst>
      <p:ext uri="{BB962C8B-B14F-4D97-AF65-F5344CB8AC3E}">
        <p14:creationId xmlns:p14="http://schemas.microsoft.com/office/powerpoint/2010/main" val="3973818528"/>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23" name="Rectangle 2"/>
          <p:cNvSpPr>
            <a:spLocks noGrp="1" noRot="1" noChangeAspect="1" noChangeArrowheads="1" noTextEdit="1"/>
          </p:cNvSpPr>
          <p:nvPr>
            <p:ph type="sldImg"/>
          </p:nvPr>
        </p:nvSpPr>
        <p:spPr>
          <a:xfrm>
            <a:off x="1154113" y="741363"/>
            <a:ext cx="4814887" cy="3889375"/>
          </a:xfrm>
          <a:prstGeom prst="rect">
            <a:avLst/>
          </a:prstGeom>
          <a:ln/>
        </p:spPr>
      </p:sp>
      <p:sp>
        <p:nvSpPr>
          <p:cNvPr id="133124" name="Rectangle 3"/>
          <p:cNvSpPr>
            <a:spLocks noGrp="1" noChangeAspect="1" noChangeArrowheads="1"/>
          </p:cNvSpPr>
          <p:nvPr>
            <p:ph type="body" idx="1"/>
          </p:nvPr>
        </p:nvSpPr>
        <p:spPr>
          <a:xfrm>
            <a:off x="1170855" y="4837771"/>
            <a:ext cx="4814976" cy="4794037"/>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defTabSz="943478">
              <a:lnSpc>
                <a:spcPts val="2064"/>
              </a:lnSpc>
              <a:defRPr/>
            </a:pPr>
            <a:r>
              <a:rPr lang="ja-JP" altLang="en-US" sz="1400" dirty="0">
                <a:latin typeface="HGP明朝E" panose="02020900000000000000" pitchFamily="18" charset="-128"/>
                <a:ea typeface="HGP明朝E" panose="02020900000000000000" pitchFamily="18" charset="-128"/>
              </a:rPr>
              <a:t>　雇入時の健康診断の項目は</a:t>
            </a:r>
            <a:r>
              <a:rPr lang="en-US" altLang="ja-JP" sz="1400" dirty="0">
                <a:latin typeface="HGP明朝E" panose="02020900000000000000" pitchFamily="18" charset="-128"/>
                <a:ea typeface="HGP明朝E" panose="02020900000000000000" pitchFamily="18" charset="-128"/>
              </a:rPr>
              <a:t>,</a:t>
            </a:r>
            <a:r>
              <a:rPr lang="ja-JP" altLang="en-US" sz="1400" dirty="0">
                <a:solidFill>
                  <a:prstClr val="black"/>
                </a:solidFill>
                <a:latin typeface="HGP明朝E" panose="02020900000000000000" pitchFamily="18" charset="-128"/>
                <a:ea typeface="HGP明朝E" panose="02020900000000000000" pitchFamily="18" charset="-128"/>
              </a:rPr>
              <a:t>①既往歴及び業務歴の調査</a:t>
            </a:r>
            <a:r>
              <a:rPr lang="en-US" altLang="ja-JP" sz="1400" dirty="0">
                <a:solidFill>
                  <a:prstClr val="black"/>
                </a:solidFill>
                <a:latin typeface="HGP明朝E" panose="02020900000000000000" pitchFamily="18" charset="-128"/>
                <a:ea typeface="HGP明朝E" panose="02020900000000000000" pitchFamily="18" charset="-128"/>
              </a:rPr>
              <a:t>,</a:t>
            </a:r>
            <a:r>
              <a:rPr lang="ja-JP" altLang="en-US" sz="1400" dirty="0">
                <a:solidFill>
                  <a:prstClr val="black"/>
                </a:solidFill>
                <a:latin typeface="HGP明朝E" panose="02020900000000000000" pitchFamily="18" charset="-128"/>
                <a:ea typeface="HGP明朝E" panose="02020900000000000000" pitchFamily="18" charset="-128"/>
              </a:rPr>
              <a:t>②自覚症状及び他覚症状の有無の検査</a:t>
            </a:r>
            <a:r>
              <a:rPr lang="en-US" altLang="ja-JP" sz="1400" dirty="0">
                <a:solidFill>
                  <a:prstClr val="black"/>
                </a:solidFill>
                <a:latin typeface="HGP明朝E" panose="02020900000000000000" pitchFamily="18" charset="-128"/>
                <a:ea typeface="HGP明朝E" panose="02020900000000000000" pitchFamily="18" charset="-128"/>
              </a:rPr>
              <a:t>,</a:t>
            </a:r>
            <a:r>
              <a:rPr lang="ja-JP" altLang="en-US" sz="1400" dirty="0">
                <a:solidFill>
                  <a:prstClr val="black"/>
                </a:solidFill>
                <a:latin typeface="HGP明朝E" panose="02020900000000000000" pitchFamily="18" charset="-128"/>
                <a:ea typeface="HGP明朝E" panose="02020900000000000000" pitchFamily="18" charset="-128"/>
              </a:rPr>
              <a:t>③身長</a:t>
            </a:r>
            <a:r>
              <a:rPr lang="en-US" altLang="ja-JP" sz="1400" dirty="0">
                <a:solidFill>
                  <a:prstClr val="black"/>
                </a:solidFill>
                <a:latin typeface="HGP明朝E" panose="02020900000000000000" pitchFamily="18" charset="-128"/>
                <a:ea typeface="HGP明朝E" panose="02020900000000000000" pitchFamily="18" charset="-128"/>
              </a:rPr>
              <a:t>,</a:t>
            </a:r>
            <a:r>
              <a:rPr lang="ja-JP" altLang="en-US" sz="1400" dirty="0">
                <a:solidFill>
                  <a:prstClr val="black"/>
                </a:solidFill>
                <a:latin typeface="HGP明朝E" panose="02020900000000000000" pitchFamily="18" charset="-128"/>
                <a:ea typeface="HGP明朝E" panose="02020900000000000000" pitchFamily="18" charset="-128"/>
              </a:rPr>
              <a:t>体重</a:t>
            </a:r>
            <a:r>
              <a:rPr lang="en-US" altLang="ja-JP" sz="1400" dirty="0">
                <a:solidFill>
                  <a:prstClr val="black"/>
                </a:solidFill>
                <a:latin typeface="HGP明朝E" panose="02020900000000000000" pitchFamily="18" charset="-128"/>
                <a:ea typeface="HGP明朝E" panose="02020900000000000000" pitchFamily="18" charset="-128"/>
              </a:rPr>
              <a:t>,</a:t>
            </a:r>
            <a:r>
              <a:rPr lang="ja-JP" altLang="en-US" sz="1400" dirty="0">
                <a:solidFill>
                  <a:prstClr val="black"/>
                </a:solidFill>
                <a:latin typeface="HGP明朝E" panose="02020900000000000000" pitchFamily="18" charset="-128"/>
                <a:ea typeface="HGP明朝E" panose="02020900000000000000" pitchFamily="18" charset="-128"/>
              </a:rPr>
              <a:t>腹囲</a:t>
            </a:r>
            <a:r>
              <a:rPr lang="en-US" altLang="ja-JP" sz="1400" dirty="0">
                <a:solidFill>
                  <a:prstClr val="black"/>
                </a:solidFill>
                <a:latin typeface="HGP明朝E" panose="02020900000000000000" pitchFamily="18" charset="-128"/>
                <a:ea typeface="HGP明朝E" panose="02020900000000000000" pitchFamily="18" charset="-128"/>
              </a:rPr>
              <a:t>,</a:t>
            </a:r>
            <a:r>
              <a:rPr lang="ja-JP" altLang="en-US" sz="1400" dirty="0">
                <a:solidFill>
                  <a:prstClr val="black"/>
                </a:solidFill>
                <a:latin typeface="HGP明朝E" panose="02020900000000000000" pitchFamily="18" charset="-128"/>
                <a:ea typeface="HGP明朝E" panose="02020900000000000000" pitchFamily="18" charset="-128"/>
              </a:rPr>
              <a:t>視力及び聴力</a:t>
            </a:r>
            <a:r>
              <a:rPr lang="en-US" altLang="ja-JP" sz="1400" dirty="0">
                <a:solidFill>
                  <a:prstClr val="black"/>
                </a:solidFill>
                <a:latin typeface="HGP明朝E" panose="02020900000000000000" pitchFamily="18" charset="-128"/>
                <a:ea typeface="HGP明朝E" panose="02020900000000000000" pitchFamily="18" charset="-128"/>
              </a:rPr>
              <a:t>(1,000</a:t>
            </a:r>
            <a:r>
              <a:rPr lang="ja-JP" altLang="en-US" sz="1400" dirty="0">
                <a:solidFill>
                  <a:prstClr val="black"/>
                </a:solidFill>
                <a:latin typeface="HGP明朝E" panose="02020900000000000000" pitchFamily="18" charset="-128"/>
                <a:ea typeface="HGP明朝E" panose="02020900000000000000" pitchFamily="18" charset="-128"/>
              </a:rPr>
              <a:t>ヘルツ及び</a:t>
            </a:r>
            <a:r>
              <a:rPr lang="en-US" altLang="ja-JP" sz="1400" dirty="0">
                <a:solidFill>
                  <a:prstClr val="black"/>
                </a:solidFill>
                <a:latin typeface="HGP明朝E" panose="02020900000000000000" pitchFamily="18" charset="-128"/>
                <a:ea typeface="HGP明朝E" panose="02020900000000000000" pitchFamily="18" charset="-128"/>
              </a:rPr>
              <a:t>4,000</a:t>
            </a:r>
            <a:r>
              <a:rPr lang="ja-JP" altLang="en-US" sz="1400" dirty="0">
                <a:solidFill>
                  <a:prstClr val="black"/>
                </a:solidFill>
                <a:latin typeface="HGP明朝E" panose="02020900000000000000" pitchFamily="18" charset="-128"/>
                <a:ea typeface="HGP明朝E" panose="02020900000000000000" pitchFamily="18" charset="-128"/>
              </a:rPr>
              <a:t>ヘルツの音に係る聴力</a:t>
            </a:r>
            <a:r>
              <a:rPr lang="en-US" altLang="ja-JP" sz="1400" dirty="0">
                <a:solidFill>
                  <a:prstClr val="black"/>
                </a:solidFill>
                <a:latin typeface="HGP明朝E" panose="02020900000000000000" pitchFamily="18" charset="-128"/>
                <a:ea typeface="HGP明朝E" panose="02020900000000000000" pitchFamily="18" charset="-128"/>
              </a:rPr>
              <a:t>)</a:t>
            </a:r>
            <a:r>
              <a:rPr lang="ja-JP" altLang="en-US" sz="1400" dirty="0">
                <a:solidFill>
                  <a:prstClr val="black"/>
                </a:solidFill>
                <a:latin typeface="HGP明朝E" panose="02020900000000000000" pitchFamily="18" charset="-128"/>
                <a:ea typeface="HGP明朝E" panose="02020900000000000000" pitchFamily="18" charset="-128"/>
              </a:rPr>
              <a:t>の検査</a:t>
            </a:r>
            <a:r>
              <a:rPr lang="en-US" altLang="ja-JP" sz="1400" dirty="0">
                <a:solidFill>
                  <a:prstClr val="black"/>
                </a:solidFill>
                <a:latin typeface="HGP明朝E" panose="02020900000000000000" pitchFamily="18" charset="-128"/>
                <a:ea typeface="HGP明朝E" panose="02020900000000000000" pitchFamily="18" charset="-128"/>
              </a:rPr>
              <a:t>,</a:t>
            </a:r>
            <a:r>
              <a:rPr lang="ja-JP" altLang="en-US" sz="1400" dirty="0">
                <a:solidFill>
                  <a:prstClr val="black"/>
                </a:solidFill>
                <a:latin typeface="HGP明朝E" panose="02020900000000000000" pitchFamily="18" charset="-128"/>
                <a:ea typeface="HGP明朝E" panose="02020900000000000000" pitchFamily="18" charset="-128"/>
              </a:rPr>
              <a:t>④胸部エックス線検査及び喀痰検査</a:t>
            </a:r>
            <a:r>
              <a:rPr lang="en-US" altLang="ja-JP" sz="1400" dirty="0">
                <a:solidFill>
                  <a:prstClr val="black"/>
                </a:solidFill>
                <a:latin typeface="HGP明朝E" panose="02020900000000000000" pitchFamily="18" charset="-128"/>
                <a:ea typeface="HGP明朝E" panose="02020900000000000000" pitchFamily="18" charset="-128"/>
              </a:rPr>
              <a:t>,</a:t>
            </a:r>
            <a:r>
              <a:rPr lang="ja-JP" altLang="en-US" sz="1400" dirty="0">
                <a:solidFill>
                  <a:prstClr val="black"/>
                </a:solidFill>
                <a:latin typeface="HGP明朝E" panose="02020900000000000000" pitchFamily="18" charset="-128"/>
                <a:ea typeface="HGP明朝E" panose="02020900000000000000" pitchFamily="18" charset="-128"/>
              </a:rPr>
              <a:t>⑤血圧の測定</a:t>
            </a:r>
            <a:r>
              <a:rPr lang="en-US" altLang="ja-JP" sz="1400" dirty="0">
                <a:solidFill>
                  <a:prstClr val="black"/>
                </a:solidFill>
                <a:latin typeface="HGP明朝E" panose="02020900000000000000" pitchFamily="18" charset="-128"/>
                <a:ea typeface="HGP明朝E" panose="02020900000000000000" pitchFamily="18" charset="-128"/>
              </a:rPr>
              <a:t>,</a:t>
            </a:r>
            <a:r>
              <a:rPr lang="ja-JP" altLang="en-US" sz="1400" dirty="0">
                <a:solidFill>
                  <a:prstClr val="black"/>
                </a:solidFill>
                <a:latin typeface="HGP明朝E" panose="02020900000000000000" pitchFamily="18" charset="-128"/>
                <a:ea typeface="HGP明朝E" panose="02020900000000000000" pitchFamily="18" charset="-128"/>
              </a:rPr>
              <a:t>⑥貧血検査</a:t>
            </a:r>
            <a:r>
              <a:rPr lang="en-US" altLang="ja-JP" sz="1400" dirty="0">
                <a:solidFill>
                  <a:prstClr val="black"/>
                </a:solidFill>
                <a:latin typeface="HGP明朝E" panose="02020900000000000000" pitchFamily="18" charset="-128"/>
                <a:ea typeface="HGP明朝E" panose="02020900000000000000" pitchFamily="18" charset="-128"/>
              </a:rPr>
              <a:t>(</a:t>
            </a:r>
            <a:r>
              <a:rPr lang="ja-JP" altLang="en-US" sz="1400" dirty="0">
                <a:solidFill>
                  <a:prstClr val="black"/>
                </a:solidFill>
                <a:latin typeface="HGP明朝E" panose="02020900000000000000" pitchFamily="18" charset="-128"/>
                <a:ea typeface="HGP明朝E" panose="02020900000000000000" pitchFamily="18" charset="-128"/>
              </a:rPr>
              <a:t>血色素量</a:t>
            </a:r>
            <a:r>
              <a:rPr lang="en-US" altLang="ja-JP" sz="1400" dirty="0">
                <a:solidFill>
                  <a:prstClr val="black"/>
                </a:solidFill>
                <a:latin typeface="HGP明朝E" panose="02020900000000000000" pitchFamily="18" charset="-128"/>
                <a:ea typeface="HGP明朝E" panose="02020900000000000000" pitchFamily="18" charset="-128"/>
              </a:rPr>
              <a:t>,</a:t>
            </a:r>
            <a:r>
              <a:rPr lang="ja-JP" altLang="en-US" sz="1400" dirty="0">
                <a:solidFill>
                  <a:prstClr val="black"/>
                </a:solidFill>
                <a:latin typeface="HGP明朝E" panose="02020900000000000000" pitchFamily="18" charset="-128"/>
                <a:ea typeface="HGP明朝E" panose="02020900000000000000" pitchFamily="18" charset="-128"/>
              </a:rPr>
              <a:t>赤血球数</a:t>
            </a:r>
            <a:r>
              <a:rPr lang="en-US" altLang="ja-JP" sz="1400" dirty="0">
                <a:solidFill>
                  <a:prstClr val="black"/>
                </a:solidFill>
                <a:latin typeface="HGP明朝E" panose="02020900000000000000" pitchFamily="18" charset="-128"/>
                <a:ea typeface="HGP明朝E" panose="02020900000000000000" pitchFamily="18" charset="-128"/>
              </a:rPr>
              <a:t>),</a:t>
            </a:r>
            <a:r>
              <a:rPr lang="ja-JP" altLang="en-US" sz="1400" dirty="0">
                <a:solidFill>
                  <a:prstClr val="black"/>
                </a:solidFill>
                <a:latin typeface="HGP明朝E" panose="02020900000000000000" pitchFamily="18" charset="-128"/>
                <a:ea typeface="HGP明朝E" panose="02020900000000000000" pitchFamily="18" charset="-128"/>
              </a:rPr>
              <a:t>⑦肝機能検査</a:t>
            </a:r>
            <a:r>
              <a:rPr lang="en-US" altLang="ja-JP" sz="1400" dirty="0">
                <a:solidFill>
                  <a:prstClr val="black"/>
                </a:solidFill>
                <a:latin typeface="HGP明朝E" panose="02020900000000000000" pitchFamily="18" charset="-128"/>
                <a:ea typeface="HGP明朝E" panose="02020900000000000000" pitchFamily="18" charset="-128"/>
              </a:rPr>
              <a:t>(</a:t>
            </a:r>
            <a:r>
              <a:rPr lang="en-US" altLang="ja-JP" sz="1400" dirty="0" err="1">
                <a:solidFill>
                  <a:prstClr val="black"/>
                </a:solidFill>
                <a:latin typeface="HGP明朝E" panose="02020900000000000000" pitchFamily="18" charset="-128"/>
                <a:ea typeface="HGP明朝E" panose="02020900000000000000" pitchFamily="18" charset="-128"/>
              </a:rPr>
              <a:t>GOT,GPT,γ</a:t>
            </a:r>
            <a:r>
              <a:rPr lang="ja-JP" altLang="en-US" sz="1400" dirty="0">
                <a:solidFill>
                  <a:prstClr val="black"/>
                </a:solidFill>
                <a:latin typeface="HGP明朝E" panose="02020900000000000000" pitchFamily="18" charset="-128"/>
                <a:ea typeface="HGP明朝E" panose="02020900000000000000" pitchFamily="18" charset="-128"/>
              </a:rPr>
              <a:t>－</a:t>
            </a:r>
            <a:r>
              <a:rPr lang="en-US" altLang="ja-JP" sz="1400" dirty="0">
                <a:solidFill>
                  <a:prstClr val="black"/>
                </a:solidFill>
                <a:latin typeface="HGP明朝E" panose="02020900000000000000" pitchFamily="18" charset="-128"/>
                <a:ea typeface="HGP明朝E" panose="02020900000000000000" pitchFamily="18" charset="-128"/>
              </a:rPr>
              <a:t>GTP),</a:t>
            </a:r>
            <a:r>
              <a:rPr lang="ja-JP" altLang="en-US" sz="1400" dirty="0">
                <a:solidFill>
                  <a:prstClr val="black"/>
                </a:solidFill>
                <a:latin typeface="HGP明朝E" panose="02020900000000000000" pitchFamily="18" charset="-128"/>
                <a:ea typeface="HGP明朝E" panose="02020900000000000000" pitchFamily="18" charset="-128"/>
              </a:rPr>
              <a:t>⑧血中脂質検査</a:t>
            </a:r>
            <a:r>
              <a:rPr lang="en-US" altLang="ja-JP" sz="1400" dirty="0">
                <a:solidFill>
                  <a:prstClr val="black"/>
                </a:solidFill>
                <a:latin typeface="HGP明朝E" panose="02020900000000000000" pitchFamily="18" charset="-128"/>
                <a:ea typeface="HGP明朝E" panose="02020900000000000000" pitchFamily="18" charset="-128"/>
              </a:rPr>
              <a:t>(</a:t>
            </a:r>
            <a:r>
              <a:rPr lang="ja-JP" altLang="en-US" sz="1400" dirty="0">
                <a:solidFill>
                  <a:prstClr val="black"/>
                </a:solidFill>
                <a:latin typeface="HGP明朝E" panose="02020900000000000000" pitchFamily="18" charset="-128"/>
                <a:ea typeface="HGP明朝E" panose="02020900000000000000" pitchFamily="18" charset="-128"/>
              </a:rPr>
              <a:t>Ｌ</a:t>
            </a:r>
            <a:r>
              <a:rPr lang="en-US" altLang="ja-JP" sz="1400" dirty="0">
                <a:solidFill>
                  <a:prstClr val="black"/>
                </a:solidFill>
                <a:latin typeface="HGP明朝E" panose="02020900000000000000" pitchFamily="18" charset="-128"/>
                <a:ea typeface="HGP明朝E" panose="02020900000000000000" pitchFamily="18" charset="-128"/>
              </a:rPr>
              <a:t>DL</a:t>
            </a:r>
            <a:r>
              <a:rPr lang="ja-JP" altLang="en-US" sz="1400" dirty="0">
                <a:solidFill>
                  <a:prstClr val="black"/>
                </a:solidFill>
                <a:latin typeface="HGP明朝E" panose="02020900000000000000" pitchFamily="18" charset="-128"/>
                <a:ea typeface="HGP明朝E" panose="02020900000000000000" pitchFamily="18" charset="-128"/>
              </a:rPr>
              <a:t>・ＨＤＬコレステロール</a:t>
            </a:r>
            <a:r>
              <a:rPr lang="en-US" altLang="ja-JP" sz="1400" dirty="0">
                <a:solidFill>
                  <a:prstClr val="black"/>
                </a:solidFill>
                <a:latin typeface="HGP明朝E" panose="02020900000000000000" pitchFamily="18" charset="-128"/>
                <a:ea typeface="HGP明朝E" panose="02020900000000000000" pitchFamily="18" charset="-128"/>
              </a:rPr>
              <a:t>,TG),</a:t>
            </a:r>
            <a:r>
              <a:rPr lang="ja-JP" altLang="en-US" sz="1400" dirty="0">
                <a:solidFill>
                  <a:prstClr val="black"/>
                </a:solidFill>
                <a:latin typeface="HGP明朝E" panose="02020900000000000000" pitchFamily="18" charset="-128"/>
                <a:ea typeface="HGP明朝E" panose="02020900000000000000" pitchFamily="18" charset="-128"/>
              </a:rPr>
              <a:t>⑨血糖検査</a:t>
            </a:r>
            <a:r>
              <a:rPr lang="en-US" altLang="ja-JP" sz="1400" dirty="0">
                <a:solidFill>
                  <a:prstClr val="black"/>
                </a:solidFill>
                <a:latin typeface="HGP明朝E" panose="02020900000000000000" pitchFamily="18" charset="-128"/>
                <a:ea typeface="HGP明朝E" panose="02020900000000000000" pitchFamily="18" charset="-128"/>
              </a:rPr>
              <a:t>(</a:t>
            </a:r>
            <a:r>
              <a:rPr lang="ja-JP" altLang="en-US" sz="1400" dirty="0">
                <a:solidFill>
                  <a:prstClr val="black"/>
                </a:solidFill>
                <a:latin typeface="HGP明朝E" panose="02020900000000000000" pitchFamily="18" charset="-128"/>
                <a:ea typeface="HGP明朝E" panose="02020900000000000000" pitchFamily="18" charset="-128"/>
              </a:rPr>
              <a:t>ヘモグロビン</a:t>
            </a:r>
            <a:r>
              <a:rPr lang="en-US" altLang="ja-JP" sz="1400" dirty="0">
                <a:solidFill>
                  <a:prstClr val="black"/>
                </a:solidFill>
                <a:latin typeface="HGP明朝E" panose="02020900000000000000" pitchFamily="18" charset="-128"/>
                <a:ea typeface="HGP明朝E" panose="02020900000000000000" pitchFamily="18" charset="-128"/>
              </a:rPr>
              <a:t>A1c</a:t>
            </a:r>
            <a:r>
              <a:rPr lang="ja-JP" altLang="en-US" sz="1400" dirty="0">
                <a:solidFill>
                  <a:prstClr val="black"/>
                </a:solidFill>
                <a:latin typeface="HGP明朝E" panose="02020900000000000000" pitchFamily="18" charset="-128"/>
                <a:ea typeface="HGP明朝E" panose="02020900000000000000" pitchFamily="18" charset="-128"/>
              </a:rPr>
              <a:t>でも可</a:t>
            </a:r>
            <a:r>
              <a:rPr lang="en-US" altLang="ja-JP" sz="1400" dirty="0">
                <a:solidFill>
                  <a:prstClr val="black"/>
                </a:solidFill>
                <a:latin typeface="HGP明朝E" panose="02020900000000000000" pitchFamily="18" charset="-128"/>
                <a:ea typeface="HGP明朝E" panose="02020900000000000000" pitchFamily="18" charset="-128"/>
              </a:rPr>
              <a:t>),</a:t>
            </a:r>
            <a:r>
              <a:rPr lang="ja-JP" altLang="en-US" sz="1400" dirty="0">
                <a:solidFill>
                  <a:prstClr val="black"/>
                </a:solidFill>
                <a:latin typeface="HGP明朝E" panose="02020900000000000000" pitchFamily="18" charset="-128"/>
                <a:ea typeface="HGP明朝E" panose="02020900000000000000" pitchFamily="18" charset="-128"/>
              </a:rPr>
              <a:t>⑩尿検査</a:t>
            </a:r>
            <a:r>
              <a:rPr lang="en-US" altLang="ja-JP" sz="1400" dirty="0">
                <a:solidFill>
                  <a:prstClr val="black"/>
                </a:solidFill>
                <a:latin typeface="HGP明朝E" panose="02020900000000000000" pitchFamily="18" charset="-128"/>
                <a:ea typeface="HGP明朝E" panose="02020900000000000000" pitchFamily="18" charset="-128"/>
              </a:rPr>
              <a:t>(</a:t>
            </a:r>
            <a:r>
              <a:rPr lang="ja-JP" altLang="en-US" sz="1400" dirty="0">
                <a:solidFill>
                  <a:prstClr val="black"/>
                </a:solidFill>
                <a:latin typeface="HGP明朝E" panose="02020900000000000000" pitchFamily="18" charset="-128"/>
                <a:ea typeface="HGP明朝E" panose="02020900000000000000" pitchFamily="18" charset="-128"/>
              </a:rPr>
              <a:t>尿中の糖及び蛋白の有無の検査</a:t>
            </a:r>
            <a:r>
              <a:rPr lang="en-US" altLang="ja-JP" sz="1400" dirty="0">
                <a:solidFill>
                  <a:prstClr val="black"/>
                </a:solidFill>
                <a:latin typeface="HGP明朝E" panose="02020900000000000000" pitchFamily="18" charset="-128"/>
                <a:ea typeface="HGP明朝E" panose="02020900000000000000" pitchFamily="18" charset="-128"/>
              </a:rPr>
              <a:t>),</a:t>
            </a:r>
            <a:r>
              <a:rPr lang="ja-JP" altLang="en-US" sz="1400" dirty="0">
                <a:solidFill>
                  <a:prstClr val="black"/>
                </a:solidFill>
                <a:latin typeface="HGP明朝E" panose="02020900000000000000" pitchFamily="18" charset="-128"/>
                <a:ea typeface="HGP明朝E" panose="02020900000000000000" pitchFamily="18" charset="-128"/>
              </a:rPr>
              <a:t>⑪心電図検査である。</a:t>
            </a:r>
            <a:endParaRPr lang="en-US" altLang="ja-JP" sz="1400" dirty="0">
              <a:solidFill>
                <a:prstClr val="black"/>
              </a:solidFill>
              <a:latin typeface="HGP明朝E" panose="02020900000000000000" pitchFamily="18" charset="-128"/>
              <a:ea typeface="HGP明朝E" panose="02020900000000000000" pitchFamily="18" charset="-128"/>
            </a:endParaRPr>
          </a:p>
          <a:p>
            <a:pPr defTabSz="943478">
              <a:lnSpc>
                <a:spcPts val="2064"/>
              </a:lnSpc>
              <a:defRPr/>
            </a:pPr>
            <a:endParaRPr lang="ja-JP" altLang="en-US" sz="1400" dirty="0">
              <a:solidFill>
                <a:prstClr val="black"/>
              </a:solidFill>
              <a:latin typeface="HGP明朝E" panose="02020900000000000000" pitchFamily="18" charset="-128"/>
              <a:ea typeface="HGP明朝E" panose="02020900000000000000" pitchFamily="18" charset="-128"/>
            </a:endParaRPr>
          </a:p>
          <a:p>
            <a:pPr defTabSz="943478">
              <a:lnSpc>
                <a:spcPts val="2064"/>
              </a:lnSpc>
              <a:defRPr/>
            </a:pPr>
            <a:r>
              <a:rPr lang="en-US" altLang="ja-JP" sz="1400" dirty="0">
                <a:solidFill>
                  <a:prstClr val="black"/>
                </a:solidFill>
                <a:latin typeface="HGP明朝E" panose="02020900000000000000" pitchFamily="18" charset="-128"/>
                <a:ea typeface="HGP明朝E" panose="02020900000000000000" pitchFamily="18" charset="-128"/>
              </a:rPr>
              <a:t>※ </a:t>
            </a:r>
            <a:r>
              <a:rPr lang="ja-JP" altLang="en-US" sz="1400" dirty="0">
                <a:solidFill>
                  <a:prstClr val="black"/>
                </a:solidFill>
                <a:latin typeface="HGP明朝E" panose="02020900000000000000" pitchFamily="18" charset="-128"/>
                <a:ea typeface="HGP明朝E" panose="02020900000000000000" pitchFamily="18" charset="-128"/>
              </a:rPr>
              <a:t>雇入れ時の健康診断に省略できる項目はない。</a:t>
            </a:r>
            <a:r>
              <a:rPr lang="en-US" altLang="ja-JP" sz="1400" dirty="0">
                <a:solidFill>
                  <a:prstClr val="black"/>
                </a:solidFill>
                <a:latin typeface="HGP明朝E" panose="02020900000000000000" pitchFamily="18" charset="-128"/>
                <a:ea typeface="HGP明朝E" panose="02020900000000000000" pitchFamily="18" charset="-128"/>
              </a:rPr>
              <a:t>(</a:t>
            </a:r>
            <a:r>
              <a:rPr lang="ja-JP" altLang="en-US" sz="1400" dirty="0">
                <a:solidFill>
                  <a:prstClr val="black"/>
                </a:solidFill>
                <a:latin typeface="HGP明朝E" panose="02020900000000000000" pitchFamily="18" charset="-128"/>
                <a:ea typeface="HGP明朝E" panose="02020900000000000000" pitchFamily="18" charset="-128"/>
              </a:rPr>
              <a:t>但し</a:t>
            </a:r>
            <a:r>
              <a:rPr lang="en-US" altLang="ja-JP" sz="1400" dirty="0">
                <a:solidFill>
                  <a:prstClr val="black"/>
                </a:solidFill>
                <a:latin typeface="HGP明朝E" panose="02020900000000000000" pitchFamily="18" charset="-128"/>
                <a:ea typeface="HGP明朝E" panose="02020900000000000000" pitchFamily="18" charset="-128"/>
              </a:rPr>
              <a:t>,</a:t>
            </a:r>
            <a:r>
              <a:rPr lang="ja-JP" altLang="en-US" sz="1400" dirty="0">
                <a:solidFill>
                  <a:prstClr val="black"/>
                </a:solidFill>
                <a:latin typeface="HGP明朝E" panose="02020900000000000000" pitchFamily="18" charset="-128"/>
                <a:ea typeface="HGP明朝E" panose="02020900000000000000" pitchFamily="18" charset="-128"/>
              </a:rPr>
              <a:t>健診</a:t>
            </a:r>
            <a:r>
              <a:rPr lang="en-US" altLang="ja-JP" sz="1400" dirty="0">
                <a:solidFill>
                  <a:prstClr val="black"/>
                </a:solidFill>
                <a:latin typeface="HGP明朝E" panose="02020900000000000000" pitchFamily="18" charset="-128"/>
                <a:ea typeface="HGP明朝E" panose="02020900000000000000" pitchFamily="18" charset="-128"/>
              </a:rPr>
              <a:t>3</a:t>
            </a:r>
            <a:r>
              <a:rPr lang="ja-JP" altLang="en-US" sz="1400" dirty="0">
                <a:solidFill>
                  <a:prstClr val="black"/>
                </a:solidFill>
                <a:latin typeface="HGP明朝E" panose="02020900000000000000" pitchFamily="18" charset="-128"/>
                <a:ea typeface="HGP明朝E" panose="02020900000000000000" pitchFamily="18" charset="-128"/>
              </a:rPr>
              <a:t>か月以内の者がその結果を証明する書類を提出した場合</a:t>
            </a:r>
            <a:r>
              <a:rPr lang="en-US" altLang="ja-JP" sz="1400" dirty="0">
                <a:solidFill>
                  <a:prstClr val="black"/>
                </a:solidFill>
                <a:latin typeface="HGP明朝E" panose="02020900000000000000" pitchFamily="18" charset="-128"/>
                <a:ea typeface="HGP明朝E" panose="02020900000000000000" pitchFamily="18" charset="-128"/>
              </a:rPr>
              <a:t>,</a:t>
            </a:r>
            <a:r>
              <a:rPr lang="ja-JP" altLang="en-US" sz="1400" dirty="0">
                <a:solidFill>
                  <a:prstClr val="black"/>
                </a:solidFill>
                <a:latin typeface="HGP明朝E" panose="02020900000000000000" pitchFamily="18" charset="-128"/>
                <a:ea typeface="HGP明朝E" panose="02020900000000000000" pitchFamily="18" charset="-128"/>
              </a:rPr>
              <a:t>その項目は省略</a:t>
            </a:r>
            <a:r>
              <a:rPr lang="en-US" altLang="ja-JP" sz="1400" dirty="0">
                <a:solidFill>
                  <a:prstClr val="black"/>
                </a:solidFill>
                <a:latin typeface="HGP明朝E" panose="02020900000000000000" pitchFamily="18" charset="-128"/>
                <a:ea typeface="HGP明朝E" panose="02020900000000000000" pitchFamily="18" charset="-128"/>
              </a:rPr>
              <a:t>)</a:t>
            </a:r>
          </a:p>
          <a:p>
            <a:pPr defTabSz="943478">
              <a:lnSpc>
                <a:spcPts val="2064"/>
              </a:lnSpc>
              <a:defRPr/>
            </a:pPr>
            <a:r>
              <a:rPr lang="en-US" altLang="ja-JP" sz="1400" dirty="0">
                <a:solidFill>
                  <a:prstClr val="black"/>
                </a:solidFill>
                <a:latin typeface="HGP明朝E" panose="02020900000000000000" pitchFamily="18" charset="-128"/>
                <a:ea typeface="HGP明朝E" panose="02020900000000000000" pitchFamily="18" charset="-128"/>
              </a:rPr>
              <a:t>※ </a:t>
            </a:r>
            <a:r>
              <a:rPr lang="ja-JP" altLang="en-US" sz="1400" dirty="0">
                <a:solidFill>
                  <a:prstClr val="black"/>
                </a:solidFill>
                <a:latin typeface="HGP明朝E" panose="02020900000000000000" pitchFamily="18" charset="-128"/>
                <a:ea typeface="HGP明朝E" panose="02020900000000000000" pitchFamily="18" charset="-128"/>
              </a:rPr>
              <a:t>定期健康診断では③</a:t>
            </a:r>
            <a:r>
              <a:rPr lang="en-US" altLang="ja-JP" sz="1400" dirty="0">
                <a:solidFill>
                  <a:prstClr val="black"/>
                </a:solidFill>
                <a:latin typeface="HGP明朝E" panose="02020900000000000000" pitchFamily="18" charset="-128"/>
                <a:ea typeface="HGP明朝E" panose="02020900000000000000" pitchFamily="18" charset="-128"/>
              </a:rPr>
              <a:t>,</a:t>
            </a:r>
            <a:r>
              <a:rPr lang="ja-JP" altLang="en-US" sz="1400" dirty="0">
                <a:solidFill>
                  <a:prstClr val="black"/>
                </a:solidFill>
                <a:latin typeface="HGP明朝E" panose="02020900000000000000" pitchFamily="18" charset="-128"/>
                <a:ea typeface="HGP明朝E" panose="02020900000000000000" pitchFamily="18" charset="-128"/>
              </a:rPr>
              <a:t>④</a:t>
            </a:r>
            <a:r>
              <a:rPr lang="en-US" altLang="ja-JP" sz="1400" dirty="0">
                <a:solidFill>
                  <a:prstClr val="black"/>
                </a:solidFill>
                <a:latin typeface="HGP明朝E" panose="02020900000000000000" pitchFamily="18" charset="-128"/>
                <a:ea typeface="HGP明朝E" panose="02020900000000000000" pitchFamily="18" charset="-128"/>
              </a:rPr>
              <a:t>,</a:t>
            </a:r>
            <a:r>
              <a:rPr lang="ja-JP" altLang="en-US" sz="1400" dirty="0">
                <a:solidFill>
                  <a:prstClr val="black"/>
                </a:solidFill>
                <a:latin typeface="HGP明朝E" panose="02020900000000000000" pitchFamily="18" charset="-128"/>
                <a:ea typeface="HGP明朝E" panose="02020900000000000000" pitchFamily="18" charset="-128"/>
              </a:rPr>
              <a:t>⑥</a:t>
            </a:r>
            <a:r>
              <a:rPr lang="en-US" altLang="ja-JP" sz="1400" dirty="0">
                <a:solidFill>
                  <a:prstClr val="black"/>
                </a:solidFill>
                <a:latin typeface="HGP明朝E" panose="02020900000000000000" pitchFamily="18" charset="-128"/>
                <a:ea typeface="HGP明朝E" panose="02020900000000000000" pitchFamily="18" charset="-128"/>
              </a:rPr>
              <a:t>,</a:t>
            </a:r>
            <a:r>
              <a:rPr lang="ja-JP" altLang="en-US" sz="1400" dirty="0">
                <a:solidFill>
                  <a:prstClr val="black"/>
                </a:solidFill>
                <a:latin typeface="HGP明朝E" panose="02020900000000000000" pitchFamily="18" charset="-128"/>
                <a:ea typeface="HGP明朝E" panose="02020900000000000000" pitchFamily="18" charset="-128"/>
              </a:rPr>
              <a:t>⑦</a:t>
            </a:r>
            <a:r>
              <a:rPr lang="en-US" altLang="ja-JP" sz="1400" dirty="0">
                <a:solidFill>
                  <a:prstClr val="black"/>
                </a:solidFill>
                <a:latin typeface="HGP明朝E" panose="02020900000000000000" pitchFamily="18" charset="-128"/>
                <a:ea typeface="HGP明朝E" panose="02020900000000000000" pitchFamily="18" charset="-128"/>
              </a:rPr>
              <a:t>,</a:t>
            </a:r>
            <a:r>
              <a:rPr lang="ja-JP" altLang="en-US" sz="1400" dirty="0">
                <a:solidFill>
                  <a:prstClr val="black"/>
                </a:solidFill>
                <a:latin typeface="HGP明朝E" panose="02020900000000000000" pitchFamily="18" charset="-128"/>
                <a:ea typeface="HGP明朝E" panose="02020900000000000000" pitchFamily="18" charset="-128"/>
              </a:rPr>
              <a:t>⑧</a:t>
            </a:r>
            <a:r>
              <a:rPr lang="en-US" altLang="ja-JP" sz="1400" dirty="0">
                <a:solidFill>
                  <a:prstClr val="black"/>
                </a:solidFill>
                <a:latin typeface="HGP明朝E" panose="02020900000000000000" pitchFamily="18" charset="-128"/>
                <a:ea typeface="HGP明朝E" panose="02020900000000000000" pitchFamily="18" charset="-128"/>
              </a:rPr>
              <a:t>,</a:t>
            </a:r>
            <a:r>
              <a:rPr lang="ja-JP" altLang="en-US" sz="1400" dirty="0">
                <a:solidFill>
                  <a:prstClr val="black"/>
                </a:solidFill>
                <a:latin typeface="HGP明朝E" panose="02020900000000000000" pitchFamily="18" charset="-128"/>
                <a:ea typeface="HGP明朝E" panose="02020900000000000000" pitchFamily="18" charset="-128"/>
              </a:rPr>
              <a:t>⑨</a:t>
            </a:r>
            <a:r>
              <a:rPr lang="en-US" altLang="ja-JP" sz="1400" dirty="0">
                <a:solidFill>
                  <a:prstClr val="black"/>
                </a:solidFill>
                <a:latin typeface="HGP明朝E" panose="02020900000000000000" pitchFamily="18" charset="-128"/>
                <a:ea typeface="HGP明朝E" panose="02020900000000000000" pitchFamily="18" charset="-128"/>
              </a:rPr>
              <a:t>,</a:t>
            </a:r>
            <a:r>
              <a:rPr lang="ja-JP" altLang="en-US" sz="1400" dirty="0">
                <a:solidFill>
                  <a:prstClr val="black"/>
                </a:solidFill>
                <a:latin typeface="HGP明朝E" panose="02020900000000000000" pitchFamily="18" charset="-128"/>
                <a:ea typeface="HGP明朝E" panose="02020900000000000000" pitchFamily="18" charset="-128"/>
              </a:rPr>
              <a:t>⑪の項目については</a:t>
            </a:r>
            <a:r>
              <a:rPr lang="en-US" altLang="ja-JP" sz="1400" dirty="0">
                <a:solidFill>
                  <a:prstClr val="black"/>
                </a:solidFill>
                <a:latin typeface="HGP明朝E" panose="02020900000000000000" pitchFamily="18" charset="-128"/>
                <a:ea typeface="HGP明朝E" panose="02020900000000000000" pitchFamily="18" charset="-128"/>
              </a:rPr>
              <a:t>,40 </a:t>
            </a:r>
            <a:r>
              <a:rPr lang="ja-JP" altLang="en-US" sz="1400" dirty="0">
                <a:solidFill>
                  <a:prstClr val="black"/>
                </a:solidFill>
                <a:latin typeface="HGP明朝E" panose="02020900000000000000" pitchFamily="18" charset="-128"/>
                <a:ea typeface="HGP明朝E" panose="02020900000000000000" pitchFamily="18" charset="-128"/>
              </a:rPr>
              <a:t>歳未満の者など一定の基準に基づき医師が必要でないと認めるときは省略可。</a:t>
            </a:r>
          </a:p>
          <a:p>
            <a:pPr defTabSz="943478">
              <a:defRPr/>
            </a:pPr>
            <a:endParaRPr lang="en-US" altLang="ja-JP" sz="1400" dirty="0">
              <a:solidFill>
                <a:prstClr val="black"/>
              </a:solidFill>
              <a:latin typeface="HGS明朝E" panose="02020900000000000000" pitchFamily="18" charset="-128"/>
              <a:ea typeface="HGS明朝E" panose="02020900000000000000" pitchFamily="18" charset="-128"/>
            </a:endParaRPr>
          </a:p>
        </p:txBody>
      </p:sp>
      <p:sp>
        <p:nvSpPr>
          <p:cNvPr id="2" name="スライド番号プレースホルダー 1"/>
          <p:cNvSpPr>
            <a:spLocks noGrp="1"/>
          </p:cNvSpPr>
          <p:nvPr>
            <p:ph type="sldNum" sz="quarter" idx="10"/>
          </p:nvPr>
        </p:nvSpPr>
        <p:spPr/>
        <p:txBody>
          <a:bodyPr/>
          <a:lstStyle/>
          <a:p>
            <a:fld id="{5F65748C-C6D8-4748-808C-1CEA1825BD04}" type="slidenum">
              <a:rPr kumimoji="1" lang="ja-JP" altLang="en-US" smtClean="0"/>
              <a:t>69</a:t>
            </a:fld>
            <a:endParaRPr kumimoji="1" lang="ja-JP" altLang="en-US"/>
          </a:p>
        </p:txBody>
      </p:sp>
    </p:spTree>
    <p:extLst>
      <p:ext uri="{BB962C8B-B14F-4D97-AF65-F5344CB8AC3E}">
        <p14:creationId xmlns:p14="http://schemas.microsoft.com/office/powerpoint/2010/main" val="387566517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154113" y="741363"/>
            <a:ext cx="4814887" cy="3889375"/>
          </a:xfrm>
        </p:spPr>
      </p:sp>
      <p:sp>
        <p:nvSpPr>
          <p:cNvPr id="3" name="ノート プレースホルダー 2"/>
          <p:cNvSpPr>
            <a:spLocks noGrp="1" noChangeAspect="1"/>
          </p:cNvSpPr>
          <p:nvPr>
            <p:ph type="body" idx="1"/>
          </p:nvPr>
        </p:nvSpPr>
        <p:spPr>
          <a:xfrm>
            <a:off x="1131388" y="4694012"/>
            <a:ext cx="4942841" cy="5338261"/>
          </a:xfrm>
        </p:spPr>
        <p:txBody>
          <a:bodyPr/>
          <a:lstStyle/>
          <a:p>
            <a:pPr>
              <a:defRPr/>
            </a:pPr>
            <a:r>
              <a:rPr lang="ja-JP" altLang="en-US" sz="1200" dirty="0">
                <a:solidFill>
                  <a:prstClr val="black"/>
                </a:solidFill>
                <a:latin typeface="HGP明朝E" panose="02020900000000000000" pitchFamily="18" charset="-128"/>
                <a:ea typeface="HGP明朝E" panose="02020900000000000000" pitchFamily="18" charset="-128"/>
              </a:rPr>
              <a:t>（</a:t>
            </a:r>
            <a:r>
              <a:rPr lang="en-US" altLang="ja-JP" sz="1200" dirty="0">
                <a:solidFill>
                  <a:prstClr val="black"/>
                </a:solidFill>
                <a:latin typeface="HGP明朝E" panose="02020900000000000000" pitchFamily="18" charset="-128"/>
                <a:ea typeface="HGP明朝E" panose="02020900000000000000" pitchFamily="18" charset="-128"/>
              </a:rPr>
              <a:t>…</a:t>
            </a:r>
            <a:r>
              <a:rPr lang="ja-JP" altLang="en-US" sz="1200" dirty="0">
                <a:solidFill>
                  <a:prstClr val="black"/>
                </a:solidFill>
                <a:latin typeface="HGP明朝E" panose="02020900000000000000" pitchFamily="18" charset="-128"/>
                <a:ea typeface="HGP明朝E" panose="02020900000000000000" pitchFamily="18" charset="-128"/>
              </a:rPr>
              <a:t>数字はページ数</a:t>
            </a:r>
            <a:r>
              <a:rPr lang="en-US" altLang="ja-JP" sz="1200" dirty="0">
                <a:solidFill>
                  <a:prstClr val="black"/>
                </a:solidFill>
                <a:latin typeface="HGP明朝E" panose="02020900000000000000" pitchFamily="18" charset="-128"/>
                <a:ea typeface="HGP明朝E" panose="02020900000000000000" pitchFamily="18" charset="-128"/>
              </a:rPr>
              <a:t>=</a:t>
            </a:r>
            <a:r>
              <a:rPr lang="ja-JP" altLang="en-US" sz="1200" dirty="0">
                <a:solidFill>
                  <a:prstClr val="black"/>
                </a:solidFill>
                <a:latin typeface="HGP明朝E" panose="02020900000000000000" pitchFamily="18" charset="-128"/>
                <a:ea typeface="HGP明朝E" panose="02020900000000000000" pitchFamily="18" charset="-128"/>
              </a:rPr>
              <a:t>シート数）</a:t>
            </a:r>
            <a:endParaRPr lang="en-US" altLang="ja-JP" sz="1200" dirty="0">
              <a:solidFill>
                <a:prstClr val="black"/>
              </a:solidFill>
              <a:latin typeface="HGP明朝E" panose="02020900000000000000" pitchFamily="18" charset="-128"/>
              <a:ea typeface="HGP明朝E" panose="02020900000000000000" pitchFamily="18" charset="-128"/>
            </a:endParaRPr>
          </a:p>
          <a:p>
            <a:pPr lvl="0">
              <a:defRPr/>
            </a:pPr>
            <a:r>
              <a:rPr lang="en-US" altLang="ja-JP" sz="1200" dirty="0">
                <a:solidFill>
                  <a:prstClr val="black"/>
                </a:solidFill>
                <a:latin typeface="HGP明朝E" panose="02020900000000000000" pitchFamily="18" charset="-128"/>
                <a:ea typeface="HGP明朝E" panose="02020900000000000000" pitchFamily="18" charset="-128"/>
              </a:rPr>
              <a:t>Ⅰ</a:t>
            </a:r>
            <a:r>
              <a:rPr lang="ja-JP" altLang="en-US" sz="1200" dirty="0">
                <a:solidFill>
                  <a:prstClr val="black"/>
                </a:solidFill>
                <a:latin typeface="HGP明朝E" panose="02020900000000000000" pitchFamily="18" charset="-128"/>
                <a:ea typeface="HGP明朝E" panose="02020900000000000000" pitchFamily="18" charset="-128"/>
              </a:rPr>
              <a:t>　「安全」とは？</a:t>
            </a:r>
            <a:r>
              <a:rPr lang="en-US" altLang="ja-JP" sz="1200" dirty="0">
                <a:solidFill>
                  <a:prstClr val="black"/>
                </a:solidFill>
                <a:latin typeface="HGP明朝E" panose="02020900000000000000" pitchFamily="18" charset="-128"/>
                <a:ea typeface="HGP明朝E" panose="02020900000000000000" pitchFamily="18" charset="-128"/>
              </a:rPr>
              <a:t>…8,</a:t>
            </a:r>
            <a:r>
              <a:rPr lang="ja-JP" altLang="en-US" sz="1200" dirty="0">
                <a:solidFill>
                  <a:prstClr val="black"/>
                </a:solidFill>
                <a:latin typeface="HGP明朝E" panose="02020900000000000000" pitchFamily="18" charset="-128"/>
                <a:ea typeface="HGP明朝E" panose="02020900000000000000" pitchFamily="18" charset="-128"/>
              </a:rPr>
              <a:t>日本と欧米の「安全」の考え方比較</a:t>
            </a:r>
            <a:r>
              <a:rPr lang="en-US" altLang="ja-JP" sz="1200" dirty="0">
                <a:solidFill>
                  <a:prstClr val="black"/>
                </a:solidFill>
                <a:latin typeface="HGP明朝E" panose="02020900000000000000" pitchFamily="18" charset="-128"/>
                <a:ea typeface="HGP明朝E" panose="02020900000000000000" pitchFamily="18" charset="-128"/>
              </a:rPr>
              <a:t>…9</a:t>
            </a:r>
          </a:p>
          <a:p>
            <a:pPr lvl="0">
              <a:defRPr/>
            </a:pPr>
            <a:r>
              <a:rPr lang="en-US" altLang="ja-JP" sz="1200" dirty="0">
                <a:solidFill>
                  <a:prstClr val="black"/>
                </a:solidFill>
                <a:latin typeface="HGP明朝E" panose="02020900000000000000" pitchFamily="18" charset="-128"/>
                <a:ea typeface="HGP明朝E" panose="02020900000000000000" pitchFamily="18" charset="-128"/>
              </a:rPr>
              <a:t>Ⅱ</a:t>
            </a:r>
            <a:r>
              <a:rPr lang="ja-JP" altLang="en-US" sz="1200" dirty="0">
                <a:solidFill>
                  <a:prstClr val="black"/>
                </a:solidFill>
                <a:latin typeface="HGP明朝E" panose="02020900000000000000" pitchFamily="18" charset="-128"/>
                <a:ea typeface="HGP明朝E" panose="02020900000000000000" pitchFamily="18" charset="-128"/>
              </a:rPr>
              <a:t>　安全と労働災害防止</a:t>
            </a:r>
            <a:r>
              <a:rPr lang="en-US" altLang="ja-JP" sz="1200" dirty="0">
                <a:solidFill>
                  <a:prstClr val="black"/>
                </a:solidFill>
                <a:latin typeface="HGP明朝E" panose="02020900000000000000" pitchFamily="18" charset="-128"/>
                <a:ea typeface="HGP明朝E" panose="02020900000000000000" pitchFamily="18" charset="-128"/>
              </a:rPr>
              <a:t>…10</a:t>
            </a:r>
            <a:endParaRPr lang="en-US" altLang="ja-JP" sz="1200" dirty="0">
              <a:latin typeface="HGP明朝E" panose="02020900000000000000" pitchFamily="18" charset="-128"/>
              <a:ea typeface="HGP明朝E" panose="02020900000000000000" pitchFamily="18" charset="-128"/>
            </a:endParaRPr>
          </a:p>
          <a:p>
            <a:pPr lvl="0">
              <a:defRPr/>
            </a:pPr>
            <a:r>
              <a:rPr lang="en-US" altLang="ja-JP" sz="1200" dirty="0">
                <a:latin typeface="HGP明朝E" panose="02020900000000000000" pitchFamily="18" charset="-128"/>
                <a:ea typeface="HGP明朝E" panose="02020900000000000000" pitchFamily="18" charset="-128"/>
              </a:rPr>
              <a:t>Ⅲ</a:t>
            </a:r>
            <a:r>
              <a:rPr lang="ja-JP" altLang="en-US" sz="1200" dirty="0">
                <a:solidFill>
                  <a:prstClr val="black"/>
                </a:solidFill>
                <a:latin typeface="HGP明朝E" panose="02020900000000000000" pitchFamily="18" charset="-128"/>
                <a:ea typeface="HGP明朝E" panose="02020900000000000000" pitchFamily="18" charset="-128"/>
              </a:rPr>
              <a:t>　「労働災害を発生させない」ために</a:t>
            </a:r>
            <a:r>
              <a:rPr lang="en-US" altLang="ja-JP" sz="1200" dirty="0">
                <a:solidFill>
                  <a:prstClr val="black"/>
                </a:solidFill>
                <a:latin typeface="HGP明朝E" panose="02020900000000000000" pitchFamily="18" charset="-128"/>
                <a:ea typeface="HGP明朝E" panose="02020900000000000000" pitchFamily="18" charset="-128"/>
              </a:rPr>
              <a:t>…11</a:t>
            </a:r>
          </a:p>
          <a:p>
            <a:pPr lvl="0">
              <a:defRPr/>
            </a:pPr>
            <a:r>
              <a:rPr lang="en-US" altLang="ja-JP" sz="1200" dirty="0">
                <a:solidFill>
                  <a:prstClr val="black"/>
                </a:solidFill>
                <a:latin typeface="HGP明朝E" panose="02020900000000000000" pitchFamily="18" charset="-128"/>
                <a:ea typeface="HGP明朝E" panose="02020900000000000000" pitchFamily="18" charset="-128"/>
              </a:rPr>
              <a:t>Ⅳ</a:t>
            </a:r>
            <a:r>
              <a:rPr lang="ja-JP" altLang="en-US" sz="1200" dirty="0">
                <a:solidFill>
                  <a:prstClr val="black"/>
                </a:solidFill>
                <a:latin typeface="HGP明朝E" panose="02020900000000000000" pitchFamily="18" charset="-128"/>
                <a:ea typeface="HGP明朝E" panose="02020900000000000000" pitchFamily="18" charset="-128"/>
              </a:rPr>
              <a:t>　労働災害とは何かを知る</a:t>
            </a:r>
            <a:r>
              <a:rPr lang="en-US" altLang="ja-JP" sz="1200" dirty="0">
                <a:solidFill>
                  <a:prstClr val="black"/>
                </a:solidFill>
                <a:latin typeface="HGP明朝E" panose="02020900000000000000" pitchFamily="18" charset="-128"/>
                <a:ea typeface="HGP明朝E" panose="02020900000000000000" pitchFamily="18" charset="-128"/>
              </a:rPr>
              <a:t>…12,</a:t>
            </a:r>
            <a:r>
              <a:rPr lang="ja-JP" altLang="en-US" sz="1200" dirty="0">
                <a:solidFill>
                  <a:prstClr val="black"/>
                </a:solidFill>
                <a:latin typeface="HGP明朝E" panose="02020900000000000000" pitchFamily="18" charset="-128"/>
                <a:ea typeface="HGP明朝E" panose="02020900000000000000" pitchFamily="18" charset="-128"/>
              </a:rPr>
              <a:t>「禍</a:t>
            </a:r>
            <a:r>
              <a:rPr lang="en-US" altLang="ja-JP" sz="1200" dirty="0">
                <a:solidFill>
                  <a:prstClr val="black"/>
                </a:solidFill>
                <a:latin typeface="HGP明朝E" panose="02020900000000000000" pitchFamily="18" charset="-128"/>
                <a:ea typeface="HGP明朝E" panose="02020900000000000000" pitchFamily="18" charset="-128"/>
              </a:rPr>
              <a:t>(</a:t>
            </a:r>
            <a:r>
              <a:rPr lang="ja-JP" altLang="en-US" sz="1200" dirty="0">
                <a:solidFill>
                  <a:prstClr val="black"/>
                </a:solidFill>
                <a:latin typeface="HGP明朝E" panose="02020900000000000000" pitchFamily="18" charset="-128"/>
                <a:ea typeface="HGP明朝E" panose="02020900000000000000" pitchFamily="18" charset="-128"/>
              </a:rPr>
              <a:t>わざわい</a:t>
            </a:r>
            <a:r>
              <a:rPr lang="en-US" altLang="ja-JP" sz="1200" dirty="0">
                <a:solidFill>
                  <a:prstClr val="black"/>
                </a:solidFill>
                <a:latin typeface="HGP明朝E" panose="02020900000000000000" pitchFamily="18" charset="-128"/>
                <a:ea typeface="HGP明朝E" panose="02020900000000000000" pitchFamily="18" charset="-128"/>
              </a:rPr>
              <a:t>)</a:t>
            </a:r>
            <a:r>
              <a:rPr lang="ja-JP" altLang="en-US" sz="1200" dirty="0">
                <a:solidFill>
                  <a:prstClr val="black"/>
                </a:solidFill>
                <a:latin typeface="HGP明朝E" panose="02020900000000000000" pitchFamily="18" charset="-128"/>
                <a:ea typeface="HGP明朝E" panose="02020900000000000000" pitchFamily="18" charset="-128"/>
              </a:rPr>
              <a:t>を転じて福となす」</a:t>
            </a:r>
            <a:r>
              <a:rPr lang="en-US" altLang="ja-JP" sz="1200" dirty="0">
                <a:solidFill>
                  <a:prstClr val="black"/>
                </a:solidFill>
                <a:latin typeface="HGP明朝E" panose="02020900000000000000" pitchFamily="18" charset="-128"/>
                <a:ea typeface="HGP明朝E" panose="02020900000000000000" pitchFamily="18" charset="-128"/>
              </a:rPr>
              <a:t>…13</a:t>
            </a:r>
          </a:p>
          <a:p>
            <a:pPr lvl="0">
              <a:defRPr/>
            </a:pPr>
            <a:r>
              <a:rPr lang="en-US" altLang="ja-JP" sz="1200" dirty="0">
                <a:solidFill>
                  <a:prstClr val="black"/>
                </a:solidFill>
                <a:latin typeface="HGP明朝E" panose="02020900000000000000" pitchFamily="18" charset="-128"/>
                <a:ea typeface="HGP明朝E" panose="02020900000000000000" pitchFamily="18" charset="-128"/>
              </a:rPr>
              <a:t>Ⅴ</a:t>
            </a:r>
            <a:r>
              <a:rPr lang="ja-JP" altLang="en-US" sz="1200" b="1" dirty="0">
                <a:solidFill>
                  <a:prstClr val="black"/>
                </a:solidFill>
                <a:latin typeface="HGP明朝E" panose="02020900000000000000" pitchFamily="18" charset="-128"/>
                <a:ea typeface="HGP明朝E" panose="02020900000000000000" pitchFamily="18" charset="-128"/>
              </a:rPr>
              <a:t>　</a:t>
            </a:r>
            <a:r>
              <a:rPr lang="ja-JP" altLang="en-US" sz="1200" dirty="0">
                <a:solidFill>
                  <a:prstClr val="black"/>
                </a:solidFill>
                <a:latin typeface="HGP明朝E" panose="02020900000000000000" pitchFamily="18" charset="-128"/>
                <a:ea typeface="HGP明朝E" panose="02020900000000000000" pitchFamily="18" charset="-128"/>
              </a:rPr>
              <a:t>労働災害発生のしくみを理解</a:t>
            </a:r>
            <a:r>
              <a:rPr lang="en-US" altLang="ja-JP" sz="1200" dirty="0">
                <a:solidFill>
                  <a:prstClr val="black"/>
                </a:solidFill>
                <a:latin typeface="HGP明朝E" panose="02020900000000000000" pitchFamily="18" charset="-128"/>
                <a:ea typeface="HGP明朝E" panose="02020900000000000000" pitchFamily="18" charset="-128"/>
              </a:rPr>
              <a:t>…14</a:t>
            </a:r>
            <a:endParaRPr lang="en-US" altLang="ja-JP" sz="1200" dirty="0">
              <a:solidFill>
                <a:srgbClr val="000000"/>
              </a:solidFill>
              <a:latin typeface="HGP明朝E" panose="02020900000000000000" pitchFamily="18" charset="-128"/>
              <a:ea typeface="HGP明朝E" panose="02020900000000000000" pitchFamily="18" charset="-128"/>
            </a:endParaRPr>
          </a:p>
          <a:p>
            <a:pPr lvl="0">
              <a:defRPr/>
            </a:pPr>
            <a:r>
              <a:rPr lang="en-US" altLang="ja-JP" sz="1200" dirty="0">
                <a:solidFill>
                  <a:prstClr val="black"/>
                </a:solidFill>
                <a:latin typeface="HGP明朝E" panose="02020900000000000000" pitchFamily="18" charset="-128"/>
                <a:ea typeface="HGP明朝E" panose="02020900000000000000" pitchFamily="18" charset="-128"/>
              </a:rPr>
              <a:t>Ⅵ</a:t>
            </a:r>
            <a:r>
              <a:rPr lang="ja-JP" altLang="en-US" sz="1200" dirty="0">
                <a:solidFill>
                  <a:prstClr val="black"/>
                </a:solidFill>
                <a:latin typeface="HGP明朝E" panose="02020900000000000000" pitchFamily="18" charset="-128"/>
                <a:ea typeface="HGP明朝E" panose="02020900000000000000" pitchFamily="18" charset="-128"/>
              </a:rPr>
              <a:t>　災害発生原因・災害分析を把握</a:t>
            </a:r>
            <a:r>
              <a:rPr lang="en-US" altLang="ja-JP" sz="1200" dirty="0">
                <a:solidFill>
                  <a:prstClr val="black"/>
                </a:solidFill>
                <a:latin typeface="HGP明朝E" panose="02020900000000000000" pitchFamily="18" charset="-128"/>
                <a:ea typeface="HGP明朝E" panose="02020900000000000000" pitchFamily="18" charset="-128"/>
              </a:rPr>
              <a:t>…15</a:t>
            </a:r>
            <a:r>
              <a:rPr lang="en-US" altLang="ja-JP" sz="1200" dirty="0">
                <a:solidFill>
                  <a:srgbClr val="000000"/>
                </a:solidFill>
                <a:latin typeface="HGP明朝E" panose="02020900000000000000" pitchFamily="18" charset="-128"/>
                <a:ea typeface="HGP明朝E" panose="02020900000000000000" pitchFamily="18" charset="-128"/>
              </a:rPr>
              <a:t>,</a:t>
            </a:r>
            <a:r>
              <a:rPr lang="ja-JP" altLang="en-US" sz="1200" dirty="0">
                <a:solidFill>
                  <a:prstClr val="black"/>
                </a:solidFill>
                <a:latin typeface="HGP明朝E" panose="02020900000000000000" pitchFamily="18" charset="-128"/>
                <a:ea typeface="HGP明朝E" panose="02020900000000000000" pitchFamily="18" charset="-128"/>
              </a:rPr>
              <a:t>「</a:t>
            </a:r>
            <a:r>
              <a:rPr lang="ja-JP" altLang="en-US" sz="1200" dirty="0">
                <a:solidFill>
                  <a:srgbClr val="000000"/>
                </a:solidFill>
                <a:latin typeface="HGP明朝E" panose="02020900000000000000" pitchFamily="18" charset="-128"/>
                <a:ea typeface="HGP明朝E" panose="02020900000000000000" pitchFamily="18" charset="-128"/>
              </a:rPr>
              <a:t>災害発生状況の推移」</a:t>
            </a:r>
            <a:r>
              <a:rPr lang="en-US" altLang="ja-JP" sz="1200" dirty="0">
                <a:solidFill>
                  <a:srgbClr val="000000"/>
                </a:solidFill>
                <a:latin typeface="HGP明朝E" panose="02020900000000000000" pitchFamily="18" charset="-128"/>
                <a:ea typeface="HGP明朝E" panose="02020900000000000000" pitchFamily="18" charset="-128"/>
              </a:rPr>
              <a:t>…16,</a:t>
            </a:r>
            <a:r>
              <a:rPr lang="ja-JP" altLang="en-US" sz="1200" dirty="0">
                <a:solidFill>
                  <a:srgbClr val="000000"/>
                </a:solidFill>
                <a:latin typeface="HGP明朝E" panose="02020900000000000000" pitchFamily="18" charset="-128"/>
                <a:ea typeface="HGP明朝E" panose="02020900000000000000" pitchFamily="18" charset="-128"/>
              </a:rPr>
              <a:t>「</a:t>
            </a:r>
            <a:r>
              <a:rPr lang="zh-TW" altLang="en-US" sz="1200" dirty="0">
                <a:solidFill>
                  <a:srgbClr val="000000"/>
                </a:solidFill>
                <a:latin typeface="HGP明朝E" panose="02020900000000000000" pitchFamily="18" charset="-128"/>
                <a:ea typeface="HGP明朝E" panose="02020900000000000000" pitchFamily="18" charset="-128"/>
              </a:rPr>
              <a:t>平成</a:t>
            </a:r>
            <a:r>
              <a:rPr lang="en-US" altLang="zh-TW" sz="1200" dirty="0">
                <a:solidFill>
                  <a:srgbClr val="000000"/>
                </a:solidFill>
                <a:latin typeface="HGP明朝E" panose="02020900000000000000" pitchFamily="18" charset="-128"/>
                <a:ea typeface="HGP明朝E" panose="02020900000000000000" pitchFamily="18" charset="-128"/>
              </a:rPr>
              <a:t>27</a:t>
            </a:r>
            <a:r>
              <a:rPr lang="zh-TW" altLang="en-US" sz="1200" dirty="0">
                <a:solidFill>
                  <a:srgbClr val="000000"/>
                </a:solidFill>
                <a:latin typeface="HGP明朝E" panose="02020900000000000000" pitchFamily="18" charset="-128"/>
                <a:ea typeface="HGP明朝E" panose="02020900000000000000" pitchFamily="18" charset="-128"/>
              </a:rPr>
              <a:t>年度都道府県別新規受給者数</a:t>
            </a:r>
            <a:r>
              <a:rPr lang="ja-JP" altLang="en-US" sz="1200" dirty="0">
                <a:solidFill>
                  <a:srgbClr val="000000"/>
                </a:solidFill>
                <a:latin typeface="HGP明朝E" panose="02020900000000000000" pitchFamily="18" charset="-128"/>
                <a:ea typeface="HGP明朝E" panose="02020900000000000000" pitchFamily="18" charset="-128"/>
              </a:rPr>
              <a:t>」</a:t>
            </a:r>
            <a:r>
              <a:rPr lang="en-US" altLang="ja-JP" sz="1200" dirty="0">
                <a:solidFill>
                  <a:srgbClr val="000000"/>
                </a:solidFill>
                <a:latin typeface="HGP明朝E" panose="02020900000000000000" pitchFamily="18" charset="-128"/>
                <a:ea typeface="HGP明朝E" panose="02020900000000000000" pitchFamily="18" charset="-128"/>
              </a:rPr>
              <a:t>…17,</a:t>
            </a:r>
            <a:r>
              <a:rPr lang="ja-JP" altLang="en-US" sz="1200" dirty="0">
                <a:solidFill>
                  <a:srgbClr val="000000"/>
                </a:solidFill>
                <a:latin typeface="HGP明朝E" panose="02020900000000000000" pitchFamily="18" charset="-128"/>
                <a:ea typeface="HGP明朝E" panose="02020900000000000000" pitchFamily="18" charset="-128"/>
              </a:rPr>
              <a:t>「産業別「度数率」及び「強度率」」</a:t>
            </a:r>
            <a:r>
              <a:rPr lang="en-US" altLang="ja-JP" sz="1200" dirty="0">
                <a:solidFill>
                  <a:srgbClr val="000000"/>
                </a:solidFill>
                <a:latin typeface="HGP明朝E" panose="02020900000000000000" pitchFamily="18" charset="-128"/>
                <a:ea typeface="HGP明朝E" panose="02020900000000000000" pitchFamily="18" charset="-128"/>
              </a:rPr>
              <a:t>…18,</a:t>
            </a:r>
            <a:r>
              <a:rPr lang="ja-JP" altLang="en-US" sz="1200" dirty="0">
                <a:solidFill>
                  <a:srgbClr val="000000"/>
                </a:solidFill>
                <a:latin typeface="HGP明朝E" panose="02020900000000000000" pitchFamily="18" charset="-128"/>
                <a:ea typeface="HGP明朝E" panose="02020900000000000000" pitchFamily="18" charset="-128"/>
              </a:rPr>
              <a:t>「災害発生割合の法則は？」</a:t>
            </a:r>
            <a:r>
              <a:rPr lang="en-US" altLang="ja-JP" sz="1200" dirty="0">
                <a:solidFill>
                  <a:srgbClr val="000000"/>
                </a:solidFill>
                <a:latin typeface="HGP明朝E" panose="02020900000000000000" pitchFamily="18" charset="-128"/>
                <a:ea typeface="HGP明朝E" panose="02020900000000000000" pitchFamily="18" charset="-128"/>
              </a:rPr>
              <a:t>…19,</a:t>
            </a:r>
            <a:r>
              <a:rPr lang="ja-JP" altLang="en-US" sz="1200" dirty="0">
                <a:solidFill>
                  <a:srgbClr val="000000"/>
                </a:solidFill>
                <a:latin typeface="HGP明朝E" panose="02020900000000000000" pitchFamily="18" charset="-128"/>
                <a:ea typeface="HGP明朝E" panose="02020900000000000000" pitchFamily="18" charset="-128"/>
              </a:rPr>
              <a:t>「労働災害の法則（合田の法則）」</a:t>
            </a:r>
            <a:r>
              <a:rPr lang="en-US" altLang="ja-JP" sz="1200" dirty="0">
                <a:solidFill>
                  <a:srgbClr val="000000"/>
                </a:solidFill>
                <a:latin typeface="HGP明朝E" panose="02020900000000000000" pitchFamily="18" charset="-128"/>
                <a:ea typeface="HGP明朝E" panose="02020900000000000000" pitchFamily="18" charset="-128"/>
              </a:rPr>
              <a:t>…20,</a:t>
            </a:r>
            <a:r>
              <a:rPr lang="ja-JP" altLang="en-US" sz="1200" dirty="0">
                <a:solidFill>
                  <a:srgbClr val="000000"/>
                </a:solidFill>
                <a:latin typeface="HGP明朝E" panose="02020900000000000000" pitchFamily="18" charset="-128"/>
                <a:ea typeface="HGP明朝E" panose="02020900000000000000" pitchFamily="18" charset="-128"/>
              </a:rPr>
              <a:t>「災害発生割合の法則で大事なこと」</a:t>
            </a:r>
            <a:r>
              <a:rPr lang="en-US" altLang="ja-JP" sz="1200" dirty="0">
                <a:solidFill>
                  <a:srgbClr val="000000"/>
                </a:solidFill>
                <a:latin typeface="HGP明朝E" panose="02020900000000000000" pitchFamily="18" charset="-128"/>
                <a:ea typeface="HGP明朝E" panose="02020900000000000000" pitchFamily="18" charset="-128"/>
              </a:rPr>
              <a:t>…21,</a:t>
            </a:r>
            <a:r>
              <a:rPr lang="ja-JP" altLang="en-US" sz="1200" dirty="0">
                <a:solidFill>
                  <a:srgbClr val="000000"/>
                </a:solidFill>
                <a:latin typeface="HGP明朝E" panose="02020900000000000000" pitchFamily="18" charset="-128"/>
                <a:ea typeface="HGP明朝E" panose="02020900000000000000" pitchFamily="18" charset="-128"/>
              </a:rPr>
              <a:t>「災害原因の第一は「不注意」　ホント？」</a:t>
            </a:r>
            <a:r>
              <a:rPr lang="en-US" altLang="ja-JP" sz="1200" dirty="0">
                <a:solidFill>
                  <a:srgbClr val="000000"/>
                </a:solidFill>
                <a:latin typeface="HGP明朝E" panose="02020900000000000000" pitchFamily="18" charset="-128"/>
                <a:ea typeface="HGP明朝E" panose="02020900000000000000" pitchFamily="18" charset="-128"/>
              </a:rPr>
              <a:t>…22,</a:t>
            </a:r>
            <a:r>
              <a:rPr lang="ja-JP" altLang="en-US" sz="1200" dirty="0">
                <a:solidFill>
                  <a:srgbClr val="000000"/>
                </a:solidFill>
                <a:latin typeface="HGP明朝E" panose="02020900000000000000" pitchFamily="18" charset="-128"/>
                <a:ea typeface="HGP明朝E" panose="02020900000000000000" pitchFamily="18" charset="-128"/>
              </a:rPr>
              <a:t>「被災者に災害原因が押し付けられる理由」</a:t>
            </a:r>
            <a:r>
              <a:rPr lang="en-US" altLang="ja-JP" sz="1200" dirty="0">
                <a:solidFill>
                  <a:srgbClr val="000000"/>
                </a:solidFill>
                <a:latin typeface="HGP明朝E" panose="02020900000000000000" pitchFamily="18" charset="-128"/>
                <a:ea typeface="HGP明朝E" panose="02020900000000000000" pitchFamily="18" charset="-128"/>
              </a:rPr>
              <a:t>…23</a:t>
            </a:r>
          </a:p>
          <a:p>
            <a:pPr lvl="0">
              <a:defRPr/>
            </a:pPr>
            <a:r>
              <a:rPr lang="en-US" altLang="ja-JP" sz="1200" dirty="0">
                <a:solidFill>
                  <a:prstClr val="black"/>
                </a:solidFill>
                <a:latin typeface="HGP明朝E" panose="02020900000000000000" pitchFamily="18" charset="-128"/>
                <a:ea typeface="HGP明朝E" panose="02020900000000000000" pitchFamily="18" charset="-128"/>
              </a:rPr>
              <a:t>Ⅶ</a:t>
            </a:r>
            <a:r>
              <a:rPr lang="ja-JP" altLang="en-US" sz="1200" dirty="0">
                <a:solidFill>
                  <a:prstClr val="black"/>
                </a:solidFill>
                <a:latin typeface="HGP明朝E" panose="02020900000000000000" pitchFamily="18" charset="-128"/>
                <a:ea typeface="HGP明朝E" panose="02020900000000000000" pitchFamily="18" charset="-128"/>
              </a:rPr>
              <a:t>　労働災害防止対策の検討</a:t>
            </a:r>
            <a:r>
              <a:rPr lang="en-US" altLang="ja-JP" sz="1200" dirty="0">
                <a:solidFill>
                  <a:prstClr val="black"/>
                </a:solidFill>
                <a:latin typeface="HGP明朝E" panose="02020900000000000000" pitchFamily="18" charset="-128"/>
                <a:ea typeface="HGP明朝E" panose="02020900000000000000" pitchFamily="18" charset="-128"/>
              </a:rPr>
              <a:t>…24,</a:t>
            </a:r>
            <a:r>
              <a:rPr lang="ja-JP" altLang="en-US" sz="1200" dirty="0">
                <a:solidFill>
                  <a:prstClr val="black"/>
                </a:solidFill>
                <a:latin typeface="HGP明朝E" panose="02020900000000000000" pitchFamily="18" charset="-128"/>
                <a:ea typeface="HGP明朝E" panose="02020900000000000000" pitchFamily="18" charset="-128"/>
              </a:rPr>
              <a:t>「アプローチの順番はこれだ！」</a:t>
            </a:r>
            <a:r>
              <a:rPr lang="en-US" altLang="ja-JP" sz="1200" dirty="0">
                <a:solidFill>
                  <a:prstClr val="black"/>
                </a:solidFill>
                <a:latin typeface="HGP明朝E" panose="02020900000000000000" pitchFamily="18" charset="-128"/>
                <a:ea typeface="HGP明朝E" panose="02020900000000000000" pitchFamily="18" charset="-128"/>
              </a:rPr>
              <a:t>…25,</a:t>
            </a:r>
            <a:r>
              <a:rPr lang="ja-JP" altLang="en-US" sz="1200" dirty="0">
                <a:solidFill>
                  <a:prstClr val="black"/>
                </a:solidFill>
                <a:latin typeface="HGP明朝E" panose="02020900000000000000" pitchFamily="18" charset="-128"/>
                <a:ea typeface="HGP明朝E" panose="02020900000000000000" pitchFamily="18" charset="-128"/>
              </a:rPr>
              <a:t>「第一　法令遵守」</a:t>
            </a:r>
            <a:r>
              <a:rPr lang="en-US" altLang="ja-JP" sz="1200" dirty="0">
                <a:solidFill>
                  <a:prstClr val="black"/>
                </a:solidFill>
                <a:latin typeface="HGP明朝E" panose="02020900000000000000" pitchFamily="18" charset="-128"/>
                <a:ea typeface="HGP明朝E" panose="02020900000000000000" pitchFamily="18" charset="-128"/>
              </a:rPr>
              <a:t>…26,</a:t>
            </a:r>
            <a:r>
              <a:rPr lang="ja-JP" altLang="en-US" sz="1200" dirty="0">
                <a:solidFill>
                  <a:prstClr val="black"/>
                </a:solidFill>
                <a:latin typeface="HGP明朝E" panose="02020900000000000000" pitchFamily="18" charset="-128"/>
                <a:ea typeface="HGP明朝E" panose="02020900000000000000" pitchFamily="18" charset="-128"/>
              </a:rPr>
              <a:t>「労働安全衛生法の流れ」</a:t>
            </a:r>
            <a:r>
              <a:rPr lang="en-US" altLang="ja-JP" sz="1200" dirty="0">
                <a:solidFill>
                  <a:prstClr val="black"/>
                </a:solidFill>
                <a:latin typeface="HGP明朝E" panose="02020900000000000000" pitchFamily="18" charset="-128"/>
                <a:ea typeface="HGP明朝E" panose="02020900000000000000" pitchFamily="18" charset="-128"/>
              </a:rPr>
              <a:t>…27,</a:t>
            </a:r>
            <a:r>
              <a:rPr lang="ja-JP" altLang="en-US" sz="1200" dirty="0">
                <a:solidFill>
                  <a:prstClr val="black"/>
                </a:solidFill>
                <a:latin typeface="HGP明朝E" panose="02020900000000000000" pitchFamily="18" charset="-128"/>
                <a:ea typeface="HGP明朝E" panose="02020900000000000000" pitchFamily="18" charset="-128"/>
              </a:rPr>
              <a:t>「労働安全衛生法の成り立ち」</a:t>
            </a:r>
            <a:r>
              <a:rPr lang="en-US" altLang="ja-JP" sz="1200" dirty="0">
                <a:solidFill>
                  <a:prstClr val="black"/>
                </a:solidFill>
                <a:latin typeface="HGP明朝E" panose="02020900000000000000" pitchFamily="18" charset="-128"/>
                <a:ea typeface="HGP明朝E" panose="02020900000000000000" pitchFamily="18" charset="-128"/>
              </a:rPr>
              <a:t>…28,</a:t>
            </a:r>
            <a:r>
              <a:rPr lang="ja-JP" altLang="en-US" sz="1200" dirty="0">
                <a:solidFill>
                  <a:prstClr val="black"/>
                </a:solidFill>
                <a:latin typeface="HGP明朝E" panose="02020900000000000000" pitchFamily="18" charset="-128"/>
                <a:ea typeface="HGP明朝E" panose="02020900000000000000" pitchFamily="18" charset="-128"/>
              </a:rPr>
              <a:t>「労働安全衛生法の特徴」</a:t>
            </a:r>
            <a:r>
              <a:rPr lang="en-US" altLang="ja-JP" sz="1200" dirty="0">
                <a:solidFill>
                  <a:prstClr val="black"/>
                </a:solidFill>
                <a:latin typeface="HGP明朝E" panose="02020900000000000000" pitchFamily="18" charset="-128"/>
                <a:ea typeface="HGP明朝E" panose="02020900000000000000" pitchFamily="18" charset="-128"/>
              </a:rPr>
              <a:t>…29,</a:t>
            </a:r>
            <a:r>
              <a:rPr lang="ja-JP" altLang="en-US" sz="1200" dirty="0">
                <a:solidFill>
                  <a:prstClr val="black"/>
                </a:solidFill>
                <a:latin typeface="HGP明朝E" panose="02020900000000000000" pitchFamily="18" charset="-128"/>
                <a:ea typeface="HGP明朝E" panose="02020900000000000000" pitchFamily="18" charset="-128"/>
              </a:rPr>
              <a:t>「労働基準監督官」</a:t>
            </a:r>
            <a:r>
              <a:rPr lang="en-US" altLang="ja-JP" sz="1200" dirty="0">
                <a:solidFill>
                  <a:prstClr val="black"/>
                </a:solidFill>
                <a:latin typeface="HGP明朝E" panose="02020900000000000000" pitchFamily="18" charset="-128"/>
                <a:ea typeface="HGP明朝E" panose="02020900000000000000" pitchFamily="18" charset="-128"/>
              </a:rPr>
              <a:t>…30,</a:t>
            </a:r>
            <a:r>
              <a:rPr lang="ja-JP" altLang="en-US" sz="1200" dirty="0">
                <a:solidFill>
                  <a:prstClr val="black"/>
                </a:solidFill>
                <a:latin typeface="HGP明朝E" panose="02020900000000000000" pitchFamily="18" charset="-128"/>
                <a:ea typeface="HGP明朝E" panose="02020900000000000000" pitchFamily="18" charset="-128"/>
              </a:rPr>
              <a:t>「法令等の目的を知る」</a:t>
            </a:r>
            <a:r>
              <a:rPr lang="en-US" altLang="ja-JP" sz="1200" dirty="0">
                <a:solidFill>
                  <a:prstClr val="black"/>
                </a:solidFill>
                <a:latin typeface="HGP明朝E" panose="02020900000000000000" pitchFamily="18" charset="-128"/>
                <a:ea typeface="HGP明朝E" panose="02020900000000000000" pitchFamily="18" charset="-128"/>
              </a:rPr>
              <a:t>…31,</a:t>
            </a:r>
            <a:r>
              <a:rPr lang="ja-JP" altLang="en-US" sz="1200" dirty="0">
                <a:solidFill>
                  <a:prstClr val="black"/>
                </a:solidFill>
                <a:latin typeface="HGP明朝E" panose="02020900000000000000" pitchFamily="18" charset="-128"/>
                <a:ea typeface="HGP明朝E" panose="02020900000000000000" pitchFamily="18" charset="-128"/>
              </a:rPr>
              <a:t>「法令遵守のポイント」</a:t>
            </a:r>
            <a:r>
              <a:rPr lang="en-US" altLang="ja-JP" sz="1200" dirty="0">
                <a:solidFill>
                  <a:prstClr val="black"/>
                </a:solidFill>
                <a:latin typeface="HGP明朝E" panose="02020900000000000000" pitchFamily="18" charset="-128"/>
                <a:ea typeface="HGP明朝E" panose="02020900000000000000" pitchFamily="18" charset="-128"/>
              </a:rPr>
              <a:t>…32,</a:t>
            </a:r>
            <a:r>
              <a:rPr lang="ja-JP" altLang="en-US" sz="1200" dirty="0">
                <a:solidFill>
                  <a:prstClr val="black"/>
                </a:solidFill>
                <a:latin typeface="HGP明朝E" panose="02020900000000000000" pitchFamily="18" charset="-128"/>
                <a:ea typeface="HGP明朝E" panose="02020900000000000000" pitchFamily="18" charset="-128"/>
              </a:rPr>
              <a:t>「第二　ハード面の対策」</a:t>
            </a:r>
            <a:r>
              <a:rPr lang="en-US" altLang="ja-JP" sz="1200" dirty="0">
                <a:solidFill>
                  <a:prstClr val="black"/>
                </a:solidFill>
                <a:latin typeface="HGP明朝E" panose="02020900000000000000" pitchFamily="18" charset="-128"/>
                <a:ea typeface="HGP明朝E" panose="02020900000000000000" pitchFamily="18" charset="-128"/>
              </a:rPr>
              <a:t>…33,</a:t>
            </a:r>
            <a:r>
              <a:rPr lang="ja-JP" altLang="en-US" sz="1200" dirty="0">
                <a:solidFill>
                  <a:prstClr val="black"/>
                </a:solidFill>
                <a:latin typeface="HGP明朝E" panose="02020900000000000000" pitchFamily="18" charset="-128"/>
                <a:ea typeface="HGP明朝E" panose="02020900000000000000" pitchFamily="18" charset="-128"/>
              </a:rPr>
              <a:t>「ハード面の対策とは」</a:t>
            </a:r>
            <a:r>
              <a:rPr lang="en-US" altLang="ja-JP" sz="1200" dirty="0">
                <a:solidFill>
                  <a:prstClr val="black"/>
                </a:solidFill>
                <a:latin typeface="HGP明朝E" panose="02020900000000000000" pitchFamily="18" charset="-128"/>
                <a:ea typeface="HGP明朝E" panose="02020900000000000000" pitchFamily="18" charset="-128"/>
              </a:rPr>
              <a:t>…34,</a:t>
            </a:r>
            <a:r>
              <a:rPr lang="ja-JP" altLang="en-US" sz="1200" dirty="0">
                <a:solidFill>
                  <a:prstClr val="black"/>
                </a:solidFill>
                <a:latin typeface="HGP明朝E" panose="02020900000000000000" pitchFamily="18" charset="-128"/>
                <a:ea typeface="HGP明朝E" panose="02020900000000000000" pitchFamily="18" charset="-128"/>
              </a:rPr>
              <a:t>「ハード面の対策のポイント」</a:t>
            </a:r>
            <a:r>
              <a:rPr lang="en-US" altLang="ja-JP" sz="1200" dirty="0">
                <a:solidFill>
                  <a:prstClr val="black"/>
                </a:solidFill>
                <a:latin typeface="HGP明朝E" panose="02020900000000000000" pitchFamily="18" charset="-128"/>
                <a:ea typeface="HGP明朝E" panose="02020900000000000000" pitchFamily="18" charset="-128"/>
              </a:rPr>
              <a:t>…35,</a:t>
            </a:r>
            <a:r>
              <a:rPr lang="ja-JP" altLang="en-US" sz="1200" dirty="0">
                <a:solidFill>
                  <a:prstClr val="black"/>
                </a:solidFill>
                <a:latin typeface="HGP明朝E" panose="02020900000000000000" pitchFamily="18" charset="-128"/>
                <a:ea typeface="HGP明朝E" panose="02020900000000000000" pitchFamily="18" charset="-128"/>
              </a:rPr>
              <a:t>「本質安全化とは」</a:t>
            </a:r>
            <a:r>
              <a:rPr lang="en-US" altLang="ja-JP" sz="1200" dirty="0">
                <a:solidFill>
                  <a:prstClr val="black"/>
                </a:solidFill>
                <a:latin typeface="HGP明朝E" panose="02020900000000000000" pitchFamily="18" charset="-128"/>
                <a:ea typeface="HGP明朝E" panose="02020900000000000000" pitchFamily="18" charset="-128"/>
              </a:rPr>
              <a:t>…36,</a:t>
            </a:r>
            <a:r>
              <a:rPr lang="ja-JP" altLang="en-US" sz="1200" dirty="0">
                <a:solidFill>
                  <a:prstClr val="black"/>
                </a:solidFill>
                <a:latin typeface="HGP明朝E" panose="02020900000000000000" pitchFamily="18" charset="-128"/>
                <a:ea typeface="HGP明朝E" panose="02020900000000000000" pitchFamily="18" charset="-128"/>
              </a:rPr>
              <a:t>「フェールセーフとフールプルーフ」</a:t>
            </a:r>
            <a:r>
              <a:rPr lang="en-US" altLang="ja-JP" sz="1200" dirty="0">
                <a:solidFill>
                  <a:prstClr val="black"/>
                </a:solidFill>
                <a:latin typeface="HGP明朝E" panose="02020900000000000000" pitchFamily="18" charset="-128"/>
                <a:ea typeface="HGP明朝E" panose="02020900000000000000" pitchFamily="18" charset="-128"/>
              </a:rPr>
              <a:t>…37,</a:t>
            </a:r>
            <a:r>
              <a:rPr lang="ja-JP" altLang="en-US" sz="1200" dirty="0">
                <a:solidFill>
                  <a:prstClr val="black"/>
                </a:solidFill>
                <a:latin typeface="HGP明朝E" panose="02020900000000000000" pitchFamily="18" charset="-128"/>
                <a:ea typeface="HGP明朝E" panose="02020900000000000000" pitchFamily="18" charset="-128"/>
              </a:rPr>
              <a:t>「</a:t>
            </a:r>
            <a:r>
              <a:rPr lang="zh-TW" altLang="en-US" sz="1200" dirty="0">
                <a:solidFill>
                  <a:prstClr val="black"/>
                </a:solidFill>
                <a:latin typeface="HGP明朝E" panose="02020900000000000000" pitchFamily="18" charset="-128"/>
                <a:ea typeface="HGP明朝E" panose="02020900000000000000" pitchFamily="18" charset="-128"/>
              </a:rPr>
              <a:t>「安全」確認！</a:t>
            </a:r>
            <a:r>
              <a:rPr lang="ja-JP" altLang="en-US" sz="1200" dirty="0">
                <a:solidFill>
                  <a:prstClr val="black"/>
                </a:solidFill>
                <a:latin typeface="HGP明朝E" panose="02020900000000000000" pitchFamily="18" charset="-128"/>
                <a:ea typeface="HGP明朝E" panose="02020900000000000000" pitchFamily="18" charset="-128"/>
              </a:rPr>
              <a:t>」</a:t>
            </a:r>
            <a:r>
              <a:rPr lang="en-US" altLang="ja-JP" sz="1200" dirty="0">
                <a:solidFill>
                  <a:prstClr val="black"/>
                </a:solidFill>
                <a:latin typeface="HGP明朝E" panose="02020900000000000000" pitchFamily="18" charset="-128"/>
                <a:ea typeface="HGP明朝E" panose="02020900000000000000" pitchFamily="18" charset="-128"/>
              </a:rPr>
              <a:t>…38,</a:t>
            </a:r>
            <a:r>
              <a:rPr lang="ja-JP" altLang="en-US" sz="1200" dirty="0">
                <a:solidFill>
                  <a:prstClr val="black"/>
                </a:solidFill>
                <a:latin typeface="HGP明朝E" panose="02020900000000000000" pitchFamily="18" charset="-128"/>
                <a:ea typeface="HGP明朝E" panose="02020900000000000000" pitchFamily="18" charset="-128"/>
              </a:rPr>
              <a:t>「第三　ソフト面の対策」</a:t>
            </a:r>
            <a:r>
              <a:rPr lang="en-US" altLang="ja-JP" sz="1200" dirty="0">
                <a:solidFill>
                  <a:prstClr val="black"/>
                </a:solidFill>
                <a:latin typeface="HGP明朝E" panose="02020900000000000000" pitchFamily="18" charset="-128"/>
                <a:ea typeface="HGP明朝E" panose="02020900000000000000" pitchFamily="18" charset="-128"/>
              </a:rPr>
              <a:t>…39,</a:t>
            </a:r>
            <a:r>
              <a:rPr lang="ja-JP" altLang="en-US" sz="1200" dirty="0">
                <a:solidFill>
                  <a:prstClr val="black"/>
                </a:solidFill>
                <a:latin typeface="HGP明朝E" panose="02020900000000000000" pitchFamily="18" charset="-128"/>
                <a:ea typeface="HGP明朝E" panose="02020900000000000000" pitchFamily="18" charset="-128"/>
              </a:rPr>
              <a:t>「要因別ソフト面の対策」</a:t>
            </a:r>
            <a:r>
              <a:rPr lang="en-US" altLang="ja-JP" sz="1200" dirty="0">
                <a:solidFill>
                  <a:prstClr val="black"/>
                </a:solidFill>
                <a:latin typeface="HGP明朝E" panose="02020900000000000000" pitchFamily="18" charset="-128"/>
                <a:ea typeface="HGP明朝E" panose="02020900000000000000" pitchFamily="18" charset="-128"/>
              </a:rPr>
              <a:t>…40,</a:t>
            </a:r>
            <a:r>
              <a:rPr lang="ja-JP" altLang="en-US" sz="1200" dirty="0">
                <a:solidFill>
                  <a:prstClr val="black"/>
                </a:solidFill>
                <a:latin typeface="HGP明朝E" panose="02020900000000000000" pitchFamily="18" charset="-128"/>
                <a:ea typeface="HGP明朝E" panose="02020900000000000000" pitchFamily="18" charset="-128"/>
              </a:rPr>
              <a:t>「ソフト面の対策のポイント」</a:t>
            </a:r>
            <a:r>
              <a:rPr lang="en-US" altLang="ja-JP" sz="1200" dirty="0">
                <a:solidFill>
                  <a:prstClr val="black"/>
                </a:solidFill>
                <a:latin typeface="HGP明朝E" panose="02020900000000000000" pitchFamily="18" charset="-128"/>
                <a:ea typeface="HGP明朝E" panose="02020900000000000000" pitchFamily="18" charset="-128"/>
              </a:rPr>
              <a:t>…41,</a:t>
            </a:r>
            <a:r>
              <a:rPr lang="ja-JP" altLang="en-US" sz="1200" dirty="0">
                <a:solidFill>
                  <a:prstClr val="black"/>
                </a:solidFill>
                <a:latin typeface="HGP明朝E" panose="02020900000000000000" pitchFamily="18" charset="-128"/>
                <a:ea typeface="HGP明朝E" panose="02020900000000000000" pitchFamily="18" charset="-128"/>
              </a:rPr>
              <a:t>「ヒューマンエラー対策の問題点」</a:t>
            </a:r>
            <a:r>
              <a:rPr lang="en-US" altLang="ja-JP" sz="1200" dirty="0">
                <a:solidFill>
                  <a:prstClr val="black"/>
                </a:solidFill>
                <a:latin typeface="HGP明朝E" panose="02020900000000000000" pitchFamily="18" charset="-128"/>
                <a:ea typeface="HGP明朝E" panose="02020900000000000000" pitchFamily="18" charset="-128"/>
              </a:rPr>
              <a:t>…42,</a:t>
            </a:r>
            <a:r>
              <a:rPr lang="ja-JP" altLang="en-US" sz="1200" dirty="0">
                <a:solidFill>
                  <a:prstClr val="black"/>
                </a:solidFill>
                <a:latin typeface="HGP明朝E" panose="02020900000000000000" pitchFamily="18" charset="-128"/>
                <a:ea typeface="HGP明朝E" panose="02020900000000000000" pitchFamily="18" charset="-128"/>
              </a:rPr>
              <a:t>「ヒューマンエラーの種類」</a:t>
            </a:r>
            <a:r>
              <a:rPr lang="en-US" altLang="ja-JP" sz="1200" dirty="0">
                <a:solidFill>
                  <a:prstClr val="black"/>
                </a:solidFill>
                <a:latin typeface="HGP明朝E" panose="02020900000000000000" pitchFamily="18" charset="-128"/>
                <a:ea typeface="HGP明朝E" panose="02020900000000000000" pitchFamily="18" charset="-128"/>
              </a:rPr>
              <a:t>…43,</a:t>
            </a:r>
            <a:r>
              <a:rPr lang="ja-JP" altLang="en-US" sz="1200" dirty="0">
                <a:solidFill>
                  <a:prstClr val="black"/>
                </a:solidFill>
                <a:latin typeface="HGP明朝E" panose="02020900000000000000" pitchFamily="18" charset="-128"/>
                <a:ea typeface="HGP明朝E" panose="02020900000000000000" pitchFamily="18" charset="-128"/>
              </a:rPr>
              <a:t>「ヒューマンエラーの対策例」</a:t>
            </a:r>
            <a:r>
              <a:rPr lang="en-US" altLang="ja-JP" sz="1200" dirty="0">
                <a:solidFill>
                  <a:prstClr val="black"/>
                </a:solidFill>
                <a:latin typeface="HGP明朝E" panose="02020900000000000000" pitchFamily="18" charset="-128"/>
                <a:ea typeface="HGP明朝E" panose="02020900000000000000" pitchFamily="18" charset="-128"/>
              </a:rPr>
              <a:t>…44</a:t>
            </a:r>
          </a:p>
          <a:p>
            <a:pPr defTabSz="1022717">
              <a:defRPr/>
            </a:pPr>
            <a:r>
              <a:rPr lang="en-US" altLang="ja-JP" sz="1200" dirty="0">
                <a:solidFill>
                  <a:prstClr val="black"/>
                </a:solidFill>
                <a:latin typeface="HGP明朝E" panose="02020900000000000000" pitchFamily="18" charset="-128"/>
                <a:ea typeface="HGP明朝E" panose="02020900000000000000" pitchFamily="18" charset="-128"/>
              </a:rPr>
              <a:t>Ⅷ</a:t>
            </a:r>
            <a:r>
              <a:rPr lang="ja-JP" altLang="en-US" sz="1200" b="1" dirty="0">
                <a:solidFill>
                  <a:prstClr val="black"/>
                </a:solidFill>
                <a:latin typeface="HGP明朝E" panose="02020900000000000000" pitchFamily="18" charset="-128"/>
                <a:ea typeface="HGP明朝E" panose="02020900000000000000" pitchFamily="18" charset="-128"/>
              </a:rPr>
              <a:t>　</a:t>
            </a:r>
            <a:r>
              <a:rPr lang="ja-JP" altLang="en-US" sz="1200" dirty="0">
                <a:solidFill>
                  <a:prstClr val="black"/>
                </a:solidFill>
                <a:latin typeface="HGP明朝E" panose="02020900000000000000" pitchFamily="18" charset="-128"/>
                <a:ea typeface="HGP明朝E" panose="02020900000000000000" pitchFamily="18" charset="-128"/>
              </a:rPr>
              <a:t>リスクアセスメント</a:t>
            </a:r>
            <a:r>
              <a:rPr lang="en-US" altLang="ja-JP" sz="1200" dirty="0">
                <a:solidFill>
                  <a:prstClr val="black"/>
                </a:solidFill>
                <a:latin typeface="HGP明朝E" panose="02020900000000000000" pitchFamily="18" charset="-128"/>
                <a:ea typeface="HGP明朝E" panose="02020900000000000000" pitchFamily="18" charset="-128"/>
              </a:rPr>
              <a:t>…45,</a:t>
            </a:r>
            <a:r>
              <a:rPr lang="ja-JP" altLang="en-US" sz="1200" dirty="0">
                <a:solidFill>
                  <a:prstClr val="black"/>
                </a:solidFill>
                <a:latin typeface="HGP明朝E" panose="02020900000000000000" pitchFamily="18" charset="-128"/>
                <a:ea typeface="HGP明朝E" panose="02020900000000000000" pitchFamily="18" charset="-128"/>
              </a:rPr>
              <a:t>「労働安全衛生マネジメントシステム」</a:t>
            </a:r>
            <a:r>
              <a:rPr lang="en-US" altLang="ja-JP" sz="1200" dirty="0">
                <a:solidFill>
                  <a:prstClr val="black"/>
                </a:solidFill>
                <a:latin typeface="HGP明朝E" panose="02020900000000000000" pitchFamily="18" charset="-128"/>
                <a:ea typeface="HGP明朝E" panose="02020900000000000000" pitchFamily="18" charset="-128"/>
              </a:rPr>
              <a:t>…46,</a:t>
            </a:r>
            <a:r>
              <a:rPr lang="ja-JP" altLang="en-US" sz="1200" dirty="0">
                <a:solidFill>
                  <a:prstClr val="black"/>
                </a:solidFill>
                <a:latin typeface="HGP明朝E" panose="02020900000000000000" pitchFamily="18" charset="-128"/>
                <a:ea typeface="HGP明朝E" panose="02020900000000000000" pitchFamily="18" charset="-128"/>
              </a:rPr>
              <a:t>「リスクアセスメントの概要」</a:t>
            </a:r>
            <a:r>
              <a:rPr lang="en-US" altLang="ja-JP" sz="1200" dirty="0">
                <a:solidFill>
                  <a:prstClr val="black"/>
                </a:solidFill>
                <a:latin typeface="HGP明朝E" panose="02020900000000000000" pitchFamily="18" charset="-128"/>
                <a:ea typeface="HGP明朝E" panose="02020900000000000000" pitchFamily="18" charset="-128"/>
              </a:rPr>
              <a:t>…47,</a:t>
            </a:r>
            <a:r>
              <a:rPr lang="ja-JP" altLang="en-US" sz="1200" dirty="0">
                <a:solidFill>
                  <a:prstClr val="black"/>
                </a:solidFill>
                <a:latin typeface="HGP明朝E" panose="02020900000000000000" pitchFamily="18" charset="-128"/>
                <a:ea typeface="HGP明朝E" panose="02020900000000000000" pitchFamily="18" charset="-128"/>
              </a:rPr>
              <a:t>「危険感受性を高めよう」</a:t>
            </a:r>
            <a:r>
              <a:rPr lang="en-US" altLang="ja-JP" sz="1200" dirty="0">
                <a:solidFill>
                  <a:prstClr val="black"/>
                </a:solidFill>
                <a:latin typeface="HGP明朝E" panose="02020900000000000000" pitchFamily="18" charset="-128"/>
                <a:ea typeface="HGP明朝E" panose="02020900000000000000" pitchFamily="18" charset="-128"/>
              </a:rPr>
              <a:t>…48,</a:t>
            </a:r>
            <a:r>
              <a:rPr lang="ja-JP" altLang="en-US" sz="1200" dirty="0">
                <a:solidFill>
                  <a:prstClr val="black"/>
                </a:solidFill>
                <a:latin typeface="HGP明朝E" panose="02020900000000000000" pitchFamily="18" charset="-128"/>
                <a:ea typeface="HGP明朝E" panose="02020900000000000000" pitchFamily="18" charset="-128"/>
              </a:rPr>
              <a:t>「危険感受性を高める「ＫＹ」」</a:t>
            </a:r>
            <a:r>
              <a:rPr lang="en-US" altLang="ja-JP" sz="1200" dirty="0">
                <a:solidFill>
                  <a:prstClr val="black"/>
                </a:solidFill>
                <a:latin typeface="HGP明朝E" panose="02020900000000000000" pitchFamily="18" charset="-128"/>
                <a:ea typeface="HGP明朝E" panose="02020900000000000000" pitchFamily="18" charset="-128"/>
              </a:rPr>
              <a:t>…49,</a:t>
            </a:r>
            <a:r>
              <a:rPr lang="ja-JP" altLang="en-US" sz="1200" dirty="0">
                <a:solidFill>
                  <a:prstClr val="black"/>
                </a:solidFill>
                <a:latin typeface="HGP明朝E" panose="02020900000000000000" pitchFamily="18" charset="-128"/>
                <a:ea typeface="HGP明朝E" panose="02020900000000000000" pitchFamily="18" charset="-128"/>
              </a:rPr>
              <a:t>「リスク低減レベル（許容可能レベル）」</a:t>
            </a:r>
            <a:r>
              <a:rPr lang="en-US" altLang="ja-JP" sz="1200" dirty="0">
                <a:solidFill>
                  <a:prstClr val="black"/>
                </a:solidFill>
                <a:latin typeface="HGP明朝E" panose="02020900000000000000" pitchFamily="18" charset="-128"/>
                <a:ea typeface="HGP明朝E" panose="02020900000000000000" pitchFamily="18" charset="-128"/>
              </a:rPr>
              <a:t>…50,</a:t>
            </a:r>
            <a:r>
              <a:rPr lang="ja-JP" altLang="en-US" sz="1200" dirty="0">
                <a:solidFill>
                  <a:prstClr val="black"/>
                </a:solidFill>
                <a:latin typeface="HGP明朝E" panose="02020900000000000000" pitchFamily="18" charset="-128"/>
                <a:ea typeface="HGP明朝E" panose="02020900000000000000" pitchFamily="18" charset="-128"/>
              </a:rPr>
              <a:t>「リスクレベルと安全」</a:t>
            </a:r>
            <a:r>
              <a:rPr lang="en-US" altLang="ja-JP" sz="1200" dirty="0">
                <a:solidFill>
                  <a:prstClr val="black"/>
                </a:solidFill>
                <a:latin typeface="HGP明朝E" panose="02020900000000000000" pitchFamily="18" charset="-128"/>
                <a:ea typeface="HGP明朝E" panose="02020900000000000000" pitchFamily="18" charset="-128"/>
              </a:rPr>
              <a:t>…51</a:t>
            </a:r>
          </a:p>
          <a:p>
            <a:pPr defTabSz="1022717">
              <a:defRPr/>
            </a:pPr>
            <a:r>
              <a:rPr lang="en-US" altLang="ja-JP" sz="1200" dirty="0">
                <a:solidFill>
                  <a:prstClr val="black"/>
                </a:solidFill>
                <a:latin typeface="HGP明朝E" panose="02020900000000000000" pitchFamily="18" charset="-128"/>
                <a:ea typeface="HGP明朝E" panose="02020900000000000000" pitchFamily="18" charset="-128"/>
              </a:rPr>
              <a:t>Ⅸ</a:t>
            </a:r>
            <a:r>
              <a:rPr lang="ja-JP" altLang="en-US" sz="1200" dirty="0">
                <a:solidFill>
                  <a:prstClr val="black"/>
                </a:solidFill>
                <a:latin typeface="HGP明朝E" panose="02020900000000000000" pitchFamily="18" charset="-128"/>
                <a:ea typeface="HGP明朝E" panose="02020900000000000000" pitchFamily="18" charset="-128"/>
              </a:rPr>
              <a:t>　労働災害防止対策のゴール</a:t>
            </a:r>
            <a:r>
              <a:rPr lang="en-US" altLang="ja-JP" sz="1200" dirty="0">
                <a:solidFill>
                  <a:prstClr val="black"/>
                </a:solidFill>
                <a:latin typeface="HGP明朝E" panose="02020900000000000000" pitchFamily="18" charset="-128"/>
                <a:ea typeface="HGP明朝E" panose="02020900000000000000" pitchFamily="18" charset="-128"/>
              </a:rPr>
              <a:t>…52,</a:t>
            </a:r>
            <a:r>
              <a:rPr lang="ja-JP" altLang="en-US" sz="1200" dirty="0">
                <a:solidFill>
                  <a:prstClr val="black"/>
                </a:solidFill>
                <a:latin typeface="HGP明朝E" panose="02020900000000000000" pitchFamily="18" charset="-128"/>
                <a:ea typeface="HGP明朝E" panose="02020900000000000000" pitchFamily="18" charset="-128"/>
              </a:rPr>
              <a:t>「リスクレベル１＝無災害達成！！」</a:t>
            </a:r>
            <a:r>
              <a:rPr lang="en-US" altLang="ja-JP" sz="1200" dirty="0">
                <a:solidFill>
                  <a:prstClr val="black"/>
                </a:solidFill>
                <a:latin typeface="HGP明朝E" panose="02020900000000000000" pitchFamily="18" charset="-128"/>
                <a:ea typeface="HGP明朝E" panose="02020900000000000000" pitchFamily="18" charset="-128"/>
              </a:rPr>
              <a:t>…53</a:t>
            </a:r>
          </a:p>
        </p:txBody>
      </p:sp>
      <p:sp>
        <p:nvSpPr>
          <p:cNvPr id="4" name="スライド番号プレースホルダー 3"/>
          <p:cNvSpPr>
            <a:spLocks noGrp="1"/>
          </p:cNvSpPr>
          <p:nvPr>
            <p:ph type="sldNum" sz="quarter" idx="10"/>
          </p:nvPr>
        </p:nvSpPr>
        <p:spPr/>
        <p:txBody>
          <a:bodyPr/>
          <a:lstStyle/>
          <a:p>
            <a:fld id="{5F65748C-C6D8-4748-808C-1CEA1825BD04}" type="slidenum">
              <a:rPr kumimoji="1" lang="ja-JP" altLang="en-US" smtClean="0"/>
              <a:t>7</a:t>
            </a:fld>
            <a:endParaRPr kumimoji="1" lang="ja-JP" altLang="en-US"/>
          </a:p>
        </p:txBody>
      </p:sp>
    </p:spTree>
    <p:extLst>
      <p:ext uri="{BB962C8B-B14F-4D97-AF65-F5344CB8AC3E}">
        <p14:creationId xmlns:p14="http://schemas.microsoft.com/office/powerpoint/2010/main" val="269839549"/>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23" name="Rectangle 2"/>
          <p:cNvSpPr>
            <a:spLocks noGrp="1" noRot="1" noChangeAspect="1" noChangeArrowheads="1" noTextEdit="1"/>
          </p:cNvSpPr>
          <p:nvPr>
            <p:ph type="sldImg"/>
          </p:nvPr>
        </p:nvSpPr>
        <p:spPr>
          <a:xfrm>
            <a:off x="1154113" y="741363"/>
            <a:ext cx="4814887" cy="3889375"/>
          </a:xfrm>
          <a:prstGeom prst="rect">
            <a:avLst/>
          </a:prstGeom>
          <a:ln/>
        </p:spPr>
      </p:sp>
      <p:sp>
        <p:nvSpPr>
          <p:cNvPr id="133124" name="Rectangle 3"/>
          <p:cNvSpPr>
            <a:spLocks noGrp="1" noChangeAspect="1" noChangeArrowheads="1"/>
          </p:cNvSpPr>
          <p:nvPr>
            <p:ph type="body" idx="1"/>
          </p:nvPr>
        </p:nvSpPr>
        <p:spPr>
          <a:xfrm>
            <a:off x="1170855" y="4837771"/>
            <a:ext cx="4814976" cy="4794037"/>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defTabSz="943478">
              <a:defRPr/>
            </a:pPr>
            <a:r>
              <a:rPr lang="ja-JP" altLang="en-US" sz="1400" dirty="0">
                <a:solidFill>
                  <a:prstClr val="black"/>
                </a:solidFill>
                <a:latin typeface="HGP明朝E" panose="02020900000000000000" pitchFamily="18" charset="-128"/>
                <a:ea typeface="HGP明朝E" panose="02020900000000000000" pitchFamily="18" charset="-128"/>
              </a:rPr>
              <a:t>　一般健康診断を実施すべき常時使用する短時間労働者</a:t>
            </a:r>
          </a:p>
          <a:p>
            <a:pPr defTabSz="943478">
              <a:defRPr/>
            </a:pPr>
            <a:r>
              <a:rPr lang="ja-JP" altLang="en-US" sz="1400" dirty="0">
                <a:solidFill>
                  <a:prstClr val="black"/>
                </a:solidFill>
                <a:latin typeface="HGP明朝E" panose="02020900000000000000" pitchFamily="18" charset="-128"/>
                <a:ea typeface="HGP明朝E" panose="02020900000000000000" pitchFamily="18" charset="-128"/>
              </a:rPr>
              <a:t>　安衛則第</a:t>
            </a:r>
            <a:r>
              <a:rPr lang="en-US" altLang="ja-JP" sz="1400" dirty="0">
                <a:solidFill>
                  <a:prstClr val="black"/>
                </a:solidFill>
                <a:latin typeface="HGP明朝E" panose="02020900000000000000" pitchFamily="18" charset="-128"/>
                <a:ea typeface="HGP明朝E" panose="02020900000000000000" pitchFamily="18" charset="-128"/>
              </a:rPr>
              <a:t>44</a:t>
            </a:r>
            <a:r>
              <a:rPr lang="ja-JP" altLang="en-US" sz="1400" dirty="0">
                <a:solidFill>
                  <a:prstClr val="black"/>
                </a:solidFill>
                <a:latin typeface="HGP明朝E" panose="02020900000000000000" pitchFamily="18" charset="-128"/>
                <a:ea typeface="HGP明朝E" panose="02020900000000000000" pitchFamily="18" charset="-128"/>
              </a:rPr>
              <a:t>条の解釈例規に平成</a:t>
            </a:r>
            <a:r>
              <a:rPr lang="en-US" altLang="ja-JP" sz="1400" dirty="0">
                <a:solidFill>
                  <a:prstClr val="black"/>
                </a:solidFill>
                <a:latin typeface="HGP明朝E" panose="02020900000000000000" pitchFamily="18" charset="-128"/>
                <a:ea typeface="HGP明朝E" panose="02020900000000000000" pitchFamily="18" charset="-128"/>
              </a:rPr>
              <a:t>5</a:t>
            </a:r>
            <a:r>
              <a:rPr lang="ja-JP" altLang="en-US" sz="1400" dirty="0">
                <a:solidFill>
                  <a:prstClr val="black"/>
                </a:solidFill>
                <a:latin typeface="HGP明朝E" panose="02020900000000000000" pitchFamily="18" charset="-128"/>
                <a:ea typeface="HGP明朝E" panose="02020900000000000000" pitchFamily="18" charset="-128"/>
              </a:rPr>
              <a:t>年</a:t>
            </a:r>
            <a:r>
              <a:rPr lang="en-US" altLang="ja-JP" sz="1400" dirty="0">
                <a:solidFill>
                  <a:prstClr val="black"/>
                </a:solidFill>
                <a:latin typeface="HGP明朝E" panose="02020900000000000000" pitchFamily="18" charset="-128"/>
                <a:ea typeface="HGP明朝E" panose="02020900000000000000" pitchFamily="18" charset="-128"/>
              </a:rPr>
              <a:t>12</a:t>
            </a:r>
            <a:r>
              <a:rPr lang="ja-JP" altLang="en-US" sz="1400" dirty="0">
                <a:solidFill>
                  <a:prstClr val="black"/>
                </a:solidFill>
                <a:latin typeface="HGP明朝E" panose="02020900000000000000" pitchFamily="18" charset="-128"/>
                <a:ea typeface="HGP明朝E" panose="02020900000000000000" pitchFamily="18" charset="-128"/>
              </a:rPr>
              <a:t>月</a:t>
            </a:r>
            <a:r>
              <a:rPr lang="en-US" altLang="ja-JP" sz="1400" dirty="0">
                <a:solidFill>
                  <a:prstClr val="black"/>
                </a:solidFill>
                <a:latin typeface="HGP明朝E" panose="02020900000000000000" pitchFamily="18" charset="-128"/>
                <a:ea typeface="HGP明朝E" panose="02020900000000000000" pitchFamily="18" charset="-128"/>
              </a:rPr>
              <a:t>1</a:t>
            </a:r>
            <a:r>
              <a:rPr lang="ja-JP" altLang="en-US" sz="1400" dirty="0">
                <a:solidFill>
                  <a:prstClr val="black"/>
                </a:solidFill>
                <a:latin typeface="HGP明朝E" panose="02020900000000000000" pitchFamily="18" charset="-128"/>
                <a:ea typeface="HGP明朝E" panose="02020900000000000000" pitchFamily="18" charset="-128"/>
              </a:rPr>
              <a:t>日付け基発第</a:t>
            </a:r>
            <a:r>
              <a:rPr lang="en-US" altLang="ja-JP" sz="1400" dirty="0">
                <a:solidFill>
                  <a:prstClr val="black"/>
                </a:solidFill>
                <a:latin typeface="HGP明朝E" panose="02020900000000000000" pitchFamily="18" charset="-128"/>
                <a:ea typeface="HGP明朝E" panose="02020900000000000000" pitchFamily="18" charset="-128"/>
              </a:rPr>
              <a:t>663</a:t>
            </a:r>
            <a:r>
              <a:rPr lang="ja-JP" altLang="en-US" sz="1400" dirty="0">
                <a:solidFill>
                  <a:prstClr val="black"/>
                </a:solidFill>
                <a:latin typeface="HGP明朝E" panose="02020900000000000000" pitchFamily="18" charset="-128"/>
                <a:ea typeface="HGP明朝E" panose="02020900000000000000" pitchFamily="18" charset="-128"/>
              </a:rPr>
              <a:t>号通達</a:t>
            </a:r>
            <a:r>
              <a:rPr lang="en-US" altLang="ja-JP" sz="1400" dirty="0">
                <a:solidFill>
                  <a:prstClr val="black"/>
                </a:solidFill>
                <a:latin typeface="HGP明朝E" panose="02020900000000000000" pitchFamily="18" charset="-128"/>
                <a:ea typeface="HGP明朝E" panose="02020900000000000000" pitchFamily="18" charset="-128"/>
              </a:rPr>
              <a:t>｢</a:t>
            </a:r>
            <a:r>
              <a:rPr lang="ja-JP" altLang="en-US" sz="1400" dirty="0">
                <a:solidFill>
                  <a:prstClr val="black"/>
                </a:solidFill>
                <a:latin typeface="HGP明朝E" panose="02020900000000000000" pitchFamily="18" charset="-128"/>
                <a:ea typeface="HGP明朝E" panose="02020900000000000000" pitchFamily="18" charset="-128"/>
              </a:rPr>
              <a:t>短時間労働者の雇用管理の改善等に関する法律の施行について</a:t>
            </a:r>
            <a:r>
              <a:rPr lang="en-US" altLang="ja-JP" sz="1400" dirty="0">
                <a:solidFill>
                  <a:prstClr val="black"/>
                </a:solidFill>
                <a:latin typeface="HGP明朝E" panose="02020900000000000000" pitchFamily="18" charset="-128"/>
                <a:ea typeface="HGP明朝E" panose="02020900000000000000" pitchFamily="18" charset="-128"/>
              </a:rPr>
              <a:t>｣</a:t>
            </a:r>
            <a:r>
              <a:rPr lang="ja-JP" altLang="en-US" sz="1400" dirty="0">
                <a:solidFill>
                  <a:prstClr val="black"/>
                </a:solidFill>
                <a:latin typeface="HGP明朝E" panose="02020900000000000000" pitchFamily="18" charset="-128"/>
                <a:ea typeface="HGP明朝E" panose="02020900000000000000" pitchFamily="18" charset="-128"/>
              </a:rPr>
              <a:t>が示されている。</a:t>
            </a:r>
          </a:p>
          <a:p>
            <a:pPr defTabSz="943478">
              <a:lnSpc>
                <a:spcPts val="2064"/>
              </a:lnSpc>
              <a:defRPr/>
            </a:pPr>
            <a:r>
              <a:rPr lang="ja-JP" altLang="en-US" sz="1400" dirty="0">
                <a:solidFill>
                  <a:prstClr val="black"/>
                </a:solidFill>
                <a:latin typeface="HGP明朝E" panose="02020900000000000000" pitchFamily="18" charset="-128"/>
                <a:ea typeface="HGP明朝E" panose="02020900000000000000" pitchFamily="18" charset="-128"/>
              </a:rPr>
              <a:t>　これによると</a:t>
            </a:r>
            <a:r>
              <a:rPr lang="en-US" altLang="ja-JP" sz="1400" dirty="0">
                <a:solidFill>
                  <a:prstClr val="black"/>
                </a:solidFill>
                <a:latin typeface="HGP明朝E" panose="02020900000000000000" pitchFamily="18" charset="-128"/>
                <a:ea typeface="HGP明朝E" panose="02020900000000000000" pitchFamily="18" charset="-128"/>
              </a:rPr>
              <a:t>,</a:t>
            </a:r>
            <a:r>
              <a:rPr lang="ja-JP" altLang="en-US" sz="1400" dirty="0">
                <a:solidFill>
                  <a:prstClr val="black"/>
                </a:solidFill>
                <a:latin typeface="HGP明朝E" panose="02020900000000000000" pitchFamily="18" charset="-128"/>
                <a:ea typeface="HGP明朝E" panose="02020900000000000000" pitchFamily="18" charset="-128"/>
              </a:rPr>
              <a:t>一般健康診断を実施すべき</a:t>
            </a:r>
            <a:r>
              <a:rPr lang="en-US" altLang="ja-JP" sz="1400" dirty="0">
                <a:solidFill>
                  <a:prstClr val="black"/>
                </a:solidFill>
                <a:latin typeface="HGP明朝E" panose="02020900000000000000" pitchFamily="18" charset="-128"/>
                <a:ea typeface="HGP明朝E" panose="02020900000000000000" pitchFamily="18" charset="-128"/>
              </a:rPr>
              <a:t>｢</a:t>
            </a:r>
            <a:r>
              <a:rPr lang="ja-JP" altLang="en-US" sz="1400" dirty="0">
                <a:solidFill>
                  <a:prstClr val="black"/>
                </a:solidFill>
                <a:latin typeface="HGP明朝E" panose="02020900000000000000" pitchFamily="18" charset="-128"/>
                <a:ea typeface="HGP明朝E" panose="02020900000000000000" pitchFamily="18" charset="-128"/>
              </a:rPr>
              <a:t>常時使用する短時間労働者</a:t>
            </a:r>
            <a:r>
              <a:rPr lang="en-US" altLang="ja-JP" sz="1400" dirty="0">
                <a:solidFill>
                  <a:prstClr val="black"/>
                </a:solidFill>
                <a:latin typeface="HGP明朝E" panose="02020900000000000000" pitchFamily="18" charset="-128"/>
                <a:ea typeface="HGP明朝E" panose="02020900000000000000" pitchFamily="18" charset="-128"/>
              </a:rPr>
              <a:t>｣</a:t>
            </a:r>
            <a:r>
              <a:rPr lang="ja-JP" altLang="en-US" sz="1400" dirty="0">
                <a:solidFill>
                  <a:prstClr val="black"/>
                </a:solidFill>
                <a:latin typeface="HGP明朝E" panose="02020900000000000000" pitchFamily="18" charset="-128"/>
                <a:ea typeface="HGP明朝E" panose="02020900000000000000" pitchFamily="18" charset="-128"/>
              </a:rPr>
              <a:t>とは</a:t>
            </a:r>
            <a:r>
              <a:rPr lang="en-US" altLang="ja-JP" sz="1400" dirty="0">
                <a:solidFill>
                  <a:prstClr val="black"/>
                </a:solidFill>
                <a:latin typeface="HGP明朝E" panose="02020900000000000000" pitchFamily="18" charset="-128"/>
                <a:ea typeface="HGP明朝E" panose="02020900000000000000" pitchFamily="18" charset="-128"/>
              </a:rPr>
              <a:t>,</a:t>
            </a:r>
            <a:r>
              <a:rPr lang="ja-JP" altLang="en-US" sz="1400" dirty="0">
                <a:solidFill>
                  <a:prstClr val="black"/>
                </a:solidFill>
                <a:latin typeface="HGP明朝E" panose="02020900000000000000" pitchFamily="18" charset="-128"/>
                <a:ea typeface="HGP明朝E" panose="02020900000000000000" pitchFamily="18" charset="-128"/>
              </a:rPr>
              <a:t>次の①と②のいずれの要件をも満たす場合とされている。　</a:t>
            </a:r>
          </a:p>
          <a:p>
            <a:pPr defTabSz="943478">
              <a:lnSpc>
                <a:spcPts val="2064"/>
              </a:lnSpc>
              <a:defRPr/>
            </a:pPr>
            <a:r>
              <a:rPr lang="ja-JP" altLang="en-US" sz="1400" dirty="0">
                <a:solidFill>
                  <a:prstClr val="black"/>
                </a:solidFill>
                <a:latin typeface="HGP明朝E" panose="02020900000000000000" pitchFamily="18" charset="-128"/>
                <a:ea typeface="HGP明朝E" panose="02020900000000000000" pitchFamily="18" charset="-128"/>
              </a:rPr>
              <a:t>① 期間の定めのない労働契約により使用される者</a:t>
            </a:r>
            <a:r>
              <a:rPr lang="en-US" altLang="ja-JP" sz="1400" dirty="0">
                <a:solidFill>
                  <a:prstClr val="black"/>
                </a:solidFill>
                <a:latin typeface="HGP明朝E" panose="02020900000000000000" pitchFamily="18" charset="-128"/>
                <a:ea typeface="HGP明朝E" panose="02020900000000000000" pitchFamily="18" charset="-128"/>
              </a:rPr>
              <a:t>(</a:t>
            </a:r>
            <a:r>
              <a:rPr lang="ja-JP" altLang="en-US" sz="1400" dirty="0">
                <a:solidFill>
                  <a:prstClr val="black"/>
                </a:solidFill>
                <a:latin typeface="HGP明朝E" panose="02020900000000000000" pitchFamily="18" charset="-128"/>
                <a:ea typeface="HGP明朝E" panose="02020900000000000000" pitchFamily="18" charset="-128"/>
              </a:rPr>
              <a:t>なお</a:t>
            </a:r>
            <a:r>
              <a:rPr lang="en-US" altLang="ja-JP" sz="1400" dirty="0">
                <a:solidFill>
                  <a:prstClr val="black"/>
                </a:solidFill>
                <a:latin typeface="HGP明朝E" panose="02020900000000000000" pitchFamily="18" charset="-128"/>
                <a:ea typeface="HGP明朝E" panose="02020900000000000000" pitchFamily="18" charset="-128"/>
              </a:rPr>
              <a:t>,</a:t>
            </a:r>
            <a:r>
              <a:rPr lang="ja-JP" altLang="en-US" sz="1400" dirty="0">
                <a:solidFill>
                  <a:prstClr val="black"/>
                </a:solidFill>
                <a:latin typeface="HGP明朝E" panose="02020900000000000000" pitchFamily="18" charset="-128"/>
                <a:ea typeface="HGP明朝E" panose="02020900000000000000" pitchFamily="18" charset="-128"/>
              </a:rPr>
              <a:t>期間の定めのある労働契約により使用される者であって</a:t>
            </a:r>
            <a:r>
              <a:rPr lang="en-US" altLang="ja-JP" sz="1400" dirty="0">
                <a:solidFill>
                  <a:prstClr val="black"/>
                </a:solidFill>
                <a:latin typeface="HGP明朝E" panose="02020900000000000000" pitchFamily="18" charset="-128"/>
                <a:ea typeface="HGP明朝E" panose="02020900000000000000" pitchFamily="18" charset="-128"/>
              </a:rPr>
              <a:t>,</a:t>
            </a:r>
            <a:r>
              <a:rPr lang="ja-JP" altLang="en-US" sz="1400" dirty="0">
                <a:solidFill>
                  <a:prstClr val="black"/>
                </a:solidFill>
                <a:latin typeface="HGP明朝E" panose="02020900000000000000" pitchFamily="18" charset="-128"/>
                <a:ea typeface="HGP明朝E" panose="02020900000000000000" pitchFamily="18" charset="-128"/>
              </a:rPr>
              <a:t>当該契約の更新により</a:t>
            </a:r>
            <a:r>
              <a:rPr lang="en-US" altLang="ja-JP" sz="1400" dirty="0">
                <a:solidFill>
                  <a:prstClr val="black"/>
                </a:solidFill>
                <a:latin typeface="HGP明朝E" panose="02020900000000000000" pitchFamily="18" charset="-128"/>
                <a:ea typeface="HGP明朝E" panose="02020900000000000000" pitchFamily="18" charset="-128"/>
              </a:rPr>
              <a:t>1</a:t>
            </a:r>
            <a:r>
              <a:rPr lang="ja-JP" altLang="en-US" sz="1400" dirty="0">
                <a:solidFill>
                  <a:prstClr val="black"/>
                </a:solidFill>
                <a:latin typeface="HGP明朝E" panose="02020900000000000000" pitchFamily="18" charset="-128"/>
                <a:ea typeface="HGP明朝E" panose="02020900000000000000" pitchFamily="18" charset="-128"/>
              </a:rPr>
              <a:t>年以上使用されることが予定されている者及び当該労働契約の更新により</a:t>
            </a:r>
            <a:r>
              <a:rPr lang="en-US" altLang="ja-JP" sz="1400" dirty="0">
                <a:solidFill>
                  <a:prstClr val="black"/>
                </a:solidFill>
                <a:latin typeface="HGP明朝E" panose="02020900000000000000" pitchFamily="18" charset="-128"/>
                <a:ea typeface="HGP明朝E" panose="02020900000000000000" pitchFamily="18" charset="-128"/>
              </a:rPr>
              <a:t>1</a:t>
            </a:r>
            <a:r>
              <a:rPr lang="ja-JP" altLang="en-US" sz="1400" dirty="0">
                <a:solidFill>
                  <a:prstClr val="black"/>
                </a:solidFill>
                <a:latin typeface="HGP明朝E" panose="02020900000000000000" pitchFamily="18" charset="-128"/>
                <a:ea typeface="HGP明朝E" panose="02020900000000000000" pitchFamily="18" charset="-128"/>
              </a:rPr>
              <a:t>年以上引き続き使用されている者を含む</a:t>
            </a:r>
            <a:r>
              <a:rPr lang="en-US" altLang="ja-JP" sz="1400" dirty="0">
                <a:solidFill>
                  <a:prstClr val="black"/>
                </a:solidFill>
                <a:latin typeface="HGP明朝E" panose="02020900000000000000" pitchFamily="18" charset="-128"/>
                <a:ea typeface="HGP明朝E" panose="02020900000000000000" pitchFamily="18" charset="-128"/>
              </a:rPr>
              <a:t>)</a:t>
            </a:r>
            <a:r>
              <a:rPr lang="ja-JP" altLang="en-US" sz="1400" dirty="0">
                <a:solidFill>
                  <a:prstClr val="black"/>
                </a:solidFill>
                <a:latin typeface="HGP明朝E" panose="02020900000000000000" pitchFamily="18" charset="-128"/>
                <a:ea typeface="HGP明朝E" panose="02020900000000000000" pitchFamily="18" charset="-128"/>
              </a:rPr>
              <a:t>であること。</a:t>
            </a:r>
          </a:p>
          <a:p>
            <a:pPr defTabSz="943478">
              <a:defRPr/>
            </a:pPr>
            <a:r>
              <a:rPr lang="ja-JP" altLang="en-US" sz="1400" dirty="0">
                <a:solidFill>
                  <a:prstClr val="black"/>
                </a:solidFill>
                <a:latin typeface="HGP明朝E" panose="02020900000000000000" pitchFamily="18" charset="-128"/>
                <a:ea typeface="HGP明朝E" panose="02020900000000000000" pitchFamily="18" charset="-128"/>
              </a:rPr>
              <a:t>② その者の一週間の労働時間数が当該事業場において同種の業務に従事する通常の労働者の一週間の所定労働時間数の</a:t>
            </a:r>
            <a:r>
              <a:rPr lang="en-US" altLang="ja-JP" sz="1400" dirty="0">
                <a:solidFill>
                  <a:prstClr val="black"/>
                </a:solidFill>
                <a:latin typeface="HGP明朝E" panose="02020900000000000000" pitchFamily="18" charset="-128"/>
                <a:ea typeface="HGP明朝E" panose="02020900000000000000" pitchFamily="18" charset="-128"/>
              </a:rPr>
              <a:t>4</a:t>
            </a:r>
            <a:r>
              <a:rPr lang="ja-JP" altLang="en-US" sz="1400" dirty="0">
                <a:solidFill>
                  <a:prstClr val="black"/>
                </a:solidFill>
                <a:latin typeface="HGP明朝E" panose="02020900000000000000" pitchFamily="18" charset="-128"/>
                <a:ea typeface="HGP明朝E" panose="02020900000000000000" pitchFamily="18" charset="-128"/>
              </a:rPr>
              <a:t>分の</a:t>
            </a:r>
            <a:r>
              <a:rPr lang="en-US" altLang="ja-JP" sz="1400" dirty="0">
                <a:solidFill>
                  <a:prstClr val="black"/>
                </a:solidFill>
                <a:latin typeface="HGP明朝E" panose="02020900000000000000" pitchFamily="18" charset="-128"/>
                <a:ea typeface="HGP明朝E" panose="02020900000000000000" pitchFamily="18" charset="-128"/>
              </a:rPr>
              <a:t>3</a:t>
            </a:r>
            <a:r>
              <a:rPr lang="ja-JP" altLang="en-US" sz="1400" dirty="0">
                <a:solidFill>
                  <a:prstClr val="black"/>
                </a:solidFill>
                <a:latin typeface="HGP明朝E" panose="02020900000000000000" pitchFamily="18" charset="-128"/>
                <a:ea typeface="HGP明朝E" panose="02020900000000000000" pitchFamily="18" charset="-128"/>
              </a:rPr>
              <a:t>以上であること。</a:t>
            </a:r>
            <a:r>
              <a:rPr lang="en-US" altLang="ja-JP" sz="1400" dirty="0">
                <a:solidFill>
                  <a:prstClr val="black"/>
                </a:solidFill>
                <a:latin typeface="HGP明朝E" panose="02020900000000000000" pitchFamily="18" charset="-128"/>
                <a:ea typeface="HGP明朝E" panose="02020900000000000000" pitchFamily="18" charset="-128"/>
              </a:rPr>
              <a:t>(</a:t>
            </a:r>
            <a:r>
              <a:rPr lang="ja-JP" altLang="en-US" sz="1400" dirty="0">
                <a:solidFill>
                  <a:prstClr val="black"/>
                </a:solidFill>
                <a:latin typeface="HGP明朝E" panose="02020900000000000000" pitchFamily="18" charset="-128"/>
                <a:ea typeface="HGP明朝E" panose="02020900000000000000" pitchFamily="18" charset="-128"/>
              </a:rPr>
              <a:t>平</a:t>
            </a:r>
            <a:r>
              <a:rPr lang="en-US" altLang="ja-JP" sz="1400" dirty="0">
                <a:solidFill>
                  <a:prstClr val="black"/>
                </a:solidFill>
                <a:latin typeface="HGP明朝E" panose="02020900000000000000" pitchFamily="18" charset="-128"/>
                <a:ea typeface="HGP明朝E" panose="02020900000000000000" pitchFamily="18" charset="-128"/>
              </a:rPr>
              <a:t>5</a:t>
            </a:r>
            <a:r>
              <a:rPr lang="ja-JP" altLang="en-US" sz="1400" dirty="0">
                <a:solidFill>
                  <a:prstClr val="black"/>
                </a:solidFill>
                <a:latin typeface="HGP明朝E" panose="02020900000000000000" pitchFamily="18" charset="-128"/>
                <a:ea typeface="HGP明朝E" panose="02020900000000000000" pitchFamily="18" charset="-128"/>
              </a:rPr>
              <a:t>・</a:t>
            </a:r>
            <a:r>
              <a:rPr lang="en-US" altLang="ja-JP" sz="1400" dirty="0">
                <a:solidFill>
                  <a:prstClr val="black"/>
                </a:solidFill>
                <a:latin typeface="HGP明朝E" panose="02020900000000000000" pitchFamily="18" charset="-128"/>
                <a:ea typeface="HGP明朝E" panose="02020900000000000000" pitchFamily="18" charset="-128"/>
              </a:rPr>
              <a:t>12</a:t>
            </a:r>
            <a:r>
              <a:rPr lang="ja-JP" altLang="en-US" sz="1400" dirty="0">
                <a:solidFill>
                  <a:prstClr val="black"/>
                </a:solidFill>
                <a:latin typeface="HGP明朝E" panose="02020900000000000000" pitchFamily="18" charset="-128"/>
                <a:ea typeface="HGP明朝E" panose="02020900000000000000" pitchFamily="18" charset="-128"/>
              </a:rPr>
              <a:t>・</a:t>
            </a:r>
            <a:r>
              <a:rPr lang="en-US" altLang="ja-JP" sz="1400" dirty="0">
                <a:solidFill>
                  <a:prstClr val="black"/>
                </a:solidFill>
                <a:latin typeface="HGP明朝E" panose="02020900000000000000" pitchFamily="18" charset="-128"/>
                <a:ea typeface="HGP明朝E" panose="02020900000000000000" pitchFamily="18" charset="-128"/>
              </a:rPr>
              <a:t>1 </a:t>
            </a:r>
            <a:r>
              <a:rPr lang="ja-JP" altLang="en-US" sz="1400" dirty="0">
                <a:solidFill>
                  <a:prstClr val="black"/>
                </a:solidFill>
                <a:latin typeface="HGP明朝E" panose="02020900000000000000" pitchFamily="18" charset="-128"/>
                <a:ea typeface="HGP明朝E" panose="02020900000000000000" pitchFamily="18" charset="-128"/>
              </a:rPr>
              <a:t>基発第</a:t>
            </a:r>
            <a:r>
              <a:rPr lang="en-US" altLang="ja-JP" sz="1400" dirty="0">
                <a:solidFill>
                  <a:prstClr val="black"/>
                </a:solidFill>
                <a:latin typeface="HGP明朝E" panose="02020900000000000000" pitchFamily="18" charset="-128"/>
                <a:ea typeface="HGP明朝E" panose="02020900000000000000" pitchFamily="18" charset="-128"/>
              </a:rPr>
              <a:t>663</a:t>
            </a:r>
            <a:r>
              <a:rPr lang="ja-JP" altLang="en-US" sz="1400" dirty="0">
                <a:solidFill>
                  <a:prstClr val="black"/>
                </a:solidFill>
                <a:latin typeface="HGP明朝E" panose="02020900000000000000" pitchFamily="18" charset="-128"/>
                <a:ea typeface="HGP明朝E" panose="02020900000000000000" pitchFamily="18" charset="-128"/>
              </a:rPr>
              <a:t>号</a:t>
            </a:r>
            <a:r>
              <a:rPr lang="en-US" altLang="ja-JP" sz="1400" dirty="0">
                <a:solidFill>
                  <a:prstClr val="black"/>
                </a:solidFill>
                <a:latin typeface="HGP明朝E" panose="02020900000000000000" pitchFamily="18" charset="-128"/>
                <a:ea typeface="HGP明朝E" panose="02020900000000000000" pitchFamily="18" charset="-128"/>
              </a:rPr>
              <a:t>,</a:t>
            </a:r>
            <a:r>
              <a:rPr lang="ja-JP" altLang="en-US" sz="1400" dirty="0">
                <a:solidFill>
                  <a:prstClr val="black"/>
                </a:solidFill>
                <a:latin typeface="HGP明朝E" panose="02020900000000000000" pitchFamily="18" charset="-128"/>
                <a:ea typeface="HGP明朝E" panose="02020900000000000000" pitchFamily="18" charset="-128"/>
              </a:rPr>
              <a:t>婦発第</a:t>
            </a:r>
            <a:r>
              <a:rPr lang="en-US" altLang="ja-JP" sz="1400" dirty="0">
                <a:solidFill>
                  <a:prstClr val="black"/>
                </a:solidFill>
                <a:latin typeface="HGP明朝E" panose="02020900000000000000" pitchFamily="18" charset="-128"/>
                <a:ea typeface="HGP明朝E" panose="02020900000000000000" pitchFamily="18" charset="-128"/>
              </a:rPr>
              <a:t>272</a:t>
            </a:r>
            <a:r>
              <a:rPr lang="ja-JP" altLang="en-US" sz="1400" dirty="0">
                <a:solidFill>
                  <a:prstClr val="black"/>
                </a:solidFill>
                <a:latin typeface="HGP明朝E" panose="02020900000000000000" pitchFamily="18" charset="-128"/>
                <a:ea typeface="HGP明朝E" panose="02020900000000000000" pitchFamily="18" charset="-128"/>
              </a:rPr>
              <a:t>号</a:t>
            </a:r>
            <a:r>
              <a:rPr lang="en-US" altLang="ja-JP" sz="1400" dirty="0">
                <a:solidFill>
                  <a:prstClr val="black"/>
                </a:solidFill>
                <a:latin typeface="HGP明朝E" panose="02020900000000000000" pitchFamily="18" charset="-128"/>
                <a:ea typeface="HGP明朝E" panose="02020900000000000000" pitchFamily="18" charset="-128"/>
              </a:rPr>
              <a:t>,</a:t>
            </a:r>
            <a:r>
              <a:rPr lang="ja-JP" altLang="en-US" sz="1400" dirty="0">
                <a:solidFill>
                  <a:prstClr val="black"/>
                </a:solidFill>
                <a:latin typeface="HGP明朝E" panose="02020900000000000000" pitchFamily="18" charset="-128"/>
                <a:ea typeface="HGP明朝E" panose="02020900000000000000" pitchFamily="18" charset="-128"/>
              </a:rPr>
              <a:t>職発第</a:t>
            </a:r>
            <a:r>
              <a:rPr lang="en-US" altLang="ja-JP" sz="1400" dirty="0">
                <a:solidFill>
                  <a:prstClr val="black"/>
                </a:solidFill>
                <a:latin typeface="HGP明朝E" panose="02020900000000000000" pitchFamily="18" charset="-128"/>
                <a:ea typeface="HGP明朝E" panose="02020900000000000000" pitchFamily="18" charset="-128"/>
              </a:rPr>
              <a:t>839</a:t>
            </a:r>
            <a:r>
              <a:rPr lang="ja-JP" altLang="en-US" sz="1400" dirty="0">
                <a:solidFill>
                  <a:prstClr val="black"/>
                </a:solidFill>
                <a:latin typeface="HGP明朝E" panose="02020900000000000000" pitchFamily="18" charset="-128"/>
                <a:ea typeface="HGP明朝E" panose="02020900000000000000" pitchFamily="18" charset="-128"/>
              </a:rPr>
              <a:t>号</a:t>
            </a:r>
            <a:r>
              <a:rPr lang="en-US" altLang="ja-JP" sz="1400" dirty="0">
                <a:solidFill>
                  <a:prstClr val="black"/>
                </a:solidFill>
                <a:latin typeface="HGP明朝E" panose="02020900000000000000" pitchFamily="18" charset="-128"/>
                <a:ea typeface="HGP明朝E" panose="02020900000000000000" pitchFamily="18" charset="-128"/>
              </a:rPr>
              <a:t>,</a:t>
            </a:r>
            <a:r>
              <a:rPr lang="ja-JP" altLang="en-US" sz="1400" dirty="0">
                <a:solidFill>
                  <a:prstClr val="black"/>
                </a:solidFill>
                <a:latin typeface="HGP明朝E" panose="02020900000000000000" pitchFamily="18" charset="-128"/>
                <a:ea typeface="HGP明朝E" panose="02020900000000000000" pitchFamily="18" charset="-128"/>
              </a:rPr>
              <a:t>能発第</a:t>
            </a:r>
            <a:r>
              <a:rPr lang="en-US" altLang="ja-JP" sz="1400" dirty="0">
                <a:solidFill>
                  <a:prstClr val="black"/>
                </a:solidFill>
                <a:latin typeface="HGP明朝E" panose="02020900000000000000" pitchFamily="18" charset="-128"/>
                <a:ea typeface="HGP明朝E" panose="02020900000000000000" pitchFamily="18" charset="-128"/>
              </a:rPr>
              <a:t>280</a:t>
            </a:r>
            <a:r>
              <a:rPr lang="ja-JP" altLang="en-US" sz="1400" dirty="0">
                <a:solidFill>
                  <a:prstClr val="black"/>
                </a:solidFill>
                <a:latin typeface="HGP明朝E" panose="02020900000000000000" pitchFamily="18" charset="-128"/>
                <a:ea typeface="HGP明朝E" panose="02020900000000000000" pitchFamily="18" charset="-128"/>
              </a:rPr>
              <a:t>号</a:t>
            </a:r>
            <a:r>
              <a:rPr lang="en-US" altLang="ja-JP" sz="1400" dirty="0">
                <a:solidFill>
                  <a:prstClr val="black"/>
                </a:solidFill>
                <a:latin typeface="HGP明朝E" panose="02020900000000000000" pitchFamily="18" charset="-128"/>
                <a:ea typeface="HGP明朝E" panose="02020900000000000000" pitchFamily="18" charset="-128"/>
              </a:rPr>
              <a:t>)</a:t>
            </a:r>
          </a:p>
          <a:p>
            <a:pPr defTabSz="943478">
              <a:defRPr/>
            </a:pPr>
            <a:r>
              <a:rPr lang="ja-JP" altLang="en-US" sz="1400" dirty="0">
                <a:solidFill>
                  <a:prstClr val="black"/>
                </a:solidFill>
                <a:latin typeface="HGP明朝E" panose="02020900000000000000" pitchFamily="18" charset="-128"/>
                <a:ea typeface="HGP明朝E" panose="02020900000000000000" pitchFamily="18" charset="-128"/>
              </a:rPr>
              <a:t>　よって</a:t>
            </a:r>
            <a:r>
              <a:rPr lang="en-US" altLang="ja-JP" sz="1400" dirty="0">
                <a:solidFill>
                  <a:prstClr val="black"/>
                </a:solidFill>
                <a:latin typeface="HGP明朝E" panose="02020900000000000000" pitchFamily="18" charset="-128"/>
                <a:ea typeface="HGP明朝E" panose="02020900000000000000" pitchFamily="18" charset="-128"/>
              </a:rPr>
              <a:t>,</a:t>
            </a:r>
            <a:r>
              <a:rPr lang="ja-JP" altLang="en-US" sz="1400" dirty="0">
                <a:solidFill>
                  <a:prstClr val="black"/>
                </a:solidFill>
                <a:latin typeface="HGP明朝E" panose="02020900000000000000" pitchFamily="18" charset="-128"/>
                <a:ea typeface="HGP明朝E" panose="02020900000000000000" pitchFamily="18" charset="-128"/>
              </a:rPr>
              <a:t>短時間労働者が</a:t>
            </a:r>
            <a:r>
              <a:rPr lang="en-US" altLang="ja-JP" sz="1400" dirty="0">
                <a:solidFill>
                  <a:prstClr val="black"/>
                </a:solidFill>
                <a:latin typeface="HGP明朝E" panose="02020900000000000000" pitchFamily="18" charset="-128"/>
                <a:ea typeface="HGP明朝E" panose="02020900000000000000" pitchFamily="18" charset="-128"/>
              </a:rPr>
              <a:t>｢</a:t>
            </a:r>
            <a:r>
              <a:rPr lang="ja-JP" altLang="en-US" sz="1400" dirty="0">
                <a:solidFill>
                  <a:prstClr val="black"/>
                </a:solidFill>
                <a:latin typeface="HGP明朝E" panose="02020900000000000000" pitchFamily="18" charset="-128"/>
                <a:ea typeface="HGP明朝E" panose="02020900000000000000" pitchFamily="18" charset="-128"/>
              </a:rPr>
              <a:t>常時使用する者</a:t>
            </a:r>
            <a:r>
              <a:rPr lang="en-US" altLang="ja-JP" sz="1400" dirty="0">
                <a:solidFill>
                  <a:prstClr val="black"/>
                </a:solidFill>
                <a:latin typeface="HGP明朝E" panose="02020900000000000000" pitchFamily="18" charset="-128"/>
                <a:ea typeface="HGP明朝E" panose="02020900000000000000" pitchFamily="18" charset="-128"/>
              </a:rPr>
              <a:t>｣</a:t>
            </a:r>
            <a:r>
              <a:rPr lang="ja-JP" altLang="en-US" sz="1400" dirty="0">
                <a:solidFill>
                  <a:prstClr val="black"/>
                </a:solidFill>
                <a:latin typeface="HGP明朝E" panose="02020900000000000000" pitchFamily="18" charset="-128"/>
                <a:ea typeface="HGP明朝E" panose="02020900000000000000" pitchFamily="18" charset="-128"/>
              </a:rPr>
              <a:t>に該当する場合には</a:t>
            </a:r>
            <a:r>
              <a:rPr lang="en-US" altLang="ja-JP" sz="1400" dirty="0">
                <a:solidFill>
                  <a:prstClr val="black"/>
                </a:solidFill>
                <a:latin typeface="HGP明朝E" panose="02020900000000000000" pitchFamily="18" charset="-128"/>
                <a:ea typeface="HGP明朝E" panose="02020900000000000000" pitchFamily="18" charset="-128"/>
              </a:rPr>
              <a:t>,</a:t>
            </a:r>
            <a:r>
              <a:rPr lang="ja-JP" altLang="en-US" sz="1400" dirty="0">
                <a:solidFill>
                  <a:prstClr val="black"/>
                </a:solidFill>
                <a:latin typeface="HGP明朝E" panose="02020900000000000000" pitchFamily="18" charset="-128"/>
                <a:ea typeface="HGP明朝E" panose="02020900000000000000" pitchFamily="18" charset="-128"/>
              </a:rPr>
              <a:t>安衛法第</a:t>
            </a:r>
            <a:r>
              <a:rPr lang="en-US" altLang="ja-JP" sz="1400" dirty="0">
                <a:solidFill>
                  <a:prstClr val="black"/>
                </a:solidFill>
                <a:latin typeface="HGP明朝E" panose="02020900000000000000" pitchFamily="18" charset="-128"/>
                <a:ea typeface="HGP明朝E" panose="02020900000000000000" pitchFamily="18" charset="-128"/>
              </a:rPr>
              <a:t>66</a:t>
            </a:r>
            <a:r>
              <a:rPr lang="ja-JP" altLang="en-US" sz="1400" dirty="0">
                <a:solidFill>
                  <a:prstClr val="black"/>
                </a:solidFill>
                <a:latin typeface="HGP明朝E" panose="02020900000000000000" pitchFamily="18" charset="-128"/>
                <a:ea typeface="HGP明朝E" panose="02020900000000000000" pitchFamily="18" charset="-128"/>
              </a:rPr>
              <a:t>条に基づき</a:t>
            </a:r>
            <a:r>
              <a:rPr lang="en-US" altLang="ja-JP" sz="1400" dirty="0">
                <a:solidFill>
                  <a:prstClr val="black"/>
                </a:solidFill>
                <a:latin typeface="HGP明朝E" panose="02020900000000000000" pitchFamily="18" charset="-128"/>
                <a:ea typeface="HGP明朝E" panose="02020900000000000000" pitchFamily="18" charset="-128"/>
              </a:rPr>
              <a:t>,</a:t>
            </a:r>
            <a:r>
              <a:rPr lang="ja-JP" altLang="en-US" sz="1400" dirty="0">
                <a:solidFill>
                  <a:prstClr val="black"/>
                </a:solidFill>
                <a:latin typeface="HGP明朝E" panose="02020900000000000000" pitchFamily="18" charset="-128"/>
                <a:ea typeface="HGP明朝E" panose="02020900000000000000" pitchFamily="18" charset="-128"/>
              </a:rPr>
              <a:t>健康診断を実施する必要がある。</a:t>
            </a:r>
          </a:p>
        </p:txBody>
      </p:sp>
      <p:sp>
        <p:nvSpPr>
          <p:cNvPr id="2" name="スライド番号プレースホルダー 1"/>
          <p:cNvSpPr>
            <a:spLocks noGrp="1"/>
          </p:cNvSpPr>
          <p:nvPr>
            <p:ph type="sldNum" sz="quarter" idx="10"/>
          </p:nvPr>
        </p:nvSpPr>
        <p:spPr/>
        <p:txBody>
          <a:bodyPr/>
          <a:lstStyle/>
          <a:p>
            <a:fld id="{5F65748C-C6D8-4748-808C-1CEA1825BD04}" type="slidenum">
              <a:rPr kumimoji="1" lang="ja-JP" altLang="en-US" smtClean="0"/>
              <a:t>70</a:t>
            </a:fld>
            <a:endParaRPr kumimoji="1" lang="ja-JP" altLang="en-US"/>
          </a:p>
        </p:txBody>
      </p:sp>
    </p:spTree>
    <p:extLst>
      <p:ext uri="{BB962C8B-B14F-4D97-AF65-F5344CB8AC3E}">
        <p14:creationId xmlns:p14="http://schemas.microsoft.com/office/powerpoint/2010/main" val="3394467101"/>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23" name="Rectangle 2"/>
          <p:cNvSpPr>
            <a:spLocks noGrp="1" noRot="1" noChangeAspect="1" noChangeArrowheads="1" noTextEdit="1"/>
          </p:cNvSpPr>
          <p:nvPr>
            <p:ph type="sldImg"/>
          </p:nvPr>
        </p:nvSpPr>
        <p:spPr>
          <a:xfrm>
            <a:off x="1154113" y="741363"/>
            <a:ext cx="4814887" cy="3889375"/>
          </a:xfrm>
          <a:prstGeom prst="rect">
            <a:avLst/>
          </a:prstGeom>
          <a:ln/>
        </p:spPr>
      </p:sp>
      <p:sp>
        <p:nvSpPr>
          <p:cNvPr id="133124" name="Rectangle 3"/>
          <p:cNvSpPr>
            <a:spLocks noGrp="1" noChangeAspect="1" noChangeArrowheads="1"/>
          </p:cNvSpPr>
          <p:nvPr>
            <p:ph type="body" idx="1"/>
          </p:nvPr>
        </p:nvSpPr>
        <p:spPr>
          <a:xfrm>
            <a:off x="1170855" y="4837771"/>
            <a:ext cx="4814976" cy="4794037"/>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nSpc>
                <a:spcPts val="2064"/>
              </a:lnSpc>
            </a:pPr>
            <a:r>
              <a:rPr lang="ja-JP" altLang="en-US" sz="1400" dirty="0">
                <a:solidFill>
                  <a:prstClr val="black"/>
                </a:solidFill>
                <a:latin typeface="HGP明朝E" panose="02020900000000000000" pitchFamily="18" charset="-128"/>
                <a:ea typeface="HGP明朝E" panose="02020900000000000000" pitchFamily="18" charset="-128"/>
              </a:rPr>
              <a:t>　</a:t>
            </a:r>
            <a:r>
              <a:rPr lang="zh-TW" altLang="en-US" sz="1400" dirty="0">
                <a:solidFill>
                  <a:prstClr val="black"/>
                </a:solidFill>
                <a:latin typeface="HGP明朝E" panose="02020900000000000000" pitchFamily="18" charset="-128"/>
                <a:ea typeface="HGP明朝E" panose="02020900000000000000" pitchFamily="18" charset="-128"/>
              </a:rPr>
              <a:t>安衛則</a:t>
            </a:r>
            <a:r>
              <a:rPr lang="ja-JP" altLang="en-US" sz="1400" dirty="0">
                <a:latin typeface="HGP明朝E" panose="02020900000000000000" pitchFamily="18" charset="-128"/>
                <a:ea typeface="HGP明朝E" panose="02020900000000000000" pitchFamily="18" charset="-128"/>
              </a:rPr>
              <a:t>第</a:t>
            </a:r>
            <a:r>
              <a:rPr lang="en-US" altLang="ja-JP" sz="1400" dirty="0">
                <a:latin typeface="HGP明朝E" panose="02020900000000000000" pitchFamily="18" charset="-128"/>
                <a:ea typeface="HGP明朝E" panose="02020900000000000000" pitchFamily="18" charset="-128"/>
              </a:rPr>
              <a:t>13</a:t>
            </a:r>
            <a:r>
              <a:rPr lang="ja-JP" altLang="en-US" sz="1400" dirty="0">
                <a:latin typeface="HGP明朝E" panose="02020900000000000000" pitchFamily="18" charset="-128"/>
                <a:ea typeface="HGP明朝E" panose="02020900000000000000" pitchFamily="18" charset="-128"/>
              </a:rPr>
              <a:t>条１項２号の業務とは</a:t>
            </a:r>
            <a:r>
              <a:rPr lang="en-US" altLang="ja-JP" sz="1400" dirty="0">
                <a:latin typeface="HGP明朝E" panose="02020900000000000000" pitchFamily="18" charset="-128"/>
                <a:ea typeface="HGP明朝E" panose="02020900000000000000" pitchFamily="18" charset="-128"/>
              </a:rPr>
              <a:t>,</a:t>
            </a:r>
            <a:r>
              <a:rPr lang="ja-JP" altLang="en-US" sz="1400" dirty="0">
                <a:latin typeface="HGP明朝E" panose="02020900000000000000" pitchFamily="18" charset="-128"/>
                <a:ea typeface="HGP明朝E" panose="02020900000000000000" pitchFamily="18" charset="-128"/>
              </a:rPr>
              <a:t>㋑多量の高熱物体を取り扱う業務及び著しく暑熱な場所における業務</a:t>
            </a:r>
            <a:r>
              <a:rPr lang="en-US" altLang="ja-JP" sz="1400" dirty="0">
                <a:latin typeface="HGP明朝E" panose="02020900000000000000" pitchFamily="18" charset="-128"/>
                <a:ea typeface="HGP明朝E" panose="02020900000000000000" pitchFamily="18" charset="-128"/>
              </a:rPr>
              <a:t>,</a:t>
            </a:r>
            <a:r>
              <a:rPr lang="ja-JP" altLang="en-US" sz="1400" dirty="0">
                <a:latin typeface="HGP明朝E" panose="02020900000000000000" pitchFamily="18" charset="-128"/>
                <a:ea typeface="HGP明朝E" panose="02020900000000000000" pitchFamily="18" charset="-128"/>
              </a:rPr>
              <a:t>㋺多量の低温物体を取り扱う業務及び著しく寒冷な場所における業務</a:t>
            </a:r>
            <a:r>
              <a:rPr lang="en-US" altLang="ja-JP" sz="1400" dirty="0">
                <a:latin typeface="HGP明朝E" panose="02020900000000000000" pitchFamily="18" charset="-128"/>
                <a:ea typeface="HGP明朝E" panose="02020900000000000000" pitchFamily="18" charset="-128"/>
              </a:rPr>
              <a:t>,</a:t>
            </a:r>
            <a:r>
              <a:rPr lang="ja-JP" altLang="en-US" sz="1400" dirty="0">
                <a:latin typeface="HGP明朝E" panose="02020900000000000000" pitchFamily="18" charset="-128"/>
                <a:ea typeface="HGP明朝E" panose="02020900000000000000" pitchFamily="18" charset="-128"/>
              </a:rPr>
              <a:t>㋩ラジウム放射線</a:t>
            </a:r>
            <a:r>
              <a:rPr lang="en-US" altLang="ja-JP" sz="1400" dirty="0">
                <a:latin typeface="HGP明朝E" panose="02020900000000000000" pitchFamily="18" charset="-128"/>
                <a:ea typeface="HGP明朝E" panose="02020900000000000000" pitchFamily="18" charset="-128"/>
              </a:rPr>
              <a:t>,</a:t>
            </a:r>
            <a:r>
              <a:rPr lang="ja-JP" altLang="en-US" sz="1400" dirty="0">
                <a:latin typeface="HGP明朝E" panose="02020900000000000000" pitchFamily="18" charset="-128"/>
                <a:ea typeface="HGP明朝E" panose="02020900000000000000" pitchFamily="18" charset="-128"/>
              </a:rPr>
              <a:t>エツクス線その他の有害放射線にさらされる業務</a:t>
            </a:r>
            <a:r>
              <a:rPr lang="en-US" altLang="ja-JP" sz="1400" dirty="0">
                <a:latin typeface="HGP明朝E" panose="02020900000000000000" pitchFamily="18" charset="-128"/>
                <a:ea typeface="HGP明朝E" panose="02020900000000000000" pitchFamily="18" charset="-128"/>
              </a:rPr>
              <a:t>,</a:t>
            </a:r>
            <a:r>
              <a:rPr lang="ja-JP" altLang="en-US" sz="1400" dirty="0">
                <a:latin typeface="HGP明朝E" panose="02020900000000000000" pitchFamily="18" charset="-128"/>
                <a:ea typeface="HGP明朝E" panose="02020900000000000000" pitchFamily="18" charset="-128"/>
              </a:rPr>
              <a:t>㊁土石</a:t>
            </a:r>
            <a:r>
              <a:rPr lang="en-US" altLang="ja-JP" sz="1400" dirty="0">
                <a:latin typeface="HGP明朝E" panose="02020900000000000000" pitchFamily="18" charset="-128"/>
                <a:ea typeface="HGP明朝E" panose="02020900000000000000" pitchFamily="18" charset="-128"/>
              </a:rPr>
              <a:t>,</a:t>
            </a:r>
            <a:r>
              <a:rPr lang="ja-JP" altLang="en-US" sz="1400" dirty="0">
                <a:latin typeface="HGP明朝E" panose="02020900000000000000" pitchFamily="18" charset="-128"/>
                <a:ea typeface="HGP明朝E" panose="02020900000000000000" pitchFamily="18" charset="-128"/>
              </a:rPr>
              <a:t>獣毛等のじんあい又は粉末を著しく飛散する場所における業務</a:t>
            </a:r>
            <a:r>
              <a:rPr lang="en-US" altLang="ja-JP" sz="1400" dirty="0">
                <a:latin typeface="HGP明朝E" panose="02020900000000000000" pitchFamily="18" charset="-128"/>
                <a:ea typeface="HGP明朝E" panose="02020900000000000000" pitchFamily="18" charset="-128"/>
              </a:rPr>
              <a:t>,</a:t>
            </a:r>
            <a:r>
              <a:rPr lang="ja-JP" altLang="en-US" sz="1400" dirty="0">
                <a:latin typeface="HGP明朝E" panose="02020900000000000000" pitchFamily="18" charset="-128"/>
                <a:ea typeface="HGP明朝E" panose="02020900000000000000" pitchFamily="18" charset="-128"/>
              </a:rPr>
              <a:t>㋭異常気圧下における業務</a:t>
            </a:r>
            <a:r>
              <a:rPr lang="en-US" altLang="ja-JP" sz="1400" dirty="0">
                <a:latin typeface="HGP明朝E" panose="02020900000000000000" pitchFamily="18" charset="-128"/>
                <a:ea typeface="HGP明朝E" panose="02020900000000000000" pitchFamily="18" charset="-128"/>
              </a:rPr>
              <a:t>,</a:t>
            </a:r>
            <a:r>
              <a:rPr lang="ja-JP" altLang="en-US" sz="1400" dirty="0">
                <a:latin typeface="HGP明朝E" panose="02020900000000000000" pitchFamily="18" charset="-128"/>
                <a:ea typeface="HGP明朝E" panose="02020900000000000000" pitchFamily="18" charset="-128"/>
              </a:rPr>
              <a:t>㋬さく岩機</a:t>
            </a:r>
            <a:r>
              <a:rPr lang="en-US" altLang="ja-JP" sz="1400" dirty="0">
                <a:latin typeface="HGP明朝E" panose="02020900000000000000" pitchFamily="18" charset="-128"/>
                <a:ea typeface="HGP明朝E" panose="02020900000000000000" pitchFamily="18" charset="-128"/>
              </a:rPr>
              <a:t>,</a:t>
            </a:r>
            <a:r>
              <a:rPr lang="ja-JP" altLang="en-US" sz="1400" dirty="0">
                <a:latin typeface="HGP明朝E" panose="02020900000000000000" pitchFamily="18" charset="-128"/>
                <a:ea typeface="HGP明朝E" panose="02020900000000000000" pitchFamily="18" charset="-128"/>
              </a:rPr>
              <a:t>鋲打機等の使用によって</a:t>
            </a:r>
            <a:r>
              <a:rPr lang="en-US" altLang="ja-JP" sz="1400" dirty="0">
                <a:latin typeface="HGP明朝E" panose="02020900000000000000" pitchFamily="18" charset="-128"/>
                <a:ea typeface="HGP明朝E" panose="02020900000000000000" pitchFamily="18" charset="-128"/>
              </a:rPr>
              <a:t>,</a:t>
            </a:r>
            <a:r>
              <a:rPr lang="ja-JP" altLang="en-US" sz="1400" dirty="0">
                <a:latin typeface="HGP明朝E" panose="02020900000000000000" pitchFamily="18" charset="-128"/>
                <a:ea typeface="HGP明朝E" panose="02020900000000000000" pitchFamily="18" charset="-128"/>
              </a:rPr>
              <a:t>身体に著しい振動を与える業務</a:t>
            </a:r>
            <a:r>
              <a:rPr lang="en-US" altLang="ja-JP" sz="1400" dirty="0">
                <a:latin typeface="HGP明朝E" panose="02020900000000000000" pitchFamily="18" charset="-128"/>
                <a:ea typeface="HGP明朝E" panose="02020900000000000000" pitchFamily="18" charset="-128"/>
              </a:rPr>
              <a:t>,</a:t>
            </a:r>
            <a:r>
              <a:rPr lang="ja-JP" altLang="en-US" sz="1400" dirty="0">
                <a:latin typeface="HGP明朝E" panose="02020900000000000000" pitchFamily="18" charset="-128"/>
                <a:ea typeface="HGP明朝E" panose="02020900000000000000" pitchFamily="18" charset="-128"/>
              </a:rPr>
              <a:t>㋣重量物の取扱い等重激な業務</a:t>
            </a:r>
            <a:r>
              <a:rPr lang="en-US" altLang="ja-JP" sz="1400" dirty="0">
                <a:latin typeface="HGP明朝E" panose="02020900000000000000" pitchFamily="18" charset="-128"/>
                <a:ea typeface="HGP明朝E" panose="02020900000000000000" pitchFamily="18" charset="-128"/>
              </a:rPr>
              <a:t>,</a:t>
            </a:r>
            <a:r>
              <a:rPr lang="ja-JP" altLang="en-US" sz="1400" dirty="0">
                <a:latin typeface="HGP明朝E" panose="02020900000000000000" pitchFamily="18" charset="-128"/>
                <a:ea typeface="HGP明朝E" panose="02020900000000000000" pitchFamily="18" charset="-128"/>
              </a:rPr>
              <a:t>㋠ボイラー製造等強烈な騒音を発する場所における業務</a:t>
            </a:r>
            <a:r>
              <a:rPr lang="en-US" altLang="ja-JP" sz="1400" dirty="0">
                <a:latin typeface="HGP明朝E" panose="02020900000000000000" pitchFamily="18" charset="-128"/>
                <a:ea typeface="HGP明朝E" panose="02020900000000000000" pitchFamily="18" charset="-128"/>
              </a:rPr>
              <a:t>,</a:t>
            </a:r>
            <a:r>
              <a:rPr lang="ja-JP" altLang="en-US" sz="1400" dirty="0">
                <a:latin typeface="HGP明朝E" panose="02020900000000000000" pitchFamily="18" charset="-128"/>
                <a:ea typeface="HGP明朝E" panose="02020900000000000000" pitchFamily="18" charset="-128"/>
              </a:rPr>
              <a:t>㋷坑内における業務</a:t>
            </a:r>
            <a:r>
              <a:rPr lang="en-US" altLang="ja-JP" sz="1400" dirty="0">
                <a:latin typeface="HGP明朝E" panose="02020900000000000000" pitchFamily="18" charset="-128"/>
                <a:ea typeface="HGP明朝E" panose="02020900000000000000" pitchFamily="18" charset="-128"/>
              </a:rPr>
              <a:t>,</a:t>
            </a:r>
            <a:r>
              <a:rPr lang="ja-JP" altLang="en-US" sz="1400" dirty="0">
                <a:latin typeface="HGP明朝E" panose="02020900000000000000" pitchFamily="18" charset="-128"/>
                <a:ea typeface="HGP明朝E" panose="02020900000000000000" pitchFamily="18" charset="-128"/>
              </a:rPr>
              <a:t>㋦深夜業を含む業務</a:t>
            </a:r>
            <a:r>
              <a:rPr lang="en-US" altLang="ja-JP" sz="1400" dirty="0">
                <a:latin typeface="HGP明朝E" panose="02020900000000000000" pitchFamily="18" charset="-128"/>
                <a:ea typeface="HGP明朝E" panose="02020900000000000000" pitchFamily="18" charset="-128"/>
              </a:rPr>
              <a:t>,</a:t>
            </a:r>
            <a:r>
              <a:rPr lang="ja-JP" altLang="en-US" sz="1400" dirty="0">
                <a:latin typeface="HGP明朝E" panose="02020900000000000000" pitchFamily="18" charset="-128"/>
                <a:ea typeface="HGP明朝E" panose="02020900000000000000" pitchFamily="18" charset="-128"/>
              </a:rPr>
              <a:t>㋸水銀</a:t>
            </a:r>
            <a:r>
              <a:rPr lang="en-US" altLang="ja-JP" sz="1400" dirty="0">
                <a:latin typeface="HGP明朝E" panose="02020900000000000000" pitchFamily="18" charset="-128"/>
                <a:ea typeface="HGP明朝E" panose="02020900000000000000" pitchFamily="18" charset="-128"/>
              </a:rPr>
              <a:t>,</a:t>
            </a:r>
            <a:r>
              <a:rPr lang="ja-JP" altLang="en-US" sz="1400" dirty="0">
                <a:latin typeface="HGP明朝E" panose="02020900000000000000" pitchFamily="18" charset="-128"/>
                <a:ea typeface="HGP明朝E" panose="02020900000000000000" pitchFamily="18" charset="-128"/>
              </a:rPr>
              <a:t>砒素</a:t>
            </a:r>
            <a:r>
              <a:rPr lang="en-US" altLang="ja-JP" sz="1400" dirty="0">
                <a:latin typeface="HGP明朝E" panose="02020900000000000000" pitchFamily="18" charset="-128"/>
                <a:ea typeface="HGP明朝E" panose="02020900000000000000" pitchFamily="18" charset="-128"/>
              </a:rPr>
              <a:t>,</a:t>
            </a:r>
            <a:r>
              <a:rPr lang="ja-JP" altLang="en-US" sz="1400" dirty="0">
                <a:latin typeface="HGP明朝E" panose="02020900000000000000" pitchFamily="18" charset="-128"/>
                <a:ea typeface="HGP明朝E" panose="02020900000000000000" pitchFamily="18" charset="-128"/>
              </a:rPr>
              <a:t>黄</a:t>
            </a:r>
            <a:r>
              <a:rPr lang="ja-JP" altLang="en-US" sz="1400" dirty="0" err="1">
                <a:latin typeface="HGP明朝E" panose="02020900000000000000" pitchFamily="18" charset="-128"/>
                <a:ea typeface="HGP明朝E" panose="02020900000000000000" pitchFamily="18" charset="-128"/>
              </a:rPr>
              <a:t>りん</a:t>
            </a:r>
            <a:r>
              <a:rPr lang="en-US" altLang="ja-JP" sz="1400" dirty="0">
                <a:latin typeface="HGP明朝E" panose="02020900000000000000" pitchFamily="18" charset="-128"/>
                <a:ea typeface="HGP明朝E" panose="02020900000000000000" pitchFamily="18" charset="-128"/>
              </a:rPr>
              <a:t>,</a:t>
            </a:r>
            <a:r>
              <a:rPr lang="ja-JP" altLang="en-US" sz="1400" dirty="0">
                <a:latin typeface="HGP明朝E" panose="02020900000000000000" pitchFamily="18" charset="-128"/>
                <a:ea typeface="HGP明朝E" panose="02020900000000000000" pitchFamily="18" charset="-128"/>
              </a:rPr>
              <a:t>弗化水素酸</a:t>
            </a:r>
            <a:r>
              <a:rPr lang="en-US" altLang="ja-JP" sz="1400" dirty="0">
                <a:latin typeface="HGP明朝E" panose="02020900000000000000" pitchFamily="18" charset="-128"/>
                <a:ea typeface="HGP明朝E" panose="02020900000000000000" pitchFamily="18" charset="-128"/>
              </a:rPr>
              <a:t>,</a:t>
            </a:r>
            <a:r>
              <a:rPr lang="ja-JP" altLang="en-US" sz="1400" dirty="0">
                <a:latin typeface="HGP明朝E" panose="02020900000000000000" pitchFamily="18" charset="-128"/>
                <a:ea typeface="HGP明朝E" panose="02020900000000000000" pitchFamily="18" charset="-128"/>
              </a:rPr>
              <a:t>塩酸</a:t>
            </a:r>
            <a:r>
              <a:rPr lang="en-US" altLang="ja-JP" sz="1400" dirty="0">
                <a:latin typeface="HGP明朝E" panose="02020900000000000000" pitchFamily="18" charset="-128"/>
                <a:ea typeface="HGP明朝E" panose="02020900000000000000" pitchFamily="18" charset="-128"/>
              </a:rPr>
              <a:t>,</a:t>
            </a:r>
            <a:r>
              <a:rPr lang="ja-JP" altLang="en-US" sz="1400" dirty="0">
                <a:latin typeface="HGP明朝E" panose="02020900000000000000" pitchFamily="18" charset="-128"/>
                <a:ea typeface="HGP明朝E" panose="02020900000000000000" pitchFamily="18" charset="-128"/>
              </a:rPr>
              <a:t>硝酸</a:t>
            </a:r>
            <a:r>
              <a:rPr lang="en-US" altLang="ja-JP" sz="1400" dirty="0">
                <a:latin typeface="HGP明朝E" panose="02020900000000000000" pitchFamily="18" charset="-128"/>
                <a:ea typeface="HGP明朝E" panose="02020900000000000000" pitchFamily="18" charset="-128"/>
              </a:rPr>
              <a:t>,</a:t>
            </a:r>
            <a:r>
              <a:rPr lang="ja-JP" altLang="en-US" sz="1400" dirty="0">
                <a:latin typeface="HGP明朝E" panose="02020900000000000000" pitchFamily="18" charset="-128"/>
                <a:ea typeface="HGP明朝E" panose="02020900000000000000" pitchFamily="18" charset="-128"/>
              </a:rPr>
              <a:t>硫酸</a:t>
            </a:r>
            <a:r>
              <a:rPr lang="en-US" altLang="ja-JP" sz="1400" dirty="0">
                <a:latin typeface="HGP明朝E" panose="02020900000000000000" pitchFamily="18" charset="-128"/>
                <a:ea typeface="HGP明朝E" panose="02020900000000000000" pitchFamily="18" charset="-128"/>
              </a:rPr>
              <a:t>,</a:t>
            </a:r>
            <a:r>
              <a:rPr lang="ja-JP" altLang="en-US" sz="1400" dirty="0">
                <a:latin typeface="HGP明朝E" panose="02020900000000000000" pitchFamily="18" charset="-128"/>
                <a:ea typeface="HGP明朝E" panose="02020900000000000000" pitchFamily="18" charset="-128"/>
              </a:rPr>
              <a:t>青酸</a:t>
            </a:r>
            <a:r>
              <a:rPr lang="en-US" altLang="ja-JP" sz="1400" dirty="0">
                <a:latin typeface="HGP明朝E" panose="02020900000000000000" pitchFamily="18" charset="-128"/>
                <a:ea typeface="HGP明朝E" panose="02020900000000000000" pitchFamily="18" charset="-128"/>
              </a:rPr>
              <a:t>,</a:t>
            </a:r>
            <a:r>
              <a:rPr lang="ja-JP" altLang="en-US" sz="1400" dirty="0">
                <a:latin typeface="HGP明朝E" panose="02020900000000000000" pitchFamily="18" charset="-128"/>
                <a:ea typeface="HGP明朝E" panose="02020900000000000000" pitchFamily="18" charset="-128"/>
              </a:rPr>
              <a:t>か性アルカリ</a:t>
            </a:r>
            <a:r>
              <a:rPr lang="en-US" altLang="ja-JP" sz="1400" dirty="0">
                <a:latin typeface="HGP明朝E" panose="02020900000000000000" pitchFamily="18" charset="-128"/>
                <a:ea typeface="HGP明朝E" panose="02020900000000000000" pitchFamily="18" charset="-128"/>
              </a:rPr>
              <a:t>,</a:t>
            </a:r>
            <a:r>
              <a:rPr lang="ja-JP" altLang="en-US" sz="1400" dirty="0">
                <a:latin typeface="HGP明朝E" panose="02020900000000000000" pitchFamily="18" charset="-128"/>
                <a:ea typeface="HGP明朝E" panose="02020900000000000000" pitchFamily="18" charset="-128"/>
              </a:rPr>
              <a:t>石炭酸その他これらに準ずる有害物を取り扱う業務</a:t>
            </a:r>
            <a:r>
              <a:rPr lang="en-US" altLang="ja-JP" sz="1400" dirty="0">
                <a:latin typeface="HGP明朝E" panose="02020900000000000000" pitchFamily="18" charset="-128"/>
                <a:ea typeface="HGP明朝E" panose="02020900000000000000" pitchFamily="18" charset="-128"/>
              </a:rPr>
              <a:t>,</a:t>
            </a:r>
            <a:r>
              <a:rPr lang="ja-JP" altLang="en-US" sz="1400" dirty="0">
                <a:latin typeface="HGP明朝E" panose="02020900000000000000" pitchFamily="18" charset="-128"/>
                <a:ea typeface="HGP明朝E" panose="02020900000000000000" pitchFamily="18" charset="-128"/>
              </a:rPr>
              <a:t>㋾鉛</a:t>
            </a:r>
            <a:r>
              <a:rPr lang="en-US" altLang="ja-JP" sz="1400" dirty="0">
                <a:latin typeface="HGP明朝E" panose="02020900000000000000" pitchFamily="18" charset="-128"/>
                <a:ea typeface="HGP明朝E" panose="02020900000000000000" pitchFamily="18" charset="-128"/>
              </a:rPr>
              <a:t>,</a:t>
            </a:r>
            <a:r>
              <a:rPr lang="ja-JP" altLang="en-US" sz="1400" dirty="0">
                <a:latin typeface="HGP明朝E" panose="02020900000000000000" pitchFamily="18" charset="-128"/>
                <a:ea typeface="HGP明朝E" panose="02020900000000000000" pitchFamily="18" charset="-128"/>
              </a:rPr>
              <a:t>水銀</a:t>
            </a:r>
            <a:r>
              <a:rPr lang="en-US" altLang="ja-JP" sz="1400" dirty="0">
                <a:latin typeface="HGP明朝E" panose="02020900000000000000" pitchFamily="18" charset="-128"/>
                <a:ea typeface="HGP明朝E" panose="02020900000000000000" pitchFamily="18" charset="-128"/>
              </a:rPr>
              <a:t>,</a:t>
            </a:r>
            <a:r>
              <a:rPr lang="ja-JP" altLang="en-US" sz="1400" dirty="0">
                <a:latin typeface="HGP明朝E" panose="02020900000000000000" pitchFamily="18" charset="-128"/>
                <a:ea typeface="HGP明朝E" panose="02020900000000000000" pitchFamily="18" charset="-128"/>
              </a:rPr>
              <a:t>クロム</a:t>
            </a:r>
            <a:r>
              <a:rPr lang="en-US" altLang="ja-JP" sz="1400" dirty="0">
                <a:latin typeface="HGP明朝E" panose="02020900000000000000" pitchFamily="18" charset="-128"/>
                <a:ea typeface="HGP明朝E" panose="02020900000000000000" pitchFamily="18" charset="-128"/>
              </a:rPr>
              <a:t>,</a:t>
            </a:r>
            <a:r>
              <a:rPr lang="ja-JP" altLang="en-US" sz="1400" dirty="0">
                <a:latin typeface="HGP明朝E" panose="02020900000000000000" pitchFamily="18" charset="-128"/>
                <a:ea typeface="HGP明朝E" panose="02020900000000000000" pitchFamily="18" charset="-128"/>
              </a:rPr>
              <a:t>砒素</a:t>
            </a:r>
            <a:r>
              <a:rPr lang="en-US" altLang="ja-JP" sz="1400" dirty="0">
                <a:latin typeface="HGP明朝E" panose="02020900000000000000" pitchFamily="18" charset="-128"/>
                <a:ea typeface="HGP明朝E" panose="02020900000000000000" pitchFamily="18" charset="-128"/>
              </a:rPr>
              <a:t>,</a:t>
            </a:r>
            <a:r>
              <a:rPr lang="ja-JP" altLang="en-US" sz="1400" dirty="0">
                <a:latin typeface="HGP明朝E" panose="02020900000000000000" pitchFamily="18" charset="-128"/>
                <a:ea typeface="HGP明朝E" panose="02020900000000000000" pitchFamily="18" charset="-128"/>
              </a:rPr>
              <a:t>黄</a:t>
            </a:r>
            <a:r>
              <a:rPr lang="ja-JP" altLang="en-US" sz="1400" dirty="0" err="1">
                <a:latin typeface="HGP明朝E" panose="02020900000000000000" pitchFamily="18" charset="-128"/>
                <a:ea typeface="HGP明朝E" panose="02020900000000000000" pitchFamily="18" charset="-128"/>
              </a:rPr>
              <a:t>りん</a:t>
            </a:r>
            <a:r>
              <a:rPr lang="en-US" altLang="ja-JP" sz="1400" dirty="0">
                <a:latin typeface="HGP明朝E" panose="02020900000000000000" pitchFamily="18" charset="-128"/>
                <a:ea typeface="HGP明朝E" panose="02020900000000000000" pitchFamily="18" charset="-128"/>
              </a:rPr>
              <a:t>,</a:t>
            </a:r>
            <a:r>
              <a:rPr lang="ja-JP" altLang="en-US" sz="1400" dirty="0">
                <a:latin typeface="HGP明朝E" panose="02020900000000000000" pitchFamily="18" charset="-128"/>
                <a:ea typeface="HGP明朝E" panose="02020900000000000000" pitchFamily="18" charset="-128"/>
              </a:rPr>
              <a:t>弗化水素</a:t>
            </a:r>
            <a:r>
              <a:rPr lang="en-US" altLang="ja-JP" sz="1400" dirty="0">
                <a:latin typeface="HGP明朝E" panose="02020900000000000000" pitchFamily="18" charset="-128"/>
                <a:ea typeface="HGP明朝E" panose="02020900000000000000" pitchFamily="18" charset="-128"/>
              </a:rPr>
              <a:t>,</a:t>
            </a:r>
            <a:r>
              <a:rPr lang="ja-JP" altLang="en-US" sz="1400" dirty="0">
                <a:latin typeface="HGP明朝E" panose="02020900000000000000" pitchFamily="18" charset="-128"/>
                <a:ea typeface="HGP明朝E" panose="02020900000000000000" pitchFamily="18" charset="-128"/>
              </a:rPr>
              <a:t>塩素</a:t>
            </a:r>
            <a:r>
              <a:rPr lang="en-US" altLang="ja-JP" sz="1400" dirty="0">
                <a:latin typeface="HGP明朝E" panose="02020900000000000000" pitchFamily="18" charset="-128"/>
                <a:ea typeface="HGP明朝E" panose="02020900000000000000" pitchFamily="18" charset="-128"/>
              </a:rPr>
              <a:t>,</a:t>
            </a:r>
            <a:r>
              <a:rPr lang="ja-JP" altLang="en-US" sz="1400" dirty="0">
                <a:latin typeface="HGP明朝E" panose="02020900000000000000" pitchFamily="18" charset="-128"/>
                <a:ea typeface="HGP明朝E" panose="02020900000000000000" pitchFamily="18" charset="-128"/>
              </a:rPr>
              <a:t>塩酸</a:t>
            </a:r>
            <a:r>
              <a:rPr lang="en-US" altLang="ja-JP" sz="1400" dirty="0">
                <a:latin typeface="HGP明朝E" panose="02020900000000000000" pitchFamily="18" charset="-128"/>
                <a:ea typeface="HGP明朝E" panose="02020900000000000000" pitchFamily="18" charset="-128"/>
              </a:rPr>
              <a:t>,</a:t>
            </a:r>
            <a:r>
              <a:rPr lang="ja-JP" altLang="en-US" sz="1400" dirty="0">
                <a:latin typeface="HGP明朝E" panose="02020900000000000000" pitchFamily="18" charset="-128"/>
                <a:ea typeface="HGP明朝E" panose="02020900000000000000" pitchFamily="18" charset="-128"/>
              </a:rPr>
              <a:t>硝酸</a:t>
            </a:r>
            <a:r>
              <a:rPr lang="en-US" altLang="ja-JP" sz="1400" dirty="0">
                <a:latin typeface="HGP明朝E" panose="02020900000000000000" pitchFamily="18" charset="-128"/>
                <a:ea typeface="HGP明朝E" panose="02020900000000000000" pitchFamily="18" charset="-128"/>
              </a:rPr>
              <a:t>,</a:t>
            </a:r>
            <a:r>
              <a:rPr lang="ja-JP" altLang="en-US" sz="1400" dirty="0">
                <a:latin typeface="HGP明朝E" panose="02020900000000000000" pitchFamily="18" charset="-128"/>
                <a:ea typeface="HGP明朝E" panose="02020900000000000000" pitchFamily="18" charset="-128"/>
              </a:rPr>
              <a:t>亜硫酸</a:t>
            </a:r>
            <a:r>
              <a:rPr lang="en-US" altLang="ja-JP" sz="1400" dirty="0">
                <a:latin typeface="HGP明朝E" panose="02020900000000000000" pitchFamily="18" charset="-128"/>
                <a:ea typeface="HGP明朝E" panose="02020900000000000000" pitchFamily="18" charset="-128"/>
              </a:rPr>
              <a:t>,</a:t>
            </a:r>
            <a:r>
              <a:rPr lang="ja-JP" altLang="en-US" sz="1400" dirty="0">
                <a:latin typeface="HGP明朝E" panose="02020900000000000000" pitchFamily="18" charset="-128"/>
                <a:ea typeface="HGP明朝E" panose="02020900000000000000" pitchFamily="18" charset="-128"/>
              </a:rPr>
              <a:t>硫酸</a:t>
            </a:r>
            <a:r>
              <a:rPr lang="en-US" altLang="ja-JP" sz="1400" dirty="0">
                <a:latin typeface="HGP明朝E" panose="02020900000000000000" pitchFamily="18" charset="-128"/>
                <a:ea typeface="HGP明朝E" panose="02020900000000000000" pitchFamily="18" charset="-128"/>
              </a:rPr>
              <a:t>,</a:t>
            </a:r>
            <a:r>
              <a:rPr lang="ja-JP" altLang="en-US" sz="1400" dirty="0">
                <a:latin typeface="HGP明朝E" panose="02020900000000000000" pitchFamily="18" charset="-128"/>
                <a:ea typeface="HGP明朝E" panose="02020900000000000000" pitchFamily="18" charset="-128"/>
              </a:rPr>
              <a:t>一酸化炭素</a:t>
            </a:r>
            <a:r>
              <a:rPr lang="en-US" altLang="ja-JP" sz="1400" dirty="0">
                <a:latin typeface="HGP明朝E" panose="02020900000000000000" pitchFamily="18" charset="-128"/>
                <a:ea typeface="HGP明朝E" panose="02020900000000000000" pitchFamily="18" charset="-128"/>
              </a:rPr>
              <a:t>,</a:t>
            </a:r>
            <a:r>
              <a:rPr lang="ja-JP" altLang="en-US" sz="1400" dirty="0">
                <a:latin typeface="HGP明朝E" panose="02020900000000000000" pitchFamily="18" charset="-128"/>
                <a:ea typeface="HGP明朝E" panose="02020900000000000000" pitchFamily="18" charset="-128"/>
              </a:rPr>
              <a:t>二硫化炭素</a:t>
            </a:r>
            <a:r>
              <a:rPr lang="en-US" altLang="ja-JP" sz="1400" dirty="0">
                <a:latin typeface="HGP明朝E" panose="02020900000000000000" pitchFamily="18" charset="-128"/>
                <a:ea typeface="HGP明朝E" panose="02020900000000000000" pitchFamily="18" charset="-128"/>
              </a:rPr>
              <a:t>,</a:t>
            </a:r>
            <a:r>
              <a:rPr lang="ja-JP" altLang="en-US" sz="1400" dirty="0">
                <a:latin typeface="HGP明朝E" panose="02020900000000000000" pitchFamily="18" charset="-128"/>
                <a:ea typeface="HGP明朝E" panose="02020900000000000000" pitchFamily="18" charset="-128"/>
              </a:rPr>
              <a:t>青酸</a:t>
            </a:r>
            <a:r>
              <a:rPr lang="en-US" altLang="ja-JP" sz="1400" dirty="0">
                <a:latin typeface="HGP明朝E" panose="02020900000000000000" pitchFamily="18" charset="-128"/>
                <a:ea typeface="HGP明朝E" panose="02020900000000000000" pitchFamily="18" charset="-128"/>
              </a:rPr>
              <a:t>,</a:t>
            </a:r>
            <a:r>
              <a:rPr lang="ja-JP" altLang="en-US" sz="1400" dirty="0">
                <a:latin typeface="HGP明朝E" panose="02020900000000000000" pitchFamily="18" charset="-128"/>
                <a:ea typeface="HGP明朝E" panose="02020900000000000000" pitchFamily="18" charset="-128"/>
              </a:rPr>
              <a:t>ベンゼン</a:t>
            </a:r>
            <a:r>
              <a:rPr lang="en-US" altLang="ja-JP" sz="1400" dirty="0">
                <a:latin typeface="HGP明朝E" panose="02020900000000000000" pitchFamily="18" charset="-128"/>
                <a:ea typeface="HGP明朝E" panose="02020900000000000000" pitchFamily="18" charset="-128"/>
              </a:rPr>
              <a:t>,</a:t>
            </a:r>
            <a:r>
              <a:rPr lang="ja-JP" altLang="en-US" sz="1400" dirty="0">
                <a:latin typeface="HGP明朝E" panose="02020900000000000000" pitchFamily="18" charset="-128"/>
                <a:ea typeface="HGP明朝E" panose="02020900000000000000" pitchFamily="18" charset="-128"/>
              </a:rPr>
              <a:t>アニリンその他これらに準ずる有害物のガス</a:t>
            </a:r>
            <a:r>
              <a:rPr lang="en-US" altLang="ja-JP" sz="1400" dirty="0">
                <a:latin typeface="HGP明朝E" panose="02020900000000000000" pitchFamily="18" charset="-128"/>
                <a:ea typeface="HGP明朝E" panose="02020900000000000000" pitchFamily="18" charset="-128"/>
              </a:rPr>
              <a:t>,</a:t>
            </a:r>
            <a:r>
              <a:rPr lang="ja-JP" altLang="en-US" sz="1400" dirty="0">
                <a:latin typeface="HGP明朝E" panose="02020900000000000000" pitchFamily="18" charset="-128"/>
                <a:ea typeface="HGP明朝E" panose="02020900000000000000" pitchFamily="18" charset="-128"/>
              </a:rPr>
              <a:t>蒸気又は粉じんを発散する場所における業務</a:t>
            </a:r>
            <a:r>
              <a:rPr lang="en-US" altLang="ja-JP" sz="1400" dirty="0">
                <a:latin typeface="HGP明朝E" panose="02020900000000000000" pitchFamily="18" charset="-128"/>
                <a:ea typeface="HGP明朝E" panose="02020900000000000000" pitchFamily="18" charset="-128"/>
              </a:rPr>
              <a:t>,</a:t>
            </a:r>
            <a:r>
              <a:rPr lang="ja-JP" altLang="en-US" sz="1400" dirty="0">
                <a:latin typeface="HGP明朝E" panose="02020900000000000000" pitchFamily="18" charset="-128"/>
                <a:ea typeface="HGP明朝E" panose="02020900000000000000" pitchFamily="18" charset="-128"/>
              </a:rPr>
              <a:t>㋻病原体によつて汚染のおそれが著しい業務</a:t>
            </a:r>
            <a:r>
              <a:rPr lang="en-US" altLang="ja-JP" sz="1400" dirty="0">
                <a:latin typeface="HGP明朝E" panose="02020900000000000000" pitchFamily="18" charset="-128"/>
                <a:ea typeface="HGP明朝E" panose="02020900000000000000" pitchFamily="18" charset="-128"/>
              </a:rPr>
              <a:t>,</a:t>
            </a:r>
            <a:r>
              <a:rPr lang="ja-JP" altLang="en-US" sz="1400" dirty="0">
                <a:latin typeface="HGP明朝E" panose="02020900000000000000" pitchFamily="18" charset="-128"/>
                <a:ea typeface="HGP明朝E" panose="02020900000000000000" pitchFamily="18" charset="-128"/>
              </a:rPr>
              <a:t>㋕その他厚生労働大臣が定める業務である。</a:t>
            </a:r>
            <a:endParaRPr lang="en-US" altLang="ja-JP" sz="1400" dirty="0">
              <a:latin typeface="HGP明朝E" panose="02020900000000000000" pitchFamily="18" charset="-128"/>
              <a:ea typeface="HGP明朝E" panose="02020900000000000000" pitchFamily="18" charset="-128"/>
            </a:endParaRPr>
          </a:p>
        </p:txBody>
      </p:sp>
      <p:sp>
        <p:nvSpPr>
          <p:cNvPr id="2" name="スライド番号プレースホルダー 1"/>
          <p:cNvSpPr>
            <a:spLocks noGrp="1"/>
          </p:cNvSpPr>
          <p:nvPr>
            <p:ph type="sldNum" sz="quarter" idx="10"/>
          </p:nvPr>
        </p:nvSpPr>
        <p:spPr/>
        <p:txBody>
          <a:bodyPr/>
          <a:lstStyle/>
          <a:p>
            <a:fld id="{5F65748C-C6D8-4748-808C-1CEA1825BD04}" type="slidenum">
              <a:rPr kumimoji="1" lang="ja-JP" altLang="en-US" smtClean="0"/>
              <a:t>71</a:t>
            </a:fld>
            <a:endParaRPr kumimoji="1" lang="ja-JP" altLang="en-US"/>
          </a:p>
        </p:txBody>
      </p:sp>
    </p:spTree>
    <p:extLst>
      <p:ext uri="{BB962C8B-B14F-4D97-AF65-F5344CB8AC3E}">
        <p14:creationId xmlns:p14="http://schemas.microsoft.com/office/powerpoint/2010/main" val="2879033683"/>
      </p:ext>
    </p:extLst>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23" name="Rectangle 2"/>
          <p:cNvSpPr>
            <a:spLocks noGrp="1" noRot="1" noChangeAspect="1" noChangeArrowheads="1" noTextEdit="1"/>
          </p:cNvSpPr>
          <p:nvPr>
            <p:ph type="sldImg"/>
          </p:nvPr>
        </p:nvSpPr>
        <p:spPr>
          <a:xfrm>
            <a:off x="1154113" y="741363"/>
            <a:ext cx="4814887" cy="3889375"/>
          </a:xfrm>
          <a:prstGeom prst="rect">
            <a:avLst/>
          </a:prstGeom>
          <a:ln/>
        </p:spPr>
      </p:sp>
      <p:sp>
        <p:nvSpPr>
          <p:cNvPr id="133124" name="Rectangle 3"/>
          <p:cNvSpPr>
            <a:spLocks noGrp="1" noChangeAspect="1" noChangeArrowheads="1"/>
          </p:cNvSpPr>
          <p:nvPr>
            <p:ph type="body" idx="1"/>
          </p:nvPr>
        </p:nvSpPr>
        <p:spPr>
          <a:xfrm>
            <a:off x="1170855" y="4837771"/>
            <a:ext cx="4907066" cy="4950864"/>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ja-JP" altLang="en-US" sz="1400" dirty="0">
                <a:solidFill>
                  <a:prstClr val="black"/>
                </a:solidFill>
                <a:latin typeface="HGP明朝E" panose="02020900000000000000" pitchFamily="18" charset="-128"/>
                <a:ea typeface="HGP明朝E" panose="02020900000000000000" pitchFamily="18" charset="-128"/>
              </a:rPr>
              <a:t>　</a:t>
            </a:r>
            <a:r>
              <a:rPr lang="ja-JP" altLang="en-US" sz="1400" dirty="0">
                <a:latin typeface="HGP明朝E" panose="02020900000000000000" pitchFamily="18" charset="-128"/>
                <a:ea typeface="HGP明朝E" panose="02020900000000000000" pitchFamily="18" charset="-128"/>
              </a:rPr>
              <a:t>労働者の健康の保持増進を図るための必要な措置を継続的かつ計画的に講ずるように努めなければならない。</a:t>
            </a:r>
            <a:endParaRPr lang="en-US" altLang="ja-JP" sz="1400" dirty="0">
              <a:latin typeface="HGP明朝E" panose="02020900000000000000" pitchFamily="18" charset="-128"/>
              <a:ea typeface="HGP明朝E" panose="02020900000000000000" pitchFamily="18" charset="-128"/>
            </a:endParaRPr>
          </a:p>
          <a:p>
            <a:r>
              <a:rPr lang="ja-JP" altLang="en-US" sz="1400" dirty="0">
                <a:latin typeface="HGP明朝E" panose="02020900000000000000" pitchFamily="18" charset="-128"/>
                <a:ea typeface="HGP明朝E" panose="02020900000000000000" pitchFamily="18" charset="-128"/>
              </a:rPr>
              <a:t>　</a:t>
            </a:r>
            <a:r>
              <a:rPr lang="ja-JP" altLang="ja-JP" sz="1400" dirty="0">
                <a:latin typeface="HGP明朝E" panose="02020900000000000000" pitchFamily="18" charset="-128"/>
                <a:ea typeface="HGP明朝E" panose="02020900000000000000" pitchFamily="18" charset="-128"/>
              </a:rPr>
              <a:t>総合的な労働衛生対策を進めるに当たっては</a:t>
            </a:r>
            <a:r>
              <a:rPr lang="en-US" altLang="ja-JP" sz="1400" dirty="0">
                <a:latin typeface="HGP明朝E" panose="02020900000000000000" pitchFamily="18" charset="-128"/>
                <a:ea typeface="HGP明朝E" panose="02020900000000000000" pitchFamily="18" charset="-128"/>
              </a:rPr>
              <a:t>,</a:t>
            </a:r>
            <a:r>
              <a:rPr lang="ja-JP" altLang="en-US" sz="1400" dirty="0">
                <a:latin typeface="HGP明朝E" panose="02020900000000000000" pitchFamily="18" charset="-128"/>
                <a:ea typeface="HGP明朝E" panose="02020900000000000000" pitchFamily="18" charset="-128"/>
              </a:rPr>
              <a:t>労働者にも労働衛生に対する</a:t>
            </a:r>
            <a:r>
              <a:rPr lang="ja-JP" altLang="ja-JP" sz="1400" dirty="0">
                <a:latin typeface="HGP明朝E" panose="02020900000000000000" pitchFamily="18" charset="-128"/>
                <a:ea typeface="HGP明朝E" panose="02020900000000000000" pitchFamily="18" charset="-128"/>
              </a:rPr>
              <a:t>正しい理解が大切であり</a:t>
            </a:r>
            <a:r>
              <a:rPr lang="en-US" altLang="ja-JP" sz="1400" dirty="0">
                <a:latin typeface="HGP明朝E" panose="02020900000000000000" pitchFamily="18" charset="-128"/>
                <a:ea typeface="HGP明朝E" panose="02020900000000000000" pitchFamily="18" charset="-128"/>
              </a:rPr>
              <a:t>,</a:t>
            </a:r>
            <a:r>
              <a:rPr lang="ja-JP" altLang="ja-JP" sz="1400" dirty="0">
                <a:latin typeface="HGP明朝E" panose="02020900000000000000" pitchFamily="18" charset="-128"/>
                <a:ea typeface="HGP明朝E" panose="02020900000000000000" pitchFamily="18" charset="-128"/>
              </a:rPr>
              <a:t>この理解を深めることを目的</a:t>
            </a:r>
            <a:r>
              <a:rPr lang="ja-JP" altLang="en-US" sz="1400" dirty="0">
                <a:latin typeface="HGP明朝E" panose="02020900000000000000" pitchFamily="18" charset="-128"/>
                <a:ea typeface="HGP明朝E" panose="02020900000000000000" pitchFamily="18" charset="-128"/>
              </a:rPr>
              <a:t>した</a:t>
            </a:r>
            <a:r>
              <a:rPr lang="ja-JP" altLang="ja-JP" sz="1400" dirty="0">
                <a:latin typeface="HGP明朝E" panose="02020900000000000000" pitchFamily="18" charset="-128"/>
                <a:ea typeface="HGP明朝E" panose="02020900000000000000" pitchFamily="18" charset="-128"/>
              </a:rPr>
              <a:t>教育が必要</a:t>
            </a:r>
            <a:r>
              <a:rPr lang="ja-JP" altLang="en-US" sz="1400" dirty="0">
                <a:latin typeface="HGP明朝E" panose="02020900000000000000" pitchFamily="18" charset="-128"/>
                <a:ea typeface="HGP明朝E" panose="02020900000000000000" pitchFamily="18" charset="-128"/>
              </a:rPr>
              <a:t>である</a:t>
            </a:r>
            <a:r>
              <a:rPr lang="ja-JP" altLang="ja-JP" sz="1400" dirty="0">
                <a:latin typeface="HGP明朝E" panose="02020900000000000000" pitchFamily="18" charset="-128"/>
                <a:ea typeface="HGP明朝E" panose="02020900000000000000" pitchFamily="18" charset="-128"/>
              </a:rPr>
              <a:t>。</a:t>
            </a:r>
          </a:p>
          <a:p>
            <a:pPr>
              <a:lnSpc>
                <a:spcPts val="2064"/>
              </a:lnSpc>
            </a:pPr>
            <a:r>
              <a:rPr lang="ja-JP" altLang="ja-JP" sz="1400" dirty="0">
                <a:latin typeface="HGP明朝E" panose="02020900000000000000" pitchFamily="18" charset="-128"/>
                <a:ea typeface="HGP明朝E" panose="02020900000000000000" pitchFamily="18" charset="-128"/>
              </a:rPr>
              <a:t>　法的な教育として</a:t>
            </a:r>
            <a:r>
              <a:rPr lang="en-US" altLang="ja-JP" sz="1400" dirty="0">
                <a:latin typeface="HGP明朝E" panose="02020900000000000000" pitchFamily="18" charset="-128"/>
                <a:ea typeface="HGP明朝E" panose="02020900000000000000" pitchFamily="18" charset="-128"/>
              </a:rPr>
              <a:t>,</a:t>
            </a:r>
            <a:r>
              <a:rPr lang="ja-JP" altLang="ja-JP" sz="1400" dirty="0">
                <a:latin typeface="HGP明朝E" panose="02020900000000000000" pitchFamily="18" charset="-128"/>
                <a:ea typeface="HGP明朝E" panose="02020900000000000000" pitchFamily="18" charset="-128"/>
              </a:rPr>
              <a:t>新規雇入時</a:t>
            </a:r>
            <a:r>
              <a:rPr lang="en-US" altLang="ja-JP" sz="1400" dirty="0">
                <a:latin typeface="HGP明朝E" panose="02020900000000000000" pitchFamily="18" charset="-128"/>
                <a:ea typeface="HGP明朝E" panose="02020900000000000000" pitchFamily="18" charset="-128"/>
              </a:rPr>
              <a:t>,</a:t>
            </a:r>
            <a:r>
              <a:rPr lang="ja-JP" altLang="ja-JP" sz="1400" dirty="0">
                <a:latin typeface="HGP明朝E" panose="02020900000000000000" pitchFamily="18" charset="-128"/>
                <a:ea typeface="HGP明朝E" panose="02020900000000000000" pitchFamily="18" charset="-128"/>
              </a:rPr>
              <a:t>作業内容変更時</a:t>
            </a:r>
            <a:r>
              <a:rPr lang="en-US" altLang="ja-JP" sz="1400" dirty="0">
                <a:latin typeface="HGP明朝E" panose="02020900000000000000" pitchFamily="18" charset="-128"/>
                <a:ea typeface="HGP明朝E" panose="02020900000000000000" pitchFamily="18" charset="-128"/>
              </a:rPr>
              <a:t>,</a:t>
            </a:r>
            <a:r>
              <a:rPr lang="ja-JP" altLang="ja-JP" sz="1400" dirty="0">
                <a:latin typeface="HGP明朝E" panose="02020900000000000000" pitchFamily="18" charset="-128"/>
                <a:ea typeface="HGP明朝E" panose="02020900000000000000" pitchFamily="18" charset="-128"/>
              </a:rPr>
              <a:t>職長時</a:t>
            </a:r>
            <a:r>
              <a:rPr lang="en-US" altLang="ja-JP" sz="1400" dirty="0">
                <a:latin typeface="HGP明朝E" panose="02020900000000000000" pitchFamily="18" charset="-128"/>
                <a:ea typeface="HGP明朝E" panose="02020900000000000000" pitchFamily="18" charset="-128"/>
              </a:rPr>
              <a:t>,</a:t>
            </a:r>
            <a:r>
              <a:rPr lang="ja-JP" altLang="ja-JP" sz="1400" dirty="0">
                <a:latin typeface="HGP明朝E" panose="02020900000000000000" pitchFamily="18" charset="-128"/>
                <a:ea typeface="HGP明朝E" panose="02020900000000000000" pitchFamily="18" charset="-128"/>
              </a:rPr>
              <a:t>危険有害業務に就かせる時</a:t>
            </a:r>
            <a:r>
              <a:rPr lang="en-US" altLang="ja-JP" sz="1400" dirty="0">
                <a:latin typeface="HGP明朝E" panose="02020900000000000000" pitchFamily="18" charset="-128"/>
                <a:ea typeface="HGP明朝E" panose="02020900000000000000" pitchFamily="18" charset="-128"/>
              </a:rPr>
              <a:t>,</a:t>
            </a:r>
            <a:r>
              <a:rPr lang="ja-JP" altLang="en-US" sz="1400" dirty="0">
                <a:latin typeface="HGP明朝E" panose="02020900000000000000" pitchFamily="18" charset="-128"/>
                <a:ea typeface="HGP明朝E" panose="02020900000000000000" pitchFamily="18" charset="-128"/>
              </a:rPr>
              <a:t>また</a:t>
            </a:r>
            <a:r>
              <a:rPr lang="en-US" altLang="ja-JP" sz="1400" dirty="0">
                <a:latin typeface="HGP明朝E" panose="02020900000000000000" pitchFamily="18" charset="-128"/>
                <a:ea typeface="HGP明朝E" panose="02020900000000000000" pitchFamily="18" charset="-128"/>
              </a:rPr>
              <a:t>,</a:t>
            </a:r>
            <a:r>
              <a:rPr lang="ja-JP" altLang="ja-JP" sz="1400" dirty="0">
                <a:latin typeface="HGP明朝E" panose="02020900000000000000" pitchFamily="18" charset="-128"/>
                <a:ea typeface="HGP明朝E" panose="02020900000000000000" pitchFamily="18" charset="-128"/>
              </a:rPr>
              <a:t>業務に応じ</a:t>
            </a:r>
            <a:r>
              <a:rPr lang="en-US" altLang="ja-JP" sz="1400" dirty="0">
                <a:latin typeface="HGP明朝E" panose="02020900000000000000" pitchFamily="18" charset="-128"/>
                <a:ea typeface="HGP明朝E" panose="02020900000000000000" pitchFamily="18" charset="-128"/>
              </a:rPr>
              <a:t>,</a:t>
            </a:r>
            <a:r>
              <a:rPr lang="ja-JP" altLang="ja-JP" sz="1400" dirty="0">
                <a:latin typeface="HGP明朝E" panose="02020900000000000000" pitchFamily="18" charset="-128"/>
                <a:ea typeface="HGP明朝E" panose="02020900000000000000" pitchFamily="18" charset="-128"/>
              </a:rPr>
              <a:t>作業主任者</a:t>
            </a:r>
            <a:r>
              <a:rPr lang="en-US" altLang="ja-JP" sz="1400" dirty="0">
                <a:latin typeface="HGP明朝E" panose="02020900000000000000" pitchFamily="18" charset="-128"/>
                <a:ea typeface="HGP明朝E" panose="02020900000000000000" pitchFamily="18" charset="-128"/>
              </a:rPr>
              <a:t>,</a:t>
            </a:r>
            <a:r>
              <a:rPr lang="ja-JP" altLang="ja-JP" sz="1400" dirty="0">
                <a:latin typeface="HGP明朝E" panose="02020900000000000000" pitchFamily="18" charset="-128"/>
                <a:ea typeface="HGP明朝E" panose="02020900000000000000" pitchFamily="18" charset="-128"/>
              </a:rPr>
              <a:t>技能講習</a:t>
            </a:r>
            <a:r>
              <a:rPr lang="en-US" altLang="ja-JP" sz="1400" dirty="0">
                <a:latin typeface="HGP明朝E" panose="02020900000000000000" pitchFamily="18" charset="-128"/>
                <a:ea typeface="HGP明朝E" panose="02020900000000000000" pitchFamily="18" charset="-128"/>
              </a:rPr>
              <a:t>,</a:t>
            </a:r>
            <a:r>
              <a:rPr lang="ja-JP" altLang="ja-JP" sz="1400" dirty="0">
                <a:latin typeface="HGP明朝E" panose="02020900000000000000" pitchFamily="18" charset="-128"/>
                <a:ea typeface="HGP明朝E" panose="02020900000000000000" pitchFamily="18" charset="-128"/>
              </a:rPr>
              <a:t>免許が必要で</a:t>
            </a:r>
            <a:r>
              <a:rPr lang="ja-JP" altLang="en-US" sz="1400" dirty="0">
                <a:latin typeface="HGP明朝E" panose="02020900000000000000" pitchFamily="18" charset="-128"/>
                <a:ea typeface="HGP明朝E" panose="02020900000000000000" pitchFamily="18" charset="-128"/>
              </a:rPr>
              <a:t>ある</a:t>
            </a:r>
            <a:r>
              <a:rPr lang="ja-JP" altLang="ja-JP" sz="1400" dirty="0">
                <a:latin typeface="HGP明朝E" panose="02020900000000000000" pitchFamily="18" charset="-128"/>
                <a:ea typeface="HGP明朝E" panose="02020900000000000000" pitchFamily="18" charset="-128"/>
              </a:rPr>
              <a:t>。</a:t>
            </a:r>
          </a:p>
          <a:p>
            <a:pPr>
              <a:buFont typeface="Wingdings" pitchFamily="2" charset="2"/>
              <a:buNone/>
            </a:pPr>
            <a:r>
              <a:rPr lang="en-US" altLang="ja-JP" sz="1400" dirty="0">
                <a:latin typeface="HGP明朝E" panose="02020900000000000000" pitchFamily="18" charset="-128"/>
                <a:ea typeface="HGP明朝E" panose="02020900000000000000" pitchFamily="18" charset="-128"/>
              </a:rPr>
              <a:t> </a:t>
            </a:r>
            <a:r>
              <a:rPr lang="ja-JP" altLang="en-US" sz="1400" dirty="0">
                <a:latin typeface="HGP明朝E" panose="02020900000000000000" pitchFamily="18" charset="-128"/>
                <a:ea typeface="HGP明朝E" panose="02020900000000000000" pitchFamily="18" charset="-128"/>
              </a:rPr>
              <a:t>安衛法第</a:t>
            </a:r>
            <a:r>
              <a:rPr lang="en-US" altLang="ja-JP" sz="1400" dirty="0">
                <a:latin typeface="HGP明朝E" panose="02020900000000000000" pitchFamily="18" charset="-128"/>
                <a:ea typeface="HGP明朝E" panose="02020900000000000000" pitchFamily="18" charset="-128"/>
              </a:rPr>
              <a:t>59</a:t>
            </a:r>
            <a:r>
              <a:rPr lang="ja-JP" altLang="en-US" sz="1400" dirty="0">
                <a:latin typeface="HGP明朝E" panose="02020900000000000000" pitchFamily="18" charset="-128"/>
                <a:ea typeface="HGP明朝E" panose="02020900000000000000" pitchFamily="18" charset="-128"/>
              </a:rPr>
              <a:t>条第１項の労働衛生教育</a:t>
            </a:r>
            <a:endParaRPr lang="en-US" altLang="ja-JP" sz="1400" dirty="0">
              <a:latin typeface="HGP明朝E" panose="02020900000000000000" pitchFamily="18" charset="-128"/>
              <a:ea typeface="HGP明朝E" panose="02020900000000000000" pitchFamily="18" charset="-128"/>
            </a:endParaRPr>
          </a:p>
          <a:p>
            <a:pPr>
              <a:buFont typeface="Wingdings" pitchFamily="2" charset="2"/>
              <a:buNone/>
            </a:pPr>
            <a:r>
              <a:rPr lang="ja-JP" altLang="en-US" sz="1400" dirty="0">
                <a:latin typeface="HGP明朝E" panose="02020900000000000000" pitchFamily="18" charset="-128"/>
                <a:ea typeface="HGP明朝E" panose="02020900000000000000" pitchFamily="18" charset="-128"/>
              </a:rPr>
              <a:t>　労働衛生教育は誰に対して行うのか？</a:t>
            </a:r>
            <a:r>
              <a:rPr lang="ja-JP" altLang="ja-JP" sz="1400" dirty="0">
                <a:latin typeface="HGP明朝E" panose="02020900000000000000" pitchFamily="18" charset="-128"/>
                <a:ea typeface="HGP明朝E" panose="02020900000000000000" pitchFamily="18" charset="-128"/>
              </a:rPr>
              <a:t>重量物取扱い作業等</a:t>
            </a:r>
            <a:r>
              <a:rPr lang="ja-JP" altLang="en-US" sz="1400" dirty="0">
                <a:latin typeface="HGP明朝E" panose="02020900000000000000" pitchFamily="18" charset="-128"/>
                <a:ea typeface="HGP明朝E" panose="02020900000000000000" pitchFamily="18" charset="-128"/>
              </a:rPr>
              <a:t>実際に職業性疾病を引き起こす業務に</a:t>
            </a:r>
            <a:r>
              <a:rPr lang="ja-JP" altLang="ja-JP" sz="1400" dirty="0">
                <a:latin typeface="HGP明朝E" panose="02020900000000000000" pitchFamily="18" charset="-128"/>
                <a:ea typeface="HGP明朝E" panose="02020900000000000000" pitchFamily="18" charset="-128"/>
              </a:rPr>
              <a:t>従事する労働者</a:t>
            </a:r>
            <a:r>
              <a:rPr lang="ja-JP" altLang="en-US" sz="1400" dirty="0">
                <a:latin typeface="HGP明朝E" panose="02020900000000000000" pitchFamily="18" charset="-128"/>
                <a:ea typeface="HGP明朝E" panose="02020900000000000000" pitchFamily="18" charset="-128"/>
              </a:rPr>
              <a:t>を対象に労働衛生教育を実施する。</a:t>
            </a:r>
            <a:endParaRPr lang="en-US" altLang="ja-JP" sz="1400" dirty="0">
              <a:latin typeface="HGP明朝E" panose="02020900000000000000" pitchFamily="18" charset="-128"/>
              <a:ea typeface="HGP明朝E" panose="02020900000000000000" pitchFamily="18" charset="-128"/>
            </a:endParaRPr>
          </a:p>
          <a:p>
            <a:pPr>
              <a:buFont typeface="Wingdings" pitchFamily="2" charset="2"/>
              <a:buNone/>
            </a:pPr>
            <a:r>
              <a:rPr lang="ja-JP" altLang="en-US" sz="1400" dirty="0">
                <a:latin typeface="HGP明朝E" panose="02020900000000000000" pitchFamily="18" charset="-128"/>
                <a:ea typeface="HGP明朝E" panose="02020900000000000000" pitchFamily="18" charset="-128"/>
              </a:rPr>
              <a:t>　労働衛生教育は何時実施するのか？</a:t>
            </a:r>
            <a:r>
              <a:rPr lang="ja-JP" altLang="ja-JP" sz="1400" dirty="0">
                <a:latin typeface="HGP明朝E" panose="02020900000000000000" pitchFamily="18" charset="-128"/>
                <a:ea typeface="HGP明朝E" panose="02020900000000000000" pitchFamily="18" charset="-128"/>
              </a:rPr>
              <a:t>労働者の雇入れ時や対象業務への配置換えの際に確実に</a:t>
            </a:r>
            <a:r>
              <a:rPr lang="ja-JP" altLang="en-US" sz="1400" dirty="0">
                <a:latin typeface="HGP明朝E" panose="02020900000000000000" pitchFamily="18" charset="-128"/>
                <a:ea typeface="HGP明朝E" panose="02020900000000000000" pitchFamily="18" charset="-128"/>
              </a:rPr>
              <a:t>労働衛生教育を</a:t>
            </a:r>
            <a:r>
              <a:rPr lang="ja-JP" altLang="ja-JP" sz="1400" dirty="0">
                <a:latin typeface="HGP明朝E" panose="02020900000000000000" pitchFamily="18" charset="-128"/>
                <a:ea typeface="HGP明朝E" panose="02020900000000000000" pitchFamily="18" charset="-128"/>
              </a:rPr>
              <a:t>実施</a:t>
            </a:r>
            <a:r>
              <a:rPr lang="ja-JP" altLang="en-US" sz="1400" dirty="0">
                <a:latin typeface="HGP明朝E" panose="02020900000000000000" pitchFamily="18" charset="-128"/>
                <a:ea typeface="HGP明朝E" panose="02020900000000000000" pitchFamily="18" charset="-128"/>
              </a:rPr>
              <a:t>するのはもちろんのこと</a:t>
            </a:r>
            <a:r>
              <a:rPr lang="en-US" altLang="ja-JP" sz="1400" dirty="0">
                <a:latin typeface="HGP明朝E" panose="02020900000000000000" pitchFamily="18" charset="-128"/>
                <a:ea typeface="HGP明朝E" panose="02020900000000000000" pitchFamily="18" charset="-128"/>
              </a:rPr>
              <a:t>,</a:t>
            </a:r>
            <a:r>
              <a:rPr lang="ja-JP" altLang="en-US" sz="1400" dirty="0">
                <a:latin typeface="HGP明朝E" panose="02020900000000000000" pitchFamily="18" charset="-128"/>
                <a:ea typeface="HGP明朝E" panose="02020900000000000000" pitchFamily="18" charset="-128"/>
              </a:rPr>
              <a:t>必要と思われるときに繰り返し</a:t>
            </a:r>
            <a:r>
              <a:rPr lang="ja-JP" altLang="ja-JP" sz="1400" dirty="0">
                <a:latin typeface="HGP明朝E" panose="02020900000000000000" pitchFamily="18" charset="-128"/>
                <a:ea typeface="HGP明朝E" panose="02020900000000000000" pitchFamily="18" charset="-128"/>
              </a:rPr>
              <a:t>労働衛生教育を実施</a:t>
            </a:r>
            <a:r>
              <a:rPr lang="ja-JP" altLang="en-US" sz="1400" dirty="0">
                <a:latin typeface="HGP明朝E" panose="02020900000000000000" pitchFamily="18" charset="-128"/>
                <a:ea typeface="HGP明朝E" panose="02020900000000000000" pitchFamily="18" charset="-128"/>
              </a:rPr>
              <a:t>する。</a:t>
            </a:r>
          </a:p>
          <a:p>
            <a:pPr defTabSz="1022717">
              <a:defRPr/>
            </a:pPr>
            <a:r>
              <a:rPr lang="ja-JP" altLang="en-US" sz="1400" dirty="0">
                <a:latin typeface="HGP明朝E" panose="02020900000000000000" pitchFamily="18" charset="-128"/>
                <a:ea typeface="HGP明朝E" panose="02020900000000000000" pitchFamily="18" charset="-128"/>
              </a:rPr>
              <a:t>　安衛法</a:t>
            </a:r>
            <a:r>
              <a:rPr lang="zh-CN" altLang="en-US" sz="1400" kern="0" dirty="0">
                <a:latin typeface="HGP明朝E" panose="02020900000000000000" pitchFamily="18" charset="-128"/>
                <a:ea typeface="HGP明朝E" panose="02020900000000000000" pitchFamily="18" charset="-128"/>
              </a:rPr>
              <a:t>法第</a:t>
            </a:r>
            <a:r>
              <a:rPr lang="en-US" altLang="ja-JP" sz="1400" kern="0" dirty="0">
                <a:latin typeface="HGP明朝E" panose="02020900000000000000" pitchFamily="18" charset="-128"/>
                <a:ea typeface="HGP明朝E" panose="02020900000000000000" pitchFamily="18" charset="-128"/>
              </a:rPr>
              <a:t>69</a:t>
            </a:r>
            <a:r>
              <a:rPr lang="zh-CN" altLang="en-US" sz="1400" kern="0" dirty="0">
                <a:latin typeface="HGP明朝E" panose="02020900000000000000" pitchFamily="18" charset="-128"/>
                <a:ea typeface="HGP明朝E" panose="02020900000000000000" pitchFamily="18" charset="-128"/>
              </a:rPr>
              <a:t>条</a:t>
            </a:r>
            <a:r>
              <a:rPr lang="en-US" altLang="ja-JP" sz="1400" dirty="0">
                <a:latin typeface="HGP明朝E" panose="02020900000000000000" pitchFamily="18" charset="-128"/>
                <a:ea typeface="HGP明朝E" panose="02020900000000000000" pitchFamily="18" charset="-128"/>
              </a:rPr>
              <a:t>(</a:t>
            </a:r>
            <a:r>
              <a:rPr lang="ja-JP" altLang="en-US" sz="1400" dirty="0">
                <a:latin typeface="HGP明朝E" panose="02020900000000000000" pitchFamily="18" charset="-128"/>
                <a:ea typeface="HGP明朝E" panose="02020900000000000000" pitchFamily="18" charset="-128"/>
              </a:rPr>
              <a:t>健康教育等</a:t>
            </a:r>
            <a:r>
              <a:rPr lang="en-US" altLang="ja-JP" sz="1400" dirty="0">
                <a:latin typeface="HGP明朝E" panose="02020900000000000000" pitchFamily="18" charset="-128"/>
                <a:ea typeface="HGP明朝E" panose="02020900000000000000" pitchFamily="18" charset="-128"/>
              </a:rPr>
              <a:t>)</a:t>
            </a:r>
          </a:p>
          <a:p>
            <a:pPr defTabSz="943478">
              <a:defRPr/>
            </a:pPr>
            <a:r>
              <a:rPr lang="ja-JP" altLang="en-US" sz="1400" dirty="0">
                <a:solidFill>
                  <a:srgbClr val="002060"/>
                </a:solidFill>
                <a:latin typeface="HGP明朝E" panose="02020900000000000000" pitchFamily="18" charset="-128"/>
                <a:ea typeface="HGP明朝E" panose="02020900000000000000" pitchFamily="18" charset="-128"/>
              </a:rPr>
              <a:t>　</a:t>
            </a:r>
            <a:r>
              <a:rPr lang="en-US" altLang="ja-JP" sz="1400" dirty="0">
                <a:solidFill>
                  <a:srgbClr val="002060"/>
                </a:solidFill>
                <a:latin typeface="HGP明朝E" panose="02020900000000000000" pitchFamily="18" charset="-128"/>
                <a:ea typeface="HGP明朝E" panose="02020900000000000000" pitchFamily="18" charset="-128"/>
              </a:rPr>
              <a:t>｢</a:t>
            </a:r>
            <a:r>
              <a:rPr lang="ja-JP" altLang="en-US" sz="1400" dirty="0">
                <a:latin typeface="HGP明朝E" panose="02020900000000000000" pitchFamily="18" charset="-128"/>
                <a:ea typeface="HGP明朝E" panose="02020900000000000000" pitchFamily="18" charset="-128"/>
              </a:rPr>
              <a:t>労働者に対する健康教育及び健康相談その他労働者の健康の保持増進を図るため必要な措置を継続的かつ計画的に講ずるように努めなければならない。</a:t>
            </a:r>
            <a:r>
              <a:rPr lang="en-US" altLang="ja-JP" sz="1400" dirty="0">
                <a:latin typeface="HGP明朝E" panose="02020900000000000000" pitchFamily="18" charset="-128"/>
                <a:ea typeface="HGP明朝E" panose="02020900000000000000" pitchFamily="18" charset="-128"/>
              </a:rPr>
              <a:t>｣</a:t>
            </a:r>
            <a:r>
              <a:rPr lang="ja-JP" altLang="en-US" sz="1400" dirty="0">
                <a:latin typeface="HGP明朝E" panose="02020900000000000000" pitchFamily="18" charset="-128"/>
                <a:ea typeface="HGP明朝E" panose="02020900000000000000" pitchFamily="18" charset="-128"/>
              </a:rPr>
              <a:t>とされている。</a:t>
            </a:r>
            <a:endParaRPr lang="en-US" altLang="ja-JP" sz="1400" dirty="0">
              <a:latin typeface="HGP明朝E" panose="02020900000000000000" pitchFamily="18" charset="-128"/>
              <a:ea typeface="HGP明朝E" panose="02020900000000000000" pitchFamily="18" charset="-128"/>
            </a:endParaRPr>
          </a:p>
        </p:txBody>
      </p:sp>
      <p:sp>
        <p:nvSpPr>
          <p:cNvPr id="2" name="スライド番号プレースホルダー 1"/>
          <p:cNvSpPr>
            <a:spLocks noGrp="1"/>
          </p:cNvSpPr>
          <p:nvPr>
            <p:ph type="sldNum" sz="quarter" idx="10"/>
          </p:nvPr>
        </p:nvSpPr>
        <p:spPr/>
        <p:txBody>
          <a:bodyPr/>
          <a:lstStyle/>
          <a:p>
            <a:fld id="{5F65748C-C6D8-4748-808C-1CEA1825BD04}" type="slidenum">
              <a:rPr kumimoji="1" lang="ja-JP" altLang="en-US" smtClean="0"/>
              <a:t>72</a:t>
            </a:fld>
            <a:endParaRPr kumimoji="1" lang="ja-JP" altLang="en-US"/>
          </a:p>
        </p:txBody>
      </p:sp>
    </p:spTree>
    <p:extLst>
      <p:ext uri="{BB962C8B-B14F-4D97-AF65-F5344CB8AC3E}">
        <p14:creationId xmlns:p14="http://schemas.microsoft.com/office/powerpoint/2010/main" val="2789370317"/>
      </p:ext>
    </p:extLst>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23" name="Rectangle 2"/>
          <p:cNvSpPr>
            <a:spLocks noGrp="1" noRot="1" noChangeAspect="1" noChangeArrowheads="1" noTextEdit="1"/>
          </p:cNvSpPr>
          <p:nvPr>
            <p:ph type="sldImg"/>
          </p:nvPr>
        </p:nvSpPr>
        <p:spPr>
          <a:xfrm>
            <a:off x="1154113" y="741363"/>
            <a:ext cx="4814887" cy="3889375"/>
          </a:xfrm>
          <a:prstGeom prst="rect">
            <a:avLst/>
          </a:prstGeom>
          <a:ln/>
        </p:spPr>
      </p:sp>
      <p:sp>
        <p:nvSpPr>
          <p:cNvPr id="133124" name="Rectangle 3"/>
          <p:cNvSpPr>
            <a:spLocks noGrp="1" noChangeAspect="1" noChangeArrowheads="1"/>
          </p:cNvSpPr>
          <p:nvPr>
            <p:ph type="body" idx="1"/>
          </p:nvPr>
        </p:nvSpPr>
        <p:spPr>
          <a:xfrm>
            <a:off x="1170855" y="4837771"/>
            <a:ext cx="4814976" cy="4950864"/>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defTabSz="1022717">
              <a:lnSpc>
                <a:spcPct val="110000"/>
              </a:lnSpc>
              <a:defRPr/>
            </a:pPr>
            <a:r>
              <a:rPr lang="ja-JP" altLang="en-US" sz="1400" dirty="0">
                <a:latin typeface="HGP明朝E" panose="02020900000000000000" pitchFamily="18" charset="-128"/>
                <a:ea typeface="HGP明朝E" panose="02020900000000000000" pitchFamily="18" charset="-128"/>
              </a:rPr>
              <a:t>　昨今</a:t>
            </a:r>
            <a:r>
              <a:rPr lang="en-US" altLang="ja-JP" sz="1400" dirty="0">
                <a:latin typeface="HGP明朝E" panose="02020900000000000000" pitchFamily="18" charset="-128"/>
                <a:ea typeface="HGP明朝E" panose="02020900000000000000" pitchFamily="18" charset="-128"/>
              </a:rPr>
              <a:t>,</a:t>
            </a:r>
            <a:r>
              <a:rPr lang="ja-JP" altLang="en-US" sz="1400" dirty="0">
                <a:latin typeface="HGP明朝E" panose="02020900000000000000" pitchFamily="18" charset="-128"/>
                <a:ea typeface="HGP明朝E" panose="02020900000000000000" pitchFamily="18" charset="-128"/>
              </a:rPr>
              <a:t>法令上の規制のないメンタルヘルスや物質等に危険性や有害性が見つかるなど</a:t>
            </a:r>
            <a:r>
              <a:rPr lang="en-US" altLang="ja-JP" sz="1400" dirty="0">
                <a:latin typeface="HGP明朝E" panose="02020900000000000000" pitchFamily="18" charset="-128"/>
                <a:ea typeface="HGP明朝E" panose="02020900000000000000" pitchFamily="18" charset="-128"/>
              </a:rPr>
              <a:t>,</a:t>
            </a:r>
            <a:r>
              <a:rPr lang="ja-JP" altLang="en-US" sz="1400" dirty="0">
                <a:latin typeface="HGP明朝E" panose="02020900000000000000" pitchFamily="18" charset="-128"/>
                <a:ea typeface="HGP明朝E" panose="02020900000000000000" pitchFamily="18" charset="-128"/>
              </a:rPr>
              <a:t>労働衛生分野においては</a:t>
            </a:r>
            <a:r>
              <a:rPr lang="en-US" altLang="ja-JP" sz="1400" dirty="0">
                <a:latin typeface="HGP明朝E" panose="02020900000000000000" pitchFamily="18" charset="-128"/>
                <a:ea typeface="HGP明朝E" panose="02020900000000000000" pitchFamily="18" charset="-128"/>
              </a:rPr>
              <a:t>,</a:t>
            </a:r>
            <a:r>
              <a:rPr lang="ja-JP" altLang="en-US" sz="1400" dirty="0">
                <a:latin typeface="HGP明朝E" panose="02020900000000000000" pitchFamily="18" charset="-128"/>
                <a:ea typeface="HGP明朝E" panose="02020900000000000000" pitchFamily="18" charset="-128"/>
              </a:rPr>
              <a:t>法令に違反しない措置だけでは健康確保は十分でなくなっている。</a:t>
            </a:r>
            <a:endParaRPr lang="en-US" altLang="ja-JP" sz="1400" dirty="0">
              <a:latin typeface="HGP明朝E" panose="02020900000000000000" pitchFamily="18" charset="-128"/>
              <a:ea typeface="HGP明朝E" panose="02020900000000000000" pitchFamily="18" charset="-128"/>
            </a:endParaRPr>
          </a:p>
          <a:p>
            <a:pPr defTabSz="1022717">
              <a:lnSpc>
                <a:spcPts val="2064"/>
              </a:lnSpc>
              <a:defRPr/>
            </a:pPr>
            <a:r>
              <a:rPr lang="ja-JP" altLang="en-US" sz="1400" dirty="0">
                <a:latin typeface="HGP明朝E" panose="02020900000000000000" pitchFamily="18" charset="-128"/>
                <a:ea typeface="HGP明朝E" panose="02020900000000000000" pitchFamily="18" charset="-128"/>
              </a:rPr>
              <a:t>　そこで</a:t>
            </a:r>
            <a:r>
              <a:rPr lang="en-US" altLang="ja-JP" sz="1400" dirty="0">
                <a:latin typeface="HGP明朝E" panose="02020900000000000000" pitchFamily="18" charset="-128"/>
                <a:ea typeface="HGP明朝E" panose="02020900000000000000" pitchFamily="18" charset="-128"/>
              </a:rPr>
              <a:t>,</a:t>
            </a:r>
            <a:r>
              <a:rPr lang="ja-JP" altLang="en-US" sz="1400" dirty="0">
                <a:latin typeface="HGP明朝E" panose="02020900000000000000" pitchFamily="18" charset="-128"/>
                <a:ea typeface="HGP明朝E" panose="02020900000000000000" pitchFamily="18" charset="-128"/>
              </a:rPr>
              <a:t>危険性または有害性の事前に調査し</a:t>
            </a:r>
            <a:r>
              <a:rPr lang="en-US" altLang="ja-JP" sz="1400" dirty="0">
                <a:latin typeface="HGP明朝E" panose="02020900000000000000" pitchFamily="18" charset="-128"/>
                <a:ea typeface="HGP明朝E" panose="02020900000000000000" pitchFamily="18" charset="-128"/>
              </a:rPr>
              <a:t>,</a:t>
            </a:r>
            <a:r>
              <a:rPr lang="ja-JP" altLang="en-US" sz="1400" dirty="0">
                <a:latin typeface="HGP明朝E" panose="02020900000000000000" pitchFamily="18" charset="-128"/>
                <a:ea typeface="HGP明朝E" panose="02020900000000000000" pitchFamily="18" charset="-128"/>
              </a:rPr>
              <a:t>リスクの低減措置をする</a:t>
            </a:r>
            <a:r>
              <a:rPr lang="en-US" altLang="ja-JP" sz="1400" dirty="0">
                <a:latin typeface="HGP明朝E" panose="02020900000000000000" pitchFamily="18" charset="-128"/>
                <a:ea typeface="HGP明朝E" panose="02020900000000000000" pitchFamily="18" charset="-128"/>
              </a:rPr>
              <a:t>｢</a:t>
            </a:r>
            <a:r>
              <a:rPr lang="ja-JP" altLang="en-US" sz="1400" dirty="0">
                <a:latin typeface="HGP明朝E" panose="02020900000000000000" pitchFamily="18" charset="-128"/>
                <a:ea typeface="HGP明朝E" panose="02020900000000000000" pitchFamily="18" charset="-128"/>
              </a:rPr>
              <a:t>リスクアセスメント</a:t>
            </a:r>
            <a:r>
              <a:rPr lang="en-US" altLang="ja-JP" sz="1400" dirty="0">
                <a:latin typeface="HGP明朝E" panose="02020900000000000000" pitchFamily="18" charset="-128"/>
                <a:ea typeface="HGP明朝E" panose="02020900000000000000" pitchFamily="18" charset="-128"/>
              </a:rPr>
              <a:t>｣</a:t>
            </a:r>
            <a:r>
              <a:rPr lang="ja-JP" altLang="en-US" sz="1400" dirty="0">
                <a:latin typeface="HGP明朝E" panose="02020900000000000000" pitchFamily="18" charset="-128"/>
                <a:ea typeface="HGP明朝E" panose="02020900000000000000" pitchFamily="18" charset="-128"/>
              </a:rPr>
              <a:t>が必要になり</a:t>
            </a:r>
            <a:r>
              <a:rPr lang="en-US" altLang="ja-JP" sz="1400" dirty="0">
                <a:latin typeface="HGP明朝E" panose="02020900000000000000" pitchFamily="18" charset="-128"/>
                <a:ea typeface="HGP明朝E" panose="02020900000000000000" pitchFamily="18" charset="-128"/>
              </a:rPr>
              <a:t>,</a:t>
            </a:r>
            <a:r>
              <a:rPr lang="ja-JP" altLang="en-US" sz="1400" dirty="0">
                <a:latin typeface="HGP明朝E" panose="02020900000000000000" pitchFamily="18" charset="-128"/>
                <a:ea typeface="HGP明朝E" panose="02020900000000000000" pitchFamily="18" charset="-128"/>
              </a:rPr>
              <a:t>更には</a:t>
            </a:r>
            <a:r>
              <a:rPr lang="en-US" altLang="ja-JP" sz="1400" dirty="0">
                <a:latin typeface="HGP明朝E" panose="02020900000000000000" pitchFamily="18" charset="-128"/>
                <a:ea typeface="HGP明朝E" panose="02020900000000000000" pitchFamily="18" charset="-128"/>
              </a:rPr>
              <a:t>,</a:t>
            </a:r>
            <a:r>
              <a:rPr lang="ja-JP" altLang="en-US" sz="1400" dirty="0">
                <a:latin typeface="HGP明朝E" panose="02020900000000000000" pitchFamily="18" charset="-128"/>
                <a:ea typeface="HGP明朝E" panose="02020900000000000000" pitchFamily="18" charset="-128"/>
              </a:rPr>
              <a:t>これを</a:t>
            </a:r>
            <a:r>
              <a:rPr lang="en-US" altLang="ja-JP" sz="1400" dirty="0">
                <a:latin typeface="HGP明朝E" panose="02020900000000000000" pitchFamily="18" charset="-128"/>
                <a:ea typeface="HGP明朝E" panose="02020900000000000000" pitchFamily="18" charset="-128"/>
              </a:rPr>
              <a:t>｢</a:t>
            </a:r>
            <a:r>
              <a:rPr lang="ja-JP" altLang="en-US" sz="1400" dirty="0">
                <a:latin typeface="HGP明朝E" panose="02020900000000000000" pitchFamily="18" charset="-128"/>
                <a:ea typeface="HGP明朝E" panose="02020900000000000000" pitchFamily="18" charset="-128"/>
              </a:rPr>
              <a:t>計画</a:t>
            </a:r>
            <a:r>
              <a:rPr lang="en-US" altLang="ja-JP" sz="1400" dirty="0">
                <a:latin typeface="HGP明朝E" panose="02020900000000000000" pitchFamily="18" charset="-128"/>
                <a:ea typeface="HGP明朝E" panose="02020900000000000000" pitchFamily="18" charset="-128"/>
              </a:rPr>
              <a:t>(Plan)</a:t>
            </a:r>
            <a:r>
              <a:rPr lang="ja-JP" altLang="en-US" sz="1400" dirty="0">
                <a:latin typeface="HGP明朝E" panose="02020900000000000000" pitchFamily="18" charset="-128"/>
                <a:ea typeface="HGP明朝E" panose="02020900000000000000" pitchFamily="18" charset="-128"/>
              </a:rPr>
              <a:t>－実施</a:t>
            </a:r>
            <a:r>
              <a:rPr lang="en-US" altLang="ja-JP" sz="1400" dirty="0">
                <a:latin typeface="HGP明朝E" panose="02020900000000000000" pitchFamily="18" charset="-128"/>
                <a:ea typeface="HGP明朝E" panose="02020900000000000000" pitchFamily="18" charset="-128"/>
              </a:rPr>
              <a:t>(Do)</a:t>
            </a:r>
            <a:r>
              <a:rPr lang="ja-JP" altLang="en-US" sz="1400" dirty="0">
                <a:latin typeface="HGP明朝E" panose="02020900000000000000" pitchFamily="18" charset="-128"/>
                <a:ea typeface="HGP明朝E" panose="02020900000000000000" pitchFamily="18" charset="-128"/>
              </a:rPr>
              <a:t>－評価</a:t>
            </a:r>
            <a:r>
              <a:rPr lang="en-US" altLang="ja-JP" sz="1400" dirty="0">
                <a:latin typeface="HGP明朝E" panose="02020900000000000000" pitchFamily="18" charset="-128"/>
                <a:ea typeface="HGP明朝E" panose="02020900000000000000" pitchFamily="18" charset="-128"/>
              </a:rPr>
              <a:t>(Check)</a:t>
            </a:r>
            <a:r>
              <a:rPr lang="ja-JP" altLang="en-US" sz="1400" dirty="0">
                <a:latin typeface="HGP明朝E" panose="02020900000000000000" pitchFamily="18" charset="-128"/>
                <a:ea typeface="HGP明朝E" panose="02020900000000000000" pitchFamily="18" charset="-128"/>
              </a:rPr>
              <a:t>－改善</a:t>
            </a:r>
            <a:r>
              <a:rPr lang="en-US" altLang="ja-JP" sz="1400" dirty="0">
                <a:latin typeface="HGP明朝E" panose="02020900000000000000" pitchFamily="18" charset="-128"/>
                <a:ea typeface="HGP明朝E" panose="02020900000000000000" pitchFamily="18" charset="-128"/>
              </a:rPr>
              <a:t>(Act)｣(PDCA</a:t>
            </a:r>
            <a:r>
              <a:rPr lang="ja-JP" altLang="en-US" sz="1400" dirty="0">
                <a:latin typeface="HGP明朝E" panose="02020900000000000000" pitchFamily="18" charset="-128"/>
                <a:ea typeface="HGP明朝E" panose="02020900000000000000" pitchFamily="18" charset="-128"/>
              </a:rPr>
              <a:t>サイクル</a:t>
            </a:r>
            <a:r>
              <a:rPr lang="en-US" altLang="ja-JP" sz="1400" dirty="0">
                <a:latin typeface="HGP明朝E" panose="02020900000000000000" pitchFamily="18" charset="-128"/>
                <a:ea typeface="HGP明朝E" panose="02020900000000000000" pitchFamily="18" charset="-128"/>
              </a:rPr>
              <a:t>)</a:t>
            </a:r>
            <a:r>
              <a:rPr lang="ja-JP" altLang="en-US" sz="1400" dirty="0">
                <a:latin typeface="HGP明朝E" panose="02020900000000000000" pitchFamily="18" charset="-128"/>
                <a:ea typeface="HGP明朝E" panose="02020900000000000000" pitchFamily="18" charset="-128"/>
              </a:rPr>
              <a:t>という一連の過程を定めたシステム</a:t>
            </a:r>
            <a:r>
              <a:rPr lang="en-US" altLang="ja-JP" sz="1400" dirty="0">
                <a:latin typeface="HGP明朝E" panose="02020900000000000000" pitchFamily="18" charset="-128"/>
                <a:ea typeface="HGP明朝E" panose="02020900000000000000" pitchFamily="18" charset="-128"/>
              </a:rPr>
              <a:t>｢</a:t>
            </a:r>
            <a:r>
              <a:rPr lang="ja-JP" altLang="en-US" sz="1400" dirty="0">
                <a:latin typeface="HGP明朝E" panose="02020900000000000000" pitchFamily="18" charset="-128"/>
                <a:ea typeface="HGP明朝E" panose="02020900000000000000" pitchFamily="18" charset="-128"/>
              </a:rPr>
              <a:t>労働安全衛生マネジメントシステム</a:t>
            </a:r>
            <a:r>
              <a:rPr lang="en-US" altLang="ja-JP" sz="1400" dirty="0">
                <a:latin typeface="HGP明朝E" panose="02020900000000000000" pitchFamily="18" charset="-128"/>
                <a:ea typeface="HGP明朝E" panose="02020900000000000000" pitchFamily="18" charset="-128"/>
              </a:rPr>
              <a:t>｣</a:t>
            </a:r>
            <a:r>
              <a:rPr lang="ja-JP" altLang="en-US" sz="1400" dirty="0">
                <a:latin typeface="HGP明朝E" panose="02020900000000000000" pitchFamily="18" charset="-128"/>
                <a:ea typeface="HGP明朝E" panose="02020900000000000000" pitchFamily="18" charset="-128"/>
              </a:rPr>
              <a:t>が効果的である。</a:t>
            </a:r>
            <a:endParaRPr lang="en-US" altLang="ja-JP" sz="1400" dirty="0">
              <a:latin typeface="HGP明朝E" panose="02020900000000000000" pitchFamily="18" charset="-128"/>
              <a:ea typeface="HGP明朝E" panose="02020900000000000000" pitchFamily="18" charset="-128"/>
            </a:endParaRPr>
          </a:p>
          <a:p>
            <a:pPr defTabSz="1022717">
              <a:lnSpc>
                <a:spcPct val="110000"/>
              </a:lnSpc>
              <a:defRPr/>
            </a:pPr>
            <a:r>
              <a:rPr lang="ja-JP" altLang="en-US" sz="1400" dirty="0">
                <a:latin typeface="HGP明朝E" panose="02020900000000000000" pitchFamily="18" charset="-128"/>
                <a:ea typeface="HGP明朝E" panose="02020900000000000000" pitchFamily="18" charset="-128"/>
              </a:rPr>
              <a:t>　労働安全衛生マネジメントシステムに関する指針</a:t>
            </a:r>
            <a:r>
              <a:rPr lang="en-US" altLang="ja-JP" sz="1400" dirty="0">
                <a:latin typeface="HGP明朝E" panose="02020900000000000000" pitchFamily="18" charset="-128"/>
                <a:ea typeface="HGP明朝E" panose="02020900000000000000" pitchFamily="18" charset="-128"/>
              </a:rPr>
              <a:t>(</a:t>
            </a:r>
            <a:r>
              <a:rPr lang="ja-JP" altLang="en-US" sz="1400" dirty="0">
                <a:latin typeface="HGP明朝E" panose="02020900000000000000" pitchFamily="18" charset="-128"/>
                <a:ea typeface="HGP明朝E" panose="02020900000000000000" pitchFamily="18" charset="-128"/>
              </a:rPr>
              <a:t>平成</a:t>
            </a:r>
            <a:r>
              <a:rPr lang="en-US" altLang="ja-JP" sz="1400" dirty="0">
                <a:latin typeface="HGP明朝E" panose="02020900000000000000" pitchFamily="18" charset="-128"/>
                <a:ea typeface="HGP明朝E" panose="02020900000000000000" pitchFamily="18" charset="-128"/>
              </a:rPr>
              <a:t>11</a:t>
            </a:r>
            <a:r>
              <a:rPr lang="ja-JP" altLang="en-US" sz="1400" dirty="0">
                <a:latin typeface="HGP明朝E" panose="02020900000000000000" pitchFamily="18" charset="-128"/>
                <a:ea typeface="HGP明朝E" panose="02020900000000000000" pitchFamily="18" charset="-128"/>
              </a:rPr>
              <a:t>年</a:t>
            </a:r>
            <a:r>
              <a:rPr lang="en-US" altLang="ja-JP" sz="1400" dirty="0">
                <a:latin typeface="HGP明朝E" panose="02020900000000000000" pitchFamily="18" charset="-128"/>
                <a:ea typeface="HGP明朝E" panose="02020900000000000000" pitchFamily="18" charset="-128"/>
              </a:rPr>
              <a:t>4</a:t>
            </a:r>
            <a:r>
              <a:rPr lang="ja-JP" altLang="en-US" sz="1400" dirty="0">
                <a:latin typeface="HGP明朝E" panose="02020900000000000000" pitchFamily="18" charset="-128"/>
                <a:ea typeface="HGP明朝E" panose="02020900000000000000" pitchFamily="18" charset="-128"/>
              </a:rPr>
              <a:t>月</a:t>
            </a:r>
            <a:r>
              <a:rPr lang="en-US" altLang="ja-JP" sz="1400" dirty="0">
                <a:latin typeface="HGP明朝E" panose="02020900000000000000" pitchFamily="18" charset="-128"/>
                <a:ea typeface="HGP明朝E" panose="02020900000000000000" pitchFamily="18" charset="-128"/>
              </a:rPr>
              <a:t>30</a:t>
            </a:r>
            <a:r>
              <a:rPr lang="ja-JP" altLang="en-US" sz="1400" dirty="0">
                <a:latin typeface="HGP明朝E" panose="02020900000000000000" pitchFamily="18" charset="-128"/>
                <a:ea typeface="HGP明朝E" panose="02020900000000000000" pitchFamily="18" charset="-128"/>
              </a:rPr>
              <a:t>日付け労働省告示第</a:t>
            </a:r>
            <a:r>
              <a:rPr lang="en-US" altLang="ja-JP" sz="1400" dirty="0">
                <a:latin typeface="HGP明朝E" panose="02020900000000000000" pitchFamily="18" charset="-128"/>
                <a:ea typeface="HGP明朝E" panose="02020900000000000000" pitchFamily="18" charset="-128"/>
              </a:rPr>
              <a:t>53</a:t>
            </a:r>
            <a:r>
              <a:rPr lang="ja-JP" altLang="en-US" sz="1400" dirty="0">
                <a:latin typeface="HGP明朝E" panose="02020900000000000000" pitchFamily="18" charset="-128"/>
                <a:ea typeface="HGP明朝E" panose="02020900000000000000" pitchFamily="18" charset="-128"/>
              </a:rPr>
              <a:t>号</a:t>
            </a:r>
            <a:r>
              <a:rPr lang="en-US" altLang="ja-JP" sz="1400" dirty="0">
                <a:latin typeface="HGP明朝E" panose="02020900000000000000" pitchFamily="18" charset="-128"/>
                <a:ea typeface="HGP明朝E" panose="02020900000000000000" pitchFamily="18" charset="-128"/>
              </a:rPr>
              <a:t>,</a:t>
            </a:r>
            <a:r>
              <a:rPr lang="ja-JP" altLang="en-US" sz="1400" dirty="0">
                <a:latin typeface="HGP明朝E" panose="02020900000000000000" pitchFamily="18" charset="-128"/>
                <a:ea typeface="HGP明朝E" panose="02020900000000000000" pitchFamily="18" charset="-128"/>
              </a:rPr>
              <a:t>平成</a:t>
            </a:r>
            <a:r>
              <a:rPr lang="en-US" altLang="ja-JP" sz="1400" dirty="0">
                <a:latin typeface="HGP明朝E" panose="02020900000000000000" pitchFamily="18" charset="-128"/>
                <a:ea typeface="HGP明朝E" panose="02020900000000000000" pitchFamily="18" charset="-128"/>
              </a:rPr>
              <a:t>18</a:t>
            </a:r>
            <a:r>
              <a:rPr lang="ja-JP" altLang="en-US" sz="1400" dirty="0">
                <a:latin typeface="HGP明朝E" panose="02020900000000000000" pitchFamily="18" charset="-128"/>
                <a:ea typeface="HGP明朝E" panose="02020900000000000000" pitchFamily="18" charset="-128"/>
              </a:rPr>
              <a:t>年</a:t>
            </a:r>
            <a:r>
              <a:rPr lang="en-US" altLang="ja-JP" sz="1400" dirty="0">
                <a:latin typeface="HGP明朝E" panose="02020900000000000000" pitchFamily="18" charset="-128"/>
                <a:ea typeface="HGP明朝E" panose="02020900000000000000" pitchFamily="18" charset="-128"/>
              </a:rPr>
              <a:t>3</a:t>
            </a:r>
            <a:r>
              <a:rPr lang="ja-JP" altLang="en-US" sz="1400" dirty="0">
                <a:latin typeface="HGP明朝E" panose="02020900000000000000" pitchFamily="18" charset="-128"/>
                <a:ea typeface="HGP明朝E" panose="02020900000000000000" pitchFamily="18" charset="-128"/>
              </a:rPr>
              <a:t>月</a:t>
            </a:r>
            <a:r>
              <a:rPr lang="en-US" altLang="ja-JP" sz="1400" dirty="0">
                <a:latin typeface="HGP明朝E" panose="02020900000000000000" pitchFamily="18" charset="-128"/>
                <a:ea typeface="HGP明朝E" panose="02020900000000000000" pitchFamily="18" charset="-128"/>
              </a:rPr>
              <a:t>10</a:t>
            </a:r>
            <a:r>
              <a:rPr lang="ja-JP" altLang="en-US" sz="1400" dirty="0">
                <a:latin typeface="HGP明朝E" panose="02020900000000000000" pitchFamily="18" charset="-128"/>
                <a:ea typeface="HGP明朝E" panose="02020900000000000000" pitchFamily="18" charset="-128"/>
              </a:rPr>
              <a:t>日改正</a:t>
            </a:r>
            <a:r>
              <a:rPr lang="en-US" altLang="ja-JP" sz="1400" dirty="0">
                <a:latin typeface="HGP明朝E" panose="02020900000000000000" pitchFamily="18" charset="-128"/>
                <a:ea typeface="HGP明朝E" panose="02020900000000000000" pitchFamily="18" charset="-128"/>
              </a:rPr>
              <a:t>)</a:t>
            </a:r>
            <a:r>
              <a:rPr lang="ja-JP" altLang="en-US" sz="1400" dirty="0">
                <a:solidFill>
                  <a:prstClr val="black"/>
                </a:solidFill>
                <a:latin typeface="HGP明朝E" panose="02020900000000000000" pitchFamily="18" charset="-128"/>
                <a:ea typeface="HGP明朝E" panose="02020900000000000000" pitchFamily="18" charset="-128"/>
              </a:rPr>
              <a:t>　</a:t>
            </a:r>
            <a:endParaRPr lang="en-US" altLang="ja-JP" sz="1400" dirty="0">
              <a:solidFill>
                <a:prstClr val="black"/>
              </a:solidFill>
              <a:latin typeface="HGP明朝E" panose="02020900000000000000" pitchFamily="18" charset="-128"/>
              <a:ea typeface="HGP明朝E" panose="02020900000000000000" pitchFamily="18" charset="-128"/>
            </a:endParaRPr>
          </a:p>
          <a:p>
            <a:pPr>
              <a:lnSpc>
                <a:spcPct val="110000"/>
              </a:lnSpc>
              <a:defRPr/>
            </a:pPr>
            <a:endParaRPr lang="en-US" altLang="ja-JP" sz="1400" dirty="0">
              <a:solidFill>
                <a:prstClr val="black"/>
              </a:solidFill>
              <a:latin typeface="HGP明朝E" panose="02020900000000000000" pitchFamily="18" charset="-128"/>
              <a:ea typeface="HGP明朝E" panose="02020900000000000000" pitchFamily="18" charset="-128"/>
            </a:endParaRPr>
          </a:p>
          <a:p>
            <a:pPr defTabSz="1022717">
              <a:lnSpc>
                <a:spcPct val="110000"/>
              </a:lnSpc>
              <a:defRPr/>
            </a:pPr>
            <a:r>
              <a:rPr lang="en-US" altLang="ja-JP" sz="1400" dirty="0">
                <a:solidFill>
                  <a:prstClr val="black"/>
                </a:solidFill>
                <a:latin typeface="HGP明朝E" panose="02020900000000000000" pitchFamily="18" charset="-128"/>
                <a:ea typeface="HGP明朝E" panose="02020900000000000000" pitchFamily="18" charset="-128"/>
              </a:rPr>
              <a:t>【</a:t>
            </a:r>
            <a:r>
              <a:rPr lang="ja-JP" altLang="en-US" sz="1400" dirty="0">
                <a:solidFill>
                  <a:prstClr val="black"/>
                </a:solidFill>
                <a:latin typeface="HGP明朝E" panose="02020900000000000000" pitchFamily="18" charset="-128"/>
                <a:ea typeface="HGP明朝E" panose="02020900000000000000" pitchFamily="18" charset="-128"/>
              </a:rPr>
              <a:t>化学物質のリスクアセスメント</a:t>
            </a:r>
            <a:r>
              <a:rPr lang="en-US" altLang="ja-JP" sz="1400" dirty="0">
                <a:solidFill>
                  <a:prstClr val="black"/>
                </a:solidFill>
                <a:latin typeface="HGP明朝E" panose="02020900000000000000" pitchFamily="18" charset="-128"/>
                <a:ea typeface="HGP明朝E" panose="02020900000000000000" pitchFamily="18" charset="-128"/>
              </a:rPr>
              <a:t>】</a:t>
            </a:r>
          </a:p>
          <a:p>
            <a:pPr defTabSz="1022717">
              <a:lnSpc>
                <a:spcPct val="110000"/>
              </a:lnSpc>
              <a:defRPr/>
            </a:pPr>
            <a:r>
              <a:rPr lang="ja-JP" altLang="en-US" sz="1400" dirty="0">
                <a:solidFill>
                  <a:prstClr val="black"/>
                </a:solidFill>
                <a:latin typeface="HGP明朝E" panose="02020900000000000000" pitchFamily="18" charset="-128"/>
                <a:ea typeface="HGP明朝E" panose="02020900000000000000" pitchFamily="18" charset="-128"/>
              </a:rPr>
              <a:t>　リスクアセスメントの重要性から</a:t>
            </a:r>
            <a:r>
              <a:rPr lang="en-US" altLang="ja-JP" sz="1400" dirty="0">
                <a:solidFill>
                  <a:prstClr val="black"/>
                </a:solidFill>
                <a:latin typeface="HGP明朝E" panose="02020900000000000000" pitchFamily="18" charset="-128"/>
                <a:ea typeface="HGP明朝E" panose="02020900000000000000" pitchFamily="18" charset="-128"/>
              </a:rPr>
              <a:t>,</a:t>
            </a:r>
            <a:r>
              <a:rPr lang="ja-JP" altLang="en-US" sz="1400" dirty="0">
                <a:solidFill>
                  <a:prstClr val="black"/>
                </a:solidFill>
                <a:latin typeface="HGP明朝E" panose="02020900000000000000" pitchFamily="18" charset="-128"/>
                <a:ea typeface="HGP明朝E" panose="02020900000000000000" pitchFamily="18" charset="-128"/>
              </a:rPr>
              <a:t>平成</a:t>
            </a:r>
            <a:r>
              <a:rPr lang="en-US" altLang="ja-JP" sz="1400" dirty="0">
                <a:solidFill>
                  <a:prstClr val="black"/>
                </a:solidFill>
                <a:latin typeface="HGP明朝E" panose="02020900000000000000" pitchFamily="18" charset="-128"/>
                <a:ea typeface="HGP明朝E" panose="02020900000000000000" pitchFamily="18" charset="-128"/>
              </a:rPr>
              <a:t>27</a:t>
            </a:r>
            <a:r>
              <a:rPr lang="ja-JP" altLang="en-US" sz="1400" dirty="0">
                <a:solidFill>
                  <a:prstClr val="black"/>
                </a:solidFill>
                <a:latin typeface="HGP明朝E" panose="02020900000000000000" pitchFamily="18" charset="-128"/>
                <a:ea typeface="HGP明朝E" panose="02020900000000000000" pitchFamily="18" charset="-128"/>
              </a:rPr>
              <a:t>年に安衛法の改正で</a:t>
            </a:r>
            <a:r>
              <a:rPr lang="en-US" altLang="ja-JP" sz="1400" dirty="0">
                <a:solidFill>
                  <a:prstClr val="black"/>
                </a:solidFill>
                <a:latin typeface="HGP明朝E" panose="02020900000000000000" pitchFamily="18" charset="-128"/>
                <a:ea typeface="HGP明朝E" panose="02020900000000000000" pitchFamily="18" charset="-128"/>
              </a:rPr>
              <a:t>,</a:t>
            </a:r>
            <a:r>
              <a:rPr lang="ja-JP" altLang="en-US" sz="1400" dirty="0">
                <a:solidFill>
                  <a:prstClr val="black"/>
                </a:solidFill>
                <a:latin typeface="HGP明朝E" panose="02020900000000000000" pitchFamily="18" charset="-128"/>
                <a:ea typeface="HGP明朝E" panose="02020900000000000000" pitchFamily="18" charset="-128"/>
              </a:rPr>
              <a:t>これまで</a:t>
            </a:r>
            <a:r>
              <a:rPr lang="en-US" altLang="ja-JP" sz="1400" dirty="0">
                <a:solidFill>
                  <a:prstClr val="black"/>
                </a:solidFill>
                <a:latin typeface="HGP明朝E" panose="02020900000000000000" pitchFamily="18" charset="-128"/>
                <a:ea typeface="HGP明朝E" panose="02020900000000000000" pitchFamily="18" charset="-128"/>
              </a:rPr>
              <a:t>,</a:t>
            </a:r>
            <a:r>
              <a:rPr lang="ja-JP" altLang="en-US" sz="1400" dirty="0">
                <a:solidFill>
                  <a:prstClr val="black"/>
                </a:solidFill>
                <a:latin typeface="HGP明朝E" panose="02020900000000000000" pitchFamily="18" charset="-128"/>
                <a:ea typeface="HGP明朝E" panose="02020900000000000000" pitchFamily="18" charset="-128"/>
              </a:rPr>
              <a:t>安衛法第</a:t>
            </a:r>
            <a:r>
              <a:rPr lang="en-US" altLang="ja-JP" sz="1400" dirty="0">
                <a:solidFill>
                  <a:prstClr val="black"/>
                </a:solidFill>
                <a:latin typeface="HGP明朝E" panose="02020900000000000000" pitchFamily="18" charset="-128"/>
                <a:ea typeface="HGP明朝E" panose="02020900000000000000" pitchFamily="18" charset="-128"/>
              </a:rPr>
              <a:t>28</a:t>
            </a:r>
            <a:r>
              <a:rPr lang="ja-JP" altLang="en-US" sz="1400" dirty="0">
                <a:solidFill>
                  <a:prstClr val="black"/>
                </a:solidFill>
                <a:latin typeface="HGP明朝E" panose="02020900000000000000" pitchFamily="18" charset="-128"/>
                <a:ea typeface="HGP明朝E" panose="02020900000000000000" pitchFamily="18" charset="-128"/>
              </a:rPr>
              <a:t>条の</a:t>
            </a:r>
            <a:r>
              <a:rPr lang="en-US" altLang="ja-JP" sz="1400" dirty="0">
                <a:solidFill>
                  <a:prstClr val="black"/>
                </a:solidFill>
                <a:latin typeface="HGP明朝E" panose="02020900000000000000" pitchFamily="18" charset="-128"/>
                <a:ea typeface="HGP明朝E" panose="02020900000000000000" pitchFamily="18" charset="-128"/>
              </a:rPr>
              <a:t>2</a:t>
            </a:r>
            <a:r>
              <a:rPr lang="ja-JP" altLang="en-US" sz="1400" dirty="0">
                <a:solidFill>
                  <a:prstClr val="black"/>
                </a:solidFill>
                <a:latin typeface="HGP明朝E" panose="02020900000000000000" pitchFamily="18" charset="-128"/>
                <a:ea typeface="HGP明朝E" panose="02020900000000000000" pitchFamily="18" charset="-128"/>
              </a:rPr>
              <a:t>に努力義務で規定されていたものの一部</a:t>
            </a:r>
            <a:r>
              <a:rPr lang="en-US" altLang="ja-JP" sz="1400" dirty="0">
                <a:solidFill>
                  <a:prstClr val="black"/>
                </a:solidFill>
                <a:latin typeface="HGP明朝E" panose="02020900000000000000" pitchFamily="18" charset="-128"/>
                <a:ea typeface="HGP明朝E" panose="02020900000000000000" pitchFamily="18" charset="-128"/>
              </a:rPr>
              <a:t>(</a:t>
            </a:r>
            <a:r>
              <a:rPr lang="ja-JP" altLang="en-US" sz="1400" dirty="0">
                <a:solidFill>
                  <a:prstClr val="black"/>
                </a:solidFill>
                <a:latin typeface="HGP明朝E" panose="02020900000000000000" pitchFamily="18" charset="-128"/>
                <a:ea typeface="HGP明朝E" panose="02020900000000000000" pitchFamily="18" charset="-128"/>
              </a:rPr>
              <a:t>化学物質のリスクアセスメント</a:t>
            </a:r>
            <a:r>
              <a:rPr lang="en-US" altLang="ja-JP" sz="1400" dirty="0">
                <a:solidFill>
                  <a:prstClr val="black"/>
                </a:solidFill>
                <a:latin typeface="HGP明朝E" panose="02020900000000000000" pitchFamily="18" charset="-128"/>
                <a:ea typeface="HGP明朝E" panose="02020900000000000000" pitchFamily="18" charset="-128"/>
              </a:rPr>
              <a:t>)</a:t>
            </a:r>
            <a:r>
              <a:rPr lang="ja-JP" altLang="en-US" sz="1400" dirty="0">
                <a:solidFill>
                  <a:prstClr val="black"/>
                </a:solidFill>
                <a:latin typeface="HGP明朝E" panose="02020900000000000000" pitchFamily="18" charset="-128"/>
                <a:ea typeface="HGP明朝E" panose="02020900000000000000" pitchFamily="18" charset="-128"/>
              </a:rPr>
              <a:t>が義務化された。</a:t>
            </a:r>
            <a:endParaRPr lang="en-US" altLang="ja-JP" sz="1400" dirty="0">
              <a:solidFill>
                <a:prstClr val="black"/>
              </a:solidFill>
              <a:latin typeface="HGP明朝E" panose="02020900000000000000" pitchFamily="18" charset="-128"/>
              <a:ea typeface="HGP明朝E" panose="02020900000000000000" pitchFamily="18" charset="-128"/>
            </a:endParaRPr>
          </a:p>
          <a:p>
            <a:pPr defTabSz="1022717">
              <a:lnSpc>
                <a:spcPct val="110000"/>
              </a:lnSpc>
              <a:defRPr/>
            </a:pPr>
            <a:r>
              <a:rPr lang="ja-JP" altLang="en-US" sz="1400" dirty="0">
                <a:solidFill>
                  <a:prstClr val="black"/>
                </a:solidFill>
                <a:latin typeface="HGP明朝E" panose="02020900000000000000" pitchFamily="18" charset="-128"/>
                <a:ea typeface="HGP明朝E" panose="02020900000000000000" pitchFamily="18" charset="-128"/>
              </a:rPr>
              <a:t>　安衛法第</a:t>
            </a:r>
            <a:r>
              <a:rPr lang="en-US" altLang="ja-JP" sz="1400" dirty="0">
                <a:solidFill>
                  <a:prstClr val="black"/>
                </a:solidFill>
                <a:latin typeface="HGP明朝E" panose="02020900000000000000" pitchFamily="18" charset="-128"/>
                <a:ea typeface="HGP明朝E" panose="02020900000000000000" pitchFamily="18" charset="-128"/>
              </a:rPr>
              <a:t>57</a:t>
            </a:r>
            <a:r>
              <a:rPr lang="ja-JP" altLang="en-US" sz="1400" dirty="0">
                <a:solidFill>
                  <a:prstClr val="black"/>
                </a:solidFill>
                <a:latin typeface="HGP明朝E" panose="02020900000000000000" pitchFamily="18" charset="-128"/>
                <a:ea typeface="HGP明朝E" panose="02020900000000000000" pitchFamily="18" charset="-128"/>
              </a:rPr>
              <a:t>条の</a:t>
            </a:r>
            <a:r>
              <a:rPr lang="en-US" altLang="ja-JP" sz="1400" dirty="0">
                <a:solidFill>
                  <a:prstClr val="black"/>
                </a:solidFill>
                <a:latin typeface="HGP明朝E" panose="02020900000000000000" pitchFamily="18" charset="-128"/>
                <a:ea typeface="HGP明朝E" panose="02020900000000000000" pitchFamily="18" charset="-128"/>
              </a:rPr>
              <a:t>3｢</a:t>
            </a:r>
            <a:r>
              <a:rPr lang="ja-JP" altLang="en-US" sz="1400" dirty="0">
                <a:solidFill>
                  <a:prstClr val="black"/>
                </a:solidFill>
                <a:latin typeface="HGP明朝E" panose="02020900000000000000" pitchFamily="18" charset="-128"/>
                <a:ea typeface="HGP明朝E" panose="02020900000000000000" pitchFamily="18" charset="-128"/>
              </a:rPr>
              <a:t>事業者は</a:t>
            </a:r>
            <a:r>
              <a:rPr lang="en-US" altLang="ja-JP" sz="1400" dirty="0">
                <a:solidFill>
                  <a:prstClr val="black"/>
                </a:solidFill>
                <a:latin typeface="HGP明朝E" panose="02020900000000000000" pitchFamily="18" charset="-128"/>
                <a:ea typeface="HGP明朝E" panose="02020900000000000000" pitchFamily="18" charset="-128"/>
              </a:rPr>
              <a:t>,</a:t>
            </a:r>
            <a:r>
              <a:rPr lang="ja-JP" altLang="en-US" sz="1400" dirty="0">
                <a:solidFill>
                  <a:prstClr val="black"/>
                </a:solidFill>
                <a:latin typeface="HGP明朝E" panose="02020900000000000000" pitchFamily="18" charset="-128"/>
                <a:ea typeface="HGP明朝E" panose="02020900000000000000" pitchFamily="18" charset="-128"/>
              </a:rPr>
              <a:t>厚生労働省令で定めるところにより</a:t>
            </a:r>
            <a:r>
              <a:rPr lang="en-US" altLang="ja-JP" sz="1400" dirty="0">
                <a:solidFill>
                  <a:prstClr val="black"/>
                </a:solidFill>
                <a:latin typeface="HGP明朝E" panose="02020900000000000000" pitchFamily="18" charset="-128"/>
                <a:ea typeface="HGP明朝E" panose="02020900000000000000" pitchFamily="18" charset="-128"/>
              </a:rPr>
              <a:t>,</a:t>
            </a:r>
            <a:r>
              <a:rPr lang="ja-JP" altLang="en-US" sz="1400" dirty="0">
                <a:solidFill>
                  <a:prstClr val="black"/>
                </a:solidFill>
                <a:latin typeface="HGP明朝E" panose="02020900000000000000" pitchFamily="18" charset="-128"/>
                <a:ea typeface="HGP明朝E" panose="02020900000000000000" pitchFamily="18" charset="-128"/>
              </a:rPr>
              <a:t>第</a:t>
            </a:r>
            <a:r>
              <a:rPr lang="en-US" altLang="ja-JP" sz="1400" dirty="0">
                <a:solidFill>
                  <a:prstClr val="black"/>
                </a:solidFill>
                <a:latin typeface="HGP明朝E" panose="02020900000000000000" pitchFamily="18" charset="-128"/>
                <a:ea typeface="HGP明朝E" panose="02020900000000000000" pitchFamily="18" charset="-128"/>
              </a:rPr>
              <a:t>57</a:t>
            </a:r>
            <a:r>
              <a:rPr lang="ja-JP" altLang="en-US" sz="1400" dirty="0">
                <a:solidFill>
                  <a:prstClr val="black"/>
                </a:solidFill>
                <a:latin typeface="HGP明朝E" panose="02020900000000000000" pitchFamily="18" charset="-128"/>
                <a:ea typeface="HGP明朝E" panose="02020900000000000000" pitchFamily="18" charset="-128"/>
              </a:rPr>
              <a:t>条第１項の政令で定める物及び通知対象物による危険性又は有害性等を調査しなければならない</a:t>
            </a:r>
            <a:r>
              <a:rPr lang="en-US" altLang="ja-JP" sz="1400" dirty="0">
                <a:solidFill>
                  <a:prstClr val="black"/>
                </a:solidFill>
                <a:latin typeface="HGP明朝E" panose="02020900000000000000" pitchFamily="18" charset="-128"/>
                <a:ea typeface="HGP明朝E" panose="02020900000000000000" pitchFamily="18" charset="-128"/>
              </a:rPr>
              <a:t>｣</a:t>
            </a:r>
            <a:endParaRPr lang="en-US" altLang="ja-JP" sz="1400" dirty="0">
              <a:latin typeface="HGP明朝E" panose="02020900000000000000" pitchFamily="18" charset="-128"/>
              <a:ea typeface="HGP明朝E" panose="02020900000000000000" pitchFamily="18" charset="-128"/>
            </a:endParaRPr>
          </a:p>
        </p:txBody>
      </p:sp>
      <p:sp>
        <p:nvSpPr>
          <p:cNvPr id="2" name="スライド番号プレースホルダー 1"/>
          <p:cNvSpPr>
            <a:spLocks noGrp="1"/>
          </p:cNvSpPr>
          <p:nvPr>
            <p:ph type="sldNum" sz="quarter" idx="10"/>
          </p:nvPr>
        </p:nvSpPr>
        <p:spPr/>
        <p:txBody>
          <a:bodyPr/>
          <a:lstStyle/>
          <a:p>
            <a:fld id="{5F65748C-C6D8-4748-808C-1CEA1825BD04}" type="slidenum">
              <a:rPr kumimoji="1" lang="ja-JP" altLang="en-US" smtClean="0"/>
              <a:t>73</a:t>
            </a:fld>
            <a:endParaRPr kumimoji="1" lang="ja-JP" altLang="en-US"/>
          </a:p>
        </p:txBody>
      </p:sp>
    </p:spTree>
    <p:extLst>
      <p:ext uri="{BB962C8B-B14F-4D97-AF65-F5344CB8AC3E}">
        <p14:creationId xmlns:p14="http://schemas.microsoft.com/office/powerpoint/2010/main" val="2987484085"/>
      </p:ext>
    </p:extLst>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154113" y="741363"/>
            <a:ext cx="4814887" cy="3889375"/>
          </a:xfrm>
          <a:prstGeom prst="rect">
            <a:avLst/>
          </a:prstGeom>
        </p:spPr>
      </p:sp>
      <p:sp>
        <p:nvSpPr>
          <p:cNvPr id="3" name="ノート プレースホルダー 2"/>
          <p:cNvSpPr>
            <a:spLocks noGrp="1" noChangeAspect="1"/>
          </p:cNvSpPr>
          <p:nvPr>
            <p:ph type="body" idx="1"/>
          </p:nvPr>
        </p:nvSpPr>
        <p:spPr>
          <a:xfrm>
            <a:off x="1105077" y="4890047"/>
            <a:ext cx="4893910" cy="4445497"/>
          </a:xfrm>
          <a:prstGeom prst="rect">
            <a:avLst/>
          </a:prstGeom>
        </p:spPr>
        <p:txBody>
          <a:bodyPr/>
          <a:lstStyle/>
          <a:p>
            <a:pPr defTabSz="943478">
              <a:lnSpc>
                <a:spcPts val="2064"/>
              </a:lnSpc>
              <a:defRPr/>
            </a:pPr>
            <a:r>
              <a:rPr lang="ja-JP" altLang="en-US" sz="1400" dirty="0">
                <a:latin typeface="HGP明朝E" panose="02020900000000000000" pitchFamily="18" charset="-128"/>
                <a:ea typeface="HGP明朝E" panose="02020900000000000000" pitchFamily="18" charset="-128"/>
              </a:rPr>
              <a:t>　業務上疾病は</a:t>
            </a:r>
            <a:r>
              <a:rPr lang="en-US" altLang="ja-JP" sz="1400" dirty="0">
                <a:latin typeface="HGP明朝E" panose="02020900000000000000" pitchFamily="18" charset="-128"/>
                <a:ea typeface="HGP明朝E" panose="02020900000000000000" pitchFamily="18" charset="-128"/>
              </a:rPr>
              <a:t>,｢</a:t>
            </a:r>
            <a:r>
              <a:rPr lang="ja-JP" altLang="en-US" sz="1400" dirty="0">
                <a:latin typeface="HGP明朝E" panose="02020900000000000000" pitchFamily="18" charset="-128"/>
                <a:ea typeface="HGP明朝E" panose="02020900000000000000" pitchFamily="18" charset="-128"/>
              </a:rPr>
              <a:t>職業病</a:t>
            </a:r>
            <a:r>
              <a:rPr lang="en-US" altLang="ja-JP" sz="1400" dirty="0">
                <a:latin typeface="HGP明朝E" panose="02020900000000000000" pitchFamily="18" charset="-128"/>
                <a:ea typeface="HGP明朝E" panose="02020900000000000000" pitchFamily="18" charset="-128"/>
              </a:rPr>
              <a:t>｣,｢</a:t>
            </a:r>
            <a:r>
              <a:rPr lang="ja-JP" altLang="en-US" sz="1400" dirty="0">
                <a:latin typeface="HGP明朝E" panose="02020900000000000000" pitchFamily="18" charset="-128"/>
                <a:ea typeface="HGP明朝E" panose="02020900000000000000" pitchFamily="18" charset="-128"/>
              </a:rPr>
              <a:t>職業性疾病</a:t>
            </a:r>
            <a:r>
              <a:rPr lang="en-US" altLang="ja-JP" sz="1400" dirty="0">
                <a:latin typeface="HGP明朝E" panose="02020900000000000000" pitchFamily="18" charset="-128"/>
                <a:ea typeface="HGP明朝E" panose="02020900000000000000" pitchFamily="18" charset="-128"/>
              </a:rPr>
              <a:t>｣,｢</a:t>
            </a:r>
            <a:r>
              <a:rPr lang="zh-TW" altLang="en-US" sz="1400" dirty="0">
                <a:latin typeface="HGP明朝E" panose="02020900000000000000" pitchFamily="18" charset="-128"/>
                <a:ea typeface="HGP明朝E" panose="02020900000000000000" pitchFamily="18" charset="-128"/>
              </a:rPr>
              <a:t>作業関連疾患</a:t>
            </a:r>
            <a:r>
              <a:rPr lang="en-US" altLang="ja-JP" sz="1400" dirty="0">
                <a:latin typeface="HGP明朝E" panose="02020900000000000000" pitchFamily="18" charset="-128"/>
                <a:ea typeface="HGP明朝E" panose="02020900000000000000" pitchFamily="18" charset="-128"/>
              </a:rPr>
              <a:t>｣,｢</a:t>
            </a:r>
            <a:r>
              <a:rPr lang="ja-JP" altLang="en-US" sz="1400" dirty="0">
                <a:latin typeface="HGP明朝E" panose="02020900000000000000" pitchFamily="18" charset="-128"/>
                <a:ea typeface="HGP明朝E" panose="02020900000000000000" pitchFamily="18" charset="-128"/>
              </a:rPr>
              <a:t>災害性疾病</a:t>
            </a:r>
            <a:r>
              <a:rPr lang="en-US" altLang="ja-JP" sz="1400" dirty="0">
                <a:latin typeface="HGP明朝E" panose="02020900000000000000" pitchFamily="18" charset="-128"/>
                <a:ea typeface="HGP明朝E" panose="02020900000000000000" pitchFamily="18" charset="-128"/>
              </a:rPr>
              <a:t>｣</a:t>
            </a:r>
            <a:r>
              <a:rPr lang="ja-JP" altLang="en-US" sz="1400" dirty="0">
                <a:latin typeface="HGP明朝E" panose="02020900000000000000" pitchFamily="18" charset="-128"/>
                <a:ea typeface="HGP明朝E" panose="02020900000000000000" pitchFamily="18" charset="-128"/>
              </a:rPr>
              <a:t>などとも呼ばれる。</a:t>
            </a:r>
            <a:endParaRPr lang="en-US" altLang="ja-JP" sz="1400" dirty="0">
              <a:latin typeface="HGP明朝E" panose="02020900000000000000" pitchFamily="18" charset="-128"/>
              <a:ea typeface="HGP明朝E" panose="02020900000000000000" pitchFamily="18" charset="-128"/>
            </a:endParaRPr>
          </a:p>
          <a:p>
            <a:pPr defTabSz="943478">
              <a:lnSpc>
                <a:spcPts val="2064"/>
              </a:lnSpc>
              <a:defRPr/>
            </a:pPr>
            <a:r>
              <a:rPr lang="ja-JP" altLang="en-US" sz="1400" dirty="0">
                <a:latin typeface="HGP明朝E" panose="02020900000000000000" pitchFamily="18" charset="-128"/>
                <a:ea typeface="HGP明朝E" panose="02020900000000000000" pitchFamily="18" charset="-128"/>
              </a:rPr>
              <a:t>　防止や対策の分野では</a:t>
            </a:r>
            <a:r>
              <a:rPr lang="en-US" altLang="ja-JP" sz="1400" dirty="0">
                <a:latin typeface="HGP明朝E" panose="02020900000000000000" pitchFamily="18" charset="-128"/>
                <a:ea typeface="HGP明朝E" panose="02020900000000000000" pitchFamily="18" charset="-128"/>
              </a:rPr>
              <a:t>,｢</a:t>
            </a:r>
            <a:r>
              <a:rPr lang="ja-JP" altLang="en-US" sz="1400" dirty="0">
                <a:latin typeface="HGP明朝E" panose="02020900000000000000" pitchFamily="18" charset="-128"/>
                <a:ea typeface="HGP明朝E" panose="02020900000000000000" pitchFamily="18" charset="-128"/>
              </a:rPr>
              <a:t>職業性疾病</a:t>
            </a:r>
            <a:r>
              <a:rPr lang="en-US" altLang="ja-JP" sz="1400" dirty="0">
                <a:latin typeface="HGP明朝E" panose="02020900000000000000" pitchFamily="18" charset="-128"/>
                <a:ea typeface="HGP明朝E" panose="02020900000000000000" pitchFamily="18" charset="-128"/>
              </a:rPr>
              <a:t>｣</a:t>
            </a:r>
            <a:r>
              <a:rPr lang="ja-JP" altLang="en-US" sz="1400" dirty="0">
                <a:latin typeface="HGP明朝E" panose="02020900000000000000" pitchFamily="18" charset="-128"/>
                <a:ea typeface="HGP明朝E" panose="02020900000000000000" pitchFamily="18" charset="-128"/>
              </a:rPr>
              <a:t>と表現されることが多いので</a:t>
            </a:r>
            <a:r>
              <a:rPr lang="en-US" altLang="ja-JP" sz="1400" dirty="0">
                <a:latin typeface="HGP明朝E" panose="02020900000000000000" pitchFamily="18" charset="-128"/>
                <a:ea typeface="HGP明朝E" panose="02020900000000000000" pitchFamily="18" charset="-128"/>
              </a:rPr>
              <a:t>,</a:t>
            </a:r>
            <a:r>
              <a:rPr lang="ja-JP" altLang="en-US" sz="1400" dirty="0">
                <a:latin typeface="HGP明朝E" panose="02020900000000000000" pitchFamily="18" charset="-128"/>
                <a:ea typeface="HGP明朝E" panose="02020900000000000000" pitchFamily="18" charset="-128"/>
              </a:rPr>
              <a:t>この本でも同様とする。</a:t>
            </a:r>
            <a:endParaRPr lang="en-US" altLang="ja-JP" sz="1400" dirty="0">
              <a:latin typeface="HGP明朝E" panose="02020900000000000000" pitchFamily="18" charset="-128"/>
              <a:ea typeface="HGP明朝E" panose="02020900000000000000" pitchFamily="18" charset="-128"/>
            </a:endParaRPr>
          </a:p>
          <a:p>
            <a:pPr defTabSz="943478">
              <a:lnSpc>
                <a:spcPts val="2064"/>
              </a:lnSpc>
              <a:defRPr/>
            </a:pPr>
            <a:endParaRPr lang="en-US" altLang="ja-JP" sz="1400" dirty="0">
              <a:latin typeface="HGP明朝E" panose="02020900000000000000" pitchFamily="18" charset="-128"/>
              <a:ea typeface="HGP明朝E" panose="02020900000000000000" pitchFamily="18" charset="-128"/>
            </a:endParaRPr>
          </a:p>
          <a:p>
            <a:pPr defTabSz="943478">
              <a:lnSpc>
                <a:spcPts val="2064"/>
              </a:lnSpc>
              <a:defRPr/>
            </a:pPr>
            <a:r>
              <a:rPr lang="en-US" altLang="ja-JP" sz="1400" dirty="0">
                <a:solidFill>
                  <a:prstClr val="black"/>
                </a:solidFill>
                <a:latin typeface="HGP明朝E" panose="02020900000000000000" pitchFamily="18" charset="-128"/>
                <a:ea typeface="HGP明朝E" panose="02020900000000000000" pitchFamily="18" charset="-128"/>
              </a:rPr>
              <a:t>【</a:t>
            </a:r>
            <a:r>
              <a:rPr lang="ja-JP" altLang="en-US" sz="1400" dirty="0">
                <a:solidFill>
                  <a:prstClr val="black"/>
                </a:solidFill>
                <a:latin typeface="HGP明朝E" panose="02020900000000000000" pitchFamily="18" charset="-128"/>
                <a:ea typeface="HGP明朝E" panose="02020900000000000000" pitchFamily="18" charset="-128"/>
              </a:rPr>
              <a:t>事業主が講ずべき労働衛生の個別対策</a:t>
            </a:r>
            <a:r>
              <a:rPr lang="en-US" altLang="ja-JP" sz="1400" dirty="0">
                <a:solidFill>
                  <a:prstClr val="black"/>
                </a:solidFill>
                <a:latin typeface="HGP明朝E" panose="02020900000000000000" pitchFamily="18" charset="-128"/>
                <a:ea typeface="HGP明朝E" panose="02020900000000000000" pitchFamily="18" charset="-128"/>
              </a:rPr>
              <a:t>】</a:t>
            </a:r>
            <a:endParaRPr lang="ja-JP" altLang="en-US" sz="1400" dirty="0">
              <a:solidFill>
                <a:prstClr val="black"/>
              </a:solidFill>
              <a:latin typeface="HGP明朝E" panose="02020900000000000000" pitchFamily="18" charset="-128"/>
              <a:ea typeface="HGP明朝E" panose="02020900000000000000" pitchFamily="18" charset="-128"/>
            </a:endParaRPr>
          </a:p>
          <a:p>
            <a:pPr defTabSz="943478">
              <a:lnSpc>
                <a:spcPts val="2064"/>
              </a:lnSpc>
              <a:defRPr/>
            </a:pPr>
            <a:r>
              <a:rPr lang="ja-JP" altLang="en-US" sz="1400" dirty="0">
                <a:solidFill>
                  <a:prstClr val="black"/>
                </a:solidFill>
                <a:latin typeface="HGP明朝E" panose="02020900000000000000" pitchFamily="18" charset="-128"/>
                <a:ea typeface="HGP明朝E" panose="02020900000000000000" pitchFamily="18" charset="-128"/>
              </a:rPr>
              <a:t>　化学物質による健康障害の防止対策</a:t>
            </a:r>
            <a:r>
              <a:rPr lang="en-US" altLang="ja-JP" sz="1400" dirty="0">
                <a:solidFill>
                  <a:prstClr val="black"/>
                </a:solidFill>
                <a:latin typeface="HGP明朝E" panose="02020900000000000000" pitchFamily="18" charset="-128"/>
                <a:ea typeface="HGP明朝E" panose="02020900000000000000" pitchFamily="18" charset="-128"/>
              </a:rPr>
              <a:t>,</a:t>
            </a:r>
            <a:r>
              <a:rPr lang="ja-JP" altLang="en-US" sz="1400" dirty="0">
                <a:solidFill>
                  <a:prstClr val="black"/>
                </a:solidFill>
                <a:latin typeface="HGP明朝E" panose="02020900000000000000" pitchFamily="18" charset="-128"/>
                <a:ea typeface="HGP明朝E" panose="02020900000000000000" pitchFamily="18" charset="-128"/>
              </a:rPr>
              <a:t>石綿</a:t>
            </a:r>
            <a:r>
              <a:rPr lang="en-US" altLang="ja-JP" sz="1400" dirty="0">
                <a:solidFill>
                  <a:prstClr val="black"/>
                </a:solidFill>
                <a:latin typeface="HGP明朝E" panose="02020900000000000000" pitchFamily="18" charset="-128"/>
                <a:ea typeface="HGP明朝E" panose="02020900000000000000" pitchFamily="18" charset="-128"/>
              </a:rPr>
              <a:t>(</a:t>
            </a:r>
            <a:r>
              <a:rPr lang="ja-JP" altLang="en-US" sz="1400" dirty="0">
                <a:solidFill>
                  <a:prstClr val="black"/>
                </a:solidFill>
                <a:latin typeface="HGP明朝E" panose="02020900000000000000" pitchFamily="18" charset="-128"/>
                <a:ea typeface="HGP明朝E" panose="02020900000000000000" pitchFamily="18" charset="-128"/>
              </a:rPr>
              <a:t>アスベスト</a:t>
            </a:r>
            <a:r>
              <a:rPr lang="en-US" altLang="ja-JP" sz="1400" dirty="0">
                <a:solidFill>
                  <a:prstClr val="black"/>
                </a:solidFill>
                <a:latin typeface="HGP明朝E" panose="02020900000000000000" pitchFamily="18" charset="-128"/>
                <a:ea typeface="HGP明朝E" panose="02020900000000000000" pitchFamily="18" charset="-128"/>
              </a:rPr>
              <a:t>)</a:t>
            </a:r>
            <a:r>
              <a:rPr lang="ja-JP" altLang="en-US" sz="1400" dirty="0">
                <a:solidFill>
                  <a:prstClr val="black"/>
                </a:solidFill>
                <a:latin typeface="HGP明朝E" panose="02020900000000000000" pitchFamily="18" charset="-128"/>
                <a:ea typeface="HGP明朝E" panose="02020900000000000000" pitchFamily="18" charset="-128"/>
              </a:rPr>
              <a:t>による健康障害の防止対策</a:t>
            </a:r>
            <a:r>
              <a:rPr lang="en-US" altLang="ja-JP" sz="1400" dirty="0">
                <a:solidFill>
                  <a:prstClr val="black"/>
                </a:solidFill>
                <a:latin typeface="HGP明朝E" panose="02020900000000000000" pitchFamily="18" charset="-128"/>
                <a:ea typeface="HGP明朝E" panose="02020900000000000000" pitchFamily="18" charset="-128"/>
              </a:rPr>
              <a:t>,</a:t>
            </a:r>
            <a:r>
              <a:rPr lang="ja-JP" altLang="en-US" sz="1400" dirty="0">
                <a:solidFill>
                  <a:prstClr val="black"/>
                </a:solidFill>
                <a:latin typeface="HGP明朝E" panose="02020900000000000000" pitchFamily="18" charset="-128"/>
                <a:ea typeface="HGP明朝E" panose="02020900000000000000" pitchFamily="18" charset="-128"/>
              </a:rPr>
              <a:t>粉</a:t>
            </a:r>
            <a:r>
              <a:rPr lang="ja-JP" altLang="en-US" sz="1400" dirty="0" err="1">
                <a:solidFill>
                  <a:prstClr val="black"/>
                </a:solidFill>
                <a:latin typeface="HGP明朝E" panose="02020900000000000000" pitchFamily="18" charset="-128"/>
                <a:ea typeface="HGP明朝E" panose="02020900000000000000" pitchFamily="18" charset="-128"/>
              </a:rPr>
              <a:t>じん</a:t>
            </a:r>
            <a:r>
              <a:rPr lang="ja-JP" altLang="en-US" sz="1400" dirty="0">
                <a:solidFill>
                  <a:prstClr val="black"/>
                </a:solidFill>
                <a:latin typeface="HGP明朝E" panose="02020900000000000000" pitchFamily="18" charset="-128"/>
                <a:ea typeface="HGP明朝E" panose="02020900000000000000" pitchFamily="18" charset="-128"/>
              </a:rPr>
              <a:t>障害の防止対策</a:t>
            </a:r>
            <a:r>
              <a:rPr lang="en-US" altLang="ja-JP" sz="1400" dirty="0">
                <a:solidFill>
                  <a:prstClr val="black"/>
                </a:solidFill>
                <a:latin typeface="HGP明朝E" panose="02020900000000000000" pitchFamily="18" charset="-128"/>
                <a:ea typeface="HGP明朝E" panose="02020900000000000000" pitchFamily="18" charset="-128"/>
              </a:rPr>
              <a:t>,</a:t>
            </a:r>
            <a:r>
              <a:rPr lang="ja-JP" altLang="en-US" sz="1400" dirty="0">
                <a:solidFill>
                  <a:prstClr val="black"/>
                </a:solidFill>
                <a:latin typeface="HGP明朝E" panose="02020900000000000000" pitchFamily="18" charset="-128"/>
                <a:ea typeface="HGP明朝E" panose="02020900000000000000" pitchFamily="18" charset="-128"/>
              </a:rPr>
              <a:t>電離放射線障害防止対策</a:t>
            </a:r>
            <a:r>
              <a:rPr lang="en-US" altLang="ja-JP" sz="1400" dirty="0">
                <a:solidFill>
                  <a:prstClr val="black"/>
                </a:solidFill>
                <a:latin typeface="HGP明朝E" panose="02020900000000000000" pitchFamily="18" charset="-128"/>
                <a:ea typeface="HGP明朝E" panose="02020900000000000000" pitchFamily="18" charset="-128"/>
              </a:rPr>
              <a:t>,</a:t>
            </a:r>
            <a:r>
              <a:rPr lang="ja-JP" altLang="en-US" sz="1400" dirty="0">
                <a:solidFill>
                  <a:prstClr val="black"/>
                </a:solidFill>
                <a:latin typeface="HGP明朝E" panose="02020900000000000000" pitchFamily="18" charset="-128"/>
                <a:ea typeface="HGP明朝E" panose="02020900000000000000" pitchFamily="18" charset="-128"/>
              </a:rPr>
              <a:t>酸素欠乏症等防止対策</a:t>
            </a:r>
            <a:r>
              <a:rPr lang="en-US" altLang="ja-JP" sz="1400" dirty="0">
                <a:solidFill>
                  <a:prstClr val="black"/>
                </a:solidFill>
                <a:latin typeface="HGP明朝E" panose="02020900000000000000" pitchFamily="18" charset="-128"/>
                <a:ea typeface="HGP明朝E" panose="02020900000000000000" pitchFamily="18" charset="-128"/>
              </a:rPr>
              <a:t>,</a:t>
            </a:r>
            <a:r>
              <a:rPr lang="ja-JP" altLang="en-US" sz="1400" dirty="0">
                <a:solidFill>
                  <a:prstClr val="black"/>
                </a:solidFill>
                <a:latin typeface="HGP明朝E" panose="02020900000000000000" pitchFamily="18" charset="-128"/>
                <a:ea typeface="HGP明朝E" panose="02020900000000000000" pitchFamily="18" charset="-128"/>
              </a:rPr>
              <a:t>騒音障害防止対策</a:t>
            </a:r>
            <a:r>
              <a:rPr lang="en-US" altLang="ja-JP" sz="1400" dirty="0">
                <a:solidFill>
                  <a:prstClr val="black"/>
                </a:solidFill>
                <a:latin typeface="HGP明朝E" panose="02020900000000000000" pitchFamily="18" charset="-128"/>
                <a:ea typeface="HGP明朝E" panose="02020900000000000000" pitchFamily="18" charset="-128"/>
              </a:rPr>
              <a:t>,</a:t>
            </a:r>
            <a:r>
              <a:rPr lang="ja-JP" altLang="en-US" sz="1400" dirty="0">
                <a:solidFill>
                  <a:prstClr val="black"/>
                </a:solidFill>
                <a:latin typeface="HGP明朝E" panose="02020900000000000000" pitchFamily="18" charset="-128"/>
                <a:ea typeface="HGP明朝E" panose="02020900000000000000" pitchFamily="18" charset="-128"/>
              </a:rPr>
              <a:t>振動障害防止対策</a:t>
            </a:r>
            <a:r>
              <a:rPr lang="en-US" altLang="ja-JP" sz="1400" dirty="0">
                <a:solidFill>
                  <a:prstClr val="black"/>
                </a:solidFill>
                <a:latin typeface="HGP明朝E" panose="02020900000000000000" pitchFamily="18" charset="-128"/>
                <a:ea typeface="HGP明朝E" panose="02020900000000000000" pitchFamily="18" charset="-128"/>
              </a:rPr>
              <a:t>,</a:t>
            </a:r>
            <a:r>
              <a:rPr lang="ja-JP" altLang="en-US" sz="1400" dirty="0">
                <a:solidFill>
                  <a:prstClr val="black"/>
                </a:solidFill>
                <a:latin typeface="HGP明朝E" panose="02020900000000000000" pitchFamily="18" charset="-128"/>
                <a:ea typeface="HGP明朝E" panose="02020900000000000000" pitchFamily="18" charset="-128"/>
              </a:rPr>
              <a:t>腰痛予防対策</a:t>
            </a:r>
            <a:r>
              <a:rPr lang="en-US" altLang="ja-JP" sz="1400" dirty="0">
                <a:solidFill>
                  <a:prstClr val="black"/>
                </a:solidFill>
                <a:latin typeface="HGP明朝E" panose="02020900000000000000" pitchFamily="18" charset="-128"/>
                <a:ea typeface="HGP明朝E" panose="02020900000000000000" pitchFamily="18" charset="-128"/>
              </a:rPr>
              <a:t>,</a:t>
            </a:r>
            <a:r>
              <a:rPr lang="ja-JP" altLang="en-US" sz="1400" dirty="0">
                <a:solidFill>
                  <a:prstClr val="black"/>
                </a:solidFill>
                <a:latin typeface="HGP明朝E" panose="02020900000000000000" pitchFamily="18" charset="-128"/>
                <a:ea typeface="HGP明朝E" panose="02020900000000000000" pitchFamily="18" charset="-128"/>
              </a:rPr>
              <a:t>熱中症予防対策</a:t>
            </a:r>
            <a:r>
              <a:rPr lang="en-US" altLang="ja-JP" sz="1400" dirty="0">
                <a:solidFill>
                  <a:prstClr val="black"/>
                </a:solidFill>
                <a:latin typeface="HGP明朝E" panose="02020900000000000000" pitchFamily="18" charset="-128"/>
                <a:ea typeface="HGP明朝E" panose="02020900000000000000" pitchFamily="18" charset="-128"/>
              </a:rPr>
              <a:t>,</a:t>
            </a:r>
            <a:r>
              <a:rPr lang="ja-JP" altLang="en-US" sz="1400" dirty="0">
                <a:solidFill>
                  <a:prstClr val="black"/>
                </a:solidFill>
                <a:latin typeface="HGP明朝E" panose="02020900000000000000" pitchFamily="18" charset="-128"/>
                <a:ea typeface="HGP明朝E" panose="02020900000000000000" pitchFamily="18" charset="-128"/>
              </a:rPr>
              <a:t>高気圧障害防止対策</a:t>
            </a:r>
            <a:r>
              <a:rPr lang="en-US" altLang="ja-JP" sz="1400" dirty="0">
                <a:solidFill>
                  <a:prstClr val="black"/>
                </a:solidFill>
                <a:latin typeface="HGP明朝E" panose="02020900000000000000" pitchFamily="18" charset="-128"/>
                <a:ea typeface="HGP明朝E" panose="02020900000000000000" pitchFamily="18" charset="-128"/>
              </a:rPr>
              <a:t>,</a:t>
            </a:r>
            <a:r>
              <a:rPr lang="ja-JP" altLang="en-US" sz="1400" dirty="0">
                <a:solidFill>
                  <a:prstClr val="black"/>
                </a:solidFill>
                <a:latin typeface="HGP明朝E" panose="02020900000000000000" pitchFamily="18" charset="-128"/>
                <a:ea typeface="HGP明朝E" panose="02020900000000000000" pitchFamily="18" charset="-128"/>
              </a:rPr>
              <a:t>ＶＤＴ作業対策などがある。</a:t>
            </a:r>
            <a:endParaRPr lang="en-US" altLang="ja-JP" sz="1400" dirty="0">
              <a:solidFill>
                <a:prstClr val="black"/>
              </a:solidFill>
              <a:latin typeface="HGP明朝E" panose="02020900000000000000" pitchFamily="18" charset="-128"/>
              <a:ea typeface="HGP明朝E" panose="02020900000000000000" pitchFamily="18" charset="-128"/>
            </a:endParaRPr>
          </a:p>
          <a:p>
            <a:pPr defTabSz="943478">
              <a:lnSpc>
                <a:spcPts val="2064"/>
              </a:lnSpc>
              <a:defRPr/>
            </a:pPr>
            <a:r>
              <a:rPr lang="ja-JP" altLang="en-US" sz="1400" dirty="0">
                <a:solidFill>
                  <a:prstClr val="black"/>
                </a:solidFill>
                <a:latin typeface="HGP明朝E" panose="02020900000000000000" pitchFamily="18" charset="-128"/>
                <a:ea typeface="HGP明朝E" panose="02020900000000000000" pitchFamily="18" charset="-128"/>
              </a:rPr>
              <a:t>　</a:t>
            </a:r>
            <a:endParaRPr lang="en-US" altLang="ja-JP" sz="1400" dirty="0">
              <a:solidFill>
                <a:prstClr val="black"/>
              </a:solidFill>
              <a:latin typeface="HGP明朝E" panose="02020900000000000000" pitchFamily="18" charset="-128"/>
              <a:ea typeface="HGP明朝E" panose="02020900000000000000" pitchFamily="18" charset="-128"/>
            </a:endParaRPr>
          </a:p>
          <a:p>
            <a:endParaRPr lang="en-US" altLang="ja-JP" sz="1300" dirty="0"/>
          </a:p>
        </p:txBody>
      </p:sp>
      <p:sp>
        <p:nvSpPr>
          <p:cNvPr id="5" name="スライド番号プレースホルダー 4"/>
          <p:cNvSpPr>
            <a:spLocks noGrp="1"/>
          </p:cNvSpPr>
          <p:nvPr>
            <p:ph type="sldNum" sz="quarter" idx="10"/>
          </p:nvPr>
        </p:nvSpPr>
        <p:spPr/>
        <p:txBody>
          <a:bodyPr/>
          <a:lstStyle/>
          <a:p>
            <a:fld id="{5F65748C-C6D8-4748-808C-1CEA1825BD04}" type="slidenum">
              <a:rPr kumimoji="1" lang="ja-JP" altLang="en-US" smtClean="0"/>
              <a:t>74</a:t>
            </a:fld>
            <a:endParaRPr kumimoji="1" lang="ja-JP" altLang="en-US"/>
          </a:p>
        </p:txBody>
      </p:sp>
    </p:spTree>
    <p:extLst>
      <p:ext uri="{BB962C8B-B14F-4D97-AF65-F5344CB8AC3E}">
        <p14:creationId xmlns:p14="http://schemas.microsoft.com/office/powerpoint/2010/main" val="1439643735"/>
      </p:ext>
    </p:extLst>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154113" y="741363"/>
            <a:ext cx="4814887" cy="3889375"/>
          </a:xfrm>
          <a:prstGeom prst="rect">
            <a:avLst/>
          </a:prstGeom>
        </p:spPr>
      </p:sp>
      <p:sp>
        <p:nvSpPr>
          <p:cNvPr id="3" name="ノート プレースホルダー 2"/>
          <p:cNvSpPr>
            <a:spLocks noGrp="1" noChangeAspect="1"/>
          </p:cNvSpPr>
          <p:nvPr>
            <p:ph type="body" idx="1"/>
          </p:nvPr>
        </p:nvSpPr>
        <p:spPr>
          <a:xfrm>
            <a:off x="1118232" y="4746289"/>
            <a:ext cx="4880754" cy="5081553"/>
          </a:xfrm>
          <a:prstGeom prst="rect">
            <a:avLst/>
          </a:prstGeom>
        </p:spPr>
        <p:txBody>
          <a:bodyPr/>
          <a:lstStyle/>
          <a:p>
            <a:pPr defTabSz="943478">
              <a:lnSpc>
                <a:spcPts val="2064"/>
              </a:lnSpc>
              <a:defRPr/>
            </a:pPr>
            <a:r>
              <a:rPr lang="ja-JP" altLang="en-US" sz="1400" dirty="0">
                <a:latin typeface="HGP明朝E" panose="02020900000000000000" pitchFamily="18" charset="-128"/>
                <a:ea typeface="HGP明朝E" panose="02020900000000000000" pitchFamily="18" charset="-128"/>
              </a:rPr>
              <a:t>　この本での業務上疾病は</a:t>
            </a:r>
            <a:r>
              <a:rPr lang="en-US" altLang="ja-JP" sz="1400" dirty="0">
                <a:latin typeface="HGP明朝E" panose="02020900000000000000" pitchFamily="18" charset="-128"/>
                <a:ea typeface="HGP明朝E" panose="02020900000000000000" pitchFamily="18" charset="-128"/>
              </a:rPr>
              <a:t>,</a:t>
            </a:r>
            <a:r>
              <a:rPr lang="ja-JP" altLang="en-US" sz="1400" dirty="0">
                <a:latin typeface="HGP明朝E" panose="02020900000000000000" pitchFamily="18" charset="-128"/>
                <a:ea typeface="HGP明朝E" panose="02020900000000000000" pitchFamily="18" charset="-128"/>
              </a:rPr>
              <a:t>労働基準法第</a:t>
            </a:r>
            <a:r>
              <a:rPr lang="en-US" altLang="ja-JP" sz="1400" dirty="0">
                <a:latin typeface="HGP明朝E" panose="02020900000000000000" pitchFamily="18" charset="-128"/>
                <a:ea typeface="HGP明朝E" panose="02020900000000000000" pitchFamily="18" charset="-128"/>
              </a:rPr>
              <a:t>75</a:t>
            </a:r>
            <a:r>
              <a:rPr lang="ja-JP" altLang="en-US" sz="1400" dirty="0">
                <a:latin typeface="HGP明朝E" panose="02020900000000000000" pitchFamily="18" charset="-128"/>
                <a:ea typeface="HGP明朝E" panose="02020900000000000000" pitchFamily="18" charset="-128"/>
              </a:rPr>
              <a:t>条</a:t>
            </a:r>
            <a:r>
              <a:rPr lang="en-US" altLang="ja-JP" sz="1400" dirty="0">
                <a:latin typeface="HGP明朝E" panose="02020900000000000000" pitchFamily="18" charset="-128"/>
                <a:ea typeface="HGP明朝E" panose="02020900000000000000" pitchFamily="18" charset="-128"/>
              </a:rPr>
              <a:t>2</a:t>
            </a:r>
            <a:r>
              <a:rPr lang="ja-JP" altLang="en-US" sz="1400" dirty="0">
                <a:latin typeface="HGP明朝E" panose="02020900000000000000" pitchFamily="18" charset="-128"/>
                <a:ea typeface="HGP明朝E" panose="02020900000000000000" pitchFamily="18" charset="-128"/>
              </a:rPr>
              <a:t>項</a:t>
            </a:r>
            <a:r>
              <a:rPr lang="en-US" altLang="ja-JP" sz="1400" dirty="0">
                <a:latin typeface="HGP明朝E" panose="02020900000000000000" pitchFamily="18" charset="-128"/>
                <a:ea typeface="HGP明朝E" panose="02020900000000000000" pitchFamily="18" charset="-128"/>
              </a:rPr>
              <a:t>,</a:t>
            </a:r>
            <a:r>
              <a:rPr lang="ja-JP" altLang="en-US" sz="1400" dirty="0">
                <a:latin typeface="HGP明朝E" panose="02020900000000000000" pitchFamily="18" charset="-128"/>
                <a:ea typeface="HGP明朝E" panose="02020900000000000000" pitchFamily="18" charset="-128"/>
              </a:rPr>
              <a:t>労働基準法施行規則第</a:t>
            </a:r>
            <a:r>
              <a:rPr lang="en-US" altLang="ja-JP" sz="1400" dirty="0">
                <a:latin typeface="HGP明朝E" panose="02020900000000000000" pitchFamily="18" charset="-128"/>
                <a:ea typeface="HGP明朝E" panose="02020900000000000000" pitchFamily="18" charset="-128"/>
              </a:rPr>
              <a:t>35</a:t>
            </a:r>
            <a:r>
              <a:rPr lang="ja-JP" altLang="en-US" sz="1400" dirty="0">
                <a:latin typeface="HGP明朝E" panose="02020900000000000000" pitchFamily="18" charset="-128"/>
                <a:ea typeface="HGP明朝E" panose="02020900000000000000" pitchFamily="18" charset="-128"/>
              </a:rPr>
              <a:t>条で</a:t>
            </a:r>
            <a:r>
              <a:rPr lang="en-US" altLang="ja-JP" sz="1400" dirty="0">
                <a:latin typeface="HGP明朝E" panose="02020900000000000000" pitchFamily="18" charset="-128"/>
                <a:ea typeface="HGP明朝E" panose="02020900000000000000" pitchFamily="18" charset="-128"/>
              </a:rPr>
              <a:t>,</a:t>
            </a:r>
            <a:r>
              <a:rPr lang="ja-JP" altLang="en-US" sz="1400" dirty="0">
                <a:latin typeface="HGP明朝E" panose="02020900000000000000" pitchFamily="18" charset="-128"/>
                <a:ea typeface="HGP明朝E" panose="02020900000000000000" pitchFamily="18" charset="-128"/>
              </a:rPr>
              <a:t>同規則別表第</a:t>
            </a:r>
            <a:r>
              <a:rPr lang="en-US" altLang="ja-JP" sz="1400" dirty="0">
                <a:latin typeface="HGP明朝E" panose="02020900000000000000" pitchFamily="18" charset="-128"/>
                <a:ea typeface="HGP明朝E" panose="02020900000000000000" pitchFamily="18" charset="-128"/>
              </a:rPr>
              <a:t>1</a:t>
            </a:r>
            <a:r>
              <a:rPr lang="ja-JP" altLang="en-US" sz="1400" dirty="0">
                <a:latin typeface="HGP明朝E" panose="02020900000000000000" pitchFamily="18" charset="-128"/>
                <a:ea typeface="HGP明朝E" panose="02020900000000000000" pitchFamily="18" charset="-128"/>
              </a:rPr>
              <a:t>の</a:t>
            </a:r>
            <a:r>
              <a:rPr lang="en-US" altLang="ja-JP" sz="1400" dirty="0">
                <a:latin typeface="HGP明朝E" panose="02020900000000000000" pitchFamily="18" charset="-128"/>
                <a:ea typeface="HGP明朝E" panose="02020900000000000000" pitchFamily="18" charset="-128"/>
              </a:rPr>
              <a:t>2</a:t>
            </a:r>
            <a:r>
              <a:rPr lang="ja-JP" altLang="en-US" sz="1400" dirty="0">
                <a:latin typeface="HGP明朝E" panose="02020900000000000000" pitchFamily="18" charset="-128"/>
                <a:ea typeface="HGP明朝E" panose="02020900000000000000" pitchFamily="18" charset="-128"/>
              </a:rPr>
              <a:t>に掲げる疾病である。</a:t>
            </a:r>
            <a:endParaRPr lang="en-US" altLang="ja-JP" sz="1400" dirty="0">
              <a:latin typeface="HGP明朝E" panose="02020900000000000000" pitchFamily="18" charset="-128"/>
              <a:ea typeface="HGP明朝E" panose="02020900000000000000" pitchFamily="18" charset="-128"/>
            </a:endParaRPr>
          </a:p>
          <a:p>
            <a:pPr defTabSz="943478">
              <a:lnSpc>
                <a:spcPts val="2064"/>
              </a:lnSpc>
              <a:defRPr/>
            </a:pPr>
            <a:r>
              <a:rPr lang="ja-JP" altLang="en-US" sz="1400" dirty="0">
                <a:latin typeface="HGP明朝E" panose="02020900000000000000" pitchFamily="18" charset="-128"/>
                <a:ea typeface="HGP明朝E" panose="02020900000000000000" pitchFamily="18" charset="-128"/>
              </a:rPr>
              <a:t>　業務上疾病の統計などの分類では</a:t>
            </a:r>
            <a:r>
              <a:rPr lang="en-US" altLang="ja-JP" sz="1400" dirty="0">
                <a:latin typeface="HGP明朝E" panose="02020900000000000000" pitchFamily="18" charset="-128"/>
                <a:ea typeface="HGP明朝E" panose="02020900000000000000" pitchFamily="18" charset="-128"/>
              </a:rPr>
              <a:t>,｢</a:t>
            </a:r>
            <a:r>
              <a:rPr lang="ja-JP" altLang="en-US" sz="1400" dirty="0">
                <a:latin typeface="HGP明朝E" panose="02020900000000000000" pitchFamily="18" charset="-128"/>
                <a:ea typeface="HGP明朝E" panose="02020900000000000000" pitchFamily="18" charset="-128"/>
              </a:rPr>
              <a:t>負傷に起因する疾病</a:t>
            </a:r>
            <a:r>
              <a:rPr lang="en-US" altLang="ja-JP" sz="1400" dirty="0">
                <a:latin typeface="HGP明朝E" panose="02020900000000000000" pitchFamily="18" charset="-128"/>
                <a:ea typeface="HGP明朝E" panose="02020900000000000000" pitchFamily="18" charset="-128"/>
              </a:rPr>
              <a:t>(</a:t>
            </a:r>
            <a:r>
              <a:rPr lang="ja-JP" altLang="en-US" sz="1400" dirty="0">
                <a:latin typeface="HGP明朝E" panose="02020900000000000000" pitchFamily="18" charset="-128"/>
                <a:ea typeface="HGP明朝E" panose="02020900000000000000" pitchFamily="18" charset="-128"/>
              </a:rPr>
              <a:t>災害性腰痛など</a:t>
            </a:r>
            <a:r>
              <a:rPr lang="en-US" altLang="ja-JP" sz="1400" dirty="0">
                <a:latin typeface="HGP明朝E" panose="02020900000000000000" pitchFamily="18" charset="-128"/>
                <a:ea typeface="HGP明朝E" panose="02020900000000000000" pitchFamily="18" charset="-128"/>
              </a:rPr>
              <a:t>)｣,｢</a:t>
            </a:r>
            <a:r>
              <a:rPr lang="ja-JP" altLang="en-US" sz="1400" dirty="0">
                <a:latin typeface="HGP明朝E" panose="02020900000000000000" pitchFamily="18" charset="-128"/>
                <a:ea typeface="HGP明朝E" panose="02020900000000000000" pitchFamily="18" charset="-128"/>
              </a:rPr>
              <a:t>物理的因子による疾病</a:t>
            </a:r>
            <a:r>
              <a:rPr lang="en-US" altLang="ja-JP" sz="1400" dirty="0">
                <a:latin typeface="HGP明朝E" panose="02020900000000000000" pitchFamily="18" charset="-128"/>
                <a:ea typeface="HGP明朝E" panose="02020900000000000000" pitchFamily="18" charset="-128"/>
              </a:rPr>
              <a:t>(</a:t>
            </a:r>
            <a:r>
              <a:rPr lang="ja-JP" altLang="en-US" sz="1400" dirty="0">
                <a:latin typeface="HGP明朝E" panose="02020900000000000000" pitchFamily="18" charset="-128"/>
                <a:ea typeface="HGP明朝E" panose="02020900000000000000" pitchFamily="18" charset="-128"/>
              </a:rPr>
              <a:t>熱中症など</a:t>
            </a:r>
            <a:r>
              <a:rPr lang="en-US" altLang="ja-JP" sz="1400" dirty="0">
                <a:latin typeface="HGP明朝E" panose="02020900000000000000" pitchFamily="18" charset="-128"/>
                <a:ea typeface="HGP明朝E" panose="02020900000000000000" pitchFamily="18" charset="-128"/>
              </a:rPr>
              <a:t>)｣,｢</a:t>
            </a:r>
            <a:r>
              <a:rPr lang="ja-JP" altLang="en-US" sz="1400" dirty="0">
                <a:latin typeface="HGP明朝E" panose="02020900000000000000" pitchFamily="18" charset="-128"/>
                <a:ea typeface="HGP明朝E" panose="02020900000000000000" pitchFamily="18" charset="-128"/>
              </a:rPr>
              <a:t>作業態様に起因する疾病</a:t>
            </a:r>
            <a:r>
              <a:rPr lang="en-US" altLang="ja-JP" sz="1400" dirty="0">
                <a:latin typeface="HGP明朝E" panose="02020900000000000000" pitchFamily="18" charset="-128"/>
                <a:ea typeface="HGP明朝E" panose="02020900000000000000" pitchFamily="18" charset="-128"/>
              </a:rPr>
              <a:t>(</a:t>
            </a:r>
            <a:r>
              <a:rPr lang="ja-JP" altLang="en-US" sz="1400" dirty="0">
                <a:latin typeface="HGP明朝E" panose="02020900000000000000" pitchFamily="18" charset="-128"/>
                <a:ea typeface="HGP明朝E" panose="02020900000000000000" pitchFamily="18" charset="-128"/>
              </a:rPr>
              <a:t>負傷によらない業務上の腰痛はここに含まれる</a:t>
            </a:r>
            <a:r>
              <a:rPr lang="en-US" altLang="ja-JP" sz="1400" dirty="0">
                <a:latin typeface="HGP明朝E" panose="02020900000000000000" pitchFamily="18" charset="-128"/>
                <a:ea typeface="HGP明朝E" panose="02020900000000000000" pitchFamily="18" charset="-128"/>
              </a:rPr>
              <a:t>)｣,｢</a:t>
            </a:r>
            <a:r>
              <a:rPr lang="ja-JP" altLang="en-US" sz="1400" dirty="0">
                <a:latin typeface="HGP明朝E" panose="02020900000000000000" pitchFamily="18" charset="-128"/>
                <a:ea typeface="HGP明朝E" panose="02020900000000000000" pitchFamily="18" charset="-128"/>
              </a:rPr>
              <a:t>酸素欠乏症</a:t>
            </a:r>
            <a:r>
              <a:rPr lang="en-US" altLang="ja-JP" sz="1400" dirty="0">
                <a:latin typeface="HGP明朝E" panose="02020900000000000000" pitchFamily="18" charset="-128"/>
                <a:ea typeface="HGP明朝E" panose="02020900000000000000" pitchFamily="18" charset="-128"/>
              </a:rPr>
              <a:t>｣,｢</a:t>
            </a:r>
            <a:r>
              <a:rPr lang="ja-JP" altLang="en-US" sz="1400" dirty="0">
                <a:latin typeface="HGP明朝E" panose="02020900000000000000" pitchFamily="18" charset="-128"/>
                <a:ea typeface="HGP明朝E" panose="02020900000000000000" pitchFamily="18" charset="-128"/>
              </a:rPr>
              <a:t>化学物質等による疾病</a:t>
            </a:r>
            <a:r>
              <a:rPr lang="en-US" altLang="ja-JP" sz="1400" dirty="0">
                <a:latin typeface="HGP明朝E" panose="02020900000000000000" pitchFamily="18" charset="-128"/>
                <a:ea typeface="HGP明朝E" panose="02020900000000000000" pitchFamily="18" charset="-128"/>
              </a:rPr>
              <a:t>｣,｢</a:t>
            </a:r>
            <a:r>
              <a:rPr lang="ja-JP" altLang="en-US" sz="1400" dirty="0">
                <a:latin typeface="HGP明朝E" panose="02020900000000000000" pitchFamily="18" charset="-128"/>
                <a:ea typeface="HGP明朝E" panose="02020900000000000000" pitchFamily="18" charset="-128"/>
              </a:rPr>
              <a:t>じん肺症及びじん肺合併症</a:t>
            </a:r>
            <a:r>
              <a:rPr lang="en-US" altLang="ja-JP" sz="1400" dirty="0">
                <a:latin typeface="HGP明朝E" panose="02020900000000000000" pitchFamily="18" charset="-128"/>
                <a:ea typeface="HGP明朝E" panose="02020900000000000000" pitchFamily="18" charset="-128"/>
              </a:rPr>
              <a:t>｣,｢</a:t>
            </a:r>
            <a:r>
              <a:rPr lang="ja-JP" altLang="en-US" sz="1400" dirty="0">
                <a:latin typeface="HGP明朝E" panose="02020900000000000000" pitchFamily="18" charset="-128"/>
                <a:ea typeface="HGP明朝E" panose="02020900000000000000" pitchFamily="18" charset="-128"/>
              </a:rPr>
              <a:t>病原体による疾病</a:t>
            </a:r>
            <a:r>
              <a:rPr lang="en-US" altLang="ja-JP" sz="1400" dirty="0">
                <a:latin typeface="HGP明朝E" panose="02020900000000000000" pitchFamily="18" charset="-128"/>
                <a:ea typeface="HGP明朝E" panose="02020900000000000000" pitchFamily="18" charset="-128"/>
              </a:rPr>
              <a:t>｣,｢</a:t>
            </a:r>
            <a:r>
              <a:rPr lang="ja-JP" altLang="en-US" sz="1400" dirty="0">
                <a:latin typeface="HGP明朝E" panose="02020900000000000000" pitchFamily="18" charset="-128"/>
                <a:ea typeface="HGP明朝E" panose="02020900000000000000" pitchFamily="18" charset="-128"/>
              </a:rPr>
              <a:t>がん</a:t>
            </a:r>
            <a:r>
              <a:rPr lang="en-US" altLang="ja-JP" sz="1400" dirty="0">
                <a:latin typeface="HGP明朝E" panose="02020900000000000000" pitchFamily="18" charset="-128"/>
                <a:ea typeface="HGP明朝E" panose="02020900000000000000" pitchFamily="18" charset="-128"/>
              </a:rPr>
              <a:t>｣,｢</a:t>
            </a:r>
            <a:r>
              <a:rPr lang="ja-JP" altLang="en-US" sz="1400" dirty="0">
                <a:latin typeface="HGP明朝E" panose="02020900000000000000" pitchFamily="18" charset="-128"/>
                <a:ea typeface="HGP明朝E" panose="02020900000000000000" pitchFamily="18" charset="-128"/>
              </a:rPr>
              <a:t>過重な業務による脳血管疾患</a:t>
            </a:r>
            <a:r>
              <a:rPr lang="en-US" altLang="ja-JP" sz="1400" dirty="0">
                <a:latin typeface="HGP明朝E" panose="02020900000000000000" pitchFamily="18" charset="-128"/>
                <a:ea typeface="HGP明朝E" panose="02020900000000000000" pitchFamily="18" charset="-128"/>
              </a:rPr>
              <a:t>,</a:t>
            </a:r>
            <a:r>
              <a:rPr lang="ja-JP" altLang="en-US" sz="1400" dirty="0">
                <a:latin typeface="HGP明朝E" panose="02020900000000000000" pitchFamily="18" charset="-128"/>
                <a:ea typeface="HGP明朝E" panose="02020900000000000000" pitchFamily="18" charset="-128"/>
              </a:rPr>
              <a:t>心臓疾患等</a:t>
            </a:r>
            <a:r>
              <a:rPr lang="en-US" altLang="ja-JP" sz="1400" dirty="0">
                <a:latin typeface="HGP明朝E" panose="02020900000000000000" pitchFamily="18" charset="-128"/>
                <a:ea typeface="HGP明朝E" panose="02020900000000000000" pitchFamily="18" charset="-128"/>
              </a:rPr>
              <a:t>｣,｢</a:t>
            </a:r>
            <a:r>
              <a:rPr lang="ja-JP" altLang="en-US" sz="1400" dirty="0">
                <a:latin typeface="HGP明朝E" panose="02020900000000000000" pitchFamily="18" charset="-128"/>
                <a:ea typeface="HGP明朝E" panose="02020900000000000000" pitchFamily="18" charset="-128"/>
              </a:rPr>
              <a:t>強い心理的負荷を伴う業務による精神障害</a:t>
            </a:r>
            <a:r>
              <a:rPr lang="en-US" altLang="ja-JP" sz="1400" dirty="0">
                <a:latin typeface="HGP明朝E" panose="02020900000000000000" pitchFamily="18" charset="-128"/>
                <a:ea typeface="HGP明朝E" panose="02020900000000000000" pitchFamily="18" charset="-128"/>
              </a:rPr>
              <a:t>｣,｢</a:t>
            </a:r>
            <a:r>
              <a:rPr lang="ja-JP" altLang="en-US" sz="1400" dirty="0">
                <a:latin typeface="HGP明朝E" panose="02020900000000000000" pitchFamily="18" charset="-128"/>
                <a:ea typeface="HGP明朝E" panose="02020900000000000000" pitchFamily="18" charset="-128"/>
              </a:rPr>
              <a:t>その他業務に起因することの明らかな疾病</a:t>
            </a:r>
            <a:r>
              <a:rPr lang="en-US" altLang="ja-JP" sz="1400" dirty="0">
                <a:latin typeface="HGP明朝E" panose="02020900000000000000" pitchFamily="18" charset="-128"/>
                <a:ea typeface="HGP明朝E" panose="02020900000000000000" pitchFamily="18" charset="-128"/>
              </a:rPr>
              <a:t>｣</a:t>
            </a:r>
            <a:r>
              <a:rPr lang="ja-JP" altLang="en-US" sz="1400" dirty="0">
                <a:latin typeface="HGP明朝E" panose="02020900000000000000" pitchFamily="18" charset="-128"/>
                <a:ea typeface="HGP明朝E" panose="02020900000000000000" pitchFamily="18" charset="-128"/>
              </a:rPr>
              <a:t>となっている。</a:t>
            </a:r>
          </a:p>
          <a:p>
            <a:pPr defTabSz="943478">
              <a:lnSpc>
                <a:spcPts val="2064"/>
              </a:lnSpc>
              <a:defRPr/>
            </a:pPr>
            <a:r>
              <a:rPr lang="ja-JP" altLang="en-US" sz="1400" dirty="0">
                <a:latin typeface="HGP明朝E" panose="02020900000000000000" pitchFamily="18" charset="-128"/>
                <a:ea typeface="HGP明朝E" panose="02020900000000000000" pitchFamily="18" charset="-128"/>
              </a:rPr>
              <a:t>　この</a:t>
            </a:r>
            <a:r>
              <a:rPr lang="en-US" altLang="ja-JP" sz="1400" dirty="0">
                <a:latin typeface="HGP明朝E" panose="02020900000000000000" pitchFamily="18" charset="-128"/>
                <a:ea typeface="HGP明朝E" panose="02020900000000000000" pitchFamily="18" charset="-128"/>
              </a:rPr>
              <a:t>｢</a:t>
            </a:r>
            <a:r>
              <a:rPr lang="ja-JP" altLang="en-US" sz="1400" dirty="0">
                <a:latin typeface="HGP明朝E" panose="02020900000000000000" pitchFamily="18" charset="-128"/>
                <a:ea typeface="HGP明朝E" panose="02020900000000000000" pitchFamily="18" charset="-128"/>
              </a:rPr>
              <a:t>業務上疾病</a:t>
            </a:r>
            <a:r>
              <a:rPr lang="en-US" altLang="ja-JP" sz="1400" dirty="0">
                <a:latin typeface="HGP明朝E" panose="02020900000000000000" pitchFamily="18" charset="-128"/>
                <a:ea typeface="HGP明朝E" panose="02020900000000000000" pitchFamily="18" charset="-128"/>
              </a:rPr>
              <a:t>｣</a:t>
            </a:r>
            <a:r>
              <a:rPr lang="ja-JP" altLang="en-US" sz="1400" dirty="0">
                <a:latin typeface="HGP明朝E" panose="02020900000000000000" pitchFamily="18" charset="-128"/>
                <a:ea typeface="HGP明朝E" panose="02020900000000000000" pitchFamily="18" charset="-128"/>
              </a:rPr>
              <a:t>は</a:t>
            </a:r>
            <a:r>
              <a:rPr lang="en-US" altLang="ja-JP" sz="1400" dirty="0">
                <a:latin typeface="HGP明朝E" panose="02020900000000000000" pitchFamily="18" charset="-128"/>
                <a:ea typeface="HGP明朝E" panose="02020900000000000000" pitchFamily="18" charset="-128"/>
              </a:rPr>
              <a:t>｢</a:t>
            </a:r>
            <a:r>
              <a:rPr lang="ja-JP" altLang="en-US" sz="1400" dirty="0">
                <a:latin typeface="HGP明朝E" panose="02020900000000000000" pitchFamily="18" charset="-128"/>
                <a:ea typeface="HGP明朝E" panose="02020900000000000000" pitchFamily="18" charset="-128"/>
              </a:rPr>
              <a:t>労働災害</a:t>
            </a:r>
            <a:r>
              <a:rPr lang="en-US" altLang="ja-JP" sz="1400" dirty="0">
                <a:latin typeface="HGP明朝E" panose="02020900000000000000" pitchFamily="18" charset="-128"/>
                <a:ea typeface="HGP明朝E" panose="02020900000000000000" pitchFamily="18" charset="-128"/>
              </a:rPr>
              <a:t>｣</a:t>
            </a:r>
            <a:r>
              <a:rPr lang="ja-JP" altLang="en-US" sz="1400" dirty="0">
                <a:latin typeface="HGP明朝E" panose="02020900000000000000" pitchFamily="18" charset="-128"/>
                <a:ea typeface="HGP明朝E" panose="02020900000000000000" pitchFamily="18" charset="-128"/>
              </a:rPr>
              <a:t>に含まれるものであり</a:t>
            </a:r>
            <a:r>
              <a:rPr lang="en-US" altLang="ja-JP" sz="1400" dirty="0">
                <a:latin typeface="HGP明朝E" panose="02020900000000000000" pitchFamily="18" charset="-128"/>
                <a:ea typeface="HGP明朝E" panose="02020900000000000000" pitchFamily="18" charset="-128"/>
              </a:rPr>
              <a:t>,</a:t>
            </a:r>
            <a:r>
              <a:rPr lang="ja-JP" altLang="en-US" sz="1400" dirty="0">
                <a:latin typeface="HGP明朝E" panose="02020900000000000000" pitchFamily="18" charset="-128"/>
                <a:ea typeface="HGP明朝E" panose="02020900000000000000" pitchFamily="18" charset="-128"/>
              </a:rPr>
              <a:t>別のものではない。</a:t>
            </a:r>
            <a:endParaRPr lang="en-US" altLang="ja-JP" sz="1400" dirty="0">
              <a:latin typeface="HGP明朝E" panose="02020900000000000000" pitchFamily="18" charset="-128"/>
              <a:ea typeface="HGP明朝E" panose="02020900000000000000" pitchFamily="18" charset="-128"/>
            </a:endParaRPr>
          </a:p>
          <a:p>
            <a:pPr defTabSz="943478">
              <a:lnSpc>
                <a:spcPts val="2064"/>
              </a:lnSpc>
              <a:defRPr/>
            </a:pPr>
            <a:endParaRPr lang="en-US" altLang="ja-JP" sz="1400" dirty="0">
              <a:latin typeface="HGP明朝E" panose="02020900000000000000" pitchFamily="18" charset="-128"/>
              <a:ea typeface="HGP明朝E" panose="02020900000000000000" pitchFamily="18" charset="-128"/>
            </a:endParaRPr>
          </a:p>
          <a:p>
            <a:pPr defTabSz="943478">
              <a:lnSpc>
                <a:spcPts val="2064"/>
              </a:lnSpc>
              <a:defRPr/>
            </a:pPr>
            <a:r>
              <a:rPr lang="ja-JP" altLang="en-US" sz="1400" dirty="0">
                <a:latin typeface="HGP明朝E" panose="02020900000000000000" pitchFamily="18" charset="-128"/>
                <a:ea typeface="HGP明朝E" panose="02020900000000000000" pitchFamily="18" charset="-128"/>
              </a:rPr>
              <a:t>＊</a:t>
            </a:r>
            <a:r>
              <a:rPr lang="en-US" altLang="ja-JP" sz="1400" dirty="0">
                <a:latin typeface="HGP明朝E" panose="02020900000000000000" pitchFamily="18" charset="-128"/>
                <a:ea typeface="HGP明朝E" panose="02020900000000000000" pitchFamily="18" charset="-128"/>
              </a:rPr>
              <a:t>｢</a:t>
            </a:r>
            <a:r>
              <a:rPr lang="ja-JP" altLang="en-US" sz="1400" dirty="0">
                <a:latin typeface="HGP明朝E" panose="02020900000000000000" pitchFamily="18" charset="-128"/>
                <a:ea typeface="HGP明朝E" panose="02020900000000000000" pitchFamily="18" charset="-128"/>
              </a:rPr>
              <a:t>労働災害</a:t>
            </a:r>
            <a:r>
              <a:rPr lang="en-US" altLang="ja-JP" sz="1400" dirty="0">
                <a:latin typeface="HGP明朝E" panose="02020900000000000000" pitchFamily="18" charset="-128"/>
                <a:ea typeface="HGP明朝E" panose="02020900000000000000" pitchFamily="18" charset="-128"/>
              </a:rPr>
              <a:t>｣</a:t>
            </a:r>
            <a:r>
              <a:rPr lang="ja-JP" altLang="en-US" sz="1400" dirty="0">
                <a:latin typeface="HGP明朝E" panose="02020900000000000000" pitchFamily="18" charset="-128"/>
                <a:ea typeface="HGP明朝E" panose="02020900000000000000" pitchFamily="18" charset="-128"/>
              </a:rPr>
              <a:t>の定義は</a:t>
            </a:r>
            <a:r>
              <a:rPr lang="en-US" altLang="ja-JP" sz="1400" dirty="0">
                <a:latin typeface="HGP明朝E" panose="02020900000000000000" pitchFamily="18" charset="-128"/>
                <a:ea typeface="HGP明朝E" panose="02020900000000000000" pitchFamily="18" charset="-128"/>
              </a:rPr>
              <a:t>,</a:t>
            </a:r>
            <a:r>
              <a:rPr lang="ja-JP" altLang="en-US" sz="1400" dirty="0">
                <a:latin typeface="HGP明朝E" panose="02020900000000000000" pitchFamily="18" charset="-128"/>
                <a:ea typeface="HGP明朝E" panose="02020900000000000000" pitchFamily="18" charset="-128"/>
              </a:rPr>
              <a:t>安衛法第２条で</a:t>
            </a:r>
            <a:r>
              <a:rPr lang="en-US" altLang="ja-JP" sz="1400" dirty="0">
                <a:latin typeface="HGP明朝E" panose="02020900000000000000" pitchFamily="18" charset="-128"/>
                <a:ea typeface="HGP明朝E" panose="02020900000000000000" pitchFamily="18" charset="-128"/>
              </a:rPr>
              <a:t>,｢</a:t>
            </a:r>
            <a:r>
              <a:rPr lang="ja-JP" altLang="en-US" sz="1400" dirty="0">
                <a:latin typeface="HGP明朝E" panose="02020900000000000000" pitchFamily="18" charset="-128"/>
                <a:ea typeface="HGP明朝E" panose="02020900000000000000" pitchFamily="18" charset="-128"/>
              </a:rPr>
              <a:t>労働者の就業に係る建設物</a:t>
            </a:r>
            <a:r>
              <a:rPr lang="en-US" altLang="ja-JP" sz="1400" dirty="0">
                <a:latin typeface="HGP明朝E" panose="02020900000000000000" pitchFamily="18" charset="-128"/>
                <a:ea typeface="HGP明朝E" panose="02020900000000000000" pitchFamily="18" charset="-128"/>
              </a:rPr>
              <a:t>,</a:t>
            </a:r>
            <a:r>
              <a:rPr lang="ja-JP" altLang="en-US" sz="1400" dirty="0">
                <a:latin typeface="HGP明朝E" panose="02020900000000000000" pitchFamily="18" charset="-128"/>
                <a:ea typeface="HGP明朝E" panose="02020900000000000000" pitchFamily="18" charset="-128"/>
              </a:rPr>
              <a:t>設備</a:t>
            </a:r>
            <a:r>
              <a:rPr lang="en-US" altLang="ja-JP" sz="1400" dirty="0">
                <a:latin typeface="HGP明朝E" panose="02020900000000000000" pitchFamily="18" charset="-128"/>
                <a:ea typeface="HGP明朝E" panose="02020900000000000000" pitchFamily="18" charset="-128"/>
              </a:rPr>
              <a:t>,</a:t>
            </a:r>
            <a:r>
              <a:rPr lang="ja-JP" altLang="en-US" sz="1400" dirty="0">
                <a:latin typeface="HGP明朝E" panose="02020900000000000000" pitchFamily="18" charset="-128"/>
                <a:ea typeface="HGP明朝E" panose="02020900000000000000" pitchFamily="18" charset="-128"/>
              </a:rPr>
              <a:t>原材料</a:t>
            </a:r>
            <a:r>
              <a:rPr lang="en-US" altLang="ja-JP" sz="1400" dirty="0">
                <a:latin typeface="HGP明朝E" panose="02020900000000000000" pitchFamily="18" charset="-128"/>
                <a:ea typeface="HGP明朝E" panose="02020900000000000000" pitchFamily="18" charset="-128"/>
              </a:rPr>
              <a:t>,</a:t>
            </a:r>
            <a:r>
              <a:rPr lang="ja-JP" altLang="en-US" sz="1400" dirty="0">
                <a:latin typeface="HGP明朝E" panose="02020900000000000000" pitchFamily="18" charset="-128"/>
                <a:ea typeface="HGP明朝E" panose="02020900000000000000" pitchFamily="18" charset="-128"/>
              </a:rPr>
              <a:t>ガス</a:t>
            </a:r>
            <a:r>
              <a:rPr lang="en-US" altLang="ja-JP" sz="1400" dirty="0">
                <a:latin typeface="HGP明朝E" panose="02020900000000000000" pitchFamily="18" charset="-128"/>
                <a:ea typeface="HGP明朝E" panose="02020900000000000000" pitchFamily="18" charset="-128"/>
              </a:rPr>
              <a:t>,</a:t>
            </a:r>
            <a:r>
              <a:rPr lang="ja-JP" altLang="en-US" sz="1400" dirty="0">
                <a:latin typeface="HGP明朝E" panose="02020900000000000000" pitchFamily="18" charset="-128"/>
                <a:ea typeface="HGP明朝E" panose="02020900000000000000" pitchFamily="18" charset="-128"/>
              </a:rPr>
              <a:t>蒸気</a:t>
            </a:r>
            <a:r>
              <a:rPr lang="en-US" altLang="ja-JP" sz="1400" dirty="0">
                <a:latin typeface="HGP明朝E" panose="02020900000000000000" pitchFamily="18" charset="-128"/>
                <a:ea typeface="HGP明朝E" panose="02020900000000000000" pitchFamily="18" charset="-128"/>
              </a:rPr>
              <a:t>,</a:t>
            </a:r>
            <a:r>
              <a:rPr lang="ja-JP" altLang="en-US" sz="1400" dirty="0">
                <a:latin typeface="HGP明朝E" panose="02020900000000000000" pitchFamily="18" charset="-128"/>
                <a:ea typeface="HGP明朝E" panose="02020900000000000000" pitchFamily="18" charset="-128"/>
              </a:rPr>
              <a:t>粉じん等により</a:t>
            </a:r>
            <a:r>
              <a:rPr lang="en-US" altLang="ja-JP" sz="1400" dirty="0">
                <a:latin typeface="HGP明朝E" panose="02020900000000000000" pitchFamily="18" charset="-128"/>
                <a:ea typeface="HGP明朝E" panose="02020900000000000000" pitchFamily="18" charset="-128"/>
              </a:rPr>
              <a:t>,</a:t>
            </a:r>
            <a:r>
              <a:rPr lang="ja-JP" altLang="en-US" sz="1400" dirty="0">
                <a:latin typeface="HGP明朝E" panose="02020900000000000000" pitchFamily="18" charset="-128"/>
                <a:ea typeface="HGP明朝E" panose="02020900000000000000" pitchFamily="18" charset="-128"/>
              </a:rPr>
              <a:t>又は作業行動その他業務に起因して</a:t>
            </a:r>
            <a:r>
              <a:rPr lang="en-US" altLang="ja-JP" sz="1400" dirty="0">
                <a:latin typeface="HGP明朝E" panose="02020900000000000000" pitchFamily="18" charset="-128"/>
                <a:ea typeface="HGP明朝E" panose="02020900000000000000" pitchFamily="18" charset="-128"/>
              </a:rPr>
              <a:t>,</a:t>
            </a:r>
            <a:r>
              <a:rPr lang="ja-JP" altLang="en-US" sz="1400" dirty="0">
                <a:latin typeface="HGP明朝E" panose="02020900000000000000" pitchFamily="18" charset="-128"/>
                <a:ea typeface="HGP明朝E" panose="02020900000000000000" pitchFamily="18" charset="-128"/>
              </a:rPr>
              <a:t>労働者が負傷し</a:t>
            </a:r>
            <a:r>
              <a:rPr lang="en-US" altLang="ja-JP" sz="1400" dirty="0">
                <a:latin typeface="HGP明朝E" panose="02020900000000000000" pitchFamily="18" charset="-128"/>
                <a:ea typeface="HGP明朝E" panose="02020900000000000000" pitchFamily="18" charset="-128"/>
              </a:rPr>
              <a:t>,</a:t>
            </a:r>
            <a:r>
              <a:rPr lang="ja-JP" altLang="en-US" sz="1400" dirty="0">
                <a:latin typeface="HGP明朝E" panose="02020900000000000000" pitchFamily="18" charset="-128"/>
                <a:ea typeface="HGP明朝E" panose="02020900000000000000" pitchFamily="18" charset="-128"/>
              </a:rPr>
              <a:t>疾病にかかり</a:t>
            </a:r>
            <a:r>
              <a:rPr lang="en-US" altLang="ja-JP" sz="1400" dirty="0">
                <a:latin typeface="HGP明朝E" panose="02020900000000000000" pitchFamily="18" charset="-128"/>
                <a:ea typeface="HGP明朝E" panose="02020900000000000000" pitchFamily="18" charset="-128"/>
              </a:rPr>
              <a:t>,</a:t>
            </a:r>
            <a:r>
              <a:rPr lang="ja-JP" altLang="en-US" sz="1400" dirty="0">
                <a:latin typeface="HGP明朝E" panose="02020900000000000000" pitchFamily="18" charset="-128"/>
                <a:ea typeface="HGP明朝E" panose="02020900000000000000" pitchFamily="18" charset="-128"/>
              </a:rPr>
              <a:t>又は死亡することをいう。</a:t>
            </a:r>
            <a:r>
              <a:rPr lang="en-US" altLang="ja-JP" sz="1400" dirty="0">
                <a:latin typeface="HGP明朝E" panose="02020900000000000000" pitchFamily="18" charset="-128"/>
                <a:ea typeface="HGP明朝E" panose="02020900000000000000" pitchFamily="18" charset="-128"/>
              </a:rPr>
              <a:t>｣</a:t>
            </a:r>
            <a:r>
              <a:rPr lang="ja-JP" altLang="en-US" sz="1400" dirty="0">
                <a:latin typeface="HGP明朝E" panose="02020900000000000000" pitchFamily="18" charset="-128"/>
                <a:ea typeface="HGP明朝E" panose="02020900000000000000" pitchFamily="18" charset="-128"/>
              </a:rPr>
              <a:t>である</a:t>
            </a:r>
            <a:r>
              <a:rPr lang="ja-JP" altLang="en-US" sz="1400" dirty="0" smtClean="0">
                <a:latin typeface="HGP明朝E" panose="02020900000000000000" pitchFamily="18" charset="-128"/>
                <a:ea typeface="HGP明朝E" panose="02020900000000000000" pitchFamily="18" charset="-128"/>
              </a:rPr>
              <a:t>。</a:t>
            </a:r>
            <a:endParaRPr lang="ja-JP" altLang="ja-JP" sz="1400" dirty="0">
              <a:latin typeface="HGP明朝E" panose="02020900000000000000" pitchFamily="18" charset="-128"/>
              <a:ea typeface="HGP明朝E" panose="02020900000000000000" pitchFamily="18" charset="-128"/>
            </a:endParaRPr>
          </a:p>
        </p:txBody>
      </p:sp>
      <p:sp>
        <p:nvSpPr>
          <p:cNvPr id="5" name="スライド番号プレースホルダー 4"/>
          <p:cNvSpPr>
            <a:spLocks noGrp="1"/>
          </p:cNvSpPr>
          <p:nvPr>
            <p:ph type="sldNum" sz="quarter" idx="10"/>
          </p:nvPr>
        </p:nvSpPr>
        <p:spPr/>
        <p:txBody>
          <a:bodyPr/>
          <a:lstStyle/>
          <a:p>
            <a:fld id="{5F65748C-C6D8-4748-808C-1CEA1825BD04}" type="slidenum">
              <a:rPr kumimoji="1" lang="ja-JP" altLang="en-US" smtClean="0"/>
              <a:t>75</a:t>
            </a:fld>
            <a:endParaRPr kumimoji="1" lang="ja-JP" altLang="en-US"/>
          </a:p>
        </p:txBody>
      </p:sp>
    </p:spTree>
    <p:extLst>
      <p:ext uri="{BB962C8B-B14F-4D97-AF65-F5344CB8AC3E}">
        <p14:creationId xmlns:p14="http://schemas.microsoft.com/office/powerpoint/2010/main" val="2241272587"/>
      </p:ext>
    </p:extLst>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244" name="Rectangle 2"/>
          <p:cNvSpPr>
            <a:spLocks noGrp="1" noRot="1" noChangeAspect="1" noChangeArrowheads="1" noTextEdit="1"/>
          </p:cNvSpPr>
          <p:nvPr>
            <p:ph type="sldImg"/>
          </p:nvPr>
        </p:nvSpPr>
        <p:spPr>
          <a:xfrm>
            <a:off x="1154113" y="741363"/>
            <a:ext cx="4814887" cy="3889375"/>
          </a:xfrm>
          <a:prstGeom prst="rect">
            <a:avLst/>
          </a:prstGeom>
          <a:ln/>
        </p:spPr>
      </p:sp>
      <p:sp>
        <p:nvSpPr>
          <p:cNvPr id="138245" name="Rectangle 3"/>
          <p:cNvSpPr>
            <a:spLocks noGrp="1" noChangeAspect="1" noChangeArrowheads="1"/>
          </p:cNvSpPr>
          <p:nvPr>
            <p:ph type="body" idx="1"/>
          </p:nvPr>
        </p:nvSpPr>
        <p:spPr>
          <a:xfrm>
            <a:off x="1197166" y="4890047"/>
            <a:ext cx="4907066" cy="4728692"/>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nSpc>
                <a:spcPts val="2064"/>
              </a:lnSpc>
            </a:pPr>
            <a:r>
              <a:rPr lang="zh-TW" altLang="en-US" sz="1400" dirty="0">
                <a:latin typeface="HGP明朝E" panose="02020900000000000000" pitchFamily="18" charset="-128"/>
                <a:ea typeface="HGP明朝E" panose="02020900000000000000" pitchFamily="18" charset="-128"/>
              </a:rPr>
              <a:t>　</a:t>
            </a:r>
            <a:r>
              <a:rPr lang="ja-JP" altLang="en-US" sz="1400" dirty="0">
                <a:latin typeface="HGP明朝E" panose="02020900000000000000" pitchFamily="18" charset="-128"/>
                <a:ea typeface="HGP明朝E" panose="02020900000000000000" pitchFamily="18" charset="-128"/>
              </a:rPr>
              <a:t>厚生労働省ホームページの業務上疾病発生状況で</a:t>
            </a:r>
            <a:r>
              <a:rPr lang="en-US" altLang="ja-JP" sz="1400" dirty="0">
                <a:latin typeface="HGP明朝E" panose="02020900000000000000" pitchFamily="18" charset="-128"/>
                <a:ea typeface="HGP明朝E" panose="02020900000000000000" pitchFamily="18" charset="-128"/>
              </a:rPr>
              <a:t>,</a:t>
            </a:r>
            <a:r>
              <a:rPr lang="ja-JP" altLang="en-US" sz="1400" dirty="0">
                <a:latin typeface="HGP明朝E" panose="02020900000000000000" pitchFamily="18" charset="-128"/>
                <a:ea typeface="HGP明朝E" panose="02020900000000000000" pitchFamily="18" charset="-128"/>
              </a:rPr>
              <a:t>各年度の発生件数を調べ</a:t>
            </a:r>
            <a:r>
              <a:rPr lang="en-US" altLang="ja-JP" sz="1400" dirty="0">
                <a:latin typeface="HGP明朝E" panose="02020900000000000000" pitchFamily="18" charset="-128"/>
                <a:ea typeface="HGP明朝E" panose="02020900000000000000" pitchFamily="18" charset="-128"/>
              </a:rPr>
              <a:t>,</a:t>
            </a:r>
            <a:r>
              <a:rPr lang="ja-JP" altLang="en-US" sz="1400" dirty="0">
                <a:latin typeface="HGP明朝E" panose="02020900000000000000" pitchFamily="18" charset="-128"/>
                <a:ea typeface="HGP明朝E" panose="02020900000000000000" pitchFamily="18" charset="-128"/>
              </a:rPr>
              <a:t>変化が分かりやすいグラフにした。</a:t>
            </a:r>
            <a:endParaRPr lang="en-US" altLang="ja-JP" sz="1400" dirty="0">
              <a:latin typeface="HGP明朝E" panose="02020900000000000000" pitchFamily="18" charset="-128"/>
              <a:ea typeface="HGP明朝E" panose="02020900000000000000" pitchFamily="18" charset="-128"/>
            </a:endParaRPr>
          </a:p>
          <a:p>
            <a:pPr>
              <a:lnSpc>
                <a:spcPts val="2064"/>
              </a:lnSpc>
            </a:pPr>
            <a:r>
              <a:rPr lang="ja-JP" altLang="en-US" sz="1400" dirty="0">
                <a:latin typeface="HGP明朝E" panose="02020900000000000000" pitchFamily="18" charset="-128"/>
                <a:ea typeface="HGP明朝E" panose="02020900000000000000" pitchFamily="18" charset="-128"/>
              </a:rPr>
              <a:t>　平成</a:t>
            </a:r>
            <a:r>
              <a:rPr lang="en-US" altLang="ja-JP" sz="1400" dirty="0">
                <a:latin typeface="HGP明朝E" panose="02020900000000000000" pitchFamily="18" charset="-128"/>
                <a:ea typeface="HGP明朝E" panose="02020900000000000000" pitchFamily="18" charset="-128"/>
              </a:rPr>
              <a:t>20</a:t>
            </a:r>
            <a:r>
              <a:rPr lang="ja-JP" altLang="en-US" sz="1400" dirty="0">
                <a:latin typeface="HGP明朝E" panose="02020900000000000000" pitchFamily="18" charset="-128"/>
                <a:ea typeface="HGP明朝E" panose="02020900000000000000" pitchFamily="18" charset="-128"/>
              </a:rPr>
              <a:t>年度が一番多く</a:t>
            </a:r>
            <a:r>
              <a:rPr lang="en-US" altLang="ja-JP" sz="1400" dirty="0">
                <a:latin typeface="HGP明朝E" panose="02020900000000000000" pitchFamily="18" charset="-128"/>
                <a:ea typeface="HGP明朝E" panose="02020900000000000000" pitchFamily="18" charset="-128"/>
              </a:rPr>
              <a:t>,</a:t>
            </a:r>
            <a:r>
              <a:rPr lang="ja-JP" altLang="en-US" sz="1400" dirty="0">
                <a:latin typeface="HGP明朝E" panose="02020900000000000000" pitchFamily="18" charset="-128"/>
                <a:ea typeface="HGP明朝E" panose="02020900000000000000" pitchFamily="18" charset="-128"/>
              </a:rPr>
              <a:t>概ね右肩下がりである。</a:t>
            </a:r>
            <a:endParaRPr lang="en-US" altLang="ja-JP" sz="1400" dirty="0">
              <a:latin typeface="HGP明朝E" panose="02020900000000000000" pitchFamily="18" charset="-128"/>
              <a:ea typeface="HGP明朝E" panose="02020900000000000000" pitchFamily="18" charset="-128"/>
            </a:endParaRPr>
          </a:p>
          <a:p>
            <a:pPr>
              <a:lnSpc>
                <a:spcPts val="2064"/>
              </a:lnSpc>
            </a:pPr>
            <a:r>
              <a:rPr lang="ja-JP" altLang="en-US" sz="1400" dirty="0">
                <a:latin typeface="HGP明朝E" panose="02020900000000000000" pitchFamily="18" charset="-128"/>
                <a:ea typeface="HGP明朝E" panose="02020900000000000000" pitchFamily="18" charset="-128"/>
              </a:rPr>
              <a:t>　平成</a:t>
            </a:r>
            <a:r>
              <a:rPr lang="en-US" altLang="ja-JP" sz="1400" dirty="0">
                <a:latin typeface="HGP明朝E" panose="02020900000000000000" pitchFamily="18" charset="-128"/>
                <a:ea typeface="HGP明朝E" panose="02020900000000000000" pitchFamily="18" charset="-128"/>
              </a:rPr>
              <a:t>27</a:t>
            </a:r>
            <a:r>
              <a:rPr lang="ja-JP" altLang="en-US" sz="1400" dirty="0">
                <a:latin typeface="HGP明朝E" panose="02020900000000000000" pitchFamily="18" charset="-128"/>
                <a:ea typeface="HGP明朝E" panose="02020900000000000000" pitchFamily="18" charset="-128"/>
              </a:rPr>
              <a:t>年業務上疾病発生状況</a:t>
            </a:r>
            <a:r>
              <a:rPr lang="en-US" altLang="ja-JP" sz="1400" dirty="0">
                <a:latin typeface="HGP明朝E" panose="02020900000000000000" pitchFamily="18" charset="-128"/>
                <a:ea typeface="HGP明朝E" panose="02020900000000000000" pitchFamily="18" charset="-128"/>
              </a:rPr>
              <a:t>(</a:t>
            </a:r>
            <a:r>
              <a:rPr lang="ja-JP" altLang="en-US" sz="1400" dirty="0">
                <a:latin typeface="HGP明朝E" panose="02020900000000000000" pitchFamily="18" charset="-128"/>
                <a:ea typeface="HGP明朝E" panose="02020900000000000000" pitchFamily="18" charset="-128"/>
              </a:rPr>
              <a:t>業種別・疾病別</a:t>
            </a:r>
            <a:r>
              <a:rPr lang="en-US" altLang="ja-JP" sz="1400" dirty="0">
                <a:latin typeface="HGP明朝E" panose="02020900000000000000" pitchFamily="18" charset="-128"/>
                <a:ea typeface="HGP明朝E" panose="02020900000000000000" pitchFamily="18" charset="-128"/>
              </a:rPr>
              <a:t>)</a:t>
            </a:r>
            <a:r>
              <a:rPr lang="ja-JP" altLang="en-US" sz="1400" dirty="0">
                <a:latin typeface="HGP明朝E" panose="02020900000000000000" pitchFamily="18" charset="-128"/>
                <a:ea typeface="HGP明朝E" panose="02020900000000000000" pitchFamily="18" charset="-128"/>
              </a:rPr>
              <a:t>で</a:t>
            </a:r>
            <a:r>
              <a:rPr lang="en-US" altLang="ja-JP" sz="1400" dirty="0">
                <a:latin typeface="HGP明朝E" panose="02020900000000000000" pitchFamily="18" charset="-128"/>
                <a:ea typeface="HGP明朝E" panose="02020900000000000000" pitchFamily="18" charset="-128"/>
              </a:rPr>
              <a:t>,</a:t>
            </a:r>
            <a:r>
              <a:rPr lang="ja-JP" altLang="en-US" sz="1400" dirty="0">
                <a:latin typeface="HGP明朝E" panose="02020900000000000000" pitchFamily="18" charset="-128"/>
                <a:ea typeface="HGP明朝E" panose="02020900000000000000" pitchFamily="18" charset="-128"/>
              </a:rPr>
              <a:t>疾病種別を見ると</a:t>
            </a:r>
            <a:r>
              <a:rPr lang="en-US" altLang="ja-JP" sz="1400" dirty="0">
                <a:latin typeface="HGP明朝E" panose="02020900000000000000" pitchFamily="18" charset="-128"/>
                <a:ea typeface="HGP明朝E" panose="02020900000000000000" pitchFamily="18" charset="-128"/>
              </a:rPr>
              <a:t>,</a:t>
            </a:r>
            <a:r>
              <a:rPr lang="ja-JP" altLang="en-US" sz="1400" dirty="0">
                <a:latin typeface="HGP明朝E" panose="02020900000000000000" pitchFamily="18" charset="-128"/>
                <a:ea typeface="HGP明朝E" panose="02020900000000000000" pitchFamily="18" charset="-128"/>
              </a:rPr>
              <a:t>負傷に起因する疾病</a:t>
            </a:r>
            <a:r>
              <a:rPr lang="en-US" altLang="ja-JP" sz="1400" dirty="0">
                <a:latin typeface="HGP明朝E" panose="02020900000000000000" pitchFamily="18" charset="-128"/>
                <a:ea typeface="HGP明朝E" panose="02020900000000000000" pitchFamily="18" charset="-128"/>
              </a:rPr>
              <a:t>5,339,</a:t>
            </a:r>
            <a:r>
              <a:rPr lang="ja-JP" altLang="en-US" sz="1400" dirty="0">
                <a:latin typeface="HGP明朝E" panose="02020900000000000000" pitchFamily="18" charset="-128"/>
                <a:ea typeface="HGP明朝E" panose="02020900000000000000" pitchFamily="18" charset="-128"/>
              </a:rPr>
              <a:t>物理的因子による疾病</a:t>
            </a:r>
            <a:r>
              <a:rPr lang="en-US" altLang="ja-JP" sz="1400" dirty="0">
                <a:latin typeface="HGP明朝E" panose="02020900000000000000" pitchFamily="18" charset="-128"/>
                <a:ea typeface="HGP明朝E" panose="02020900000000000000" pitchFamily="18" charset="-128"/>
              </a:rPr>
              <a:t>695,</a:t>
            </a:r>
            <a:r>
              <a:rPr lang="ja-JP" altLang="en-US" sz="1400" dirty="0">
                <a:latin typeface="HGP明朝E" panose="02020900000000000000" pitchFamily="18" charset="-128"/>
                <a:ea typeface="HGP明朝E" panose="02020900000000000000" pitchFamily="18" charset="-128"/>
              </a:rPr>
              <a:t>作業態様に起因する疾病</a:t>
            </a:r>
            <a:r>
              <a:rPr lang="en-US" altLang="ja-JP" sz="1400" dirty="0">
                <a:latin typeface="HGP明朝E" panose="02020900000000000000" pitchFamily="18" charset="-128"/>
                <a:ea typeface="HGP明朝E" panose="02020900000000000000" pitchFamily="18" charset="-128"/>
              </a:rPr>
              <a:t>419,</a:t>
            </a:r>
            <a:r>
              <a:rPr lang="ja-JP" altLang="en-US" sz="1400" dirty="0">
                <a:latin typeface="HGP明朝E" panose="02020900000000000000" pitchFamily="18" charset="-128"/>
                <a:ea typeface="HGP明朝E" panose="02020900000000000000" pitchFamily="18" charset="-128"/>
              </a:rPr>
              <a:t>酸素欠乏症</a:t>
            </a:r>
            <a:r>
              <a:rPr lang="en-US" altLang="ja-JP" sz="1400" dirty="0">
                <a:latin typeface="HGP明朝E" panose="02020900000000000000" pitchFamily="18" charset="-128"/>
                <a:ea typeface="HGP明朝E" panose="02020900000000000000" pitchFamily="18" charset="-128"/>
              </a:rPr>
              <a:t>9,</a:t>
            </a:r>
            <a:r>
              <a:rPr lang="ja-JP" altLang="en-US" sz="1400" dirty="0">
                <a:latin typeface="HGP明朝E" panose="02020900000000000000" pitchFamily="18" charset="-128"/>
                <a:ea typeface="HGP明朝E" panose="02020900000000000000" pitchFamily="18" charset="-128"/>
              </a:rPr>
              <a:t>化学物質等による疾病</a:t>
            </a:r>
            <a:r>
              <a:rPr lang="en-US" altLang="ja-JP" sz="1400" dirty="0">
                <a:latin typeface="HGP明朝E" panose="02020900000000000000" pitchFamily="18" charset="-128"/>
                <a:ea typeface="HGP明朝E" panose="02020900000000000000" pitchFamily="18" charset="-128"/>
              </a:rPr>
              <a:t>247,</a:t>
            </a:r>
            <a:r>
              <a:rPr lang="ja-JP" altLang="en-US" sz="1400" dirty="0">
                <a:latin typeface="HGP明朝E" panose="02020900000000000000" pitchFamily="18" charset="-128"/>
                <a:ea typeface="HGP明朝E" panose="02020900000000000000" pitchFamily="18" charset="-128"/>
              </a:rPr>
              <a:t>じん肺症及びじん肺合併症</a:t>
            </a:r>
            <a:r>
              <a:rPr lang="en-US" altLang="ja-JP" sz="1400" dirty="0">
                <a:latin typeface="HGP明朝E" panose="02020900000000000000" pitchFamily="18" charset="-128"/>
                <a:ea typeface="HGP明朝E" panose="02020900000000000000" pitchFamily="18" charset="-128"/>
              </a:rPr>
              <a:t>251,</a:t>
            </a:r>
            <a:r>
              <a:rPr lang="ja-JP" altLang="en-US" sz="1400" dirty="0">
                <a:latin typeface="HGP明朝E" panose="02020900000000000000" pitchFamily="18" charset="-128"/>
                <a:ea typeface="HGP明朝E" panose="02020900000000000000" pitchFamily="18" charset="-128"/>
              </a:rPr>
              <a:t>病原体による疾病</a:t>
            </a:r>
            <a:r>
              <a:rPr lang="en-US" altLang="ja-JP" sz="1400" dirty="0">
                <a:latin typeface="HGP明朝E" panose="02020900000000000000" pitchFamily="18" charset="-128"/>
                <a:ea typeface="HGP明朝E" panose="02020900000000000000" pitchFamily="18" charset="-128"/>
              </a:rPr>
              <a:t>201,</a:t>
            </a:r>
            <a:r>
              <a:rPr lang="ja-JP" altLang="en-US" sz="1400" dirty="0">
                <a:latin typeface="HGP明朝E" panose="02020900000000000000" pitchFamily="18" charset="-128"/>
                <a:ea typeface="HGP明朝E" panose="02020900000000000000" pitchFamily="18" charset="-128"/>
              </a:rPr>
              <a:t>がん</a:t>
            </a:r>
            <a:r>
              <a:rPr lang="en-US" altLang="ja-JP" sz="1400" dirty="0">
                <a:latin typeface="HGP明朝E" panose="02020900000000000000" pitchFamily="18" charset="-128"/>
                <a:ea typeface="HGP明朝E" panose="02020900000000000000" pitchFamily="18" charset="-128"/>
              </a:rPr>
              <a:t>3,</a:t>
            </a:r>
            <a:r>
              <a:rPr lang="ja-JP" altLang="en-US" sz="1400" dirty="0">
                <a:latin typeface="HGP明朝E" panose="02020900000000000000" pitchFamily="18" charset="-128"/>
                <a:ea typeface="HGP明朝E" panose="02020900000000000000" pitchFamily="18" charset="-128"/>
              </a:rPr>
              <a:t>過重な業務による脳血管疾患</a:t>
            </a:r>
            <a:r>
              <a:rPr lang="en-US" altLang="ja-JP" sz="1400" dirty="0">
                <a:latin typeface="HGP明朝E" panose="02020900000000000000" pitchFamily="18" charset="-128"/>
                <a:ea typeface="HGP明朝E" panose="02020900000000000000" pitchFamily="18" charset="-128"/>
              </a:rPr>
              <a:t>,</a:t>
            </a:r>
            <a:r>
              <a:rPr lang="ja-JP" altLang="en-US" sz="1400" dirty="0">
                <a:latin typeface="HGP明朝E" panose="02020900000000000000" pitchFamily="18" charset="-128"/>
                <a:ea typeface="HGP明朝E" panose="02020900000000000000" pitchFamily="18" charset="-128"/>
              </a:rPr>
              <a:t>心臓疾患等</a:t>
            </a:r>
            <a:r>
              <a:rPr lang="en-US" altLang="ja-JP" sz="1400" dirty="0">
                <a:latin typeface="HGP明朝E" panose="02020900000000000000" pitchFamily="18" charset="-128"/>
                <a:ea typeface="HGP明朝E" panose="02020900000000000000" pitchFamily="18" charset="-128"/>
              </a:rPr>
              <a:t>73,</a:t>
            </a:r>
            <a:r>
              <a:rPr lang="ja-JP" altLang="en-US" sz="1400" dirty="0">
                <a:latin typeface="HGP明朝E" panose="02020900000000000000" pitchFamily="18" charset="-128"/>
                <a:ea typeface="HGP明朝E" panose="02020900000000000000" pitchFamily="18" charset="-128"/>
              </a:rPr>
              <a:t>強い心理的負荷を伴う業務による精神障害</a:t>
            </a:r>
            <a:r>
              <a:rPr lang="en-US" altLang="ja-JP" sz="1400" dirty="0">
                <a:latin typeface="HGP明朝E" panose="02020900000000000000" pitchFamily="18" charset="-128"/>
                <a:ea typeface="HGP明朝E" panose="02020900000000000000" pitchFamily="18" charset="-128"/>
              </a:rPr>
              <a:t>57,</a:t>
            </a:r>
            <a:r>
              <a:rPr lang="ja-JP" altLang="en-US" sz="1400" dirty="0">
                <a:latin typeface="HGP明朝E" panose="02020900000000000000" pitchFamily="18" charset="-128"/>
                <a:ea typeface="HGP明朝E" panose="02020900000000000000" pitchFamily="18" charset="-128"/>
              </a:rPr>
              <a:t>その他業務に起因することの明らかな疾病</a:t>
            </a:r>
            <a:r>
              <a:rPr lang="en-US" altLang="ja-JP" sz="1400" dirty="0">
                <a:latin typeface="HGP明朝E" panose="02020900000000000000" pitchFamily="18" charset="-128"/>
                <a:ea typeface="HGP明朝E" panose="02020900000000000000" pitchFamily="18" charset="-128"/>
              </a:rPr>
              <a:t>74</a:t>
            </a:r>
            <a:r>
              <a:rPr lang="ja-JP" altLang="en-US" sz="1400" dirty="0">
                <a:latin typeface="HGP明朝E" panose="02020900000000000000" pitchFamily="18" charset="-128"/>
                <a:ea typeface="HGP明朝E" panose="02020900000000000000" pitchFamily="18" charset="-128"/>
              </a:rPr>
              <a:t>である。</a:t>
            </a:r>
            <a:endParaRPr lang="en-US" altLang="ja-JP" sz="1400" dirty="0">
              <a:latin typeface="HGP明朝E" panose="02020900000000000000" pitchFamily="18" charset="-128"/>
              <a:ea typeface="HGP明朝E" panose="02020900000000000000" pitchFamily="18" charset="-128"/>
            </a:endParaRPr>
          </a:p>
          <a:p>
            <a:pPr>
              <a:lnSpc>
                <a:spcPts val="2064"/>
              </a:lnSpc>
            </a:pPr>
            <a:r>
              <a:rPr lang="ja-JP" altLang="en-US" sz="1400" dirty="0">
                <a:latin typeface="HGP明朝E" panose="02020900000000000000" pitchFamily="18" charset="-128"/>
                <a:ea typeface="HGP明朝E" panose="02020900000000000000" pitchFamily="18" charset="-128"/>
              </a:rPr>
              <a:t>　毎年度似たような状況で</a:t>
            </a:r>
            <a:r>
              <a:rPr lang="en-US" altLang="ja-JP" sz="1400" dirty="0">
                <a:latin typeface="HGP明朝E" panose="02020900000000000000" pitchFamily="18" charset="-128"/>
                <a:ea typeface="HGP明朝E" panose="02020900000000000000" pitchFamily="18" charset="-128"/>
              </a:rPr>
              <a:t>,</a:t>
            </a:r>
            <a:r>
              <a:rPr lang="ja-JP" altLang="en-US" sz="1400" dirty="0">
                <a:latin typeface="HGP明朝E" panose="02020900000000000000" pitchFamily="18" charset="-128"/>
                <a:ea typeface="HGP明朝E" panose="02020900000000000000" pitchFamily="18" charset="-128"/>
              </a:rPr>
              <a:t>発生件数が一番多いのが腰痛</a:t>
            </a:r>
            <a:r>
              <a:rPr lang="en-US" altLang="ja-JP" sz="1400" dirty="0">
                <a:latin typeface="HGP明朝E" panose="02020900000000000000" pitchFamily="18" charset="-128"/>
                <a:ea typeface="HGP明朝E" panose="02020900000000000000" pitchFamily="18" charset="-128"/>
              </a:rPr>
              <a:t>(</a:t>
            </a:r>
            <a:r>
              <a:rPr lang="ja-JP" altLang="en-US" sz="1400" dirty="0">
                <a:latin typeface="HGP明朝E" panose="02020900000000000000" pitchFamily="18" charset="-128"/>
                <a:ea typeface="HGP明朝E" panose="02020900000000000000" pitchFamily="18" charset="-128"/>
              </a:rPr>
              <a:t>負傷に起因する疾病</a:t>
            </a:r>
            <a:r>
              <a:rPr lang="en-US" altLang="ja-JP" sz="1400" dirty="0">
                <a:latin typeface="HGP明朝E" panose="02020900000000000000" pitchFamily="18" charset="-128"/>
                <a:ea typeface="HGP明朝E" panose="02020900000000000000" pitchFamily="18" charset="-128"/>
              </a:rPr>
              <a:t>)</a:t>
            </a:r>
            <a:r>
              <a:rPr lang="ja-JP" altLang="en-US" sz="1400" dirty="0">
                <a:latin typeface="HGP明朝E" panose="02020900000000000000" pitchFamily="18" charset="-128"/>
                <a:ea typeface="HGP明朝E" panose="02020900000000000000" pitchFamily="18" charset="-128"/>
              </a:rPr>
              <a:t>である</a:t>
            </a:r>
            <a:r>
              <a:rPr lang="ja-JP" altLang="en-US" sz="1400" dirty="0" smtClean="0">
                <a:latin typeface="HGP明朝E" panose="02020900000000000000" pitchFamily="18" charset="-128"/>
                <a:ea typeface="HGP明朝E" panose="02020900000000000000" pitchFamily="18" charset="-128"/>
              </a:rPr>
              <a:t>。</a:t>
            </a:r>
            <a:endParaRPr lang="en-US" altLang="ja-JP" sz="1400" dirty="0">
              <a:latin typeface="HGP明朝E" panose="02020900000000000000" pitchFamily="18" charset="-128"/>
              <a:ea typeface="HGP明朝E" panose="02020900000000000000" pitchFamily="18" charset="-128"/>
            </a:endParaRPr>
          </a:p>
        </p:txBody>
      </p:sp>
      <p:sp>
        <p:nvSpPr>
          <p:cNvPr id="2" name="スライド番号プレースホルダー 1"/>
          <p:cNvSpPr>
            <a:spLocks noGrp="1"/>
          </p:cNvSpPr>
          <p:nvPr>
            <p:ph type="sldNum" sz="quarter" idx="10"/>
          </p:nvPr>
        </p:nvSpPr>
        <p:spPr/>
        <p:txBody>
          <a:bodyPr/>
          <a:lstStyle/>
          <a:p>
            <a:fld id="{5F65748C-C6D8-4748-808C-1CEA1825BD04}" type="slidenum">
              <a:rPr kumimoji="1" lang="ja-JP" altLang="en-US" smtClean="0"/>
              <a:t>76</a:t>
            </a:fld>
            <a:endParaRPr kumimoji="1" lang="ja-JP" altLang="en-US"/>
          </a:p>
        </p:txBody>
      </p:sp>
    </p:spTree>
    <p:extLst>
      <p:ext uri="{BB962C8B-B14F-4D97-AF65-F5344CB8AC3E}">
        <p14:creationId xmlns:p14="http://schemas.microsoft.com/office/powerpoint/2010/main" val="2563823351"/>
      </p:ext>
    </p:extLst>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lang="en-US" altLang="ja-JP" sz="1400" dirty="0">
                <a:solidFill>
                  <a:prstClr val="black"/>
                </a:solidFill>
                <a:latin typeface="HGP明朝E" panose="02020900000000000000" pitchFamily="18" charset="-128"/>
                <a:ea typeface="HGP明朝E" panose="02020900000000000000" pitchFamily="18" charset="-128"/>
              </a:rPr>
              <a:t>【</a:t>
            </a:r>
            <a:r>
              <a:rPr lang="ja-JP" altLang="en-US" sz="1400" dirty="0">
                <a:solidFill>
                  <a:prstClr val="black"/>
                </a:solidFill>
                <a:latin typeface="HGP明朝E" panose="02020900000000000000" pitchFamily="18" charset="-128"/>
                <a:ea typeface="HGP明朝E" panose="02020900000000000000" pitchFamily="18" charset="-128"/>
              </a:rPr>
              <a:t>ラベルでアクションとは</a:t>
            </a:r>
            <a:r>
              <a:rPr lang="en-US" altLang="ja-JP" sz="1400" dirty="0">
                <a:solidFill>
                  <a:prstClr val="black"/>
                </a:solidFill>
                <a:latin typeface="HGP明朝E" panose="02020900000000000000" pitchFamily="18" charset="-128"/>
                <a:ea typeface="HGP明朝E" panose="02020900000000000000" pitchFamily="18" charset="-128"/>
              </a:rPr>
              <a:t>】</a:t>
            </a:r>
          </a:p>
          <a:p>
            <a:r>
              <a:rPr lang="ja-JP" altLang="en-US" sz="1400" dirty="0">
                <a:solidFill>
                  <a:prstClr val="black"/>
                </a:solidFill>
                <a:latin typeface="HGP明朝E" panose="02020900000000000000" pitchFamily="18" charset="-128"/>
                <a:ea typeface="HGP明朝E" panose="02020900000000000000" pitchFamily="18" charset="-128"/>
              </a:rPr>
              <a:t>　人体に有害な化学物質等</a:t>
            </a:r>
            <a:r>
              <a:rPr lang="en-US" altLang="ja-JP" sz="1400" dirty="0">
                <a:solidFill>
                  <a:prstClr val="black"/>
                </a:solidFill>
                <a:latin typeface="HGP明朝E" panose="02020900000000000000" pitchFamily="18" charset="-128"/>
                <a:ea typeface="HGP明朝E" panose="02020900000000000000" pitchFamily="18" charset="-128"/>
              </a:rPr>
              <a:t>(640</a:t>
            </a:r>
            <a:r>
              <a:rPr lang="ja-JP" altLang="en-US" sz="1400" dirty="0">
                <a:solidFill>
                  <a:prstClr val="black"/>
                </a:solidFill>
                <a:latin typeface="HGP明朝E" panose="02020900000000000000" pitchFamily="18" charset="-128"/>
                <a:ea typeface="HGP明朝E" panose="02020900000000000000" pitchFamily="18" charset="-128"/>
              </a:rPr>
              <a:t>物質まで拡大</a:t>
            </a:r>
            <a:r>
              <a:rPr lang="en-US" altLang="ja-JP" sz="1400" dirty="0">
                <a:solidFill>
                  <a:prstClr val="black"/>
                </a:solidFill>
                <a:latin typeface="HGP明朝E" panose="02020900000000000000" pitchFamily="18" charset="-128"/>
                <a:ea typeface="HGP明朝E" panose="02020900000000000000" pitchFamily="18" charset="-128"/>
              </a:rPr>
              <a:t>)</a:t>
            </a:r>
            <a:r>
              <a:rPr lang="ja-JP" altLang="en-US" sz="1400" dirty="0">
                <a:solidFill>
                  <a:prstClr val="black"/>
                </a:solidFill>
                <a:latin typeface="HGP明朝E" panose="02020900000000000000" pitchFamily="18" charset="-128"/>
                <a:ea typeface="HGP明朝E" panose="02020900000000000000" pitchFamily="18" charset="-128"/>
              </a:rPr>
              <a:t>を容器に入れるなどして提供する者は</a:t>
            </a:r>
            <a:r>
              <a:rPr lang="en-US" altLang="ja-JP" sz="1400" dirty="0">
                <a:solidFill>
                  <a:prstClr val="black"/>
                </a:solidFill>
                <a:latin typeface="HGP明朝E" panose="02020900000000000000" pitchFamily="18" charset="-128"/>
                <a:ea typeface="HGP明朝E" panose="02020900000000000000" pitchFamily="18" charset="-128"/>
              </a:rPr>
              <a:t>,</a:t>
            </a:r>
            <a:r>
              <a:rPr lang="ja-JP" altLang="en-US" sz="1400" dirty="0">
                <a:solidFill>
                  <a:prstClr val="black"/>
                </a:solidFill>
                <a:latin typeface="HGP明朝E" panose="02020900000000000000" pitchFamily="18" charset="-128"/>
                <a:ea typeface="HGP明朝E" panose="02020900000000000000" pitchFamily="18" charset="-128"/>
              </a:rPr>
              <a:t>その容器等にラベル表示しなければならない。</a:t>
            </a:r>
            <a:endParaRPr lang="en-US" altLang="ja-JP" sz="1400" dirty="0">
              <a:solidFill>
                <a:prstClr val="black"/>
              </a:solidFill>
              <a:latin typeface="HGP明朝E" panose="02020900000000000000" pitchFamily="18" charset="-128"/>
              <a:ea typeface="HGP明朝E" panose="02020900000000000000" pitchFamily="18" charset="-128"/>
            </a:endParaRPr>
          </a:p>
          <a:p>
            <a:pPr>
              <a:lnSpc>
                <a:spcPts val="2064"/>
              </a:lnSpc>
            </a:pPr>
            <a:r>
              <a:rPr lang="ja-JP" altLang="en-US" sz="1400" dirty="0">
                <a:solidFill>
                  <a:prstClr val="black"/>
                </a:solidFill>
                <a:latin typeface="HGP明朝E" panose="02020900000000000000" pitchFamily="18" charset="-128"/>
                <a:ea typeface="HGP明朝E" panose="02020900000000000000" pitchFamily="18" charset="-128"/>
              </a:rPr>
              <a:t>　このラベル表示を効果的に活用することで</a:t>
            </a:r>
            <a:r>
              <a:rPr lang="en-US" altLang="ja-JP" sz="1400" dirty="0">
                <a:solidFill>
                  <a:prstClr val="black"/>
                </a:solidFill>
                <a:latin typeface="HGP明朝E" panose="02020900000000000000" pitchFamily="18" charset="-128"/>
                <a:ea typeface="HGP明朝E" panose="02020900000000000000" pitchFamily="18" charset="-128"/>
              </a:rPr>
              <a:t>,</a:t>
            </a:r>
            <a:r>
              <a:rPr lang="ja-JP" altLang="en-US" sz="1400" dirty="0">
                <a:solidFill>
                  <a:prstClr val="black"/>
                </a:solidFill>
                <a:latin typeface="HGP明朝E" panose="02020900000000000000" pitchFamily="18" charset="-128"/>
                <a:ea typeface="HGP明朝E" panose="02020900000000000000" pitchFamily="18" charset="-128"/>
              </a:rPr>
              <a:t>ユーザー企業での</a:t>
            </a:r>
            <a:r>
              <a:rPr lang="en-US" altLang="ja-JP" sz="1400" dirty="0">
                <a:solidFill>
                  <a:prstClr val="black"/>
                </a:solidFill>
                <a:latin typeface="HGP明朝E" panose="02020900000000000000" pitchFamily="18" charset="-128"/>
                <a:ea typeface="HGP明朝E" panose="02020900000000000000" pitchFamily="18" charset="-128"/>
              </a:rPr>
              <a:t>SDS</a:t>
            </a:r>
            <a:r>
              <a:rPr lang="ja-JP" altLang="en-US" sz="1400" dirty="0">
                <a:solidFill>
                  <a:prstClr val="black"/>
                </a:solidFill>
                <a:latin typeface="HGP明朝E" panose="02020900000000000000" pitchFamily="18" charset="-128"/>
                <a:ea typeface="HGP明朝E" panose="02020900000000000000" pitchFamily="18" charset="-128"/>
              </a:rPr>
              <a:t>の確認及び適切なリスクアセスメント実施することとなる。</a:t>
            </a:r>
            <a:endParaRPr lang="en-US" altLang="ja-JP" sz="1400" dirty="0">
              <a:solidFill>
                <a:prstClr val="black"/>
              </a:solidFill>
              <a:latin typeface="HGP明朝E" panose="02020900000000000000" pitchFamily="18" charset="-128"/>
              <a:ea typeface="HGP明朝E" panose="02020900000000000000" pitchFamily="18" charset="-128"/>
            </a:endParaRPr>
          </a:p>
          <a:p>
            <a:r>
              <a:rPr lang="ja-JP" altLang="en-US" sz="1400" dirty="0">
                <a:solidFill>
                  <a:prstClr val="black"/>
                </a:solidFill>
                <a:latin typeface="HGP明朝E" panose="02020900000000000000" pitchFamily="18" charset="-128"/>
                <a:ea typeface="HGP明朝E" panose="02020900000000000000" pitchFamily="18" charset="-128"/>
              </a:rPr>
              <a:t>　化学品を受け取った事業者が</a:t>
            </a:r>
            <a:r>
              <a:rPr lang="en-US" altLang="ja-JP" sz="1400" dirty="0">
                <a:solidFill>
                  <a:prstClr val="black"/>
                </a:solidFill>
                <a:latin typeface="HGP明朝E" panose="02020900000000000000" pitchFamily="18" charset="-128"/>
                <a:ea typeface="HGP明朝E" panose="02020900000000000000" pitchFamily="18" charset="-128"/>
              </a:rPr>
              <a:t>,</a:t>
            </a:r>
            <a:r>
              <a:rPr lang="ja-JP" altLang="en-US" sz="1400" dirty="0">
                <a:solidFill>
                  <a:prstClr val="black"/>
                </a:solidFill>
                <a:latin typeface="HGP明朝E" panose="02020900000000000000" pitchFamily="18" charset="-128"/>
                <a:ea typeface="HGP明朝E" panose="02020900000000000000" pitchFamily="18" charset="-128"/>
              </a:rPr>
              <a:t>ラベルを見て有害性等に気づき</a:t>
            </a:r>
            <a:r>
              <a:rPr lang="en-US" altLang="ja-JP" sz="1400" dirty="0">
                <a:solidFill>
                  <a:prstClr val="black"/>
                </a:solidFill>
                <a:latin typeface="HGP明朝E" panose="02020900000000000000" pitchFamily="18" charset="-128"/>
                <a:ea typeface="HGP明朝E" panose="02020900000000000000" pitchFamily="18" charset="-128"/>
              </a:rPr>
              <a:t>,</a:t>
            </a:r>
            <a:r>
              <a:rPr lang="ja-JP" altLang="en-US" sz="1400" dirty="0">
                <a:solidFill>
                  <a:prstClr val="black"/>
                </a:solidFill>
                <a:latin typeface="HGP明朝E" panose="02020900000000000000" pitchFamily="18" charset="-128"/>
                <a:ea typeface="HGP明朝E" panose="02020900000000000000" pitchFamily="18" charset="-128"/>
              </a:rPr>
              <a:t>アクション</a:t>
            </a:r>
            <a:r>
              <a:rPr lang="en-US" altLang="ja-JP" sz="1400" dirty="0">
                <a:solidFill>
                  <a:prstClr val="black"/>
                </a:solidFill>
                <a:latin typeface="HGP明朝E" panose="02020900000000000000" pitchFamily="18" charset="-128"/>
                <a:ea typeface="HGP明朝E" panose="02020900000000000000" pitchFamily="18" charset="-128"/>
              </a:rPr>
              <a:t>｢SDS</a:t>
            </a:r>
            <a:r>
              <a:rPr lang="ja-JP" altLang="en-US" sz="1400" dirty="0">
                <a:solidFill>
                  <a:prstClr val="black"/>
                </a:solidFill>
                <a:latin typeface="HGP明朝E" panose="02020900000000000000" pitchFamily="18" charset="-128"/>
                <a:ea typeface="HGP明朝E" panose="02020900000000000000" pitchFamily="18" charset="-128"/>
              </a:rPr>
              <a:t>の確認とリスクアセスメントの実施</a:t>
            </a:r>
            <a:r>
              <a:rPr lang="en-US" altLang="ja-JP" sz="1400" dirty="0">
                <a:solidFill>
                  <a:prstClr val="black"/>
                </a:solidFill>
                <a:latin typeface="HGP明朝E" panose="02020900000000000000" pitchFamily="18" charset="-128"/>
                <a:ea typeface="HGP明朝E" panose="02020900000000000000" pitchFamily="18" charset="-128"/>
              </a:rPr>
              <a:t>｣</a:t>
            </a:r>
            <a:r>
              <a:rPr lang="ja-JP" altLang="en-US" sz="1400" dirty="0">
                <a:solidFill>
                  <a:prstClr val="black"/>
                </a:solidFill>
                <a:latin typeface="HGP明朝E" panose="02020900000000000000" pitchFamily="18" charset="-128"/>
                <a:ea typeface="HGP明朝E" panose="02020900000000000000" pitchFamily="18" charset="-128"/>
              </a:rPr>
              <a:t>を取ることが</a:t>
            </a:r>
            <a:r>
              <a:rPr lang="en-US" altLang="ja-JP" sz="1400" dirty="0">
                <a:solidFill>
                  <a:prstClr val="black"/>
                </a:solidFill>
                <a:latin typeface="HGP明朝E" panose="02020900000000000000" pitchFamily="18" charset="-128"/>
                <a:ea typeface="HGP明朝E" panose="02020900000000000000" pitchFamily="18" charset="-128"/>
              </a:rPr>
              <a:t>｢</a:t>
            </a:r>
            <a:r>
              <a:rPr lang="ja-JP" altLang="en-US" sz="1400" dirty="0">
                <a:solidFill>
                  <a:prstClr val="black"/>
                </a:solidFill>
                <a:latin typeface="HGP明朝E" panose="02020900000000000000" pitchFamily="18" charset="-128"/>
                <a:ea typeface="HGP明朝E" panose="02020900000000000000" pitchFamily="18" charset="-128"/>
              </a:rPr>
              <a:t>ラベルでアクション</a:t>
            </a:r>
            <a:r>
              <a:rPr lang="en-US" altLang="ja-JP" sz="1400" dirty="0">
                <a:solidFill>
                  <a:prstClr val="black"/>
                </a:solidFill>
                <a:latin typeface="HGP明朝E" panose="02020900000000000000" pitchFamily="18" charset="-128"/>
                <a:ea typeface="HGP明朝E" panose="02020900000000000000" pitchFamily="18" charset="-128"/>
              </a:rPr>
              <a:t>｣</a:t>
            </a:r>
            <a:r>
              <a:rPr lang="ja-JP" altLang="en-US" sz="1400" dirty="0">
                <a:solidFill>
                  <a:prstClr val="black"/>
                </a:solidFill>
                <a:latin typeface="HGP明朝E" panose="02020900000000000000" pitchFamily="18" charset="-128"/>
                <a:ea typeface="HGP明朝E" panose="02020900000000000000" pitchFamily="18" charset="-128"/>
              </a:rPr>
              <a:t>である。</a:t>
            </a:r>
            <a:endParaRPr lang="en-US" altLang="ja-JP" sz="1400" dirty="0">
              <a:solidFill>
                <a:prstClr val="black"/>
              </a:solidFill>
              <a:latin typeface="HGP明朝E" panose="02020900000000000000" pitchFamily="18" charset="-128"/>
              <a:ea typeface="HGP明朝E" panose="02020900000000000000" pitchFamily="18" charset="-128"/>
            </a:endParaRPr>
          </a:p>
          <a:p>
            <a:endParaRPr lang="en-US" altLang="ja-JP" sz="1400" dirty="0">
              <a:solidFill>
                <a:prstClr val="black"/>
              </a:solidFill>
              <a:latin typeface="HGP明朝E" panose="02020900000000000000" pitchFamily="18" charset="-128"/>
              <a:ea typeface="HGP明朝E" panose="02020900000000000000" pitchFamily="18" charset="-128"/>
            </a:endParaRPr>
          </a:p>
          <a:p>
            <a:r>
              <a:rPr lang="en-US" altLang="ja-JP" sz="1400" dirty="0">
                <a:solidFill>
                  <a:prstClr val="black"/>
                </a:solidFill>
                <a:latin typeface="HGP明朝E" panose="02020900000000000000" pitchFamily="18" charset="-128"/>
                <a:ea typeface="HGP明朝E" panose="02020900000000000000" pitchFamily="18" charset="-128"/>
              </a:rPr>
              <a:t>【</a:t>
            </a:r>
            <a:r>
              <a:rPr lang="ja-JP" altLang="en-US" sz="1400" dirty="0">
                <a:solidFill>
                  <a:prstClr val="black"/>
                </a:solidFill>
                <a:latin typeface="HGP明朝E" panose="02020900000000000000" pitchFamily="18" charset="-128"/>
                <a:ea typeface="HGP明朝E" panose="02020900000000000000" pitchFamily="18" charset="-128"/>
              </a:rPr>
              <a:t>その他の化学物質管理のポイント</a:t>
            </a:r>
            <a:r>
              <a:rPr lang="en-US" altLang="ja-JP" sz="1400" dirty="0">
                <a:solidFill>
                  <a:prstClr val="black"/>
                </a:solidFill>
                <a:latin typeface="HGP明朝E" panose="02020900000000000000" pitchFamily="18" charset="-128"/>
                <a:ea typeface="HGP明朝E" panose="02020900000000000000" pitchFamily="18" charset="-128"/>
              </a:rPr>
              <a:t>】</a:t>
            </a:r>
            <a:r>
              <a:rPr lang="ja-JP" altLang="en-US" sz="1400" dirty="0">
                <a:solidFill>
                  <a:prstClr val="black"/>
                </a:solidFill>
                <a:latin typeface="HGP明朝E" panose="02020900000000000000" pitchFamily="18" charset="-128"/>
                <a:ea typeface="HGP明朝E" panose="02020900000000000000" pitchFamily="18" charset="-128"/>
              </a:rPr>
              <a:t>　</a:t>
            </a:r>
            <a:endParaRPr lang="en-US" altLang="ja-JP" sz="1400" dirty="0">
              <a:solidFill>
                <a:prstClr val="black"/>
              </a:solidFill>
              <a:latin typeface="HGP明朝E" panose="02020900000000000000" pitchFamily="18" charset="-128"/>
              <a:ea typeface="HGP明朝E" panose="02020900000000000000" pitchFamily="18" charset="-128"/>
            </a:endParaRPr>
          </a:p>
          <a:p>
            <a:r>
              <a:rPr lang="ja-JP" altLang="en-US" sz="1400" dirty="0">
                <a:solidFill>
                  <a:prstClr val="black"/>
                </a:solidFill>
                <a:latin typeface="HGP明朝E" panose="02020900000000000000" pitchFamily="18" charset="-128"/>
                <a:ea typeface="HGP明朝E" panose="02020900000000000000" pitchFamily="18" charset="-128"/>
              </a:rPr>
              <a:t>① 発がん性に重点を置いた有害性情報等に基づく化学物質の管理対策</a:t>
            </a:r>
          </a:p>
          <a:p>
            <a:r>
              <a:rPr lang="ja-JP" altLang="en-US" sz="1400" dirty="0">
                <a:solidFill>
                  <a:prstClr val="black"/>
                </a:solidFill>
                <a:latin typeface="HGP明朝E" panose="02020900000000000000" pitchFamily="18" charset="-128"/>
                <a:ea typeface="HGP明朝E" panose="02020900000000000000" pitchFamily="18" charset="-128"/>
              </a:rPr>
              <a:t>② 危険有害性情報の適切な伝達・提供とリスクアセスメント等の促進</a:t>
            </a:r>
          </a:p>
          <a:p>
            <a:r>
              <a:rPr lang="ja-JP" altLang="en-US" sz="1400" dirty="0">
                <a:solidFill>
                  <a:prstClr val="black"/>
                </a:solidFill>
                <a:latin typeface="HGP明朝E" panose="02020900000000000000" pitchFamily="18" charset="-128"/>
                <a:ea typeface="HGP明朝E" panose="02020900000000000000" pitchFamily="18" charset="-128"/>
              </a:rPr>
              <a:t>③ 作業環境管理の徹底と</a:t>
            </a:r>
            <a:r>
              <a:rPr lang="ja-JP" altLang="en-US" sz="1400" dirty="0" smtClean="0">
                <a:solidFill>
                  <a:prstClr val="black"/>
                </a:solidFill>
                <a:latin typeface="HGP明朝E" panose="02020900000000000000" pitchFamily="18" charset="-128"/>
                <a:ea typeface="HGP明朝E" panose="02020900000000000000" pitchFamily="18" charset="-128"/>
              </a:rPr>
              <a:t>改善</a:t>
            </a:r>
            <a:endParaRPr lang="ja-JP" altLang="en-US" dirty="0">
              <a:solidFill>
                <a:prstClr val="black"/>
              </a:solidFill>
              <a:latin typeface="HGP明朝E" panose="02020900000000000000" pitchFamily="18" charset="-128"/>
              <a:ea typeface="HGP明朝E" panose="02020900000000000000" pitchFamily="18" charset="-128"/>
            </a:endParaRPr>
          </a:p>
        </p:txBody>
      </p:sp>
      <p:sp>
        <p:nvSpPr>
          <p:cNvPr id="4" name="スライド番号プレースホルダー 3"/>
          <p:cNvSpPr>
            <a:spLocks noGrp="1"/>
          </p:cNvSpPr>
          <p:nvPr>
            <p:ph type="sldNum" sz="quarter" idx="10"/>
          </p:nvPr>
        </p:nvSpPr>
        <p:spPr/>
        <p:txBody>
          <a:bodyPr/>
          <a:lstStyle/>
          <a:p>
            <a:fld id="{42F05900-31AE-40EC-86E8-9D1650B2F976}" type="slidenum">
              <a:rPr kumimoji="1" lang="ja-JP" altLang="en-US" smtClean="0"/>
              <a:t>77</a:t>
            </a:fld>
            <a:endParaRPr kumimoji="1" lang="ja-JP" altLang="en-US"/>
          </a:p>
        </p:txBody>
      </p:sp>
    </p:spTree>
    <p:extLst>
      <p:ext uri="{BB962C8B-B14F-4D97-AF65-F5344CB8AC3E}">
        <p14:creationId xmlns:p14="http://schemas.microsoft.com/office/powerpoint/2010/main" val="2390316701"/>
      </p:ext>
    </p:extLst>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defTabSz="1022717">
              <a:defRPr/>
            </a:pPr>
            <a:r>
              <a:rPr lang="ja-JP" altLang="en-US" sz="1400" dirty="0">
                <a:latin typeface="HGP明朝E" panose="02020900000000000000" pitchFamily="18" charset="-128"/>
                <a:ea typeface="HGP明朝E" panose="02020900000000000000" pitchFamily="18" charset="-128"/>
              </a:rPr>
              <a:t>　当該安衛法改正当時</a:t>
            </a:r>
            <a:r>
              <a:rPr lang="en-US" altLang="ja-JP" sz="1400" dirty="0">
                <a:latin typeface="HGP明朝E" panose="02020900000000000000" pitchFamily="18" charset="-128"/>
                <a:ea typeface="HGP明朝E" panose="02020900000000000000" pitchFamily="18" charset="-128"/>
              </a:rPr>
              <a:t>(</a:t>
            </a:r>
            <a:r>
              <a:rPr lang="ja-JP" altLang="en-US" sz="1400" dirty="0">
                <a:latin typeface="HGP明朝E" panose="02020900000000000000" pitchFamily="18" charset="-128"/>
                <a:ea typeface="HGP明朝E" panose="02020900000000000000" pitchFamily="18" charset="-128"/>
              </a:rPr>
              <a:t>平成</a:t>
            </a:r>
            <a:r>
              <a:rPr lang="en-US" altLang="ja-JP" sz="1400" dirty="0">
                <a:latin typeface="HGP明朝E" panose="02020900000000000000" pitchFamily="18" charset="-128"/>
                <a:ea typeface="HGP明朝E" panose="02020900000000000000" pitchFamily="18" charset="-128"/>
              </a:rPr>
              <a:t>28</a:t>
            </a:r>
            <a:r>
              <a:rPr lang="ja-JP" altLang="en-US" sz="1400" dirty="0">
                <a:latin typeface="HGP明朝E" panose="02020900000000000000" pitchFamily="18" charset="-128"/>
                <a:ea typeface="HGP明朝E" panose="02020900000000000000" pitchFamily="18" charset="-128"/>
              </a:rPr>
              <a:t>年</a:t>
            </a:r>
            <a:r>
              <a:rPr lang="en-US" altLang="ja-JP" sz="1400" dirty="0">
                <a:latin typeface="HGP明朝E" panose="02020900000000000000" pitchFamily="18" charset="-128"/>
                <a:ea typeface="HGP明朝E" panose="02020900000000000000" pitchFamily="18" charset="-128"/>
              </a:rPr>
              <a:t>)</a:t>
            </a:r>
            <a:r>
              <a:rPr lang="ja-JP" altLang="en-US" sz="1400" dirty="0">
                <a:latin typeface="HGP明朝E" panose="02020900000000000000" pitchFamily="18" charset="-128"/>
                <a:ea typeface="HGP明朝E" panose="02020900000000000000" pitchFamily="18" charset="-128"/>
              </a:rPr>
              <a:t>において</a:t>
            </a:r>
            <a:r>
              <a:rPr lang="en-US" altLang="ja-JP" sz="1400" dirty="0">
                <a:latin typeface="HGP明朝E" panose="02020900000000000000" pitchFamily="18" charset="-128"/>
                <a:ea typeface="HGP明朝E" panose="02020900000000000000" pitchFamily="18" charset="-128"/>
              </a:rPr>
              <a:t>,</a:t>
            </a:r>
            <a:r>
              <a:rPr lang="ja-JP" altLang="en-US" sz="1400" dirty="0">
                <a:latin typeface="HGP明朝E" panose="02020900000000000000" pitchFamily="18" charset="-128"/>
                <a:ea typeface="HGP明朝E" panose="02020900000000000000" pitchFamily="18" charset="-128"/>
              </a:rPr>
              <a:t>リスクアセスメントの対象物質は</a:t>
            </a:r>
            <a:r>
              <a:rPr lang="en-US" altLang="ja-JP" sz="1400" dirty="0">
                <a:latin typeface="HGP明朝E" panose="02020900000000000000" pitchFamily="18" charset="-128"/>
                <a:ea typeface="HGP明朝E" panose="02020900000000000000" pitchFamily="18" charset="-128"/>
              </a:rPr>
              <a:t>640</a:t>
            </a:r>
            <a:r>
              <a:rPr lang="ja-JP" altLang="en-US" sz="1400" dirty="0">
                <a:latin typeface="HGP明朝E" panose="02020900000000000000" pitchFamily="18" charset="-128"/>
                <a:ea typeface="HGP明朝E" panose="02020900000000000000" pitchFamily="18" charset="-128"/>
              </a:rPr>
              <a:t>物質であった。</a:t>
            </a:r>
            <a:endParaRPr lang="en-US" altLang="ja-JP" sz="1400" dirty="0">
              <a:latin typeface="HGP明朝E" panose="02020900000000000000" pitchFamily="18" charset="-128"/>
              <a:ea typeface="HGP明朝E" panose="02020900000000000000" pitchFamily="18" charset="-128"/>
            </a:endParaRPr>
          </a:p>
          <a:p>
            <a:pPr defTabSz="1022717">
              <a:defRPr/>
            </a:pPr>
            <a:endParaRPr lang="en-US" altLang="ja-JP" sz="1400" dirty="0">
              <a:latin typeface="HGP明朝E" panose="02020900000000000000" pitchFamily="18" charset="-128"/>
              <a:ea typeface="HGP明朝E" panose="02020900000000000000" pitchFamily="18" charset="-128"/>
            </a:endParaRPr>
          </a:p>
          <a:p>
            <a:pPr>
              <a:lnSpc>
                <a:spcPts val="2064"/>
              </a:lnSpc>
            </a:pPr>
            <a:r>
              <a:rPr lang="ja-JP" altLang="en-US" sz="1400" dirty="0">
                <a:solidFill>
                  <a:prstClr val="black"/>
                </a:solidFill>
                <a:latin typeface="HGP明朝E" panose="02020900000000000000" pitchFamily="18" charset="-128"/>
                <a:ea typeface="HGP明朝E" panose="02020900000000000000" pitchFamily="18" charset="-128"/>
              </a:rPr>
              <a:t>　</a:t>
            </a:r>
            <a:r>
              <a:rPr lang="en-US" altLang="ja-JP" sz="1400" dirty="0">
                <a:solidFill>
                  <a:prstClr val="black"/>
                </a:solidFill>
                <a:latin typeface="HGP明朝E" panose="02020900000000000000" pitchFamily="18" charset="-128"/>
                <a:ea typeface="HGP明朝E" panose="02020900000000000000" pitchFamily="18" charset="-128"/>
              </a:rPr>
              <a:t>｢</a:t>
            </a:r>
            <a:r>
              <a:rPr lang="ja-JP" altLang="en-US" sz="1400" dirty="0">
                <a:solidFill>
                  <a:prstClr val="black"/>
                </a:solidFill>
                <a:latin typeface="HGP明朝E" panose="02020900000000000000" pitchFamily="18" charset="-128"/>
                <a:ea typeface="HGP明朝E" panose="02020900000000000000" pitchFamily="18" charset="-128"/>
              </a:rPr>
              <a:t>コントロール・バンディング</a:t>
            </a:r>
            <a:r>
              <a:rPr lang="en-US" altLang="ja-JP" sz="1400" dirty="0">
                <a:solidFill>
                  <a:prstClr val="black"/>
                </a:solidFill>
                <a:latin typeface="HGP明朝E" panose="02020900000000000000" pitchFamily="18" charset="-128"/>
                <a:ea typeface="HGP明朝E" panose="02020900000000000000" pitchFamily="18" charset="-128"/>
              </a:rPr>
              <a:t>｣</a:t>
            </a:r>
            <a:r>
              <a:rPr lang="ja-JP" altLang="en-US" sz="1400" dirty="0">
                <a:solidFill>
                  <a:prstClr val="black"/>
                </a:solidFill>
                <a:latin typeface="HGP明朝E" panose="02020900000000000000" pitchFamily="18" charset="-128"/>
                <a:ea typeface="HGP明朝E" panose="02020900000000000000" pitchFamily="18" charset="-128"/>
              </a:rPr>
              <a:t>は簡易なリスクアセスメント手法の一つで</a:t>
            </a:r>
            <a:r>
              <a:rPr lang="en-US" altLang="ja-JP" sz="1400" dirty="0">
                <a:solidFill>
                  <a:prstClr val="black"/>
                </a:solidFill>
                <a:latin typeface="HGP明朝E" panose="02020900000000000000" pitchFamily="18" charset="-128"/>
                <a:ea typeface="HGP明朝E" panose="02020900000000000000" pitchFamily="18" charset="-128"/>
              </a:rPr>
              <a:t>,ILO(</a:t>
            </a:r>
            <a:r>
              <a:rPr lang="ja-JP" altLang="en-US" sz="1400" dirty="0">
                <a:solidFill>
                  <a:prstClr val="black"/>
                </a:solidFill>
                <a:latin typeface="HGP明朝E" panose="02020900000000000000" pitchFamily="18" charset="-128"/>
                <a:ea typeface="HGP明朝E" panose="02020900000000000000" pitchFamily="18" charset="-128"/>
              </a:rPr>
              <a:t>国際労働機関</a:t>
            </a:r>
            <a:r>
              <a:rPr lang="en-US" altLang="ja-JP" sz="1400" dirty="0">
                <a:solidFill>
                  <a:prstClr val="black"/>
                </a:solidFill>
                <a:latin typeface="HGP明朝E" panose="02020900000000000000" pitchFamily="18" charset="-128"/>
                <a:ea typeface="HGP明朝E" panose="02020900000000000000" pitchFamily="18" charset="-128"/>
              </a:rPr>
              <a:t>)</a:t>
            </a:r>
            <a:r>
              <a:rPr lang="ja-JP" altLang="en-US" sz="1400" dirty="0">
                <a:solidFill>
                  <a:prstClr val="black"/>
                </a:solidFill>
                <a:latin typeface="HGP明朝E" panose="02020900000000000000" pitchFamily="18" charset="-128"/>
                <a:ea typeface="HGP明朝E" panose="02020900000000000000" pitchFamily="18" charset="-128"/>
              </a:rPr>
              <a:t>が</a:t>
            </a:r>
            <a:r>
              <a:rPr lang="en-US" altLang="ja-JP" sz="1400" dirty="0">
                <a:solidFill>
                  <a:prstClr val="black"/>
                </a:solidFill>
                <a:latin typeface="HGP明朝E" panose="02020900000000000000" pitchFamily="18" charset="-128"/>
                <a:ea typeface="HGP明朝E" panose="02020900000000000000" pitchFamily="18" charset="-128"/>
              </a:rPr>
              <a:t>,</a:t>
            </a:r>
            <a:r>
              <a:rPr lang="ja-JP" altLang="en-US" sz="1400" dirty="0">
                <a:solidFill>
                  <a:prstClr val="black"/>
                </a:solidFill>
                <a:latin typeface="HGP明朝E" panose="02020900000000000000" pitchFamily="18" charset="-128"/>
                <a:ea typeface="HGP明朝E" panose="02020900000000000000" pitchFamily="18" charset="-128"/>
              </a:rPr>
              <a:t>開発途上国の中小企業を対象に</a:t>
            </a:r>
            <a:r>
              <a:rPr lang="en-US" altLang="ja-JP" sz="1400" dirty="0">
                <a:solidFill>
                  <a:prstClr val="black"/>
                </a:solidFill>
                <a:latin typeface="HGP明朝E" panose="02020900000000000000" pitchFamily="18" charset="-128"/>
                <a:ea typeface="HGP明朝E" panose="02020900000000000000" pitchFamily="18" charset="-128"/>
              </a:rPr>
              <a:t>,</a:t>
            </a:r>
            <a:r>
              <a:rPr lang="ja-JP" altLang="en-US" sz="1400" dirty="0">
                <a:solidFill>
                  <a:prstClr val="black"/>
                </a:solidFill>
                <a:latin typeface="HGP明朝E" panose="02020900000000000000" pitchFamily="18" charset="-128"/>
                <a:ea typeface="HGP明朝E" panose="02020900000000000000" pitchFamily="18" charset="-128"/>
              </a:rPr>
              <a:t>有害性のある化学物質から労働者の健康を守るために</a:t>
            </a:r>
            <a:r>
              <a:rPr lang="en-US" altLang="ja-JP" sz="1400" dirty="0">
                <a:solidFill>
                  <a:prstClr val="black"/>
                </a:solidFill>
                <a:latin typeface="HGP明朝E" panose="02020900000000000000" pitchFamily="18" charset="-128"/>
                <a:ea typeface="HGP明朝E" panose="02020900000000000000" pitchFamily="18" charset="-128"/>
              </a:rPr>
              <a:t>,</a:t>
            </a:r>
            <a:r>
              <a:rPr lang="ja-JP" altLang="en-US" sz="1400" dirty="0">
                <a:solidFill>
                  <a:prstClr val="black"/>
                </a:solidFill>
                <a:latin typeface="HGP明朝E" panose="02020900000000000000" pitchFamily="18" charset="-128"/>
                <a:ea typeface="HGP明朝E" panose="02020900000000000000" pitchFamily="18" charset="-128"/>
              </a:rPr>
              <a:t>簡単で実用的なリスクアセスメント手法を取り入れて開発した化学物質の管理手法で</a:t>
            </a:r>
            <a:r>
              <a:rPr lang="en-US" altLang="ja-JP" sz="1400" dirty="0">
                <a:solidFill>
                  <a:prstClr val="black"/>
                </a:solidFill>
                <a:latin typeface="HGP明朝E" panose="02020900000000000000" pitchFamily="18" charset="-128"/>
                <a:ea typeface="HGP明朝E" panose="02020900000000000000" pitchFamily="18" charset="-128"/>
              </a:rPr>
              <a:t>,</a:t>
            </a:r>
            <a:r>
              <a:rPr lang="ja-JP" altLang="en-US" sz="1400" dirty="0">
                <a:solidFill>
                  <a:prstClr val="black"/>
                </a:solidFill>
                <a:latin typeface="HGP明朝E" panose="02020900000000000000" pitchFamily="18" charset="-128"/>
                <a:ea typeface="HGP明朝E" panose="02020900000000000000" pitchFamily="18" charset="-128"/>
              </a:rPr>
              <a:t>厚生労働省のホームページ</a:t>
            </a:r>
            <a:r>
              <a:rPr lang="en-US" altLang="ja-JP" sz="1400" dirty="0">
                <a:solidFill>
                  <a:prstClr val="black"/>
                </a:solidFill>
                <a:latin typeface="HGP明朝E" panose="02020900000000000000" pitchFamily="18" charset="-128"/>
                <a:ea typeface="HGP明朝E" panose="02020900000000000000" pitchFamily="18" charset="-128"/>
              </a:rPr>
              <a:t>｢</a:t>
            </a:r>
            <a:r>
              <a:rPr lang="ja-JP" altLang="en-US" sz="1400" dirty="0">
                <a:solidFill>
                  <a:prstClr val="black"/>
                </a:solidFill>
                <a:latin typeface="HGP明朝E" panose="02020900000000000000" pitchFamily="18" charset="-128"/>
                <a:ea typeface="HGP明朝E" panose="02020900000000000000" pitchFamily="18" charset="-128"/>
              </a:rPr>
              <a:t>職場のあんぜんサイト</a:t>
            </a:r>
            <a:r>
              <a:rPr lang="en-US" altLang="ja-JP" sz="1400" dirty="0">
                <a:solidFill>
                  <a:prstClr val="black"/>
                </a:solidFill>
                <a:latin typeface="HGP明朝E" panose="02020900000000000000" pitchFamily="18" charset="-128"/>
                <a:ea typeface="HGP明朝E" panose="02020900000000000000" pitchFamily="18" charset="-128"/>
              </a:rPr>
              <a:t>｣</a:t>
            </a:r>
            <a:r>
              <a:rPr lang="ja-JP" altLang="en-US" sz="1400" dirty="0">
                <a:solidFill>
                  <a:prstClr val="black"/>
                </a:solidFill>
                <a:latin typeface="HGP明朝E" panose="02020900000000000000" pitchFamily="18" charset="-128"/>
                <a:ea typeface="HGP明朝E" panose="02020900000000000000" pitchFamily="18" charset="-128"/>
              </a:rPr>
              <a:t>で</a:t>
            </a:r>
            <a:r>
              <a:rPr lang="en-US" altLang="ja-JP" sz="1400" dirty="0">
                <a:solidFill>
                  <a:prstClr val="black"/>
                </a:solidFill>
                <a:latin typeface="HGP明朝E" panose="02020900000000000000" pitchFamily="18" charset="-128"/>
                <a:ea typeface="HGP明朝E" panose="02020900000000000000" pitchFamily="18" charset="-128"/>
              </a:rPr>
              <a:t>,</a:t>
            </a:r>
            <a:r>
              <a:rPr lang="ja-JP" altLang="en-US" sz="1400" dirty="0">
                <a:solidFill>
                  <a:prstClr val="black"/>
                </a:solidFill>
                <a:latin typeface="HGP明朝E" panose="02020900000000000000" pitchFamily="18" charset="-128"/>
                <a:ea typeface="HGP明朝E" panose="02020900000000000000" pitchFamily="18" charset="-128"/>
              </a:rPr>
              <a:t>必要な情報を入力すると</a:t>
            </a:r>
            <a:r>
              <a:rPr lang="en-US" altLang="ja-JP" sz="1400" dirty="0">
                <a:solidFill>
                  <a:prstClr val="black"/>
                </a:solidFill>
                <a:latin typeface="HGP明朝E" panose="02020900000000000000" pitchFamily="18" charset="-128"/>
                <a:ea typeface="HGP明朝E" panose="02020900000000000000" pitchFamily="18" charset="-128"/>
              </a:rPr>
              <a:t>,</a:t>
            </a:r>
            <a:r>
              <a:rPr lang="ja-JP" altLang="en-US" sz="1400" dirty="0">
                <a:solidFill>
                  <a:prstClr val="black"/>
                </a:solidFill>
                <a:latin typeface="HGP明朝E" panose="02020900000000000000" pitchFamily="18" charset="-128"/>
                <a:ea typeface="HGP明朝E" panose="02020900000000000000" pitchFamily="18" charset="-128"/>
              </a:rPr>
              <a:t>リスクレベルと</a:t>
            </a:r>
            <a:r>
              <a:rPr lang="en-US" altLang="ja-JP" sz="1400" dirty="0">
                <a:solidFill>
                  <a:prstClr val="black"/>
                </a:solidFill>
                <a:latin typeface="HGP明朝E" panose="02020900000000000000" pitchFamily="18" charset="-128"/>
                <a:ea typeface="HGP明朝E" panose="02020900000000000000" pitchFamily="18" charset="-128"/>
              </a:rPr>
              <a:t>,</a:t>
            </a:r>
            <a:r>
              <a:rPr lang="ja-JP" altLang="en-US" sz="1400" dirty="0">
                <a:solidFill>
                  <a:prstClr val="black"/>
                </a:solidFill>
                <a:latin typeface="HGP明朝E" panose="02020900000000000000" pitchFamily="18" charset="-128"/>
                <a:ea typeface="HGP明朝E" panose="02020900000000000000" pitchFamily="18" charset="-128"/>
              </a:rPr>
              <a:t>それに応じた実施すべき対策と参考となる対策シートが得られる</a:t>
            </a:r>
            <a:r>
              <a:rPr lang="ja-JP" altLang="en-US" sz="1400" dirty="0" smtClean="0">
                <a:solidFill>
                  <a:prstClr val="black"/>
                </a:solidFill>
                <a:latin typeface="HGP明朝E" panose="02020900000000000000" pitchFamily="18" charset="-128"/>
                <a:ea typeface="HGP明朝E" panose="02020900000000000000" pitchFamily="18" charset="-128"/>
              </a:rPr>
              <a:t>。</a:t>
            </a:r>
            <a:endParaRPr lang="ja-JP" altLang="en-US" dirty="0">
              <a:solidFill>
                <a:prstClr val="black"/>
              </a:solidFill>
              <a:latin typeface="HGP明朝E" panose="02020900000000000000" pitchFamily="18" charset="-128"/>
              <a:ea typeface="HGP明朝E" panose="02020900000000000000" pitchFamily="18" charset="-128"/>
            </a:endParaRPr>
          </a:p>
        </p:txBody>
      </p:sp>
      <p:sp>
        <p:nvSpPr>
          <p:cNvPr id="4" name="スライド番号プレースホルダー 3"/>
          <p:cNvSpPr>
            <a:spLocks noGrp="1"/>
          </p:cNvSpPr>
          <p:nvPr>
            <p:ph type="sldNum" sz="quarter" idx="10"/>
          </p:nvPr>
        </p:nvSpPr>
        <p:spPr/>
        <p:txBody>
          <a:bodyPr/>
          <a:lstStyle/>
          <a:p>
            <a:fld id="{42F05900-31AE-40EC-86E8-9D1650B2F976}" type="slidenum">
              <a:rPr kumimoji="1" lang="ja-JP" altLang="en-US" smtClean="0"/>
              <a:t>78</a:t>
            </a:fld>
            <a:endParaRPr kumimoji="1" lang="ja-JP" altLang="en-US"/>
          </a:p>
        </p:txBody>
      </p:sp>
    </p:spTree>
    <p:extLst>
      <p:ext uri="{BB962C8B-B14F-4D97-AF65-F5344CB8AC3E}">
        <p14:creationId xmlns:p14="http://schemas.microsoft.com/office/powerpoint/2010/main" val="2864335150"/>
      </p:ext>
    </p:extLst>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9" name="Rectangle 2"/>
          <p:cNvSpPr>
            <a:spLocks noGrp="1" noRot="1" noChangeAspect="1" noChangeArrowheads="1" noTextEdit="1"/>
          </p:cNvSpPr>
          <p:nvPr>
            <p:ph type="sldImg"/>
          </p:nvPr>
        </p:nvSpPr>
        <p:spPr>
          <a:xfrm>
            <a:off x="1152525" y="768350"/>
            <a:ext cx="4746625" cy="3833813"/>
          </a:xfrm>
          <a:ln/>
        </p:spPr>
      </p:sp>
      <p:sp>
        <p:nvSpPr>
          <p:cNvPr id="11162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ja-JP" altLang="en-US" sz="1400" dirty="0">
                <a:latin typeface="HGP明朝E" panose="02020900000000000000" pitchFamily="18" charset="-128"/>
                <a:ea typeface="HGP明朝E" panose="02020900000000000000" pitchFamily="18" charset="-128"/>
              </a:rPr>
              <a:t>　現在</a:t>
            </a:r>
            <a:r>
              <a:rPr lang="en-US" altLang="ja-JP" sz="1400" dirty="0">
                <a:latin typeface="HGP明朝E" panose="02020900000000000000" pitchFamily="18" charset="-128"/>
                <a:ea typeface="HGP明朝E" panose="02020900000000000000" pitchFamily="18" charset="-128"/>
              </a:rPr>
              <a:t>,</a:t>
            </a:r>
            <a:r>
              <a:rPr lang="ja-JP" altLang="en-US" sz="1400" dirty="0">
                <a:latin typeface="HGP明朝E" panose="02020900000000000000" pitchFamily="18" charset="-128"/>
                <a:ea typeface="HGP明朝E" panose="02020900000000000000" pitchFamily="18" charset="-128"/>
              </a:rPr>
              <a:t>世界全体では化学物質として１億種類以上ある。</a:t>
            </a:r>
            <a:endParaRPr lang="en-US" altLang="ja-JP" sz="1400" dirty="0">
              <a:latin typeface="HGP明朝E" panose="02020900000000000000" pitchFamily="18" charset="-128"/>
              <a:ea typeface="HGP明朝E" panose="02020900000000000000" pitchFamily="18" charset="-128"/>
            </a:endParaRPr>
          </a:p>
          <a:p>
            <a:pPr eaLnBrk="1" hangingPunct="1"/>
            <a:r>
              <a:rPr lang="ja-JP" altLang="en-US" sz="1400" dirty="0">
                <a:latin typeface="HGP明朝E" panose="02020900000000000000" pitchFamily="18" charset="-128"/>
                <a:ea typeface="HGP明朝E" panose="02020900000000000000" pitchFamily="18" charset="-128"/>
              </a:rPr>
              <a:t>　工業的に製造され流通している化学物質は</a:t>
            </a:r>
            <a:r>
              <a:rPr lang="en-US" altLang="ja-JP" sz="1400" dirty="0">
                <a:latin typeface="HGP明朝E" panose="02020900000000000000" pitchFamily="18" charset="-128"/>
                <a:ea typeface="HGP明朝E" panose="02020900000000000000" pitchFamily="18" charset="-128"/>
              </a:rPr>
              <a:t>10</a:t>
            </a:r>
            <a:r>
              <a:rPr lang="ja-JP" altLang="en-US" sz="1400" dirty="0">
                <a:latin typeface="HGP明朝E" panose="02020900000000000000" pitchFamily="18" charset="-128"/>
                <a:ea typeface="HGP明朝E" panose="02020900000000000000" pitchFamily="18" charset="-128"/>
              </a:rPr>
              <a:t>万種類</a:t>
            </a:r>
            <a:endParaRPr lang="en-US" altLang="ja-JP" sz="1400" dirty="0">
              <a:latin typeface="HGP明朝E" panose="02020900000000000000" pitchFamily="18" charset="-128"/>
              <a:ea typeface="HGP明朝E" panose="02020900000000000000" pitchFamily="18" charset="-128"/>
            </a:endParaRPr>
          </a:p>
          <a:p>
            <a:pPr eaLnBrk="1" hangingPunct="1"/>
            <a:r>
              <a:rPr lang="ja-JP" altLang="en-US" sz="1400" dirty="0">
                <a:latin typeface="HGP明朝E" panose="02020900000000000000" pitchFamily="18" charset="-128"/>
                <a:ea typeface="HGP明朝E" panose="02020900000000000000" pitchFamily="18" charset="-128"/>
              </a:rPr>
              <a:t>　日本の産業現場ではおよそ</a:t>
            </a:r>
            <a:r>
              <a:rPr lang="en-US" altLang="ja-JP" sz="1400" dirty="0">
                <a:latin typeface="HGP明朝E" panose="02020900000000000000" pitchFamily="18" charset="-128"/>
                <a:ea typeface="HGP明朝E" panose="02020900000000000000" pitchFamily="18" charset="-128"/>
              </a:rPr>
              <a:t>6</a:t>
            </a:r>
            <a:r>
              <a:rPr lang="ja-JP" altLang="en-US" sz="1400" dirty="0">
                <a:latin typeface="HGP明朝E" panose="02020900000000000000" pitchFamily="18" charset="-128"/>
                <a:ea typeface="HGP明朝E" panose="02020900000000000000" pitchFamily="18" charset="-128"/>
              </a:rPr>
              <a:t>万種類</a:t>
            </a:r>
            <a:r>
              <a:rPr lang="en-US" altLang="ja-JP" sz="1400" dirty="0">
                <a:latin typeface="HGP明朝E" panose="02020900000000000000" pitchFamily="18" charset="-128"/>
                <a:ea typeface="HGP明朝E" panose="02020900000000000000" pitchFamily="18" charset="-128"/>
              </a:rPr>
              <a:t>(</a:t>
            </a:r>
            <a:r>
              <a:rPr lang="ja-JP" altLang="en-US" sz="1400" dirty="0">
                <a:latin typeface="HGP明朝E" panose="02020900000000000000" pitchFamily="18" charset="-128"/>
                <a:ea typeface="HGP明朝E" panose="02020900000000000000" pitchFamily="18" charset="-128"/>
              </a:rPr>
              <a:t>上記の図</a:t>
            </a:r>
            <a:r>
              <a:rPr lang="en-US" altLang="ja-JP" sz="1400" dirty="0">
                <a:latin typeface="HGP明朝E" panose="02020900000000000000" pitchFamily="18" charset="-128"/>
                <a:ea typeface="HGP明朝E" panose="02020900000000000000" pitchFamily="18" charset="-128"/>
              </a:rPr>
              <a:t>)</a:t>
            </a:r>
            <a:endParaRPr lang="ja-JP" altLang="en-US" sz="1400" dirty="0">
              <a:latin typeface="HGP明朝E" panose="02020900000000000000" pitchFamily="18" charset="-128"/>
              <a:ea typeface="HGP明朝E" panose="02020900000000000000" pitchFamily="18" charset="-128"/>
            </a:endParaRPr>
          </a:p>
          <a:p>
            <a:pPr eaLnBrk="1" hangingPunct="1"/>
            <a:r>
              <a:rPr lang="ja-JP" altLang="en-US" sz="1400" dirty="0">
                <a:latin typeface="HGP明朝E" panose="02020900000000000000" pitchFamily="18" charset="-128"/>
                <a:ea typeface="HGP明朝E" panose="02020900000000000000" pitchFamily="18" charset="-128"/>
              </a:rPr>
              <a:t>  毎年約</a:t>
            </a:r>
            <a:r>
              <a:rPr lang="en-US" altLang="ja-JP" sz="1400" dirty="0">
                <a:latin typeface="HGP明朝E" panose="02020900000000000000" pitchFamily="18" charset="-128"/>
                <a:ea typeface="HGP明朝E" panose="02020900000000000000" pitchFamily="18" charset="-128"/>
              </a:rPr>
              <a:t>1,200</a:t>
            </a:r>
            <a:r>
              <a:rPr lang="ja-JP" altLang="en-US" sz="1400" dirty="0">
                <a:latin typeface="HGP明朝E" panose="02020900000000000000" pitchFamily="18" charset="-128"/>
                <a:ea typeface="HGP明朝E" panose="02020900000000000000" pitchFamily="18" charset="-128"/>
              </a:rPr>
              <a:t>物質が新規届出</a:t>
            </a:r>
            <a:r>
              <a:rPr lang="en-US" altLang="ja-JP" sz="1400" dirty="0">
                <a:latin typeface="HGP明朝E" panose="02020900000000000000" pitchFamily="18" charset="-128"/>
                <a:ea typeface="HGP明朝E" panose="02020900000000000000" pitchFamily="18" charset="-128"/>
              </a:rPr>
              <a:t>(</a:t>
            </a:r>
            <a:r>
              <a:rPr lang="ja-JP" altLang="en-US" sz="1400" dirty="0">
                <a:latin typeface="HGP明朝E" panose="02020900000000000000" pitchFamily="18" charset="-128"/>
                <a:ea typeface="HGP明朝E" panose="02020900000000000000" pitchFamily="18" charset="-128"/>
              </a:rPr>
              <a:t>年間</a:t>
            </a:r>
            <a:r>
              <a:rPr lang="en-US" altLang="ja-JP" sz="1400" dirty="0">
                <a:latin typeface="HGP明朝E" panose="02020900000000000000" pitchFamily="18" charset="-128"/>
                <a:ea typeface="HGP明朝E" panose="02020900000000000000" pitchFamily="18" charset="-128"/>
              </a:rPr>
              <a:t>100kg</a:t>
            </a:r>
            <a:r>
              <a:rPr lang="ja-JP" altLang="en-US" sz="1400" dirty="0">
                <a:latin typeface="HGP明朝E" panose="02020900000000000000" pitchFamily="18" charset="-128"/>
                <a:ea typeface="HGP明朝E" panose="02020900000000000000" pitchFamily="18" charset="-128"/>
              </a:rPr>
              <a:t>以上製造又は輸入。年間</a:t>
            </a:r>
            <a:r>
              <a:rPr lang="en-US" altLang="ja-JP" sz="1400" dirty="0">
                <a:latin typeface="HGP明朝E" panose="02020900000000000000" pitchFamily="18" charset="-128"/>
                <a:ea typeface="HGP明朝E" panose="02020900000000000000" pitchFamily="18" charset="-128"/>
              </a:rPr>
              <a:t>100kg</a:t>
            </a:r>
            <a:r>
              <a:rPr lang="ja-JP" altLang="en-US" sz="1400" dirty="0">
                <a:latin typeface="HGP明朝E" panose="02020900000000000000" pitchFamily="18" charset="-128"/>
                <a:ea typeface="HGP明朝E" panose="02020900000000000000" pitchFamily="18" charset="-128"/>
              </a:rPr>
              <a:t>未満製造又は輸入の少量新規化学物質は年間約</a:t>
            </a:r>
            <a:r>
              <a:rPr lang="en-US" altLang="ja-JP" sz="1400" dirty="0">
                <a:latin typeface="HGP明朝E" panose="02020900000000000000" pitchFamily="18" charset="-128"/>
                <a:ea typeface="HGP明朝E" panose="02020900000000000000" pitchFamily="18" charset="-128"/>
              </a:rPr>
              <a:t>16,000</a:t>
            </a:r>
            <a:r>
              <a:rPr lang="ja-JP" altLang="en-US" sz="1400" dirty="0">
                <a:latin typeface="HGP明朝E" panose="02020900000000000000" pitchFamily="18" charset="-128"/>
                <a:ea typeface="HGP明朝E" panose="02020900000000000000" pitchFamily="18" charset="-128"/>
              </a:rPr>
              <a:t>物質</a:t>
            </a:r>
            <a:r>
              <a:rPr lang="en-US" altLang="ja-JP" sz="1400" dirty="0">
                <a:latin typeface="HGP明朝E" panose="02020900000000000000" pitchFamily="18" charset="-128"/>
                <a:ea typeface="HGP明朝E" panose="02020900000000000000" pitchFamily="18" charset="-128"/>
              </a:rPr>
              <a:t>)</a:t>
            </a:r>
            <a:endParaRPr lang="ja-JP" altLang="en-US" sz="1400" dirty="0">
              <a:latin typeface="HGP明朝E" panose="02020900000000000000" pitchFamily="18" charset="-128"/>
              <a:ea typeface="HGP明朝E" panose="02020900000000000000" pitchFamily="18" charset="-128"/>
            </a:endParaRPr>
          </a:p>
          <a:p>
            <a:pPr eaLnBrk="1" hangingPunct="1"/>
            <a:r>
              <a:rPr lang="ja-JP" altLang="en-US" sz="1400" dirty="0">
                <a:latin typeface="HGP明朝E" panose="02020900000000000000" pitchFamily="18" charset="-128"/>
                <a:ea typeface="HGP明朝E" panose="02020900000000000000" pitchFamily="18" charset="-128"/>
              </a:rPr>
              <a:t>　</a:t>
            </a:r>
            <a:endParaRPr lang="en-US" altLang="ja-JP" sz="1400" dirty="0">
              <a:latin typeface="HGP明朝E" panose="02020900000000000000" pitchFamily="18" charset="-128"/>
              <a:ea typeface="HGP明朝E" panose="02020900000000000000" pitchFamily="18" charset="-128"/>
            </a:endParaRPr>
          </a:p>
          <a:p>
            <a:pPr eaLnBrk="1" hangingPunct="1"/>
            <a:r>
              <a:rPr lang="ja-JP" altLang="en-US" sz="1400" dirty="0">
                <a:latin typeface="HGP明朝E" panose="02020900000000000000" pitchFamily="18" charset="-128"/>
                <a:ea typeface="HGP明朝E" panose="02020900000000000000" pitchFamily="18" charset="-128"/>
              </a:rPr>
              <a:t>　上の図で</a:t>
            </a:r>
            <a:r>
              <a:rPr lang="en-US" altLang="ja-JP" sz="1400" dirty="0">
                <a:latin typeface="HGP明朝E" panose="02020900000000000000" pitchFamily="18" charset="-128"/>
                <a:ea typeface="HGP明朝E" panose="02020900000000000000" pitchFamily="18" charset="-128"/>
              </a:rPr>
              <a:t>｢</a:t>
            </a:r>
            <a:r>
              <a:rPr lang="ja-JP" altLang="en-US" sz="1400" dirty="0">
                <a:latin typeface="HGP明朝E" panose="02020900000000000000" pitchFamily="18" charset="-128"/>
                <a:ea typeface="HGP明朝E" panose="02020900000000000000" pitchFamily="18" charset="-128"/>
              </a:rPr>
              <a:t>安衛法</a:t>
            </a:r>
            <a:r>
              <a:rPr lang="en-US" altLang="ja-JP" sz="1400" dirty="0">
                <a:latin typeface="HGP明朝E" panose="02020900000000000000" pitchFamily="18" charset="-128"/>
                <a:ea typeface="HGP明朝E" panose="02020900000000000000" pitchFamily="18" charset="-128"/>
              </a:rPr>
              <a:t>｣</a:t>
            </a:r>
            <a:r>
              <a:rPr lang="ja-JP" altLang="en-US" sz="1400" dirty="0">
                <a:latin typeface="HGP明朝E" panose="02020900000000000000" pitchFamily="18" charset="-128"/>
                <a:ea typeface="HGP明朝E" panose="02020900000000000000" pitchFamily="18" charset="-128"/>
              </a:rPr>
              <a:t>又は</a:t>
            </a:r>
            <a:r>
              <a:rPr lang="en-US" altLang="ja-JP" sz="1400" dirty="0">
                <a:latin typeface="HGP明朝E" panose="02020900000000000000" pitchFamily="18" charset="-128"/>
                <a:ea typeface="HGP明朝E" panose="02020900000000000000" pitchFamily="18" charset="-128"/>
              </a:rPr>
              <a:t>｢</a:t>
            </a:r>
            <a:r>
              <a:rPr lang="ja-JP" altLang="en-US" sz="1400" dirty="0">
                <a:latin typeface="HGP明朝E" panose="02020900000000000000" pitchFamily="18" charset="-128"/>
                <a:ea typeface="HGP明朝E" panose="02020900000000000000" pitchFamily="18" charset="-128"/>
              </a:rPr>
              <a:t>法</a:t>
            </a:r>
            <a:r>
              <a:rPr lang="en-US" altLang="ja-JP" sz="1400" dirty="0">
                <a:latin typeface="HGP明朝E" panose="02020900000000000000" pitchFamily="18" charset="-128"/>
                <a:ea typeface="HGP明朝E" panose="02020900000000000000" pitchFamily="18" charset="-128"/>
              </a:rPr>
              <a:t>｣</a:t>
            </a:r>
            <a:r>
              <a:rPr lang="ja-JP" altLang="en-US" sz="1400" dirty="0">
                <a:latin typeface="HGP明朝E" panose="02020900000000000000" pitchFamily="18" charset="-128"/>
                <a:ea typeface="HGP明朝E" panose="02020900000000000000" pitchFamily="18" charset="-128"/>
              </a:rPr>
              <a:t>とは</a:t>
            </a:r>
            <a:r>
              <a:rPr lang="en-US" altLang="ja-JP" sz="1400" dirty="0">
                <a:latin typeface="HGP明朝E" panose="02020900000000000000" pitchFamily="18" charset="-128"/>
                <a:ea typeface="HGP明朝E" panose="02020900000000000000" pitchFamily="18" charset="-128"/>
              </a:rPr>
              <a:t>,</a:t>
            </a:r>
            <a:r>
              <a:rPr lang="ja-JP" altLang="en-US" sz="1400" dirty="0">
                <a:latin typeface="HGP明朝E" panose="02020900000000000000" pitchFamily="18" charset="-128"/>
                <a:ea typeface="HGP明朝E" panose="02020900000000000000" pitchFamily="18" charset="-128"/>
              </a:rPr>
              <a:t>安衛法。</a:t>
            </a:r>
            <a:endParaRPr lang="en-US" altLang="ja-JP" sz="1400" dirty="0">
              <a:latin typeface="HGP明朝E" panose="02020900000000000000" pitchFamily="18" charset="-128"/>
              <a:ea typeface="HGP明朝E" panose="02020900000000000000" pitchFamily="18" charset="-128"/>
            </a:endParaRPr>
          </a:p>
          <a:p>
            <a:pPr eaLnBrk="1" hangingPunct="1"/>
            <a:r>
              <a:rPr lang="ja-JP" altLang="en-US" sz="1400" dirty="0">
                <a:latin typeface="HGP明朝E" panose="02020900000000000000" pitchFamily="18" charset="-128"/>
                <a:ea typeface="HGP明朝E" panose="02020900000000000000" pitchFamily="18" charset="-128"/>
              </a:rPr>
              <a:t>　</a:t>
            </a:r>
            <a:r>
              <a:rPr lang="en-US" altLang="ja-JP" sz="1400" dirty="0">
                <a:latin typeface="HGP明朝E" panose="02020900000000000000" pitchFamily="18" charset="-128"/>
                <a:ea typeface="HGP明朝E" panose="02020900000000000000" pitchFamily="18" charset="-128"/>
              </a:rPr>
              <a:t>｢</a:t>
            </a:r>
            <a:r>
              <a:rPr lang="ja-JP" altLang="en-US" sz="1400" dirty="0">
                <a:latin typeface="HGP明朝E" panose="02020900000000000000" pitchFamily="18" charset="-128"/>
                <a:ea typeface="HGP明朝E" panose="02020900000000000000" pitchFamily="18" charset="-128"/>
              </a:rPr>
              <a:t>令</a:t>
            </a:r>
            <a:r>
              <a:rPr lang="en-US" altLang="ja-JP" sz="1400" dirty="0">
                <a:latin typeface="HGP明朝E" panose="02020900000000000000" pitchFamily="18" charset="-128"/>
                <a:ea typeface="HGP明朝E" panose="02020900000000000000" pitchFamily="18" charset="-128"/>
              </a:rPr>
              <a:t>｣</a:t>
            </a:r>
            <a:r>
              <a:rPr lang="ja-JP" altLang="en-US" sz="1400" dirty="0">
                <a:latin typeface="HGP明朝E" panose="02020900000000000000" pitchFamily="18" charset="-128"/>
                <a:ea typeface="HGP明朝E" panose="02020900000000000000" pitchFamily="18" charset="-128"/>
              </a:rPr>
              <a:t>とは</a:t>
            </a:r>
            <a:r>
              <a:rPr lang="en-US" altLang="ja-JP" sz="1400" dirty="0">
                <a:latin typeface="HGP明朝E" panose="02020900000000000000" pitchFamily="18" charset="-128"/>
                <a:ea typeface="HGP明朝E" panose="02020900000000000000" pitchFamily="18" charset="-128"/>
              </a:rPr>
              <a:t>,</a:t>
            </a:r>
            <a:r>
              <a:rPr lang="ja-JP" altLang="en-US" sz="1400" dirty="0">
                <a:latin typeface="HGP明朝E" panose="02020900000000000000" pitchFamily="18" charset="-128"/>
                <a:ea typeface="HGP明朝E" panose="02020900000000000000" pitchFamily="18" charset="-128"/>
              </a:rPr>
              <a:t>安衛法施行令。</a:t>
            </a:r>
            <a:endParaRPr lang="en-US" altLang="ja-JP" sz="1400" dirty="0">
              <a:latin typeface="HGP明朝E" panose="02020900000000000000" pitchFamily="18" charset="-128"/>
              <a:ea typeface="HGP明朝E" panose="02020900000000000000" pitchFamily="18" charset="-128"/>
            </a:endParaRPr>
          </a:p>
          <a:p>
            <a:pPr eaLnBrk="1" hangingPunct="1"/>
            <a:r>
              <a:rPr lang="ja-JP" altLang="en-US" sz="1400" dirty="0">
                <a:latin typeface="HGP明朝E" panose="02020900000000000000" pitchFamily="18" charset="-128"/>
                <a:ea typeface="HGP明朝E" panose="02020900000000000000" pitchFamily="18" charset="-128"/>
              </a:rPr>
              <a:t>　</a:t>
            </a:r>
            <a:r>
              <a:rPr lang="en-US" altLang="ja-JP" sz="1400" dirty="0">
                <a:latin typeface="HGP明朝E" panose="02020900000000000000" pitchFamily="18" charset="-128"/>
                <a:ea typeface="HGP明朝E" panose="02020900000000000000" pitchFamily="18" charset="-128"/>
              </a:rPr>
              <a:t>｢</a:t>
            </a:r>
            <a:r>
              <a:rPr lang="ja-JP" altLang="en-US" sz="1400" dirty="0">
                <a:latin typeface="HGP明朝E" panose="02020900000000000000" pitchFamily="18" charset="-128"/>
                <a:ea typeface="HGP明朝E" panose="02020900000000000000" pitchFamily="18" charset="-128"/>
              </a:rPr>
              <a:t>則</a:t>
            </a:r>
            <a:r>
              <a:rPr lang="en-US" altLang="ja-JP" sz="1400" dirty="0">
                <a:latin typeface="HGP明朝E" panose="02020900000000000000" pitchFamily="18" charset="-128"/>
                <a:ea typeface="HGP明朝E" panose="02020900000000000000" pitchFamily="18" charset="-128"/>
              </a:rPr>
              <a:t>｣</a:t>
            </a:r>
            <a:r>
              <a:rPr lang="ja-JP" altLang="en-US" sz="1400" dirty="0">
                <a:latin typeface="HGP明朝E" panose="02020900000000000000" pitchFamily="18" charset="-128"/>
                <a:ea typeface="HGP明朝E" panose="02020900000000000000" pitchFamily="18" charset="-128"/>
              </a:rPr>
              <a:t>とは</a:t>
            </a:r>
            <a:r>
              <a:rPr lang="en-US" altLang="ja-JP" sz="1400" dirty="0">
                <a:latin typeface="HGP明朝E" panose="02020900000000000000" pitchFamily="18" charset="-128"/>
                <a:ea typeface="HGP明朝E" panose="02020900000000000000" pitchFamily="18" charset="-128"/>
              </a:rPr>
              <a:t>,</a:t>
            </a:r>
            <a:r>
              <a:rPr lang="ja-JP" altLang="en-US" sz="1400" dirty="0">
                <a:latin typeface="HGP明朝E" panose="02020900000000000000" pitchFamily="18" charset="-128"/>
                <a:ea typeface="HGP明朝E" panose="02020900000000000000" pitchFamily="18" charset="-128"/>
              </a:rPr>
              <a:t>安衛則。</a:t>
            </a:r>
            <a:endParaRPr lang="en-US" altLang="ja-JP" sz="1400" dirty="0">
              <a:latin typeface="HGP明朝E" panose="02020900000000000000" pitchFamily="18" charset="-128"/>
              <a:ea typeface="HGP明朝E" panose="02020900000000000000" pitchFamily="18" charset="-128"/>
            </a:endParaRPr>
          </a:p>
          <a:p>
            <a:pPr eaLnBrk="1" hangingPunct="1"/>
            <a:r>
              <a:rPr lang="ja-JP" altLang="en-US" sz="1400" dirty="0">
                <a:latin typeface="HGP明朝E" panose="02020900000000000000" pitchFamily="18" charset="-128"/>
                <a:ea typeface="HGP明朝E" panose="02020900000000000000" pitchFamily="18" charset="-128"/>
              </a:rPr>
              <a:t>　</a:t>
            </a:r>
            <a:r>
              <a:rPr lang="en-US" altLang="ja-JP" sz="1400" dirty="0">
                <a:latin typeface="HGP明朝E" panose="02020900000000000000" pitchFamily="18" charset="-128"/>
                <a:ea typeface="HGP明朝E" panose="02020900000000000000" pitchFamily="18" charset="-128"/>
              </a:rPr>
              <a:t>｢</a:t>
            </a:r>
            <a:r>
              <a:rPr lang="ja-JP" altLang="en-US" sz="1400" dirty="0">
                <a:latin typeface="HGP明朝E" panose="02020900000000000000" pitchFamily="18" charset="-128"/>
                <a:ea typeface="HGP明朝E" panose="02020900000000000000" pitchFamily="18" charset="-128"/>
              </a:rPr>
              <a:t>特化則</a:t>
            </a:r>
            <a:r>
              <a:rPr lang="en-US" altLang="ja-JP" sz="1400" dirty="0">
                <a:latin typeface="HGP明朝E" panose="02020900000000000000" pitchFamily="18" charset="-128"/>
                <a:ea typeface="HGP明朝E" panose="02020900000000000000" pitchFamily="18" charset="-128"/>
              </a:rPr>
              <a:t>｣</a:t>
            </a:r>
            <a:r>
              <a:rPr lang="ja-JP" altLang="en-US" sz="1400" dirty="0">
                <a:latin typeface="HGP明朝E" panose="02020900000000000000" pitchFamily="18" charset="-128"/>
                <a:ea typeface="HGP明朝E" panose="02020900000000000000" pitchFamily="18" charset="-128"/>
              </a:rPr>
              <a:t>とは</a:t>
            </a:r>
            <a:r>
              <a:rPr lang="en-US" altLang="ja-JP" sz="1400" dirty="0">
                <a:latin typeface="HGP明朝E" panose="02020900000000000000" pitchFamily="18" charset="-128"/>
                <a:ea typeface="HGP明朝E" panose="02020900000000000000" pitchFamily="18" charset="-128"/>
              </a:rPr>
              <a:t>,</a:t>
            </a:r>
            <a:r>
              <a:rPr lang="zh-TW" altLang="en-US" sz="1400" dirty="0">
                <a:latin typeface="HGP明朝E" panose="02020900000000000000" pitchFamily="18" charset="-128"/>
                <a:ea typeface="HGP明朝E" panose="02020900000000000000" pitchFamily="18" charset="-128"/>
              </a:rPr>
              <a:t>特定化学物質障害予防規則</a:t>
            </a:r>
            <a:r>
              <a:rPr lang="ja-JP" altLang="en-US" sz="1400" dirty="0" err="1">
                <a:latin typeface="HGP明朝E" panose="02020900000000000000" pitchFamily="18" charset="-128"/>
                <a:ea typeface="HGP明朝E" panose="02020900000000000000" pitchFamily="18" charset="-128"/>
              </a:rPr>
              <a:t>。</a:t>
            </a:r>
            <a:endParaRPr lang="en-US" altLang="ja-JP" sz="1400" dirty="0">
              <a:latin typeface="HGP明朝E" panose="02020900000000000000" pitchFamily="18" charset="-128"/>
              <a:ea typeface="HGP明朝E" panose="02020900000000000000" pitchFamily="18" charset="-128"/>
            </a:endParaRPr>
          </a:p>
          <a:p>
            <a:pPr eaLnBrk="1" hangingPunct="1"/>
            <a:r>
              <a:rPr lang="ja-JP" altLang="en-US" sz="1400" dirty="0">
                <a:latin typeface="HGP明朝E" panose="02020900000000000000" pitchFamily="18" charset="-128"/>
                <a:ea typeface="HGP明朝E" panose="02020900000000000000" pitchFamily="18" charset="-128"/>
              </a:rPr>
              <a:t>　</a:t>
            </a:r>
            <a:r>
              <a:rPr lang="en-US" altLang="ja-JP" sz="1400" dirty="0">
                <a:latin typeface="HGP明朝E" panose="02020900000000000000" pitchFamily="18" charset="-128"/>
                <a:ea typeface="HGP明朝E" panose="02020900000000000000" pitchFamily="18" charset="-128"/>
              </a:rPr>
              <a:t>｢</a:t>
            </a:r>
            <a:r>
              <a:rPr lang="ja-JP" altLang="en-US" sz="1400" dirty="0">
                <a:latin typeface="HGP明朝E" panose="02020900000000000000" pitchFamily="18" charset="-128"/>
                <a:ea typeface="HGP明朝E" panose="02020900000000000000" pitchFamily="18" charset="-128"/>
              </a:rPr>
              <a:t>有機則</a:t>
            </a:r>
            <a:r>
              <a:rPr lang="en-US" altLang="ja-JP" sz="1400" dirty="0">
                <a:latin typeface="HGP明朝E" panose="02020900000000000000" pitchFamily="18" charset="-128"/>
                <a:ea typeface="HGP明朝E" panose="02020900000000000000" pitchFamily="18" charset="-128"/>
              </a:rPr>
              <a:t>｣</a:t>
            </a:r>
            <a:r>
              <a:rPr lang="ja-JP" altLang="en-US" sz="1400" dirty="0">
                <a:latin typeface="HGP明朝E" panose="02020900000000000000" pitchFamily="18" charset="-128"/>
                <a:ea typeface="HGP明朝E" panose="02020900000000000000" pitchFamily="18" charset="-128"/>
              </a:rPr>
              <a:t>とは</a:t>
            </a:r>
            <a:r>
              <a:rPr lang="en-US" altLang="ja-JP" sz="1400" dirty="0">
                <a:latin typeface="HGP明朝E" panose="02020900000000000000" pitchFamily="18" charset="-128"/>
                <a:ea typeface="HGP明朝E" panose="02020900000000000000" pitchFamily="18" charset="-128"/>
              </a:rPr>
              <a:t>,</a:t>
            </a:r>
            <a:r>
              <a:rPr lang="zh-TW" altLang="en-US" sz="1400" dirty="0">
                <a:latin typeface="HGP明朝E" panose="02020900000000000000" pitchFamily="18" charset="-128"/>
                <a:ea typeface="HGP明朝E" panose="02020900000000000000" pitchFamily="18" charset="-128"/>
              </a:rPr>
              <a:t>有機溶剤中毒予防規則</a:t>
            </a:r>
            <a:r>
              <a:rPr lang="ja-JP" altLang="en-US" sz="1400" dirty="0">
                <a:latin typeface="HGP明朝E" panose="02020900000000000000" pitchFamily="18" charset="-128"/>
                <a:ea typeface="HGP明朝E" panose="02020900000000000000" pitchFamily="18" charset="-128"/>
              </a:rPr>
              <a:t>である。</a:t>
            </a:r>
            <a:endParaRPr lang="en-US" altLang="ja-JP" sz="1400" dirty="0">
              <a:latin typeface="HGP明朝E" panose="02020900000000000000" pitchFamily="18" charset="-128"/>
              <a:ea typeface="HGP明朝E" panose="02020900000000000000" pitchFamily="18" charset="-128"/>
            </a:endParaRPr>
          </a:p>
          <a:p>
            <a:pPr eaLnBrk="1" hangingPunct="1"/>
            <a:r>
              <a:rPr lang="ja-JP" altLang="en-US" sz="1400" dirty="0">
                <a:latin typeface="HGP明朝E" panose="02020900000000000000" pitchFamily="18" charset="-128"/>
                <a:ea typeface="HGP明朝E" panose="02020900000000000000" pitchFamily="18" charset="-128"/>
              </a:rPr>
              <a:t>　</a:t>
            </a:r>
            <a:r>
              <a:rPr lang="en-US" altLang="ja-JP" sz="1400" dirty="0">
                <a:latin typeface="HGP明朝E" panose="02020900000000000000" pitchFamily="18" charset="-128"/>
                <a:ea typeface="HGP明朝E" panose="02020900000000000000" pitchFamily="18" charset="-128"/>
              </a:rPr>
              <a:t>｢</a:t>
            </a:r>
            <a:r>
              <a:rPr lang="ja-JP" altLang="en-US" sz="1400" dirty="0">
                <a:latin typeface="HGP明朝E" panose="02020900000000000000" pitchFamily="18" charset="-128"/>
                <a:ea typeface="HGP明朝E" panose="02020900000000000000" pitchFamily="18" charset="-128"/>
              </a:rPr>
              <a:t>ＧＨＳ</a:t>
            </a:r>
            <a:r>
              <a:rPr lang="en-US" altLang="ja-JP" sz="1400" dirty="0">
                <a:latin typeface="HGP明朝E" panose="02020900000000000000" pitchFamily="18" charset="-128"/>
                <a:ea typeface="HGP明朝E" panose="02020900000000000000" pitchFamily="18" charset="-128"/>
              </a:rPr>
              <a:t>｣</a:t>
            </a:r>
            <a:r>
              <a:rPr lang="ja-JP" altLang="en-US" sz="1400" dirty="0">
                <a:latin typeface="HGP明朝E" panose="02020900000000000000" pitchFamily="18" charset="-128"/>
                <a:ea typeface="HGP明朝E" panose="02020900000000000000" pitchFamily="18" charset="-128"/>
              </a:rPr>
              <a:t>とは</a:t>
            </a:r>
            <a:r>
              <a:rPr lang="en-US" altLang="ja-JP" sz="1400" dirty="0">
                <a:latin typeface="HGP明朝E" panose="02020900000000000000" pitchFamily="18" charset="-128"/>
                <a:ea typeface="HGP明朝E" panose="02020900000000000000" pitchFamily="18" charset="-128"/>
              </a:rPr>
              <a:t>,</a:t>
            </a:r>
            <a:r>
              <a:rPr lang="ja-JP" altLang="en-US" sz="1400" dirty="0">
                <a:latin typeface="HGP明朝E" panose="02020900000000000000" pitchFamily="18" charset="-128"/>
                <a:ea typeface="HGP明朝E" panose="02020900000000000000" pitchFamily="18" charset="-128"/>
              </a:rPr>
              <a:t>化学品の分類および表示に関する世界調和システムで</a:t>
            </a:r>
            <a:r>
              <a:rPr lang="en-US" altLang="ja-JP" sz="1400" dirty="0">
                <a:latin typeface="HGP明朝E" panose="02020900000000000000" pitchFamily="18" charset="-128"/>
                <a:ea typeface="HGP明朝E" panose="02020900000000000000" pitchFamily="18" charset="-128"/>
              </a:rPr>
              <a:t>,Globally Harmonized System of Classification and Labelling of Chemicals</a:t>
            </a:r>
            <a:r>
              <a:rPr lang="ja-JP" altLang="en-US" sz="1400" dirty="0">
                <a:latin typeface="HGP明朝E" panose="02020900000000000000" pitchFamily="18" charset="-128"/>
                <a:ea typeface="HGP明朝E" panose="02020900000000000000" pitchFamily="18" charset="-128"/>
              </a:rPr>
              <a:t>の略称。　　</a:t>
            </a:r>
            <a:endParaRPr lang="en-US" altLang="ja-JP" sz="1400" dirty="0">
              <a:latin typeface="HGP明朝E" panose="02020900000000000000" pitchFamily="18" charset="-128"/>
              <a:ea typeface="HGP明朝E" panose="02020900000000000000" pitchFamily="18" charset="-128"/>
            </a:endParaRPr>
          </a:p>
          <a:p>
            <a:pPr eaLnBrk="1" hangingPunct="1"/>
            <a:r>
              <a:rPr lang="ja-JP" altLang="en-US" sz="1400" dirty="0">
                <a:latin typeface="HGP明朝E" panose="02020900000000000000" pitchFamily="18" charset="-128"/>
                <a:ea typeface="HGP明朝E" panose="02020900000000000000" pitchFamily="18" charset="-128"/>
              </a:rPr>
              <a:t>　</a:t>
            </a:r>
            <a:r>
              <a:rPr lang="en-US" altLang="ja-JP" sz="1400" dirty="0">
                <a:latin typeface="HGP明朝E" panose="02020900000000000000" pitchFamily="18" charset="-128"/>
                <a:ea typeface="HGP明朝E" panose="02020900000000000000" pitchFamily="18" charset="-128"/>
              </a:rPr>
              <a:t>｢</a:t>
            </a:r>
            <a:r>
              <a:rPr lang="ja-JP" altLang="en-US" sz="1400" dirty="0">
                <a:latin typeface="HGP明朝E" panose="02020900000000000000" pitchFamily="18" charset="-128"/>
                <a:ea typeface="HGP明朝E" panose="02020900000000000000" pitchFamily="18" charset="-128"/>
              </a:rPr>
              <a:t>ＳＤＳ</a:t>
            </a:r>
            <a:r>
              <a:rPr lang="en-US" altLang="ja-JP" sz="1400" dirty="0">
                <a:latin typeface="HGP明朝E" panose="02020900000000000000" pitchFamily="18" charset="-128"/>
                <a:ea typeface="HGP明朝E" panose="02020900000000000000" pitchFamily="18" charset="-128"/>
              </a:rPr>
              <a:t>｣</a:t>
            </a:r>
            <a:r>
              <a:rPr lang="ja-JP" altLang="en-US" sz="1400" dirty="0">
                <a:latin typeface="HGP明朝E" panose="02020900000000000000" pitchFamily="18" charset="-128"/>
                <a:ea typeface="HGP明朝E" panose="02020900000000000000" pitchFamily="18" charset="-128"/>
              </a:rPr>
              <a:t>とは</a:t>
            </a:r>
            <a:r>
              <a:rPr lang="en-US" altLang="ja-JP" sz="1400" dirty="0">
                <a:latin typeface="HGP明朝E" panose="02020900000000000000" pitchFamily="18" charset="-128"/>
                <a:ea typeface="HGP明朝E" panose="02020900000000000000" pitchFamily="18" charset="-128"/>
              </a:rPr>
              <a:t>,</a:t>
            </a:r>
            <a:r>
              <a:rPr lang="ja-JP" altLang="en-US" sz="1400" dirty="0">
                <a:latin typeface="HGP明朝E" panose="02020900000000000000" pitchFamily="18" charset="-128"/>
                <a:ea typeface="HGP明朝E" panose="02020900000000000000" pitchFamily="18" charset="-128"/>
              </a:rPr>
              <a:t>安全データシートのことで</a:t>
            </a:r>
            <a:r>
              <a:rPr lang="en-US" altLang="ja-JP" sz="1400" dirty="0">
                <a:latin typeface="HGP明朝E" panose="02020900000000000000" pitchFamily="18" charset="-128"/>
                <a:ea typeface="HGP明朝E" panose="02020900000000000000" pitchFamily="18" charset="-128"/>
              </a:rPr>
              <a:t>,Safety Data Sheet</a:t>
            </a:r>
            <a:r>
              <a:rPr lang="ja-JP" altLang="en-US" sz="1400" dirty="0">
                <a:latin typeface="HGP明朝E" panose="02020900000000000000" pitchFamily="18" charset="-128"/>
                <a:ea typeface="HGP明朝E" panose="02020900000000000000" pitchFamily="18" charset="-128"/>
              </a:rPr>
              <a:t>の略称。</a:t>
            </a:r>
            <a:endParaRPr lang="ja-JP" altLang="ja-JP" sz="1400" dirty="0">
              <a:latin typeface="HGP明朝E" panose="02020900000000000000" pitchFamily="18" charset="-128"/>
              <a:ea typeface="HGP明朝E" panose="02020900000000000000" pitchFamily="18" charset="-128"/>
            </a:endParaRPr>
          </a:p>
        </p:txBody>
      </p:sp>
      <p:sp>
        <p:nvSpPr>
          <p:cNvPr id="2" name="スライド番号プレースホルダー 1"/>
          <p:cNvSpPr>
            <a:spLocks noGrp="1"/>
          </p:cNvSpPr>
          <p:nvPr>
            <p:ph type="sldNum" sz="quarter" idx="10"/>
          </p:nvPr>
        </p:nvSpPr>
        <p:spPr/>
        <p:txBody>
          <a:bodyPr/>
          <a:lstStyle/>
          <a:p>
            <a:fld id="{5F65748C-C6D8-4748-808C-1CEA1825BD04}" type="slidenum">
              <a:rPr kumimoji="1" lang="ja-JP" altLang="en-US" smtClean="0"/>
              <a:t>79</a:t>
            </a:fld>
            <a:endParaRPr kumimoji="1" lang="ja-JP" altLang="en-US"/>
          </a:p>
        </p:txBody>
      </p:sp>
    </p:spTree>
    <p:extLst>
      <p:ext uri="{BB962C8B-B14F-4D97-AF65-F5344CB8AC3E}">
        <p14:creationId xmlns:p14="http://schemas.microsoft.com/office/powerpoint/2010/main" val="233766617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154113" y="741363"/>
            <a:ext cx="4814887" cy="3889375"/>
          </a:xfrm>
          <a:prstGeom prst="rect">
            <a:avLst/>
          </a:prstGeom>
        </p:spPr>
      </p:sp>
      <p:sp>
        <p:nvSpPr>
          <p:cNvPr id="3" name="ノート プレースホルダー 2"/>
          <p:cNvSpPr>
            <a:spLocks noGrp="1" noChangeAspect="1"/>
          </p:cNvSpPr>
          <p:nvPr>
            <p:ph type="body" idx="1"/>
          </p:nvPr>
        </p:nvSpPr>
        <p:spPr>
          <a:xfrm>
            <a:off x="1157699" y="4890047"/>
            <a:ext cx="4958135" cy="4950864"/>
          </a:xfrm>
          <a:prstGeom prst="rect">
            <a:avLst/>
          </a:prstGeom>
        </p:spPr>
        <p:txBody>
          <a:bodyPr/>
          <a:lstStyle/>
          <a:p>
            <a:pPr defTabSz="1022717">
              <a:lnSpc>
                <a:spcPts val="2064"/>
              </a:lnSpc>
              <a:spcBef>
                <a:spcPct val="0"/>
              </a:spcBef>
              <a:defRPr/>
            </a:pPr>
            <a:r>
              <a:rPr lang="ja-JP" altLang="en-US" sz="1400" dirty="0">
                <a:latin typeface="HGP明朝E" panose="02020900000000000000" pitchFamily="18" charset="-128"/>
                <a:ea typeface="HGP明朝E" panose="02020900000000000000" pitchFamily="18" charset="-128"/>
              </a:rPr>
              <a:t>　国語辞典等では</a:t>
            </a:r>
            <a:r>
              <a:rPr lang="en-US" altLang="ja-JP" sz="1400" dirty="0">
                <a:latin typeface="HGP明朝E" panose="02020900000000000000" pitchFamily="18" charset="-128"/>
                <a:ea typeface="HGP明朝E" panose="02020900000000000000" pitchFamily="18" charset="-128"/>
              </a:rPr>
              <a:t>,</a:t>
            </a:r>
            <a:r>
              <a:rPr lang="ja-JP" altLang="en-US" sz="1400" dirty="0">
                <a:latin typeface="HGP明朝E" panose="02020900000000000000" pitchFamily="18" charset="-128"/>
                <a:ea typeface="HGP明朝E" panose="02020900000000000000" pitchFamily="18" charset="-128"/>
              </a:rPr>
              <a:t>「安らかで危険のないこと」</a:t>
            </a:r>
            <a:r>
              <a:rPr lang="en-US" altLang="ja-JP" sz="1400" dirty="0">
                <a:latin typeface="HGP明朝E" panose="02020900000000000000" pitchFamily="18" charset="-128"/>
                <a:ea typeface="HGP明朝E" panose="02020900000000000000" pitchFamily="18" charset="-128"/>
              </a:rPr>
              <a:t>,</a:t>
            </a:r>
            <a:r>
              <a:rPr lang="ja-JP" altLang="en-US" sz="1400" dirty="0">
                <a:latin typeface="HGP明朝E" panose="02020900000000000000" pitchFamily="18" charset="-128"/>
                <a:ea typeface="HGP明朝E" panose="02020900000000000000" pitchFamily="18" charset="-128"/>
              </a:rPr>
              <a:t>「平穏無事。物事が損傷したり</a:t>
            </a:r>
            <a:r>
              <a:rPr lang="en-US" altLang="ja-JP" sz="1400" dirty="0">
                <a:latin typeface="HGP明朝E" panose="02020900000000000000" pitchFamily="18" charset="-128"/>
                <a:ea typeface="HGP明朝E" panose="02020900000000000000" pitchFamily="18" charset="-128"/>
              </a:rPr>
              <a:t>,</a:t>
            </a:r>
            <a:r>
              <a:rPr lang="ja-JP" altLang="en-US" sz="1400" dirty="0">
                <a:latin typeface="HGP明朝E" panose="02020900000000000000" pitchFamily="18" charset="-128"/>
                <a:ea typeface="HGP明朝E" panose="02020900000000000000" pitchFamily="18" charset="-128"/>
              </a:rPr>
              <a:t>危害を受けたりするおそれのないこと」である。</a:t>
            </a:r>
            <a:endParaRPr lang="en-US" altLang="ja-JP" sz="1400" dirty="0">
              <a:latin typeface="HGP明朝E" panose="02020900000000000000" pitchFamily="18" charset="-128"/>
              <a:ea typeface="HGP明朝E" panose="02020900000000000000" pitchFamily="18" charset="-128"/>
            </a:endParaRPr>
          </a:p>
          <a:p>
            <a:pPr defTabSz="1022717">
              <a:lnSpc>
                <a:spcPts val="2064"/>
              </a:lnSpc>
              <a:spcBef>
                <a:spcPct val="0"/>
              </a:spcBef>
              <a:defRPr/>
            </a:pPr>
            <a:r>
              <a:rPr lang="ja-JP" altLang="en-US" sz="1400" dirty="0">
                <a:latin typeface="HGP明朝E" panose="02020900000000000000" pitchFamily="18" charset="-128"/>
                <a:ea typeface="HGP明朝E" panose="02020900000000000000" pitchFamily="18" charset="-128"/>
              </a:rPr>
              <a:t>　漢和辞典などでは</a:t>
            </a:r>
            <a:r>
              <a:rPr lang="en-US" altLang="ja-JP" sz="1400" dirty="0">
                <a:latin typeface="HGP明朝E" panose="02020900000000000000" pitchFamily="18" charset="-128"/>
                <a:ea typeface="HGP明朝E" panose="02020900000000000000" pitchFamily="18" charset="-128"/>
              </a:rPr>
              <a:t>,</a:t>
            </a:r>
            <a:r>
              <a:rPr lang="ja-JP" altLang="en-US" sz="1400" dirty="0">
                <a:latin typeface="HGP明朝E" panose="02020900000000000000" pitchFamily="18" charset="-128"/>
                <a:ea typeface="HGP明朝E" panose="02020900000000000000" pitchFamily="18" charset="-128"/>
              </a:rPr>
              <a:t>「安」は</a:t>
            </a:r>
            <a:r>
              <a:rPr lang="en-US" altLang="ja-JP" sz="1400" dirty="0">
                <a:latin typeface="HGP明朝E" panose="02020900000000000000" pitchFamily="18" charset="-128"/>
                <a:ea typeface="HGP明朝E" panose="02020900000000000000" pitchFamily="18" charset="-128"/>
              </a:rPr>
              <a:t>,</a:t>
            </a:r>
            <a:r>
              <a:rPr lang="ja-JP" altLang="en-US" sz="1400" dirty="0">
                <a:latin typeface="HGP明朝E" panose="02020900000000000000" pitchFamily="18" charset="-128"/>
                <a:ea typeface="HGP明朝E" panose="02020900000000000000" pitchFamily="18" charset="-128"/>
              </a:rPr>
              <a:t>「宀（やね）＋女」で</a:t>
            </a:r>
            <a:r>
              <a:rPr lang="en-US" altLang="ja-JP" sz="1400" dirty="0">
                <a:latin typeface="HGP明朝E" panose="02020900000000000000" pitchFamily="18" charset="-128"/>
                <a:ea typeface="HGP明朝E" panose="02020900000000000000" pitchFamily="18" charset="-128"/>
              </a:rPr>
              <a:t>,</a:t>
            </a:r>
            <a:r>
              <a:rPr lang="ja-JP" altLang="en-US" sz="1400" dirty="0">
                <a:latin typeface="HGP明朝E" panose="02020900000000000000" pitchFamily="18" charset="-128"/>
                <a:ea typeface="HGP明朝E" panose="02020900000000000000" pitchFamily="18" charset="-128"/>
              </a:rPr>
              <a:t>女性を家の中に落ち着かせたさまのことであり</a:t>
            </a:r>
            <a:r>
              <a:rPr lang="en-US" altLang="ja-JP" sz="1400" dirty="0">
                <a:latin typeface="HGP明朝E" panose="02020900000000000000" pitchFamily="18" charset="-128"/>
                <a:ea typeface="HGP明朝E" panose="02020900000000000000" pitchFamily="18" charset="-128"/>
              </a:rPr>
              <a:t>,</a:t>
            </a:r>
            <a:r>
              <a:rPr lang="ja-JP" altLang="en-US" sz="1400" dirty="0">
                <a:latin typeface="HGP明朝E" panose="02020900000000000000" pitchFamily="18" charset="-128"/>
                <a:ea typeface="HGP明朝E" panose="02020900000000000000" pitchFamily="18" charset="-128"/>
              </a:rPr>
              <a:t>「全」は</a:t>
            </a:r>
            <a:r>
              <a:rPr lang="en-US" altLang="ja-JP" sz="1400" dirty="0">
                <a:latin typeface="HGP明朝E" panose="02020900000000000000" pitchFamily="18" charset="-128"/>
                <a:ea typeface="HGP明朝E" panose="02020900000000000000" pitchFamily="18" charset="-128"/>
              </a:rPr>
              <a:t>,</a:t>
            </a:r>
            <a:r>
              <a:rPr lang="ja-JP" altLang="en-US" sz="1400" dirty="0">
                <a:latin typeface="HGP明朝E" panose="02020900000000000000" pitchFamily="18" charset="-128"/>
                <a:ea typeface="HGP明朝E" panose="02020900000000000000" pitchFamily="18" charset="-128"/>
              </a:rPr>
              <a:t>「三方から集めて囲うかたち＋工（工作）」で</a:t>
            </a:r>
            <a:r>
              <a:rPr lang="en-US" altLang="ja-JP" sz="1400" dirty="0">
                <a:latin typeface="HGP明朝E" panose="02020900000000000000" pitchFamily="18" charset="-128"/>
                <a:ea typeface="HGP明朝E" panose="02020900000000000000" pitchFamily="18" charset="-128"/>
              </a:rPr>
              <a:t>,</a:t>
            </a:r>
            <a:r>
              <a:rPr lang="ja-JP" altLang="en-US" sz="1400" dirty="0">
                <a:latin typeface="HGP明朝E" panose="02020900000000000000" pitchFamily="18" charset="-128"/>
                <a:ea typeface="HGP明朝E" panose="02020900000000000000" pitchFamily="18" charset="-128"/>
              </a:rPr>
              <a:t>完全に囲って保存された細工物を示す</a:t>
            </a:r>
            <a:r>
              <a:rPr lang="en-US" altLang="ja-JP" sz="1400" dirty="0">
                <a:latin typeface="HGP明朝E" panose="02020900000000000000" pitchFamily="18" charset="-128"/>
                <a:ea typeface="HGP明朝E" panose="02020900000000000000" pitchFamily="18" charset="-128"/>
              </a:rPr>
              <a:t>,</a:t>
            </a:r>
            <a:r>
              <a:rPr lang="ja-JP" altLang="en-US" sz="1400" dirty="0">
                <a:latin typeface="HGP明朝E" panose="02020900000000000000" pitchFamily="18" charset="-128"/>
                <a:ea typeface="HGP明朝E" panose="02020900000000000000" pitchFamily="18" charset="-128"/>
              </a:rPr>
              <a:t>などと記載されている。</a:t>
            </a:r>
            <a:endParaRPr lang="en-US" altLang="ja-JP" sz="1400" dirty="0">
              <a:latin typeface="HGP明朝E" panose="02020900000000000000" pitchFamily="18" charset="-128"/>
              <a:ea typeface="HGP明朝E" panose="02020900000000000000" pitchFamily="18" charset="-128"/>
            </a:endParaRPr>
          </a:p>
          <a:p>
            <a:pPr defTabSz="1022717">
              <a:lnSpc>
                <a:spcPts val="2064"/>
              </a:lnSpc>
              <a:spcBef>
                <a:spcPct val="0"/>
              </a:spcBef>
              <a:defRPr/>
            </a:pPr>
            <a:r>
              <a:rPr lang="ja-JP" altLang="en-US" sz="1400" dirty="0">
                <a:latin typeface="HGP明朝E" panose="02020900000000000000" pitchFamily="18" charset="-128"/>
                <a:ea typeface="HGP明朝E" panose="02020900000000000000" pitchFamily="18" charset="-128"/>
              </a:rPr>
              <a:t>　しかし</a:t>
            </a:r>
            <a:r>
              <a:rPr lang="en-US" altLang="ja-JP" sz="1400" dirty="0">
                <a:latin typeface="HGP明朝E" panose="02020900000000000000" pitchFamily="18" charset="-128"/>
                <a:ea typeface="HGP明朝E" panose="02020900000000000000" pitchFamily="18" charset="-128"/>
              </a:rPr>
              <a:t>,</a:t>
            </a:r>
            <a:r>
              <a:rPr lang="ja-JP" altLang="en-US" sz="1400" dirty="0">
                <a:latin typeface="HGP明朝E" panose="02020900000000000000" pitchFamily="18" charset="-128"/>
                <a:ea typeface="HGP明朝E" panose="02020900000000000000" pitchFamily="18" charset="-128"/>
              </a:rPr>
              <a:t>抽象的で分かりにくい。</a:t>
            </a:r>
            <a:endParaRPr lang="en-US" altLang="ja-JP" sz="1400" dirty="0">
              <a:latin typeface="HGP明朝E" panose="02020900000000000000" pitchFamily="18" charset="-128"/>
              <a:ea typeface="HGP明朝E" panose="02020900000000000000" pitchFamily="18" charset="-128"/>
            </a:endParaRPr>
          </a:p>
          <a:p>
            <a:pPr defTabSz="1022717">
              <a:lnSpc>
                <a:spcPts val="2064"/>
              </a:lnSpc>
              <a:spcBef>
                <a:spcPct val="0"/>
              </a:spcBef>
              <a:defRPr/>
            </a:pPr>
            <a:r>
              <a:rPr lang="ja-JP" altLang="en-US" sz="1400" dirty="0">
                <a:latin typeface="HGP明朝E" panose="02020900000000000000" pitchFamily="18" charset="-128"/>
                <a:ea typeface="HGP明朝E" panose="02020900000000000000" pitchFamily="18" charset="-128"/>
              </a:rPr>
              <a:t>　労働安全の「安全」という定義も難しい。</a:t>
            </a:r>
            <a:endParaRPr lang="en-US" altLang="ja-JP" sz="1400" dirty="0">
              <a:latin typeface="HGP明朝E" panose="02020900000000000000" pitchFamily="18" charset="-128"/>
              <a:ea typeface="HGP明朝E" panose="02020900000000000000" pitchFamily="18" charset="-128"/>
            </a:endParaRPr>
          </a:p>
          <a:p>
            <a:pPr>
              <a:lnSpc>
                <a:spcPts val="2064"/>
              </a:lnSpc>
              <a:spcBef>
                <a:spcPct val="0"/>
              </a:spcBef>
              <a:defRPr/>
            </a:pPr>
            <a:r>
              <a:rPr lang="ja-JP" altLang="en-US" sz="1400" dirty="0">
                <a:latin typeface="HGP明朝E" panose="02020900000000000000" pitchFamily="18" charset="-128"/>
                <a:ea typeface="HGP明朝E" panose="02020900000000000000" pitchFamily="18" charset="-128"/>
              </a:rPr>
              <a:t>　平成</a:t>
            </a:r>
            <a:r>
              <a:rPr lang="en-US" altLang="ja-JP" sz="1400" dirty="0">
                <a:latin typeface="HGP明朝E" panose="02020900000000000000" pitchFamily="18" charset="-128"/>
                <a:ea typeface="HGP明朝E" panose="02020900000000000000" pitchFamily="18" charset="-128"/>
              </a:rPr>
              <a:t>11</a:t>
            </a:r>
            <a:r>
              <a:rPr lang="ja-JP" altLang="en-US" sz="1400" dirty="0">
                <a:latin typeface="HGP明朝E" panose="02020900000000000000" pitchFamily="18" charset="-128"/>
                <a:ea typeface="HGP明朝E" panose="02020900000000000000" pitchFamily="18" charset="-128"/>
              </a:rPr>
              <a:t>年に「</a:t>
            </a:r>
            <a:r>
              <a:rPr lang="en-US" altLang="ja-JP" sz="1400" dirty="0">
                <a:latin typeface="HGP明朝E" panose="02020900000000000000" pitchFamily="18" charset="-128"/>
                <a:ea typeface="HGP明朝E" panose="02020900000000000000" pitchFamily="18" charset="-128"/>
              </a:rPr>
              <a:t>ISO/IEC-Guide51</a:t>
            </a:r>
            <a:r>
              <a:rPr lang="ja-JP" altLang="en-US" sz="1400" dirty="0">
                <a:latin typeface="HGP明朝E" panose="02020900000000000000" pitchFamily="18" charset="-128"/>
                <a:ea typeface="HGP明朝E" panose="02020900000000000000" pitchFamily="18" charset="-128"/>
              </a:rPr>
              <a:t>」により</a:t>
            </a:r>
            <a:r>
              <a:rPr lang="en-US" altLang="ja-JP" sz="1400" dirty="0">
                <a:latin typeface="HGP明朝E" panose="02020900000000000000" pitchFamily="18" charset="-128"/>
                <a:ea typeface="HGP明朝E" panose="02020900000000000000" pitchFamily="18" charset="-128"/>
              </a:rPr>
              <a:t>,</a:t>
            </a:r>
            <a:r>
              <a:rPr lang="ja-JP" altLang="en-US" sz="1400" dirty="0">
                <a:latin typeface="HGP明朝E" panose="02020900000000000000" pitchFamily="18" charset="-128"/>
                <a:ea typeface="HGP明朝E" panose="02020900000000000000" pitchFamily="18" charset="-128"/>
              </a:rPr>
              <a:t>国際安全規格では</a:t>
            </a:r>
            <a:r>
              <a:rPr lang="en-US" altLang="ja-JP" sz="1400" dirty="0">
                <a:latin typeface="HGP明朝E" panose="02020900000000000000" pitchFamily="18" charset="-128"/>
                <a:ea typeface="HGP明朝E" panose="02020900000000000000" pitchFamily="18" charset="-128"/>
              </a:rPr>
              <a:t>safety</a:t>
            </a:r>
            <a:r>
              <a:rPr lang="ja-JP" altLang="en-US" sz="1400" dirty="0">
                <a:latin typeface="HGP明朝E" panose="02020900000000000000" pitchFamily="18" charset="-128"/>
                <a:ea typeface="HGP明朝E" panose="02020900000000000000" pitchFamily="18" charset="-128"/>
              </a:rPr>
              <a:t>＝「</a:t>
            </a:r>
            <a:r>
              <a:rPr lang="en-US" altLang="ja-JP" sz="1400" dirty="0">
                <a:latin typeface="HGP明朝E" panose="02020900000000000000" pitchFamily="18" charset="-128"/>
                <a:ea typeface="HGP明朝E" panose="02020900000000000000" pitchFamily="18" charset="-128"/>
              </a:rPr>
              <a:t>Freedom from unacceptable risk</a:t>
            </a:r>
            <a:r>
              <a:rPr lang="ja-JP" altLang="en-US" sz="1400" dirty="0">
                <a:latin typeface="HGP明朝E" panose="02020900000000000000" pitchFamily="18" charset="-128"/>
                <a:ea typeface="HGP明朝E" panose="02020900000000000000" pitchFamily="18" charset="-128"/>
              </a:rPr>
              <a:t>」＝「受容できないリスクからの解放」</a:t>
            </a:r>
            <a:r>
              <a:rPr lang="en-US" altLang="ja-JP" sz="1400" dirty="0">
                <a:latin typeface="HGP明朝E" panose="02020900000000000000" pitchFamily="18" charset="-128"/>
                <a:ea typeface="HGP明朝E" panose="02020900000000000000" pitchFamily="18" charset="-128"/>
              </a:rPr>
              <a:t>,</a:t>
            </a:r>
            <a:r>
              <a:rPr lang="ja-JP" altLang="en-US" sz="1400" dirty="0">
                <a:latin typeface="HGP明朝E" panose="02020900000000000000" pitchFamily="18" charset="-128"/>
                <a:ea typeface="HGP明朝E" panose="02020900000000000000" pitchFamily="18" charset="-128"/>
              </a:rPr>
              <a:t>「受入れ不可能なリスクがないこと」と安全の定義が定められた。しかし</a:t>
            </a:r>
            <a:r>
              <a:rPr lang="en-US" altLang="ja-JP" sz="1400" dirty="0">
                <a:latin typeface="HGP明朝E" panose="02020900000000000000" pitchFamily="18" charset="-128"/>
                <a:ea typeface="HGP明朝E" panose="02020900000000000000" pitchFamily="18" charset="-128"/>
              </a:rPr>
              <a:t>,</a:t>
            </a:r>
            <a:r>
              <a:rPr lang="ja-JP" altLang="en-US" sz="1400" dirty="0">
                <a:latin typeface="HGP明朝E" panose="02020900000000000000" pitchFamily="18" charset="-128"/>
                <a:ea typeface="HGP明朝E" panose="02020900000000000000" pitchFamily="18" charset="-128"/>
              </a:rPr>
              <a:t>誰もが受け入れられないリスクでは</a:t>
            </a:r>
            <a:r>
              <a:rPr lang="en-US" altLang="ja-JP" sz="1400" dirty="0">
                <a:latin typeface="HGP明朝E" panose="02020900000000000000" pitchFamily="18" charset="-128"/>
                <a:ea typeface="HGP明朝E" panose="02020900000000000000" pitchFamily="18" charset="-128"/>
              </a:rPr>
              <a:t>,</a:t>
            </a:r>
            <a:r>
              <a:rPr lang="ja-JP" altLang="en-US" sz="1400" dirty="0">
                <a:latin typeface="HGP明朝E" panose="02020900000000000000" pitchFamily="18" charset="-128"/>
                <a:ea typeface="HGP明朝E" panose="02020900000000000000" pitchFamily="18" charset="-128"/>
              </a:rPr>
              <a:t>時間とコストがかかり過ぎて</a:t>
            </a:r>
            <a:r>
              <a:rPr lang="en-US" altLang="ja-JP" sz="1400" dirty="0">
                <a:latin typeface="HGP明朝E" panose="02020900000000000000" pitchFamily="18" charset="-128"/>
                <a:ea typeface="HGP明朝E" panose="02020900000000000000" pitchFamily="18" charset="-128"/>
              </a:rPr>
              <a:t>,</a:t>
            </a:r>
            <a:r>
              <a:rPr lang="ja-JP" altLang="en-US" sz="1400" dirty="0">
                <a:latin typeface="HGP明朝E" panose="02020900000000000000" pitchFamily="18" charset="-128"/>
                <a:ea typeface="HGP明朝E" panose="02020900000000000000" pitchFamily="18" charset="-128"/>
              </a:rPr>
              <a:t>もう少し緩い「</a:t>
            </a:r>
            <a:r>
              <a:rPr lang="en-US" altLang="ja-JP" sz="1400" dirty="0">
                <a:latin typeface="HGP明朝E" panose="02020900000000000000" pitchFamily="18" charset="-128"/>
                <a:ea typeface="HGP明朝E" panose="02020900000000000000" pitchFamily="18" charset="-128"/>
              </a:rPr>
              <a:t>freedom from risk which is not tolerable</a:t>
            </a:r>
            <a:r>
              <a:rPr lang="ja-JP" altLang="en-US" sz="1400" dirty="0">
                <a:latin typeface="HGP明朝E" panose="02020900000000000000" pitchFamily="18" charset="-128"/>
                <a:ea typeface="HGP明朝E" panose="02020900000000000000" pitchFamily="18" charset="-128"/>
              </a:rPr>
              <a:t>（許容できないリスクがないこと）」と平成</a:t>
            </a:r>
            <a:r>
              <a:rPr lang="en-US" altLang="ja-JP" sz="1400" dirty="0">
                <a:latin typeface="HGP明朝E" panose="02020900000000000000" pitchFamily="18" charset="-128"/>
                <a:ea typeface="HGP明朝E" panose="02020900000000000000" pitchFamily="18" charset="-128"/>
              </a:rPr>
              <a:t>26</a:t>
            </a:r>
            <a:r>
              <a:rPr lang="ja-JP" altLang="en-US" sz="1400" dirty="0">
                <a:latin typeface="HGP明朝E" panose="02020900000000000000" pitchFamily="18" charset="-128"/>
                <a:ea typeface="HGP明朝E" panose="02020900000000000000" pitchFamily="18" charset="-128"/>
              </a:rPr>
              <a:t>年に定義が改定された。（詳細は</a:t>
            </a:r>
            <a:r>
              <a:rPr lang="ja-JP" altLang="en-US" sz="1400" dirty="0" err="1">
                <a:latin typeface="HGP明朝E" panose="02020900000000000000" pitchFamily="18" charset="-128"/>
                <a:ea typeface="HGP明朝E" panose="02020900000000000000" pitchFamily="18" charset="-128"/>
              </a:rPr>
              <a:t>ｐ</a:t>
            </a:r>
            <a:r>
              <a:rPr lang="en-US" altLang="ja-JP" sz="1400" dirty="0">
                <a:latin typeface="HGP明朝E" panose="02020900000000000000" pitchFamily="18" charset="-128"/>
                <a:ea typeface="HGP明朝E" panose="02020900000000000000" pitchFamily="18" charset="-128"/>
              </a:rPr>
              <a:t>51</a:t>
            </a:r>
            <a:r>
              <a:rPr lang="ja-JP" altLang="en-US" sz="1400" dirty="0">
                <a:latin typeface="HGP明朝E" panose="02020900000000000000" pitchFamily="18" charset="-128"/>
                <a:ea typeface="HGP明朝E" panose="02020900000000000000" pitchFamily="18" charset="-128"/>
              </a:rPr>
              <a:t>「リスクアセスメントと安全」参照）</a:t>
            </a:r>
            <a:endParaRPr lang="en-US" altLang="ja-JP" sz="1400" dirty="0">
              <a:latin typeface="HGP明朝E" panose="02020900000000000000" pitchFamily="18" charset="-128"/>
              <a:ea typeface="HGP明朝E" panose="02020900000000000000" pitchFamily="18" charset="-128"/>
            </a:endParaRPr>
          </a:p>
        </p:txBody>
      </p:sp>
      <p:sp>
        <p:nvSpPr>
          <p:cNvPr id="5" name="スライド番号プレースホルダー 4"/>
          <p:cNvSpPr>
            <a:spLocks noGrp="1"/>
          </p:cNvSpPr>
          <p:nvPr>
            <p:ph type="sldNum" sz="quarter" idx="10"/>
          </p:nvPr>
        </p:nvSpPr>
        <p:spPr/>
        <p:txBody>
          <a:bodyPr/>
          <a:lstStyle/>
          <a:p>
            <a:fld id="{5F65748C-C6D8-4748-808C-1CEA1825BD04}" type="slidenum">
              <a:rPr kumimoji="1" lang="ja-JP" altLang="en-US" smtClean="0"/>
              <a:t>8</a:t>
            </a:fld>
            <a:endParaRPr kumimoji="1" lang="ja-JP" altLang="en-US"/>
          </a:p>
        </p:txBody>
      </p:sp>
    </p:spTree>
    <p:extLst>
      <p:ext uri="{BB962C8B-B14F-4D97-AF65-F5344CB8AC3E}">
        <p14:creationId xmlns:p14="http://schemas.microsoft.com/office/powerpoint/2010/main" val="299169594"/>
      </p:ext>
    </p:extLst>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5650" name="スライド イメージ プレースホルダ 1"/>
          <p:cNvSpPr>
            <a:spLocks noGrp="1" noRot="1" noChangeAspect="1" noTextEdit="1"/>
          </p:cNvSpPr>
          <p:nvPr>
            <p:ph type="sldImg"/>
          </p:nvPr>
        </p:nvSpPr>
        <p:spPr>
          <a:xfrm>
            <a:off x="1154113" y="741363"/>
            <a:ext cx="4814887" cy="3889375"/>
          </a:xfrm>
          <a:prstGeom prst="rect">
            <a:avLst/>
          </a:prstGeom>
          <a:ln/>
        </p:spPr>
      </p:sp>
      <p:sp>
        <p:nvSpPr>
          <p:cNvPr id="155651" name="ノート プレースホルダ 2"/>
          <p:cNvSpPr>
            <a:spLocks noGrp="1" noChangeAspect="1"/>
          </p:cNvSpPr>
          <p:nvPr>
            <p:ph type="body" idx="1"/>
          </p:nvPr>
        </p:nvSpPr>
        <p:spPr>
          <a:xfrm>
            <a:off x="1157699" y="4890047"/>
            <a:ext cx="4880754" cy="4445497"/>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ja-JP" altLang="en-US" sz="1400" dirty="0">
                <a:latin typeface="HGP明朝E" panose="02020900000000000000" pitchFamily="18" charset="-128"/>
                <a:ea typeface="HGP明朝E" panose="02020900000000000000" pitchFamily="18" charset="-128"/>
              </a:rPr>
              <a:t>　じん肺とは</a:t>
            </a:r>
            <a:r>
              <a:rPr lang="en-US" altLang="ja-JP" sz="1400" dirty="0">
                <a:latin typeface="HGP明朝E" panose="02020900000000000000" pitchFamily="18" charset="-128"/>
                <a:ea typeface="HGP明朝E" panose="02020900000000000000" pitchFamily="18" charset="-128"/>
              </a:rPr>
              <a:t>,</a:t>
            </a:r>
            <a:r>
              <a:rPr lang="ja-JP" altLang="en-US" sz="1400" dirty="0">
                <a:latin typeface="HGP明朝E" panose="02020900000000000000" pitchFamily="18" charset="-128"/>
                <a:ea typeface="HGP明朝E" panose="02020900000000000000" pitchFamily="18" charset="-128"/>
              </a:rPr>
              <a:t>古くから知られている前述の</a:t>
            </a:r>
            <a:r>
              <a:rPr lang="en-US" altLang="ja-JP" sz="1400" dirty="0">
                <a:latin typeface="HGP明朝E" panose="02020900000000000000" pitchFamily="18" charset="-128"/>
                <a:ea typeface="HGP明朝E" panose="02020900000000000000" pitchFamily="18" charset="-128"/>
              </a:rPr>
              <a:t>｢</a:t>
            </a:r>
            <a:r>
              <a:rPr lang="ja-JP" altLang="en-US" sz="1400" dirty="0">
                <a:latin typeface="HGP明朝E" panose="02020900000000000000" pitchFamily="18" charset="-128"/>
                <a:ea typeface="HGP明朝E" panose="02020900000000000000" pitchFamily="18" charset="-128"/>
              </a:rPr>
              <a:t>よろけ</a:t>
            </a:r>
            <a:r>
              <a:rPr lang="en-US" altLang="ja-JP" sz="1400" dirty="0">
                <a:latin typeface="HGP明朝E" panose="02020900000000000000" pitchFamily="18" charset="-128"/>
                <a:ea typeface="HGP明朝E" panose="02020900000000000000" pitchFamily="18" charset="-128"/>
              </a:rPr>
              <a:t>｣</a:t>
            </a:r>
            <a:r>
              <a:rPr lang="ja-JP" altLang="en-US" sz="1400" dirty="0">
                <a:latin typeface="HGP明朝E" panose="02020900000000000000" pitchFamily="18" charset="-128"/>
                <a:ea typeface="HGP明朝E" panose="02020900000000000000" pitchFamily="18" charset="-128"/>
              </a:rPr>
              <a:t>や</a:t>
            </a:r>
            <a:r>
              <a:rPr lang="en-US" altLang="ja-JP" sz="1400" dirty="0">
                <a:latin typeface="HGP明朝E" panose="02020900000000000000" pitchFamily="18" charset="-128"/>
                <a:ea typeface="HGP明朝E" panose="02020900000000000000" pitchFamily="18" charset="-128"/>
              </a:rPr>
              <a:t>｢</a:t>
            </a:r>
            <a:r>
              <a:rPr lang="ja-JP" altLang="en-US" sz="1400" dirty="0">
                <a:latin typeface="HGP明朝E" panose="02020900000000000000" pitchFamily="18" charset="-128"/>
                <a:ea typeface="HGP明朝E" panose="02020900000000000000" pitchFamily="18" charset="-128"/>
              </a:rPr>
              <a:t>煙毒</a:t>
            </a:r>
            <a:r>
              <a:rPr lang="en-US" altLang="ja-JP" sz="1400" dirty="0">
                <a:latin typeface="HGP明朝E" panose="02020900000000000000" pitchFamily="18" charset="-128"/>
                <a:ea typeface="HGP明朝E" panose="02020900000000000000" pitchFamily="18" charset="-128"/>
              </a:rPr>
              <a:t>｣</a:t>
            </a:r>
            <a:r>
              <a:rPr lang="ja-JP" altLang="en-US" sz="1400" dirty="0">
                <a:latin typeface="HGP明朝E" panose="02020900000000000000" pitchFamily="18" charset="-128"/>
                <a:ea typeface="HGP明朝E" panose="02020900000000000000" pitchFamily="18" charset="-128"/>
              </a:rPr>
              <a:t>のことである。</a:t>
            </a:r>
            <a:endParaRPr lang="en-US" altLang="ja-JP" sz="1400" dirty="0">
              <a:latin typeface="HGP明朝E" panose="02020900000000000000" pitchFamily="18" charset="-128"/>
              <a:ea typeface="HGP明朝E" panose="02020900000000000000" pitchFamily="18" charset="-128"/>
            </a:endParaRPr>
          </a:p>
          <a:p>
            <a:pPr>
              <a:lnSpc>
                <a:spcPts val="2064"/>
              </a:lnSpc>
            </a:pPr>
            <a:r>
              <a:rPr lang="ja-JP" altLang="en-US" sz="1400" dirty="0">
                <a:latin typeface="HGP明朝E" panose="02020900000000000000" pitchFamily="18" charset="-128"/>
                <a:ea typeface="HGP明朝E" panose="02020900000000000000" pitchFamily="18" charset="-128"/>
              </a:rPr>
              <a:t>　対策は</a:t>
            </a:r>
            <a:r>
              <a:rPr lang="en-US" altLang="ja-JP" sz="1400" dirty="0">
                <a:latin typeface="HGP明朝E" panose="02020900000000000000" pitchFamily="18" charset="-128"/>
                <a:ea typeface="HGP明朝E" panose="02020900000000000000" pitchFamily="18" charset="-128"/>
              </a:rPr>
              <a:t>,</a:t>
            </a:r>
            <a:r>
              <a:rPr lang="ja-JP" altLang="en-US" sz="1400" dirty="0">
                <a:latin typeface="HGP明朝E" panose="02020900000000000000" pitchFamily="18" charset="-128"/>
                <a:ea typeface="HGP明朝E" panose="02020900000000000000" pitchFamily="18" charset="-128"/>
              </a:rPr>
              <a:t>中長期で</a:t>
            </a:r>
            <a:r>
              <a:rPr lang="en-US" altLang="ja-JP" sz="1400" dirty="0">
                <a:latin typeface="HGP明朝E" panose="02020900000000000000" pitchFamily="18" charset="-128"/>
                <a:ea typeface="HGP明朝E" panose="02020900000000000000" pitchFamily="18" charset="-128"/>
              </a:rPr>
              <a:t>,</a:t>
            </a:r>
            <a:r>
              <a:rPr lang="ja-JP" altLang="en-US" sz="1400" dirty="0">
                <a:latin typeface="HGP明朝E" panose="02020900000000000000" pitchFamily="18" charset="-128"/>
                <a:ea typeface="HGP明朝E" panose="02020900000000000000" pitchFamily="18" charset="-128"/>
              </a:rPr>
              <a:t>現在</a:t>
            </a:r>
            <a:r>
              <a:rPr lang="en-US" altLang="ja-JP" sz="1400" dirty="0">
                <a:latin typeface="HGP明朝E" panose="02020900000000000000" pitchFamily="18" charset="-128"/>
                <a:ea typeface="HGP明朝E" panose="02020900000000000000" pitchFamily="18" charset="-128"/>
              </a:rPr>
              <a:t>,</a:t>
            </a:r>
            <a:r>
              <a:rPr lang="ja-JP" altLang="en-US" sz="1400" dirty="0">
                <a:latin typeface="HGP明朝E" panose="02020900000000000000" pitchFamily="18" charset="-128"/>
                <a:ea typeface="HGP明朝E" panose="02020900000000000000" pitchFamily="18" charset="-128"/>
              </a:rPr>
              <a:t>平成</a:t>
            </a:r>
            <a:r>
              <a:rPr lang="en-US" altLang="ja-JP" sz="1400" dirty="0">
                <a:latin typeface="HGP明朝E" panose="02020900000000000000" pitchFamily="18" charset="-128"/>
                <a:ea typeface="HGP明朝E" panose="02020900000000000000" pitchFamily="18" charset="-128"/>
              </a:rPr>
              <a:t>25</a:t>
            </a:r>
            <a:r>
              <a:rPr lang="ja-JP" altLang="en-US" sz="1400" dirty="0">
                <a:latin typeface="HGP明朝E" panose="02020900000000000000" pitchFamily="18" charset="-128"/>
                <a:ea typeface="HGP明朝E" panose="02020900000000000000" pitchFamily="18" charset="-128"/>
              </a:rPr>
              <a:t>年度から平成</a:t>
            </a:r>
            <a:r>
              <a:rPr lang="en-US" altLang="ja-JP" sz="1400" dirty="0">
                <a:latin typeface="HGP明朝E" panose="02020900000000000000" pitchFamily="18" charset="-128"/>
                <a:ea typeface="HGP明朝E" panose="02020900000000000000" pitchFamily="18" charset="-128"/>
              </a:rPr>
              <a:t>29</a:t>
            </a:r>
            <a:r>
              <a:rPr lang="ja-JP" altLang="en-US" sz="1400" dirty="0">
                <a:latin typeface="HGP明朝E" panose="02020900000000000000" pitchFamily="18" charset="-128"/>
                <a:ea typeface="HGP明朝E" panose="02020900000000000000" pitchFamily="18" charset="-128"/>
              </a:rPr>
              <a:t>年度までの</a:t>
            </a:r>
            <a:r>
              <a:rPr lang="en-US" altLang="ja-JP" sz="1400" dirty="0">
                <a:latin typeface="HGP明朝E" panose="02020900000000000000" pitchFamily="18" charset="-128"/>
                <a:ea typeface="HGP明朝E" panose="02020900000000000000" pitchFamily="18" charset="-128"/>
              </a:rPr>
              <a:t>5</a:t>
            </a:r>
            <a:r>
              <a:rPr lang="ja-JP" altLang="en-US" sz="1400" dirty="0">
                <a:latin typeface="HGP明朝E" panose="02020900000000000000" pitchFamily="18" charset="-128"/>
                <a:ea typeface="HGP明朝E" panose="02020900000000000000" pitchFamily="18" charset="-128"/>
              </a:rPr>
              <a:t>か年を</a:t>
            </a:r>
            <a:r>
              <a:rPr lang="en-US" altLang="ja-JP" sz="1400" dirty="0">
                <a:latin typeface="HGP明朝E" panose="02020900000000000000" pitchFamily="18" charset="-128"/>
                <a:ea typeface="HGP明朝E" panose="02020900000000000000" pitchFamily="18" charset="-128"/>
              </a:rPr>
              <a:t>｢</a:t>
            </a:r>
            <a:r>
              <a:rPr lang="ja-JP" altLang="ja-JP" sz="1400" dirty="0">
                <a:latin typeface="HGP明朝E" panose="02020900000000000000" pitchFamily="18" charset="-128"/>
                <a:ea typeface="HGP明朝E" panose="02020900000000000000" pitchFamily="18" charset="-128"/>
              </a:rPr>
              <a:t>第８次粉</a:t>
            </a:r>
            <a:r>
              <a:rPr lang="ja-JP" altLang="ja-JP" sz="1400" dirty="0" err="1">
                <a:latin typeface="HGP明朝E" panose="02020900000000000000" pitchFamily="18" charset="-128"/>
                <a:ea typeface="HGP明朝E" panose="02020900000000000000" pitchFamily="18" charset="-128"/>
              </a:rPr>
              <a:t>じん</a:t>
            </a:r>
            <a:r>
              <a:rPr lang="ja-JP" altLang="ja-JP" sz="1400" dirty="0">
                <a:latin typeface="HGP明朝E" panose="02020900000000000000" pitchFamily="18" charset="-128"/>
                <a:ea typeface="HGP明朝E" panose="02020900000000000000" pitchFamily="18" charset="-128"/>
              </a:rPr>
              <a:t>障害防止総合対策</a:t>
            </a:r>
            <a:r>
              <a:rPr lang="en-US" altLang="ja-JP" sz="1400" dirty="0">
                <a:latin typeface="HGP明朝E" panose="02020900000000000000" pitchFamily="18" charset="-128"/>
                <a:ea typeface="HGP明朝E" panose="02020900000000000000" pitchFamily="18" charset="-128"/>
              </a:rPr>
              <a:t>｣</a:t>
            </a:r>
            <a:r>
              <a:rPr lang="ja-JP" altLang="en-US" sz="1400" dirty="0">
                <a:latin typeface="HGP明朝E" panose="02020900000000000000" pitchFamily="18" charset="-128"/>
                <a:ea typeface="HGP明朝E" panose="02020900000000000000" pitchFamily="18" charset="-128"/>
              </a:rPr>
              <a:t>として取り組まれている。</a:t>
            </a:r>
            <a:endParaRPr lang="en-US" altLang="ja-JP" sz="1400" dirty="0">
              <a:latin typeface="HGP明朝E" panose="02020900000000000000" pitchFamily="18" charset="-128"/>
              <a:ea typeface="HGP明朝E" panose="02020900000000000000" pitchFamily="18" charset="-128"/>
            </a:endParaRPr>
          </a:p>
          <a:p>
            <a:r>
              <a:rPr lang="ja-JP" altLang="en-US" sz="1400" dirty="0">
                <a:latin typeface="HGP明朝E" panose="02020900000000000000" pitchFamily="18" charset="-128"/>
                <a:ea typeface="HGP明朝E" panose="02020900000000000000" pitchFamily="18" charset="-128"/>
              </a:rPr>
              <a:t>　　</a:t>
            </a:r>
            <a:endParaRPr lang="en-US" altLang="ja-JP" sz="1400" dirty="0">
              <a:latin typeface="HGP明朝E" panose="02020900000000000000" pitchFamily="18" charset="-128"/>
              <a:ea typeface="HGP明朝E" panose="02020900000000000000" pitchFamily="18" charset="-128"/>
            </a:endParaRPr>
          </a:p>
          <a:p>
            <a:pPr defTabSz="1022717">
              <a:defRPr/>
            </a:pPr>
            <a:r>
              <a:rPr lang="en-US" altLang="ja-JP" sz="1400" dirty="0">
                <a:latin typeface="HGP明朝E" panose="02020900000000000000" pitchFamily="18" charset="-128"/>
                <a:ea typeface="HGP明朝E" panose="02020900000000000000" pitchFamily="18" charset="-128"/>
              </a:rPr>
              <a:t>【</a:t>
            </a:r>
            <a:r>
              <a:rPr lang="ja-JP" altLang="en-US" sz="1400" dirty="0">
                <a:latin typeface="HGP明朝E" panose="02020900000000000000" pitchFamily="18" charset="-128"/>
                <a:ea typeface="HGP明朝E" panose="02020900000000000000" pitchFamily="18" charset="-128"/>
              </a:rPr>
              <a:t>粉</a:t>
            </a:r>
            <a:r>
              <a:rPr lang="ja-JP" altLang="en-US" sz="1400" dirty="0" err="1">
                <a:latin typeface="HGP明朝E" panose="02020900000000000000" pitchFamily="18" charset="-128"/>
                <a:ea typeface="HGP明朝E" panose="02020900000000000000" pitchFamily="18" charset="-128"/>
              </a:rPr>
              <a:t>じんに</a:t>
            </a:r>
            <a:r>
              <a:rPr lang="ja-JP" altLang="en-US" sz="1400" dirty="0">
                <a:latin typeface="HGP明朝E" panose="02020900000000000000" pitchFamily="18" charset="-128"/>
                <a:ea typeface="HGP明朝E" panose="02020900000000000000" pitchFamily="18" charset="-128"/>
              </a:rPr>
              <a:t>係る健康障害防止対策のポイント</a:t>
            </a:r>
            <a:r>
              <a:rPr lang="en-US" altLang="ja-JP" sz="1400" dirty="0">
                <a:latin typeface="HGP明朝E" panose="02020900000000000000" pitchFamily="18" charset="-128"/>
                <a:ea typeface="HGP明朝E" panose="02020900000000000000" pitchFamily="18" charset="-128"/>
              </a:rPr>
              <a:t>】</a:t>
            </a:r>
          </a:p>
          <a:p>
            <a:pPr defTabSz="1022717">
              <a:defRPr/>
            </a:pPr>
            <a:r>
              <a:rPr lang="ja-JP" altLang="ja-JP" sz="1400" dirty="0">
                <a:latin typeface="HGP明朝E" panose="02020900000000000000" pitchFamily="18" charset="-128"/>
                <a:ea typeface="HGP明朝E" panose="02020900000000000000" pitchFamily="18" charset="-128"/>
              </a:rPr>
              <a:t>①</a:t>
            </a:r>
            <a:r>
              <a:rPr lang="ja-JP" altLang="en-US" sz="1400" dirty="0">
                <a:latin typeface="HGP明朝E" panose="02020900000000000000" pitchFamily="18" charset="-128"/>
                <a:ea typeface="HGP明朝E" panose="02020900000000000000" pitchFamily="18" charset="-128"/>
              </a:rPr>
              <a:t> </a:t>
            </a:r>
            <a:r>
              <a:rPr lang="ja-JP" altLang="ja-JP" sz="1400" dirty="0">
                <a:latin typeface="HGP明朝E" panose="02020900000000000000" pitchFamily="18" charset="-128"/>
                <a:ea typeface="HGP明朝E" panose="02020900000000000000" pitchFamily="18" charset="-128"/>
              </a:rPr>
              <a:t>アーク溶接作業をはじめ</a:t>
            </a:r>
            <a:r>
              <a:rPr lang="en-US" altLang="ja-JP" sz="1400" dirty="0">
                <a:latin typeface="HGP明朝E" panose="02020900000000000000" pitchFamily="18" charset="-128"/>
                <a:ea typeface="HGP明朝E" panose="02020900000000000000" pitchFamily="18" charset="-128"/>
              </a:rPr>
              <a:t>,</a:t>
            </a:r>
            <a:r>
              <a:rPr lang="ja-JP" altLang="ja-JP" sz="1400" dirty="0">
                <a:latin typeface="HGP明朝E" panose="02020900000000000000" pitchFamily="18" charset="-128"/>
                <a:ea typeface="HGP明朝E" panose="02020900000000000000" pitchFamily="18" charset="-128"/>
              </a:rPr>
              <a:t>金属等の研磨作業</a:t>
            </a:r>
            <a:r>
              <a:rPr lang="en-US" altLang="ja-JP" sz="1400" dirty="0">
                <a:latin typeface="HGP明朝E" panose="02020900000000000000" pitchFamily="18" charset="-128"/>
                <a:ea typeface="HGP明朝E" panose="02020900000000000000" pitchFamily="18" charset="-128"/>
              </a:rPr>
              <a:t>,</a:t>
            </a:r>
            <a:r>
              <a:rPr lang="ja-JP" altLang="ja-JP" sz="1400" dirty="0">
                <a:latin typeface="HGP明朝E" panose="02020900000000000000" pitchFamily="18" charset="-128"/>
                <a:ea typeface="HGP明朝E" panose="02020900000000000000" pitchFamily="18" charset="-128"/>
              </a:rPr>
              <a:t>岩石等の裁断等作業</a:t>
            </a:r>
            <a:r>
              <a:rPr lang="en-US" altLang="ja-JP" sz="1400" dirty="0">
                <a:latin typeface="HGP明朝E" panose="02020900000000000000" pitchFamily="18" charset="-128"/>
                <a:ea typeface="HGP明朝E" panose="02020900000000000000" pitchFamily="18" charset="-128"/>
              </a:rPr>
              <a:t>,</a:t>
            </a:r>
            <a:r>
              <a:rPr lang="ja-JP" altLang="ja-JP" sz="1400" dirty="0">
                <a:latin typeface="HGP明朝E" panose="02020900000000000000" pitchFamily="18" charset="-128"/>
                <a:ea typeface="HGP明朝E" panose="02020900000000000000" pitchFamily="18" charset="-128"/>
              </a:rPr>
              <a:t>ずい道建設工事</a:t>
            </a:r>
            <a:r>
              <a:rPr lang="ja-JP" altLang="en-US" sz="1400" dirty="0">
                <a:latin typeface="HGP明朝E" panose="02020900000000000000" pitchFamily="18" charset="-128"/>
                <a:ea typeface="HGP明朝E" panose="02020900000000000000" pitchFamily="18" charset="-128"/>
              </a:rPr>
              <a:t>など</a:t>
            </a:r>
            <a:r>
              <a:rPr lang="ja-JP" altLang="ja-JP" sz="1400" dirty="0">
                <a:latin typeface="HGP明朝E" panose="02020900000000000000" pitchFamily="18" charset="-128"/>
                <a:ea typeface="HGP明朝E" panose="02020900000000000000" pitchFamily="18" charset="-128"/>
              </a:rPr>
              <a:t>各作業ごとの粉</a:t>
            </a:r>
            <a:r>
              <a:rPr lang="ja-JP" altLang="ja-JP" sz="1400" dirty="0" err="1">
                <a:latin typeface="HGP明朝E" panose="02020900000000000000" pitchFamily="18" charset="-128"/>
                <a:ea typeface="HGP明朝E" panose="02020900000000000000" pitchFamily="18" charset="-128"/>
              </a:rPr>
              <a:t>じん</a:t>
            </a:r>
            <a:r>
              <a:rPr lang="ja-JP" altLang="ja-JP" sz="1400" dirty="0">
                <a:latin typeface="HGP明朝E" panose="02020900000000000000" pitchFamily="18" charset="-128"/>
                <a:ea typeface="HGP明朝E" panose="02020900000000000000" pitchFamily="18" charset="-128"/>
              </a:rPr>
              <a:t>障害防止対策</a:t>
            </a:r>
          </a:p>
          <a:p>
            <a:r>
              <a:rPr lang="ja-JP" altLang="ja-JP" sz="1400" dirty="0">
                <a:latin typeface="HGP明朝E" panose="02020900000000000000" pitchFamily="18" charset="-128"/>
                <a:ea typeface="HGP明朝E" panose="02020900000000000000" pitchFamily="18" charset="-128"/>
              </a:rPr>
              <a:t>②</a:t>
            </a:r>
            <a:r>
              <a:rPr lang="ja-JP" altLang="en-US" sz="1400" dirty="0">
                <a:latin typeface="HGP明朝E" panose="02020900000000000000" pitchFamily="18" charset="-128"/>
                <a:ea typeface="HGP明朝E" panose="02020900000000000000" pitchFamily="18" charset="-128"/>
              </a:rPr>
              <a:t> 局所排気装置の設置等による作業環境改善や</a:t>
            </a:r>
            <a:r>
              <a:rPr lang="ja-JP" altLang="ja-JP" sz="1400" dirty="0">
                <a:latin typeface="HGP明朝E" panose="02020900000000000000" pitchFamily="18" charset="-128"/>
                <a:ea typeface="HGP明朝E" panose="02020900000000000000" pitchFamily="18" charset="-128"/>
              </a:rPr>
              <a:t>呼吸用保護具</a:t>
            </a:r>
            <a:r>
              <a:rPr lang="en-US" altLang="ja-JP" sz="1400" dirty="0">
                <a:latin typeface="HGP明朝E" panose="02020900000000000000" pitchFamily="18" charset="-128"/>
                <a:ea typeface="HGP明朝E" panose="02020900000000000000" pitchFamily="18" charset="-128"/>
              </a:rPr>
              <a:t>(</a:t>
            </a:r>
            <a:r>
              <a:rPr lang="ja-JP" altLang="ja-JP" sz="1400" dirty="0">
                <a:latin typeface="HGP明朝E" panose="02020900000000000000" pitchFamily="18" charset="-128"/>
                <a:ea typeface="HGP明朝E" panose="02020900000000000000" pitchFamily="18" charset="-128"/>
              </a:rPr>
              <a:t>電動ファン付き</a:t>
            </a:r>
            <a:r>
              <a:rPr lang="ja-JP" altLang="en-US" sz="1400" dirty="0">
                <a:latin typeface="HGP明朝E" panose="02020900000000000000" pitchFamily="18" charset="-128"/>
                <a:ea typeface="HGP明朝E" panose="02020900000000000000" pitchFamily="18" charset="-128"/>
              </a:rPr>
              <a:t>等</a:t>
            </a:r>
            <a:r>
              <a:rPr lang="en-US" altLang="ja-JP" sz="1400" dirty="0">
                <a:latin typeface="HGP明朝E" panose="02020900000000000000" pitchFamily="18" charset="-128"/>
                <a:ea typeface="HGP明朝E" panose="02020900000000000000" pitchFamily="18" charset="-128"/>
              </a:rPr>
              <a:t>)</a:t>
            </a:r>
            <a:r>
              <a:rPr lang="ja-JP" altLang="ja-JP" sz="1400" dirty="0">
                <a:latin typeface="HGP明朝E" panose="02020900000000000000" pitchFamily="18" charset="-128"/>
                <a:ea typeface="HGP明朝E" panose="02020900000000000000" pitchFamily="18" charset="-128"/>
              </a:rPr>
              <a:t>の着用</a:t>
            </a:r>
            <a:r>
              <a:rPr lang="ja-JP" altLang="en-US" sz="1400" dirty="0">
                <a:latin typeface="HGP明朝E" panose="02020900000000000000" pitchFamily="18" charset="-128"/>
                <a:ea typeface="HGP明朝E" panose="02020900000000000000" pitchFamily="18" charset="-128"/>
              </a:rPr>
              <a:t>によるばく露低減</a:t>
            </a:r>
            <a:endParaRPr lang="en-US" altLang="ja-JP" sz="1400" dirty="0">
              <a:latin typeface="HGP明朝E" panose="02020900000000000000" pitchFamily="18" charset="-128"/>
              <a:ea typeface="HGP明朝E" panose="02020900000000000000" pitchFamily="18" charset="-128"/>
            </a:endParaRPr>
          </a:p>
          <a:p>
            <a:pPr defTabSz="1022717">
              <a:defRPr/>
            </a:pPr>
            <a:r>
              <a:rPr lang="ja-JP" altLang="ja-JP" sz="1400" dirty="0">
                <a:latin typeface="HGP明朝E" panose="02020900000000000000" pitchFamily="18" charset="-128"/>
                <a:ea typeface="HGP明朝E" panose="02020900000000000000" pitchFamily="18" charset="-128"/>
              </a:rPr>
              <a:t>③</a:t>
            </a:r>
            <a:r>
              <a:rPr lang="ja-JP" altLang="en-US" sz="1400" dirty="0">
                <a:latin typeface="HGP明朝E" panose="02020900000000000000" pitchFamily="18" charset="-128"/>
                <a:ea typeface="HGP明朝E" panose="02020900000000000000" pitchFamily="18" charset="-128"/>
              </a:rPr>
              <a:t> 作業従事者の健康管理は</a:t>
            </a:r>
            <a:r>
              <a:rPr lang="en-US" altLang="ja-JP" sz="1400" dirty="0">
                <a:latin typeface="HGP明朝E" panose="02020900000000000000" pitchFamily="18" charset="-128"/>
                <a:ea typeface="HGP明朝E" panose="02020900000000000000" pitchFamily="18" charset="-128"/>
              </a:rPr>
              <a:t>,</a:t>
            </a:r>
            <a:r>
              <a:rPr lang="ja-JP" altLang="en-US" sz="1400" dirty="0">
                <a:latin typeface="HGP明朝E" panose="02020900000000000000" pitchFamily="18" charset="-128"/>
                <a:ea typeface="HGP明朝E" panose="02020900000000000000" pitchFamily="18" charset="-128"/>
              </a:rPr>
              <a:t>じん肺健康診断</a:t>
            </a:r>
            <a:r>
              <a:rPr lang="en-US" altLang="ja-JP" sz="1400" dirty="0">
                <a:latin typeface="HGP明朝E" panose="02020900000000000000" pitchFamily="18" charset="-128"/>
                <a:ea typeface="HGP明朝E" panose="02020900000000000000" pitchFamily="18" charset="-128"/>
              </a:rPr>
              <a:t>(</a:t>
            </a:r>
            <a:r>
              <a:rPr lang="ja-JP" altLang="en-US" sz="1400" dirty="0">
                <a:latin typeface="HGP明朝E" panose="02020900000000000000" pitchFamily="18" charset="-128"/>
                <a:ea typeface="HGP明朝E" panose="02020900000000000000" pitchFamily="18" charset="-128"/>
              </a:rPr>
              <a:t>じん肺法第</a:t>
            </a:r>
            <a:r>
              <a:rPr lang="en-US" altLang="ja-JP" sz="1400" dirty="0">
                <a:latin typeface="HGP明朝E" panose="02020900000000000000" pitchFamily="18" charset="-128"/>
                <a:ea typeface="HGP明朝E" panose="02020900000000000000" pitchFamily="18" charset="-128"/>
              </a:rPr>
              <a:t>8</a:t>
            </a:r>
            <a:r>
              <a:rPr lang="ja-JP" altLang="en-US" sz="1400" dirty="0">
                <a:latin typeface="HGP明朝E" panose="02020900000000000000" pitchFamily="18" charset="-128"/>
                <a:ea typeface="HGP明朝E" panose="02020900000000000000" pitchFamily="18" charset="-128"/>
              </a:rPr>
              <a:t>条</a:t>
            </a:r>
            <a:r>
              <a:rPr lang="en-US" altLang="ja-JP" sz="1400" dirty="0">
                <a:latin typeface="HGP明朝E" panose="02020900000000000000" pitchFamily="18" charset="-128"/>
                <a:ea typeface="HGP明朝E" panose="02020900000000000000" pitchFamily="18" charset="-128"/>
              </a:rPr>
              <a:t>)</a:t>
            </a:r>
            <a:r>
              <a:rPr lang="ja-JP" altLang="en-US" sz="1400" dirty="0">
                <a:latin typeface="HGP明朝E" panose="02020900000000000000" pitchFamily="18" charset="-128"/>
                <a:ea typeface="HGP明朝E" panose="02020900000000000000" pitchFamily="18" charset="-128"/>
              </a:rPr>
              <a:t>が義務付けられている。そして</a:t>
            </a:r>
            <a:r>
              <a:rPr lang="en-US" altLang="ja-JP" sz="1400" dirty="0">
                <a:latin typeface="HGP明朝E" panose="02020900000000000000" pitchFamily="18" charset="-128"/>
                <a:ea typeface="HGP明朝E" panose="02020900000000000000" pitchFamily="18" charset="-128"/>
              </a:rPr>
              <a:t>,</a:t>
            </a:r>
            <a:r>
              <a:rPr lang="ja-JP" altLang="ja-JP" sz="1400" dirty="0">
                <a:latin typeface="HGP明朝E" panose="02020900000000000000" pitchFamily="18" charset="-128"/>
                <a:ea typeface="HGP明朝E" panose="02020900000000000000" pitchFamily="18" charset="-128"/>
              </a:rPr>
              <a:t>離職後の健康管理</a:t>
            </a:r>
            <a:r>
              <a:rPr lang="ja-JP" altLang="en-US" sz="1400" dirty="0">
                <a:latin typeface="HGP明朝E" panose="02020900000000000000" pitchFamily="18" charset="-128"/>
                <a:ea typeface="HGP明朝E" panose="02020900000000000000" pitchFamily="18" charset="-128"/>
              </a:rPr>
              <a:t>として</a:t>
            </a:r>
            <a:r>
              <a:rPr lang="ja-JP" altLang="ja-JP" sz="1400" dirty="0">
                <a:latin typeface="HGP明朝E" panose="02020900000000000000" pitchFamily="18" charset="-128"/>
                <a:ea typeface="HGP明朝E" panose="02020900000000000000" pitchFamily="18" charset="-128"/>
              </a:rPr>
              <a:t>離職者に対して</a:t>
            </a:r>
            <a:r>
              <a:rPr lang="en-US" altLang="ja-JP" sz="1400" dirty="0">
                <a:latin typeface="HGP明朝E" panose="02020900000000000000" pitchFamily="18" charset="-128"/>
                <a:ea typeface="HGP明朝E" panose="02020900000000000000" pitchFamily="18" charset="-128"/>
              </a:rPr>
              <a:t>｢</a:t>
            </a:r>
            <a:r>
              <a:rPr lang="ja-JP" altLang="ja-JP" sz="1400" dirty="0">
                <a:latin typeface="HGP明朝E" panose="02020900000000000000" pitchFamily="18" charset="-128"/>
                <a:ea typeface="HGP明朝E" panose="02020900000000000000" pitchFamily="18" charset="-128"/>
              </a:rPr>
              <a:t>健康管理手帳</a:t>
            </a:r>
            <a:r>
              <a:rPr lang="en-US" altLang="ja-JP" sz="1400" dirty="0">
                <a:latin typeface="HGP明朝E" panose="02020900000000000000" pitchFamily="18" charset="-128"/>
                <a:ea typeface="HGP明朝E" panose="02020900000000000000" pitchFamily="18" charset="-128"/>
              </a:rPr>
              <a:t>｣</a:t>
            </a:r>
            <a:r>
              <a:rPr lang="ja-JP" altLang="ja-JP" sz="1400" dirty="0">
                <a:latin typeface="HGP明朝E" panose="02020900000000000000" pitchFamily="18" charset="-128"/>
                <a:ea typeface="HGP明朝E" panose="02020900000000000000" pitchFamily="18" charset="-128"/>
              </a:rPr>
              <a:t>制度</a:t>
            </a:r>
            <a:r>
              <a:rPr lang="ja-JP" altLang="en-US" sz="1400" dirty="0">
                <a:latin typeface="HGP明朝E" panose="02020900000000000000" pitchFamily="18" charset="-128"/>
                <a:ea typeface="HGP明朝E" panose="02020900000000000000" pitchFamily="18" charset="-128"/>
              </a:rPr>
              <a:t>がある</a:t>
            </a:r>
            <a:r>
              <a:rPr lang="ja-JP" altLang="ja-JP" sz="1400" dirty="0">
                <a:latin typeface="HGP明朝E" panose="02020900000000000000" pitchFamily="18" charset="-128"/>
                <a:ea typeface="HGP明朝E" panose="02020900000000000000" pitchFamily="18" charset="-128"/>
              </a:rPr>
              <a:t>。</a:t>
            </a:r>
          </a:p>
        </p:txBody>
      </p:sp>
      <p:sp>
        <p:nvSpPr>
          <p:cNvPr id="2" name="スライド番号プレースホルダー 1"/>
          <p:cNvSpPr>
            <a:spLocks noGrp="1"/>
          </p:cNvSpPr>
          <p:nvPr>
            <p:ph type="sldNum" sz="quarter" idx="10"/>
          </p:nvPr>
        </p:nvSpPr>
        <p:spPr/>
        <p:txBody>
          <a:bodyPr/>
          <a:lstStyle/>
          <a:p>
            <a:fld id="{5F65748C-C6D8-4748-808C-1CEA1825BD04}" type="slidenum">
              <a:rPr kumimoji="1" lang="ja-JP" altLang="en-US" smtClean="0"/>
              <a:t>80</a:t>
            </a:fld>
            <a:endParaRPr kumimoji="1" lang="ja-JP" altLang="en-US"/>
          </a:p>
        </p:txBody>
      </p:sp>
    </p:spTree>
    <p:extLst>
      <p:ext uri="{BB962C8B-B14F-4D97-AF65-F5344CB8AC3E}">
        <p14:creationId xmlns:p14="http://schemas.microsoft.com/office/powerpoint/2010/main" val="812418835"/>
      </p:ext>
    </p:extLst>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2578" name="Rectangle 2"/>
          <p:cNvSpPr>
            <a:spLocks noGrp="1" noRot="1" noChangeAspect="1" noChangeArrowheads="1" noTextEdit="1"/>
          </p:cNvSpPr>
          <p:nvPr>
            <p:ph type="sldImg"/>
          </p:nvPr>
        </p:nvSpPr>
        <p:spPr>
          <a:xfrm>
            <a:off x="1154113" y="741363"/>
            <a:ext cx="4814887" cy="3889375"/>
          </a:xfrm>
          <a:prstGeom prst="rect">
            <a:avLst/>
          </a:prstGeom>
          <a:ln/>
        </p:spPr>
      </p:sp>
      <p:sp>
        <p:nvSpPr>
          <p:cNvPr id="152579" name="Rectangle 3"/>
          <p:cNvSpPr>
            <a:spLocks noGrp="1" noChangeAspect="1" noChangeArrowheads="1"/>
          </p:cNvSpPr>
          <p:nvPr>
            <p:ph type="body" idx="1"/>
          </p:nvPr>
        </p:nvSpPr>
        <p:spPr>
          <a:xfrm>
            <a:off x="1131388" y="4890047"/>
            <a:ext cx="4841287" cy="4937795"/>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nSpc>
                <a:spcPts val="2064"/>
              </a:lnSpc>
            </a:pPr>
            <a:r>
              <a:rPr lang="ja-JP" altLang="en-US" sz="1400" dirty="0">
                <a:latin typeface="HGP明朝E" panose="02020900000000000000" pitchFamily="18" charset="-128"/>
                <a:ea typeface="HGP明朝E" panose="02020900000000000000" pitchFamily="18" charset="-128"/>
              </a:rPr>
              <a:t>　石綿の種類には</a:t>
            </a:r>
            <a:r>
              <a:rPr lang="en-US" altLang="ja-JP" sz="1400" dirty="0">
                <a:latin typeface="HGP明朝E" panose="02020900000000000000" pitchFamily="18" charset="-128"/>
                <a:ea typeface="HGP明朝E" panose="02020900000000000000" pitchFamily="18" charset="-128"/>
              </a:rPr>
              <a:t>,</a:t>
            </a:r>
            <a:r>
              <a:rPr lang="ja-JP" altLang="en-US" sz="1400" dirty="0">
                <a:latin typeface="HGP明朝E" panose="02020900000000000000" pitchFamily="18" charset="-128"/>
                <a:ea typeface="HGP明朝E" panose="02020900000000000000" pitchFamily="18" charset="-128"/>
              </a:rPr>
              <a:t>白石綿</a:t>
            </a:r>
            <a:r>
              <a:rPr lang="en-US" altLang="ja-JP" sz="1400" dirty="0">
                <a:latin typeface="HGP明朝E" panose="02020900000000000000" pitchFamily="18" charset="-128"/>
                <a:ea typeface="HGP明朝E" panose="02020900000000000000" pitchFamily="18" charset="-128"/>
              </a:rPr>
              <a:t>(</a:t>
            </a:r>
            <a:r>
              <a:rPr lang="ja-JP" altLang="en-US" sz="1400" dirty="0">
                <a:latin typeface="HGP明朝E" panose="02020900000000000000" pitchFamily="18" charset="-128"/>
                <a:ea typeface="HGP明朝E" panose="02020900000000000000" pitchFamily="18" charset="-128"/>
              </a:rPr>
              <a:t>クリソタイル</a:t>
            </a:r>
            <a:r>
              <a:rPr lang="en-US" altLang="ja-JP" sz="1400" dirty="0">
                <a:latin typeface="HGP明朝E" panose="02020900000000000000" pitchFamily="18" charset="-128"/>
                <a:ea typeface="HGP明朝E" panose="02020900000000000000" pitchFamily="18" charset="-128"/>
              </a:rPr>
              <a:t>),</a:t>
            </a:r>
            <a:r>
              <a:rPr lang="ja-JP" altLang="en-US" sz="1400" dirty="0">
                <a:latin typeface="HGP明朝E" panose="02020900000000000000" pitchFamily="18" charset="-128"/>
                <a:ea typeface="HGP明朝E" panose="02020900000000000000" pitchFamily="18" charset="-128"/>
              </a:rPr>
              <a:t>青石綿</a:t>
            </a:r>
            <a:r>
              <a:rPr lang="en-US" altLang="ja-JP" sz="1400" dirty="0">
                <a:latin typeface="HGP明朝E" panose="02020900000000000000" pitchFamily="18" charset="-128"/>
                <a:ea typeface="HGP明朝E" panose="02020900000000000000" pitchFamily="18" charset="-128"/>
              </a:rPr>
              <a:t>(</a:t>
            </a:r>
            <a:r>
              <a:rPr lang="ja-JP" altLang="en-US" sz="1400" dirty="0">
                <a:latin typeface="HGP明朝E" panose="02020900000000000000" pitchFamily="18" charset="-128"/>
                <a:ea typeface="HGP明朝E" panose="02020900000000000000" pitchFamily="18" charset="-128"/>
              </a:rPr>
              <a:t>クロシドライト</a:t>
            </a:r>
            <a:r>
              <a:rPr lang="en-US" altLang="ja-JP" sz="1400" dirty="0">
                <a:latin typeface="HGP明朝E" panose="02020900000000000000" pitchFamily="18" charset="-128"/>
                <a:ea typeface="HGP明朝E" panose="02020900000000000000" pitchFamily="18" charset="-128"/>
              </a:rPr>
              <a:t>),</a:t>
            </a:r>
            <a:r>
              <a:rPr lang="ja-JP" altLang="en-US" sz="1400" dirty="0">
                <a:latin typeface="HGP明朝E" panose="02020900000000000000" pitchFamily="18" charset="-128"/>
                <a:ea typeface="HGP明朝E" panose="02020900000000000000" pitchFamily="18" charset="-128"/>
              </a:rPr>
              <a:t>茶石綿</a:t>
            </a:r>
            <a:r>
              <a:rPr lang="en-US" altLang="ja-JP" sz="1400" dirty="0">
                <a:latin typeface="HGP明朝E" panose="02020900000000000000" pitchFamily="18" charset="-128"/>
                <a:ea typeface="HGP明朝E" panose="02020900000000000000" pitchFamily="18" charset="-128"/>
              </a:rPr>
              <a:t>(</a:t>
            </a:r>
            <a:r>
              <a:rPr lang="ja-JP" altLang="en-US" sz="1400" dirty="0">
                <a:latin typeface="HGP明朝E" panose="02020900000000000000" pitchFamily="18" charset="-128"/>
                <a:ea typeface="HGP明朝E" panose="02020900000000000000" pitchFamily="18" charset="-128"/>
              </a:rPr>
              <a:t>アもサイト</a:t>
            </a:r>
            <a:r>
              <a:rPr lang="en-US" altLang="ja-JP" sz="1400" dirty="0">
                <a:latin typeface="HGP明朝E" panose="02020900000000000000" pitchFamily="18" charset="-128"/>
                <a:ea typeface="HGP明朝E" panose="02020900000000000000" pitchFamily="18" charset="-128"/>
              </a:rPr>
              <a:t>)</a:t>
            </a:r>
            <a:r>
              <a:rPr lang="ja-JP" altLang="en-US" sz="1400" dirty="0">
                <a:latin typeface="HGP明朝E" panose="02020900000000000000" pitchFamily="18" charset="-128"/>
                <a:ea typeface="HGP明朝E" panose="02020900000000000000" pitchFamily="18" charset="-128"/>
              </a:rPr>
              <a:t>などがある。</a:t>
            </a:r>
            <a:endParaRPr lang="en-US" altLang="ja-JP" sz="1400" dirty="0">
              <a:latin typeface="HGP明朝E" panose="02020900000000000000" pitchFamily="18" charset="-128"/>
              <a:ea typeface="HGP明朝E" panose="02020900000000000000" pitchFamily="18" charset="-128"/>
            </a:endParaRPr>
          </a:p>
          <a:p>
            <a:r>
              <a:rPr lang="ja-JP" altLang="en-US" sz="1400" dirty="0">
                <a:latin typeface="HGP明朝E" panose="02020900000000000000" pitchFamily="18" charset="-128"/>
                <a:ea typeface="HGP明朝E" panose="02020900000000000000" pitchFamily="18" charset="-128"/>
              </a:rPr>
              <a:t>　これらを含め</a:t>
            </a:r>
            <a:r>
              <a:rPr lang="en-US" altLang="ja-JP" sz="1400" dirty="0">
                <a:latin typeface="HGP明朝E" panose="02020900000000000000" pitchFamily="18" charset="-128"/>
                <a:ea typeface="HGP明朝E" panose="02020900000000000000" pitchFamily="18" charset="-128"/>
              </a:rPr>
              <a:t>,</a:t>
            </a:r>
            <a:r>
              <a:rPr lang="ja-JP" altLang="en-US" sz="1400" dirty="0">
                <a:latin typeface="HGP明朝E" panose="02020900000000000000" pitchFamily="18" charset="-128"/>
                <a:ea typeface="HGP明朝E" panose="02020900000000000000" pitchFamily="18" charset="-128"/>
              </a:rPr>
              <a:t>現在</a:t>
            </a:r>
            <a:r>
              <a:rPr lang="en-US" altLang="ja-JP" sz="1400" dirty="0">
                <a:latin typeface="HGP明朝E" panose="02020900000000000000" pitchFamily="18" charset="-128"/>
                <a:ea typeface="HGP明朝E" panose="02020900000000000000" pitchFamily="18" charset="-128"/>
              </a:rPr>
              <a:t>,</a:t>
            </a:r>
            <a:r>
              <a:rPr lang="ja-JP" altLang="en-US" sz="1400" dirty="0">
                <a:latin typeface="HGP明朝E" panose="02020900000000000000" pitchFamily="18" charset="-128"/>
                <a:ea typeface="HGP明朝E" panose="02020900000000000000" pitchFamily="18" charset="-128"/>
              </a:rPr>
              <a:t>製造</a:t>
            </a:r>
            <a:r>
              <a:rPr lang="en-US" altLang="ja-JP" sz="1400" dirty="0">
                <a:latin typeface="HGP明朝E" panose="02020900000000000000" pitchFamily="18" charset="-128"/>
                <a:ea typeface="HGP明朝E" panose="02020900000000000000" pitchFamily="18" charset="-128"/>
              </a:rPr>
              <a:t>,</a:t>
            </a:r>
            <a:r>
              <a:rPr lang="ja-JP" altLang="en-US" sz="1400" dirty="0">
                <a:latin typeface="HGP明朝E" panose="02020900000000000000" pitchFamily="18" charset="-128"/>
                <a:ea typeface="HGP明朝E" panose="02020900000000000000" pitchFamily="18" charset="-128"/>
              </a:rPr>
              <a:t>使用等が殆ど禁止されているが</a:t>
            </a:r>
            <a:r>
              <a:rPr lang="en-US" altLang="ja-JP" sz="1400" dirty="0">
                <a:latin typeface="HGP明朝E" panose="02020900000000000000" pitchFamily="18" charset="-128"/>
                <a:ea typeface="HGP明朝E" panose="02020900000000000000" pitchFamily="18" charset="-128"/>
              </a:rPr>
              <a:t>,</a:t>
            </a:r>
            <a:r>
              <a:rPr lang="ja-JP" altLang="en-US" sz="1400" dirty="0">
                <a:latin typeface="HGP明朝E" panose="02020900000000000000" pitchFamily="18" charset="-128"/>
                <a:ea typeface="HGP明朝E" panose="02020900000000000000" pitchFamily="18" charset="-128"/>
              </a:rPr>
              <a:t>今まで石綿を使ってきた建築物の解体等による石綿ばく露による健康障害が今後が予測される。</a:t>
            </a:r>
            <a:endParaRPr lang="en-US" altLang="ja-JP" sz="1400" dirty="0">
              <a:latin typeface="HGP明朝E" panose="02020900000000000000" pitchFamily="18" charset="-128"/>
              <a:ea typeface="HGP明朝E" panose="02020900000000000000" pitchFamily="18" charset="-128"/>
            </a:endParaRPr>
          </a:p>
          <a:p>
            <a:endParaRPr lang="en-US" altLang="ja-JP" sz="1400" dirty="0">
              <a:latin typeface="HGP明朝E" panose="02020900000000000000" pitchFamily="18" charset="-128"/>
              <a:ea typeface="HGP明朝E" panose="02020900000000000000" pitchFamily="18" charset="-128"/>
            </a:endParaRPr>
          </a:p>
          <a:p>
            <a:r>
              <a:rPr lang="en-US" altLang="ja-JP" sz="1400" dirty="0">
                <a:latin typeface="HGP明朝E" panose="02020900000000000000" pitchFamily="18" charset="-128"/>
                <a:ea typeface="HGP明朝E" panose="02020900000000000000" pitchFamily="18" charset="-128"/>
              </a:rPr>
              <a:t>【</a:t>
            </a:r>
            <a:r>
              <a:rPr lang="ja-JP" altLang="en-US" sz="1400" dirty="0">
                <a:latin typeface="HGP明朝E" panose="02020900000000000000" pitchFamily="18" charset="-128"/>
                <a:ea typeface="HGP明朝E" panose="02020900000000000000" pitchFamily="18" charset="-128"/>
              </a:rPr>
              <a:t>石綿に係る健康障害防止対策のポイント</a:t>
            </a:r>
            <a:r>
              <a:rPr lang="en-US" altLang="ja-JP" sz="1400" dirty="0">
                <a:latin typeface="HGP明朝E" panose="02020900000000000000" pitchFamily="18" charset="-128"/>
                <a:ea typeface="HGP明朝E" panose="02020900000000000000" pitchFamily="18" charset="-128"/>
              </a:rPr>
              <a:t>】</a:t>
            </a:r>
          </a:p>
          <a:p>
            <a:r>
              <a:rPr lang="ja-JP" altLang="ja-JP" sz="1400" dirty="0">
                <a:latin typeface="HGP明朝E" panose="02020900000000000000" pitchFamily="18" charset="-128"/>
                <a:ea typeface="HGP明朝E" panose="02020900000000000000" pitchFamily="18" charset="-128"/>
              </a:rPr>
              <a:t>①</a:t>
            </a:r>
            <a:r>
              <a:rPr lang="en-US" altLang="ja-JP" sz="1400" dirty="0">
                <a:latin typeface="HGP明朝E" panose="02020900000000000000" pitchFamily="18" charset="-128"/>
                <a:ea typeface="HGP明朝E" panose="02020900000000000000" pitchFamily="18" charset="-128"/>
              </a:rPr>
              <a:t> </a:t>
            </a:r>
            <a:r>
              <a:rPr lang="ja-JP" altLang="ja-JP" sz="1400" dirty="0">
                <a:latin typeface="HGP明朝E" panose="02020900000000000000" pitchFamily="18" charset="-128"/>
                <a:ea typeface="HGP明朝E" panose="02020900000000000000" pitchFamily="18" charset="-128"/>
              </a:rPr>
              <a:t>石綿等が使用されている建築物等の解体等作業に係る石綿ばく露防止対策</a:t>
            </a:r>
          </a:p>
          <a:p>
            <a:r>
              <a:rPr lang="ja-JP" altLang="ja-JP" sz="1400" dirty="0">
                <a:latin typeface="HGP明朝E" panose="02020900000000000000" pitchFamily="18" charset="-128"/>
                <a:ea typeface="HGP明朝E" panose="02020900000000000000" pitchFamily="18" charset="-128"/>
              </a:rPr>
              <a:t>②</a:t>
            </a:r>
            <a:r>
              <a:rPr lang="en-US" altLang="ja-JP" sz="1400" dirty="0">
                <a:latin typeface="HGP明朝E" panose="02020900000000000000" pitchFamily="18" charset="-128"/>
                <a:ea typeface="HGP明朝E" panose="02020900000000000000" pitchFamily="18" charset="-128"/>
              </a:rPr>
              <a:t> </a:t>
            </a:r>
            <a:r>
              <a:rPr lang="ja-JP" altLang="ja-JP" sz="1400" dirty="0">
                <a:latin typeface="HGP明朝E" panose="02020900000000000000" pitchFamily="18" charset="-128"/>
                <a:ea typeface="HGP明朝E" panose="02020900000000000000" pitchFamily="18" charset="-128"/>
              </a:rPr>
              <a:t>石綿等の製造等の全面禁止の措置の徹底等</a:t>
            </a:r>
          </a:p>
          <a:p>
            <a:r>
              <a:rPr lang="ja-JP" altLang="ja-JP" sz="1400" dirty="0">
                <a:latin typeface="HGP明朝E" panose="02020900000000000000" pitchFamily="18" charset="-128"/>
                <a:ea typeface="HGP明朝E" panose="02020900000000000000" pitchFamily="18" charset="-128"/>
              </a:rPr>
              <a:t>③</a:t>
            </a:r>
            <a:r>
              <a:rPr lang="en-US" altLang="ja-JP" sz="1400" dirty="0">
                <a:latin typeface="HGP明朝E" panose="02020900000000000000" pitchFamily="18" charset="-128"/>
                <a:ea typeface="HGP明朝E" panose="02020900000000000000" pitchFamily="18" charset="-128"/>
              </a:rPr>
              <a:t> </a:t>
            </a:r>
            <a:r>
              <a:rPr lang="ja-JP" altLang="en-US" sz="1400" dirty="0">
                <a:latin typeface="HGP明朝E" panose="02020900000000000000" pitchFamily="18" charset="-128"/>
                <a:ea typeface="HGP明朝E" panose="02020900000000000000" pitchFamily="18" charset="-128"/>
              </a:rPr>
              <a:t>作業従事者の健康管理は</a:t>
            </a:r>
            <a:r>
              <a:rPr lang="en-US" altLang="ja-JP" sz="1400" dirty="0">
                <a:latin typeface="HGP明朝E" panose="02020900000000000000" pitchFamily="18" charset="-128"/>
                <a:ea typeface="HGP明朝E" panose="02020900000000000000" pitchFamily="18" charset="-128"/>
              </a:rPr>
              <a:t>,</a:t>
            </a:r>
            <a:r>
              <a:rPr lang="ja-JP" altLang="en-US" sz="1400" dirty="0">
                <a:latin typeface="HGP明朝E" panose="02020900000000000000" pitchFamily="18" charset="-128"/>
                <a:ea typeface="HGP明朝E" panose="02020900000000000000" pitchFamily="18" charset="-128"/>
              </a:rPr>
              <a:t>石綿</a:t>
            </a:r>
            <a:r>
              <a:rPr lang="en-US" altLang="ja-JP" sz="1400" dirty="0">
                <a:latin typeface="HGP明朝E" panose="02020900000000000000" pitchFamily="18" charset="-128"/>
                <a:ea typeface="HGP明朝E" panose="02020900000000000000" pitchFamily="18" charset="-128"/>
              </a:rPr>
              <a:t>(</a:t>
            </a:r>
            <a:r>
              <a:rPr lang="zh-TW" altLang="en-US" sz="1400" dirty="0">
                <a:latin typeface="HGP明朝E" panose="02020900000000000000" pitchFamily="18" charset="-128"/>
                <a:ea typeface="HGP明朝E" panose="02020900000000000000" pitchFamily="18" charset="-128"/>
              </a:rPr>
              <a:t>石綿障害予防規則</a:t>
            </a:r>
            <a:r>
              <a:rPr lang="ja-JP" altLang="en-US" sz="1400" dirty="0">
                <a:latin typeface="HGP明朝E" panose="02020900000000000000" pitchFamily="18" charset="-128"/>
                <a:ea typeface="HGP明朝E" panose="02020900000000000000" pitchFamily="18" charset="-128"/>
              </a:rPr>
              <a:t>第</a:t>
            </a:r>
            <a:r>
              <a:rPr lang="en-US" altLang="ja-JP" sz="1400" dirty="0">
                <a:latin typeface="HGP明朝E" panose="02020900000000000000" pitchFamily="18" charset="-128"/>
                <a:ea typeface="HGP明朝E" panose="02020900000000000000" pitchFamily="18" charset="-128"/>
              </a:rPr>
              <a:t>40</a:t>
            </a:r>
            <a:r>
              <a:rPr lang="ja-JP" altLang="en-US" sz="1400" dirty="0">
                <a:latin typeface="HGP明朝E" panose="02020900000000000000" pitchFamily="18" charset="-128"/>
                <a:ea typeface="HGP明朝E" panose="02020900000000000000" pitchFamily="18" charset="-128"/>
              </a:rPr>
              <a:t>条</a:t>
            </a:r>
            <a:r>
              <a:rPr lang="en-US" altLang="ja-JP" sz="1400" dirty="0">
                <a:latin typeface="HGP明朝E" panose="02020900000000000000" pitchFamily="18" charset="-128"/>
                <a:ea typeface="HGP明朝E" panose="02020900000000000000" pitchFamily="18" charset="-128"/>
              </a:rPr>
              <a:t>)</a:t>
            </a:r>
            <a:r>
              <a:rPr lang="ja-JP" altLang="en-US" sz="1400" dirty="0">
                <a:latin typeface="HGP明朝E" panose="02020900000000000000" pitchFamily="18" charset="-128"/>
                <a:ea typeface="HGP明朝E" panose="02020900000000000000" pitchFamily="18" charset="-128"/>
              </a:rPr>
              <a:t>及びじん肺健康診断</a:t>
            </a:r>
            <a:r>
              <a:rPr lang="en-US" altLang="ja-JP" sz="1400" dirty="0">
                <a:latin typeface="HGP明朝E" panose="02020900000000000000" pitchFamily="18" charset="-128"/>
                <a:ea typeface="HGP明朝E" panose="02020900000000000000" pitchFamily="18" charset="-128"/>
              </a:rPr>
              <a:t>(</a:t>
            </a:r>
            <a:r>
              <a:rPr lang="ja-JP" altLang="en-US" sz="1400" dirty="0">
                <a:latin typeface="HGP明朝E" panose="02020900000000000000" pitchFamily="18" charset="-128"/>
                <a:ea typeface="HGP明朝E" panose="02020900000000000000" pitchFamily="18" charset="-128"/>
              </a:rPr>
              <a:t>じん肺法第</a:t>
            </a:r>
            <a:r>
              <a:rPr lang="en-US" altLang="ja-JP" sz="1400" dirty="0">
                <a:latin typeface="HGP明朝E" panose="02020900000000000000" pitchFamily="18" charset="-128"/>
                <a:ea typeface="HGP明朝E" panose="02020900000000000000" pitchFamily="18" charset="-128"/>
              </a:rPr>
              <a:t>8</a:t>
            </a:r>
            <a:r>
              <a:rPr lang="ja-JP" altLang="en-US" sz="1400" dirty="0">
                <a:latin typeface="HGP明朝E" panose="02020900000000000000" pitchFamily="18" charset="-128"/>
                <a:ea typeface="HGP明朝E" panose="02020900000000000000" pitchFamily="18" charset="-128"/>
              </a:rPr>
              <a:t>条</a:t>
            </a:r>
            <a:r>
              <a:rPr lang="en-US" altLang="ja-JP" sz="1400" dirty="0">
                <a:latin typeface="HGP明朝E" panose="02020900000000000000" pitchFamily="18" charset="-128"/>
                <a:ea typeface="HGP明朝E" panose="02020900000000000000" pitchFamily="18" charset="-128"/>
              </a:rPr>
              <a:t>)</a:t>
            </a:r>
            <a:r>
              <a:rPr lang="ja-JP" altLang="en-US" sz="1400" dirty="0">
                <a:latin typeface="HGP明朝E" panose="02020900000000000000" pitchFamily="18" charset="-128"/>
                <a:ea typeface="HGP明朝E" panose="02020900000000000000" pitchFamily="18" charset="-128"/>
              </a:rPr>
              <a:t>が義務付けられている。そして</a:t>
            </a:r>
            <a:r>
              <a:rPr lang="en-US" altLang="ja-JP" sz="1400" dirty="0">
                <a:latin typeface="HGP明朝E" panose="02020900000000000000" pitchFamily="18" charset="-128"/>
                <a:ea typeface="HGP明朝E" panose="02020900000000000000" pitchFamily="18" charset="-128"/>
              </a:rPr>
              <a:t>,</a:t>
            </a:r>
            <a:r>
              <a:rPr lang="ja-JP" altLang="ja-JP" sz="1400" dirty="0">
                <a:latin typeface="HGP明朝E" panose="02020900000000000000" pitchFamily="18" charset="-128"/>
                <a:ea typeface="HGP明朝E" panose="02020900000000000000" pitchFamily="18" charset="-128"/>
              </a:rPr>
              <a:t>離職後の健康管理</a:t>
            </a:r>
            <a:r>
              <a:rPr lang="ja-JP" altLang="en-US" sz="1400" dirty="0">
                <a:latin typeface="HGP明朝E" panose="02020900000000000000" pitchFamily="18" charset="-128"/>
                <a:ea typeface="HGP明朝E" panose="02020900000000000000" pitchFamily="18" charset="-128"/>
              </a:rPr>
              <a:t>として</a:t>
            </a:r>
            <a:r>
              <a:rPr lang="en-US" altLang="ja-JP" sz="1400" dirty="0">
                <a:latin typeface="HGP明朝E" panose="02020900000000000000" pitchFamily="18" charset="-128"/>
                <a:ea typeface="HGP明朝E" panose="02020900000000000000" pitchFamily="18" charset="-128"/>
              </a:rPr>
              <a:t>,</a:t>
            </a:r>
            <a:r>
              <a:rPr lang="ja-JP" altLang="ja-JP" sz="1400" dirty="0">
                <a:latin typeface="HGP明朝E" panose="02020900000000000000" pitchFamily="18" charset="-128"/>
                <a:ea typeface="HGP明朝E" panose="02020900000000000000" pitchFamily="18" charset="-128"/>
              </a:rPr>
              <a:t>石綿等の取扱い作業等に従事したことのある離職者に対して</a:t>
            </a:r>
            <a:r>
              <a:rPr lang="en-US" altLang="ja-JP" sz="1400" dirty="0">
                <a:latin typeface="HGP明朝E" panose="02020900000000000000" pitchFamily="18" charset="-128"/>
                <a:ea typeface="HGP明朝E" panose="02020900000000000000" pitchFamily="18" charset="-128"/>
              </a:rPr>
              <a:t>,｢</a:t>
            </a:r>
            <a:r>
              <a:rPr lang="ja-JP" altLang="ja-JP" sz="1400" dirty="0">
                <a:latin typeface="HGP明朝E" panose="02020900000000000000" pitchFamily="18" charset="-128"/>
                <a:ea typeface="HGP明朝E" panose="02020900000000000000" pitchFamily="18" charset="-128"/>
              </a:rPr>
              <a:t>健康管理手帳</a:t>
            </a:r>
            <a:r>
              <a:rPr lang="en-US" altLang="ja-JP" sz="1400" dirty="0">
                <a:latin typeface="HGP明朝E" panose="02020900000000000000" pitchFamily="18" charset="-128"/>
                <a:ea typeface="HGP明朝E" panose="02020900000000000000" pitchFamily="18" charset="-128"/>
              </a:rPr>
              <a:t>｣</a:t>
            </a:r>
            <a:r>
              <a:rPr lang="ja-JP" altLang="ja-JP" sz="1400" dirty="0">
                <a:latin typeface="HGP明朝E" panose="02020900000000000000" pitchFamily="18" charset="-128"/>
                <a:ea typeface="HGP明朝E" panose="02020900000000000000" pitchFamily="18" charset="-128"/>
              </a:rPr>
              <a:t>制度</a:t>
            </a:r>
            <a:r>
              <a:rPr lang="ja-JP" altLang="en-US" sz="1400" dirty="0">
                <a:latin typeface="HGP明朝E" panose="02020900000000000000" pitchFamily="18" charset="-128"/>
                <a:ea typeface="HGP明朝E" panose="02020900000000000000" pitchFamily="18" charset="-128"/>
              </a:rPr>
              <a:t>がある</a:t>
            </a:r>
            <a:r>
              <a:rPr lang="ja-JP" altLang="ja-JP" sz="1400" dirty="0">
                <a:latin typeface="HGP明朝E" panose="02020900000000000000" pitchFamily="18" charset="-128"/>
                <a:ea typeface="HGP明朝E" panose="02020900000000000000" pitchFamily="18" charset="-128"/>
              </a:rPr>
              <a:t>。</a:t>
            </a:r>
          </a:p>
        </p:txBody>
      </p:sp>
      <p:sp>
        <p:nvSpPr>
          <p:cNvPr id="2" name="スライド番号プレースホルダー 1"/>
          <p:cNvSpPr>
            <a:spLocks noGrp="1"/>
          </p:cNvSpPr>
          <p:nvPr>
            <p:ph type="sldNum" sz="quarter" idx="10"/>
          </p:nvPr>
        </p:nvSpPr>
        <p:spPr>
          <a:xfrm>
            <a:off x="4025636" y="9721658"/>
            <a:ext cx="3078427" cy="512956"/>
          </a:xfrm>
        </p:spPr>
        <p:txBody>
          <a:bodyPr/>
          <a:lstStyle/>
          <a:p>
            <a:fld id="{5F65748C-C6D8-4748-808C-1CEA1825BD04}" type="slidenum">
              <a:rPr kumimoji="1" lang="ja-JP" altLang="en-US" smtClean="0"/>
              <a:t>81</a:t>
            </a:fld>
            <a:endParaRPr kumimoji="1" lang="ja-JP" altLang="en-US"/>
          </a:p>
        </p:txBody>
      </p:sp>
    </p:spTree>
    <p:extLst>
      <p:ext uri="{BB962C8B-B14F-4D97-AF65-F5344CB8AC3E}">
        <p14:creationId xmlns:p14="http://schemas.microsoft.com/office/powerpoint/2010/main" val="1671839950"/>
      </p:ext>
    </p:extLst>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5650" name="スライド イメージ プレースホルダ 1"/>
          <p:cNvSpPr>
            <a:spLocks noGrp="1" noRot="1" noChangeAspect="1" noTextEdit="1"/>
          </p:cNvSpPr>
          <p:nvPr>
            <p:ph type="sldImg"/>
          </p:nvPr>
        </p:nvSpPr>
        <p:spPr>
          <a:xfrm>
            <a:off x="1154113" y="741363"/>
            <a:ext cx="4814887" cy="3889375"/>
          </a:xfrm>
          <a:prstGeom prst="rect">
            <a:avLst/>
          </a:prstGeom>
          <a:ln/>
        </p:spPr>
      </p:sp>
      <p:sp>
        <p:nvSpPr>
          <p:cNvPr id="155651" name="ノート プレースホルダ 2"/>
          <p:cNvSpPr>
            <a:spLocks noGrp="1" noChangeAspect="1"/>
          </p:cNvSpPr>
          <p:nvPr>
            <p:ph type="body" idx="1"/>
          </p:nvPr>
        </p:nvSpPr>
        <p:spPr>
          <a:xfrm>
            <a:off x="1170855" y="4798564"/>
            <a:ext cx="4880754" cy="4898588"/>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defTabSz="1022717">
              <a:lnSpc>
                <a:spcPts val="2064"/>
              </a:lnSpc>
              <a:defRPr/>
            </a:pPr>
            <a:r>
              <a:rPr lang="ja-JP" altLang="en-US" sz="1400" dirty="0">
                <a:latin typeface="HGP明朝E" panose="02020900000000000000" pitchFamily="18" charset="-128"/>
                <a:ea typeface="HGP明朝E" panose="02020900000000000000" pitchFamily="18" charset="-128"/>
              </a:rPr>
              <a:t>　電離放射線とは</a:t>
            </a:r>
            <a:r>
              <a:rPr lang="en-US" altLang="ja-JP" sz="1400" dirty="0">
                <a:latin typeface="HGP明朝E" panose="02020900000000000000" pitchFamily="18" charset="-128"/>
                <a:ea typeface="HGP明朝E" panose="02020900000000000000" pitchFamily="18" charset="-128"/>
              </a:rPr>
              <a:t>,</a:t>
            </a:r>
            <a:r>
              <a:rPr lang="ja-JP" altLang="en-US" sz="1400" dirty="0">
                <a:latin typeface="HGP明朝E" panose="02020900000000000000" pitchFamily="18" charset="-128"/>
                <a:ea typeface="HGP明朝E" panose="02020900000000000000" pitchFamily="18" charset="-128"/>
              </a:rPr>
              <a:t>次の粒子線又は電磁波をいう。①アルフア線</a:t>
            </a:r>
            <a:r>
              <a:rPr lang="en-US" altLang="ja-JP" sz="1400" dirty="0">
                <a:latin typeface="HGP明朝E" panose="02020900000000000000" pitchFamily="18" charset="-128"/>
                <a:ea typeface="HGP明朝E" panose="02020900000000000000" pitchFamily="18" charset="-128"/>
              </a:rPr>
              <a:t>,</a:t>
            </a:r>
            <a:r>
              <a:rPr lang="ja-JP" altLang="en-US" sz="1400" dirty="0">
                <a:latin typeface="HGP明朝E" panose="02020900000000000000" pitchFamily="18" charset="-128"/>
                <a:ea typeface="HGP明朝E" panose="02020900000000000000" pitchFamily="18" charset="-128"/>
              </a:rPr>
              <a:t>重陽子線及び陽子線</a:t>
            </a:r>
            <a:r>
              <a:rPr lang="en-US" altLang="ja-JP" sz="1400" dirty="0">
                <a:latin typeface="HGP明朝E" panose="02020900000000000000" pitchFamily="18" charset="-128"/>
                <a:ea typeface="HGP明朝E" panose="02020900000000000000" pitchFamily="18" charset="-128"/>
              </a:rPr>
              <a:t>,</a:t>
            </a:r>
            <a:r>
              <a:rPr lang="ja-JP" altLang="en-US" sz="1400" dirty="0">
                <a:latin typeface="HGP明朝E" panose="02020900000000000000" pitchFamily="18" charset="-128"/>
                <a:ea typeface="HGP明朝E" panose="02020900000000000000" pitchFamily="18" charset="-128"/>
              </a:rPr>
              <a:t>②ベータ線及び電子線</a:t>
            </a:r>
            <a:r>
              <a:rPr lang="en-US" altLang="ja-JP" sz="1400" dirty="0">
                <a:latin typeface="HGP明朝E" panose="02020900000000000000" pitchFamily="18" charset="-128"/>
                <a:ea typeface="HGP明朝E" panose="02020900000000000000" pitchFamily="18" charset="-128"/>
              </a:rPr>
              <a:t>,</a:t>
            </a:r>
            <a:r>
              <a:rPr lang="ja-JP" altLang="en-US" sz="1400" dirty="0">
                <a:latin typeface="HGP明朝E" panose="02020900000000000000" pitchFamily="18" charset="-128"/>
                <a:ea typeface="HGP明朝E" panose="02020900000000000000" pitchFamily="18" charset="-128"/>
              </a:rPr>
              <a:t>③中性子線</a:t>
            </a:r>
            <a:r>
              <a:rPr lang="en-US" altLang="ja-JP" sz="1400" dirty="0">
                <a:latin typeface="HGP明朝E" panose="02020900000000000000" pitchFamily="18" charset="-128"/>
                <a:ea typeface="HGP明朝E" panose="02020900000000000000" pitchFamily="18" charset="-128"/>
              </a:rPr>
              <a:t>,</a:t>
            </a:r>
            <a:r>
              <a:rPr lang="ja-JP" altLang="en-US" sz="1400" dirty="0">
                <a:latin typeface="HGP明朝E" panose="02020900000000000000" pitchFamily="18" charset="-128"/>
                <a:ea typeface="HGP明朝E" panose="02020900000000000000" pitchFamily="18" charset="-128"/>
              </a:rPr>
              <a:t>④ガンマ線及びエツクス線</a:t>
            </a:r>
            <a:r>
              <a:rPr lang="en-US" altLang="ja-JP" sz="1400" dirty="0">
                <a:latin typeface="HGP明朝E" panose="02020900000000000000" pitchFamily="18" charset="-128"/>
                <a:ea typeface="HGP明朝E" panose="02020900000000000000" pitchFamily="18" charset="-128"/>
              </a:rPr>
              <a:t>(</a:t>
            </a:r>
            <a:r>
              <a:rPr lang="zh-TW" altLang="en-US" sz="1400" dirty="0">
                <a:latin typeface="HGP明朝E" panose="02020900000000000000" pitchFamily="18" charset="-128"/>
                <a:ea typeface="HGP明朝E" panose="02020900000000000000" pitchFamily="18" charset="-128"/>
              </a:rPr>
              <a:t>電離放射線障害防止規則第</a:t>
            </a:r>
            <a:r>
              <a:rPr lang="en-US" altLang="ja-JP" sz="1400" dirty="0">
                <a:latin typeface="HGP明朝E" panose="02020900000000000000" pitchFamily="18" charset="-128"/>
                <a:ea typeface="HGP明朝E" panose="02020900000000000000" pitchFamily="18" charset="-128"/>
              </a:rPr>
              <a:t>2</a:t>
            </a:r>
            <a:r>
              <a:rPr lang="zh-TW" altLang="en-US" sz="1400" dirty="0">
                <a:latin typeface="HGP明朝E" panose="02020900000000000000" pitchFamily="18" charset="-128"/>
                <a:ea typeface="HGP明朝E" panose="02020900000000000000" pitchFamily="18" charset="-128"/>
              </a:rPr>
              <a:t>条</a:t>
            </a:r>
            <a:r>
              <a:rPr lang="en-US" altLang="ja-JP" sz="1400" dirty="0">
                <a:latin typeface="HGP明朝E" panose="02020900000000000000" pitchFamily="18" charset="-128"/>
                <a:ea typeface="HGP明朝E" panose="02020900000000000000" pitchFamily="18" charset="-128"/>
              </a:rPr>
              <a:t>)</a:t>
            </a:r>
          </a:p>
          <a:p>
            <a:r>
              <a:rPr lang="ja-JP" altLang="en-US" sz="1400" dirty="0">
                <a:latin typeface="HGP明朝E" panose="02020900000000000000" pitchFamily="18" charset="-128"/>
                <a:ea typeface="HGP明朝E" panose="02020900000000000000" pitchFamily="18" charset="-128"/>
              </a:rPr>
              <a:t>　放射線業務従事者の被ばくの限度は</a:t>
            </a:r>
            <a:r>
              <a:rPr lang="en-US" altLang="ja-JP" sz="1400" dirty="0">
                <a:latin typeface="HGP明朝E" panose="02020900000000000000" pitchFamily="18" charset="-128"/>
                <a:ea typeface="HGP明朝E" panose="02020900000000000000" pitchFamily="18" charset="-128"/>
              </a:rPr>
              <a:t>,</a:t>
            </a:r>
            <a:r>
              <a:rPr lang="ja-JP" altLang="en-US" sz="1400" dirty="0">
                <a:latin typeface="HGP明朝E" panose="02020900000000000000" pitchFamily="18" charset="-128"/>
                <a:ea typeface="HGP明朝E" panose="02020900000000000000" pitchFamily="18" charset="-128"/>
              </a:rPr>
              <a:t>実効線量で</a:t>
            </a:r>
            <a:r>
              <a:rPr lang="en-US" altLang="ja-JP" sz="1400" dirty="0">
                <a:latin typeface="HGP明朝E" panose="02020900000000000000" pitchFamily="18" charset="-128"/>
                <a:ea typeface="HGP明朝E" panose="02020900000000000000" pitchFamily="18" charset="-128"/>
              </a:rPr>
              <a:t>5</a:t>
            </a:r>
            <a:r>
              <a:rPr lang="ja-JP" altLang="en-US" sz="1400" dirty="0">
                <a:latin typeface="HGP明朝E" panose="02020900000000000000" pitchFamily="18" charset="-128"/>
                <a:ea typeface="HGP明朝E" panose="02020900000000000000" pitchFamily="18" charset="-128"/>
              </a:rPr>
              <a:t>年間につき</a:t>
            </a:r>
            <a:r>
              <a:rPr lang="en-US" altLang="ja-JP" sz="1400" dirty="0">
                <a:latin typeface="HGP明朝E" panose="02020900000000000000" pitchFamily="18" charset="-128"/>
                <a:ea typeface="HGP明朝E" panose="02020900000000000000" pitchFamily="18" charset="-128"/>
              </a:rPr>
              <a:t>100</a:t>
            </a:r>
            <a:r>
              <a:rPr lang="ja-JP" altLang="en-US" sz="1400" dirty="0">
                <a:latin typeface="HGP明朝E" panose="02020900000000000000" pitchFamily="18" charset="-128"/>
                <a:ea typeface="HGP明朝E" panose="02020900000000000000" pitchFamily="18" charset="-128"/>
              </a:rPr>
              <a:t>ミリシーベルを超えず</a:t>
            </a:r>
            <a:r>
              <a:rPr lang="en-US" altLang="ja-JP" sz="1400" dirty="0">
                <a:latin typeface="HGP明朝E" panose="02020900000000000000" pitchFamily="18" charset="-128"/>
                <a:ea typeface="HGP明朝E" panose="02020900000000000000" pitchFamily="18" charset="-128"/>
              </a:rPr>
              <a:t>,</a:t>
            </a:r>
            <a:r>
              <a:rPr lang="ja-JP" altLang="en-US" sz="1400" dirty="0">
                <a:latin typeface="HGP明朝E" panose="02020900000000000000" pitchFamily="18" charset="-128"/>
                <a:ea typeface="HGP明朝E" panose="02020900000000000000" pitchFamily="18" charset="-128"/>
              </a:rPr>
              <a:t>なおかつ</a:t>
            </a:r>
            <a:r>
              <a:rPr lang="en-US" altLang="ja-JP" sz="1400" dirty="0">
                <a:latin typeface="HGP明朝E" panose="02020900000000000000" pitchFamily="18" charset="-128"/>
                <a:ea typeface="HGP明朝E" panose="02020900000000000000" pitchFamily="18" charset="-128"/>
              </a:rPr>
              <a:t>1</a:t>
            </a:r>
            <a:r>
              <a:rPr lang="ja-JP" altLang="en-US" sz="1400" dirty="0">
                <a:latin typeface="HGP明朝E" panose="02020900000000000000" pitchFamily="18" charset="-128"/>
                <a:ea typeface="HGP明朝E" panose="02020900000000000000" pitchFamily="18" charset="-128"/>
              </a:rPr>
              <a:t>年間につき</a:t>
            </a:r>
            <a:r>
              <a:rPr lang="en-US" altLang="ja-JP" sz="1400" dirty="0">
                <a:latin typeface="HGP明朝E" panose="02020900000000000000" pitchFamily="18" charset="-128"/>
                <a:ea typeface="HGP明朝E" panose="02020900000000000000" pitchFamily="18" charset="-128"/>
              </a:rPr>
              <a:t>50</a:t>
            </a:r>
            <a:r>
              <a:rPr lang="ja-JP" altLang="en-US" sz="1400" dirty="0">
                <a:latin typeface="HGP明朝E" panose="02020900000000000000" pitchFamily="18" charset="-128"/>
                <a:ea typeface="HGP明朝E" panose="02020900000000000000" pitchFamily="18" charset="-128"/>
              </a:rPr>
              <a:t>ミリシーベルトを超えないこと。</a:t>
            </a:r>
            <a:r>
              <a:rPr lang="en-US" altLang="ja-JP" sz="1400" dirty="0">
                <a:latin typeface="HGP明朝E" panose="02020900000000000000" pitchFamily="18" charset="-128"/>
                <a:ea typeface="HGP明朝E" panose="02020900000000000000" pitchFamily="18" charset="-128"/>
              </a:rPr>
              <a:t>(</a:t>
            </a:r>
            <a:r>
              <a:rPr lang="ja-JP" altLang="en-US" sz="1400" dirty="0">
                <a:latin typeface="HGP明朝E" panose="02020900000000000000" pitchFamily="18" charset="-128"/>
                <a:ea typeface="HGP明朝E" panose="02020900000000000000" pitchFamily="18" charset="-128"/>
              </a:rPr>
              <a:t>同</a:t>
            </a:r>
            <a:r>
              <a:rPr lang="zh-TW" altLang="en-US" sz="1400" dirty="0">
                <a:latin typeface="HGP明朝E" panose="02020900000000000000" pitchFamily="18" charset="-128"/>
                <a:ea typeface="HGP明朝E" panose="02020900000000000000" pitchFamily="18" charset="-128"/>
              </a:rPr>
              <a:t>第</a:t>
            </a:r>
            <a:r>
              <a:rPr lang="en-US" altLang="ja-JP" sz="1400" dirty="0">
                <a:latin typeface="HGP明朝E" panose="02020900000000000000" pitchFamily="18" charset="-128"/>
                <a:ea typeface="HGP明朝E" panose="02020900000000000000" pitchFamily="18" charset="-128"/>
              </a:rPr>
              <a:t>4</a:t>
            </a:r>
            <a:r>
              <a:rPr lang="zh-TW" altLang="en-US" sz="1400" dirty="0">
                <a:latin typeface="HGP明朝E" panose="02020900000000000000" pitchFamily="18" charset="-128"/>
                <a:ea typeface="HGP明朝E" panose="02020900000000000000" pitchFamily="18" charset="-128"/>
              </a:rPr>
              <a:t>条</a:t>
            </a:r>
            <a:r>
              <a:rPr lang="en-US" altLang="ja-JP" sz="1400" dirty="0">
                <a:latin typeface="HGP明朝E" panose="02020900000000000000" pitchFamily="18" charset="-128"/>
                <a:ea typeface="HGP明朝E" panose="02020900000000000000" pitchFamily="18" charset="-128"/>
              </a:rPr>
              <a:t>)</a:t>
            </a:r>
          </a:p>
          <a:p>
            <a:pPr defTabSz="1022717">
              <a:defRPr/>
            </a:pPr>
            <a:r>
              <a:rPr lang="ja-JP" altLang="en-US" sz="1400" dirty="0">
                <a:latin typeface="HGP明朝E" panose="02020900000000000000" pitchFamily="18" charset="-128"/>
                <a:ea typeface="HGP明朝E" panose="02020900000000000000" pitchFamily="18" charset="-128"/>
              </a:rPr>
              <a:t>　緊急事態時は</a:t>
            </a:r>
            <a:r>
              <a:rPr lang="en-US" altLang="ja-JP" sz="1400" dirty="0">
                <a:latin typeface="HGP明朝E" panose="02020900000000000000" pitchFamily="18" charset="-128"/>
                <a:ea typeface="HGP明朝E" panose="02020900000000000000" pitchFamily="18" charset="-128"/>
              </a:rPr>
              <a:t>250</a:t>
            </a:r>
            <a:r>
              <a:rPr lang="ja-JP" altLang="en-US" sz="1400" dirty="0">
                <a:latin typeface="HGP明朝E" panose="02020900000000000000" pitchFamily="18" charset="-128"/>
                <a:ea typeface="HGP明朝E" panose="02020900000000000000" pitchFamily="18" charset="-128"/>
              </a:rPr>
              <a:t>ミリシーベルを超えない範囲で厚生労働大臣が定める。</a:t>
            </a:r>
            <a:r>
              <a:rPr lang="en-US" altLang="ja-JP" sz="1400" dirty="0">
                <a:latin typeface="HGP明朝E" panose="02020900000000000000" pitchFamily="18" charset="-128"/>
                <a:ea typeface="HGP明朝E" panose="02020900000000000000" pitchFamily="18" charset="-128"/>
              </a:rPr>
              <a:t>(</a:t>
            </a:r>
            <a:r>
              <a:rPr lang="ja-JP" altLang="en-US" sz="1400" dirty="0">
                <a:latin typeface="HGP明朝E" panose="02020900000000000000" pitchFamily="18" charset="-128"/>
                <a:ea typeface="HGP明朝E" panose="02020900000000000000" pitchFamily="18" charset="-128"/>
              </a:rPr>
              <a:t>同</a:t>
            </a:r>
            <a:r>
              <a:rPr lang="zh-TW" altLang="en-US" sz="1400" dirty="0">
                <a:latin typeface="HGP明朝E" panose="02020900000000000000" pitchFamily="18" charset="-128"/>
                <a:ea typeface="HGP明朝E" panose="02020900000000000000" pitchFamily="18" charset="-128"/>
              </a:rPr>
              <a:t>第</a:t>
            </a:r>
            <a:r>
              <a:rPr lang="en-US" altLang="ja-JP" sz="1400" dirty="0">
                <a:latin typeface="HGP明朝E" panose="02020900000000000000" pitchFamily="18" charset="-128"/>
                <a:ea typeface="HGP明朝E" panose="02020900000000000000" pitchFamily="18" charset="-128"/>
              </a:rPr>
              <a:t>7</a:t>
            </a:r>
            <a:r>
              <a:rPr lang="zh-TW" altLang="en-US" sz="1400" dirty="0">
                <a:latin typeface="HGP明朝E" panose="02020900000000000000" pitchFamily="18" charset="-128"/>
                <a:ea typeface="HGP明朝E" panose="02020900000000000000" pitchFamily="18" charset="-128"/>
              </a:rPr>
              <a:t>条</a:t>
            </a:r>
            <a:r>
              <a:rPr lang="en-US" altLang="ja-JP" sz="1400" dirty="0">
                <a:latin typeface="HGP明朝E" panose="02020900000000000000" pitchFamily="18" charset="-128"/>
                <a:ea typeface="HGP明朝E" panose="02020900000000000000" pitchFamily="18" charset="-128"/>
              </a:rPr>
              <a:t>)</a:t>
            </a:r>
            <a:endParaRPr lang="ja-JP" altLang="en-US" sz="1400" dirty="0">
              <a:latin typeface="HGP明朝E" panose="02020900000000000000" pitchFamily="18" charset="-128"/>
              <a:ea typeface="HGP明朝E" panose="02020900000000000000" pitchFamily="18" charset="-128"/>
            </a:endParaRPr>
          </a:p>
          <a:p>
            <a:r>
              <a:rPr lang="ja-JP" altLang="en-US" sz="1400" dirty="0">
                <a:latin typeface="HGP明朝E" panose="02020900000000000000" pitchFamily="18" charset="-128"/>
                <a:ea typeface="HGP明朝E" panose="02020900000000000000" pitchFamily="18" charset="-128"/>
              </a:rPr>
              <a:t>　放射線業務従事者及び管理区域に一時的に立ち入る者について</a:t>
            </a:r>
            <a:r>
              <a:rPr lang="en-US" altLang="ja-JP" sz="1400" dirty="0">
                <a:latin typeface="HGP明朝E" panose="02020900000000000000" pitchFamily="18" charset="-128"/>
                <a:ea typeface="HGP明朝E" panose="02020900000000000000" pitchFamily="18" charset="-128"/>
              </a:rPr>
              <a:t>,</a:t>
            </a:r>
            <a:r>
              <a:rPr lang="ja-JP" altLang="en-US" sz="1400" dirty="0">
                <a:latin typeface="HGP明朝E" panose="02020900000000000000" pitchFamily="18" charset="-128"/>
                <a:ea typeface="HGP明朝E" panose="02020900000000000000" pitchFamily="18" charset="-128"/>
              </a:rPr>
              <a:t>フィルムバッジやポケット線量計などによって線量を測定し</a:t>
            </a:r>
            <a:r>
              <a:rPr lang="en-US" altLang="ja-JP" sz="1400" dirty="0">
                <a:latin typeface="HGP明朝E" panose="02020900000000000000" pitchFamily="18" charset="-128"/>
                <a:ea typeface="HGP明朝E" panose="02020900000000000000" pitchFamily="18" charset="-128"/>
              </a:rPr>
              <a:t>,</a:t>
            </a:r>
            <a:r>
              <a:rPr lang="ja-JP" altLang="en-US" sz="1400" dirty="0">
                <a:latin typeface="HGP明朝E" panose="02020900000000000000" pitchFamily="18" charset="-128"/>
                <a:ea typeface="HGP明朝E" panose="02020900000000000000" pitchFamily="18" charset="-128"/>
              </a:rPr>
              <a:t>これによって線量が被ばく限度を超えないようにするとともに</a:t>
            </a:r>
            <a:r>
              <a:rPr lang="en-US" altLang="ja-JP" sz="1400" dirty="0">
                <a:latin typeface="HGP明朝E" panose="02020900000000000000" pitchFamily="18" charset="-128"/>
                <a:ea typeface="HGP明朝E" panose="02020900000000000000" pitchFamily="18" charset="-128"/>
              </a:rPr>
              <a:t>,</a:t>
            </a:r>
            <a:r>
              <a:rPr lang="ja-JP" altLang="en-US" sz="1400" dirty="0">
                <a:latin typeface="HGP明朝E" panose="02020900000000000000" pitchFamily="18" charset="-128"/>
                <a:ea typeface="HGP明朝E" panose="02020900000000000000" pitchFamily="18" charset="-128"/>
              </a:rPr>
              <a:t>さらに線量の低減化を図っていくこと。</a:t>
            </a:r>
          </a:p>
          <a:p>
            <a:r>
              <a:rPr lang="ja-JP" altLang="en-US" sz="1400" dirty="0">
                <a:latin typeface="HGP明朝E" panose="02020900000000000000" pitchFamily="18" charset="-128"/>
                <a:ea typeface="HGP明朝E" panose="02020900000000000000" pitchFamily="18" charset="-128"/>
              </a:rPr>
              <a:t>　　　</a:t>
            </a:r>
            <a:endParaRPr lang="en-US" altLang="ja-JP" sz="1400" dirty="0">
              <a:latin typeface="HGP明朝E" panose="02020900000000000000" pitchFamily="18" charset="-128"/>
              <a:ea typeface="HGP明朝E" panose="02020900000000000000" pitchFamily="18" charset="-128"/>
            </a:endParaRPr>
          </a:p>
          <a:p>
            <a:pPr defTabSz="1022717">
              <a:defRPr/>
            </a:pPr>
            <a:r>
              <a:rPr lang="en-US" altLang="ja-JP" sz="1400" dirty="0">
                <a:latin typeface="HGP明朝E" panose="02020900000000000000" pitchFamily="18" charset="-128"/>
                <a:ea typeface="HGP明朝E" panose="02020900000000000000" pitchFamily="18" charset="-128"/>
              </a:rPr>
              <a:t>【</a:t>
            </a:r>
            <a:r>
              <a:rPr lang="ja-JP" altLang="en-US" sz="1400" dirty="0">
                <a:latin typeface="HGP明朝E" panose="02020900000000000000" pitchFamily="18" charset="-128"/>
                <a:ea typeface="HGP明朝E" panose="02020900000000000000" pitchFamily="18" charset="-128"/>
              </a:rPr>
              <a:t>電離放射線に係る健康障害防止対策のポイント</a:t>
            </a:r>
            <a:r>
              <a:rPr lang="en-US" altLang="ja-JP" sz="1400" dirty="0">
                <a:latin typeface="HGP明朝E" panose="02020900000000000000" pitchFamily="18" charset="-128"/>
                <a:ea typeface="HGP明朝E" panose="02020900000000000000" pitchFamily="18" charset="-128"/>
              </a:rPr>
              <a:t>】</a:t>
            </a:r>
          </a:p>
          <a:p>
            <a:pPr defTabSz="1022717">
              <a:defRPr/>
            </a:pPr>
            <a:r>
              <a:rPr lang="ja-JP" altLang="ja-JP" sz="1400" dirty="0">
                <a:latin typeface="HGP明朝E" panose="02020900000000000000" pitchFamily="18" charset="-128"/>
                <a:ea typeface="HGP明朝E" panose="02020900000000000000" pitchFamily="18" charset="-128"/>
              </a:rPr>
              <a:t>①</a:t>
            </a:r>
            <a:r>
              <a:rPr lang="ja-JP" altLang="en-US" sz="1400" dirty="0">
                <a:latin typeface="HGP明朝E" panose="02020900000000000000" pitchFamily="18" charset="-128"/>
                <a:ea typeface="HGP明朝E" panose="02020900000000000000" pitchFamily="18" charset="-128"/>
              </a:rPr>
              <a:t> 放射線源の隔離</a:t>
            </a:r>
            <a:r>
              <a:rPr lang="en-US" altLang="ja-JP" sz="1400" dirty="0">
                <a:latin typeface="HGP明朝E" panose="02020900000000000000" pitchFamily="18" charset="-128"/>
                <a:ea typeface="HGP明朝E" panose="02020900000000000000" pitchFamily="18" charset="-128"/>
              </a:rPr>
              <a:t>,</a:t>
            </a:r>
            <a:r>
              <a:rPr lang="ja-JP" altLang="en-US" sz="1400" dirty="0">
                <a:latin typeface="HGP明朝E" panose="02020900000000000000" pitchFamily="18" charset="-128"/>
                <a:ea typeface="HGP明朝E" panose="02020900000000000000" pitchFamily="18" charset="-128"/>
              </a:rPr>
              <a:t>遮蔽</a:t>
            </a:r>
            <a:r>
              <a:rPr lang="en-US" altLang="ja-JP" sz="1400" dirty="0">
                <a:latin typeface="HGP明朝E" panose="02020900000000000000" pitchFamily="18" charset="-128"/>
                <a:ea typeface="HGP明朝E" panose="02020900000000000000" pitchFamily="18" charset="-128"/>
              </a:rPr>
              <a:t>,</a:t>
            </a:r>
            <a:r>
              <a:rPr lang="ja-JP" altLang="en-US" sz="1400" dirty="0">
                <a:latin typeface="HGP明朝E" panose="02020900000000000000" pitchFamily="18" charset="-128"/>
                <a:ea typeface="HGP明朝E" panose="02020900000000000000" pitchFamily="18" charset="-128"/>
              </a:rPr>
              <a:t>作業管理などによる外部被ばくの防護</a:t>
            </a:r>
            <a:endParaRPr lang="ja-JP" altLang="ja-JP" sz="1400" dirty="0">
              <a:latin typeface="HGP明朝E" panose="02020900000000000000" pitchFamily="18" charset="-128"/>
              <a:ea typeface="HGP明朝E" panose="02020900000000000000" pitchFamily="18" charset="-128"/>
            </a:endParaRPr>
          </a:p>
          <a:p>
            <a:pPr defTabSz="1022717">
              <a:defRPr/>
            </a:pPr>
            <a:r>
              <a:rPr lang="ja-JP" altLang="ja-JP" sz="1400" dirty="0">
                <a:latin typeface="HGP明朝E" panose="02020900000000000000" pitchFamily="18" charset="-128"/>
                <a:ea typeface="HGP明朝E" panose="02020900000000000000" pitchFamily="18" charset="-128"/>
              </a:rPr>
              <a:t>②</a:t>
            </a:r>
            <a:r>
              <a:rPr lang="ja-JP" altLang="en-US" sz="1400" dirty="0">
                <a:latin typeface="HGP明朝E" panose="02020900000000000000" pitchFamily="18" charset="-128"/>
                <a:ea typeface="HGP明朝E" panose="02020900000000000000" pitchFamily="18" charset="-128"/>
              </a:rPr>
              <a:t> 汚染区域の隔離</a:t>
            </a:r>
            <a:r>
              <a:rPr lang="en-US" altLang="ja-JP" sz="1400" dirty="0">
                <a:latin typeface="HGP明朝E" panose="02020900000000000000" pitchFamily="18" charset="-128"/>
                <a:ea typeface="HGP明朝E" panose="02020900000000000000" pitchFamily="18" charset="-128"/>
              </a:rPr>
              <a:t>,</a:t>
            </a:r>
            <a:r>
              <a:rPr lang="ja-JP" altLang="en-US" sz="1400" dirty="0">
                <a:latin typeface="HGP明朝E" panose="02020900000000000000" pitchFamily="18" charset="-128"/>
                <a:ea typeface="HGP明朝E" panose="02020900000000000000" pitchFamily="18" charset="-128"/>
              </a:rPr>
              <a:t>汚染管理</a:t>
            </a:r>
            <a:r>
              <a:rPr lang="en-US" altLang="ja-JP" sz="1400" dirty="0">
                <a:latin typeface="HGP明朝E" panose="02020900000000000000" pitchFamily="18" charset="-128"/>
                <a:ea typeface="HGP明朝E" panose="02020900000000000000" pitchFamily="18" charset="-128"/>
              </a:rPr>
              <a:t>,</a:t>
            </a:r>
            <a:r>
              <a:rPr lang="ja-JP" altLang="en-US" sz="1400" dirty="0">
                <a:latin typeface="HGP明朝E" panose="02020900000000000000" pitchFamily="18" charset="-128"/>
                <a:ea typeface="HGP明朝E" panose="02020900000000000000" pitchFamily="18" charset="-128"/>
              </a:rPr>
              <a:t>作業管理などによる内部被ばくの防護</a:t>
            </a:r>
            <a:endParaRPr lang="en-US" altLang="ja-JP" sz="1400" dirty="0">
              <a:latin typeface="HGP明朝E" panose="02020900000000000000" pitchFamily="18" charset="-128"/>
              <a:ea typeface="HGP明朝E" panose="02020900000000000000" pitchFamily="18" charset="-128"/>
            </a:endParaRPr>
          </a:p>
          <a:p>
            <a:pPr defTabSz="1022717">
              <a:defRPr/>
            </a:pPr>
            <a:r>
              <a:rPr lang="ja-JP" altLang="en-US" sz="1400" dirty="0">
                <a:latin typeface="HGP明朝E" panose="02020900000000000000" pitchFamily="18" charset="-128"/>
                <a:ea typeface="HGP明朝E" panose="02020900000000000000" pitchFamily="18" charset="-128"/>
              </a:rPr>
              <a:t>③ 被ばく管理</a:t>
            </a:r>
            <a:r>
              <a:rPr lang="en-US" altLang="ja-JP" sz="1400" dirty="0">
                <a:latin typeface="HGP明朝E" panose="02020900000000000000" pitchFamily="18" charset="-128"/>
                <a:ea typeface="HGP明朝E" panose="02020900000000000000" pitchFamily="18" charset="-128"/>
              </a:rPr>
              <a:t>,</a:t>
            </a:r>
            <a:r>
              <a:rPr lang="ja-JP" altLang="en-US" sz="1400" dirty="0">
                <a:latin typeface="HGP明朝E" panose="02020900000000000000" pitchFamily="18" charset="-128"/>
                <a:ea typeface="HGP明朝E" panose="02020900000000000000" pitchFamily="18" charset="-128"/>
              </a:rPr>
              <a:t>健康管理</a:t>
            </a:r>
            <a:r>
              <a:rPr lang="en-US" altLang="ja-JP" sz="1400" dirty="0">
                <a:latin typeface="HGP明朝E" panose="02020900000000000000" pitchFamily="18" charset="-128"/>
                <a:ea typeface="HGP明朝E" panose="02020900000000000000" pitchFamily="18" charset="-128"/>
              </a:rPr>
              <a:t>,</a:t>
            </a:r>
            <a:r>
              <a:rPr lang="ja-JP" altLang="en-US" sz="1400" dirty="0">
                <a:latin typeface="HGP明朝E" panose="02020900000000000000" pitchFamily="18" charset="-128"/>
                <a:ea typeface="HGP明朝E" panose="02020900000000000000" pitchFamily="18" charset="-128"/>
              </a:rPr>
              <a:t>安全衛生教育</a:t>
            </a:r>
            <a:r>
              <a:rPr lang="en-US" altLang="ja-JP" sz="1400" dirty="0">
                <a:latin typeface="HGP明朝E" panose="02020900000000000000" pitchFamily="18" charset="-128"/>
                <a:ea typeface="HGP明朝E" panose="02020900000000000000" pitchFamily="18" charset="-128"/>
              </a:rPr>
              <a:t>,</a:t>
            </a:r>
            <a:r>
              <a:rPr lang="ja-JP" altLang="en-US" sz="1400" dirty="0">
                <a:latin typeface="HGP明朝E" panose="02020900000000000000" pitchFamily="18" charset="-128"/>
                <a:ea typeface="HGP明朝E" panose="02020900000000000000" pitchFamily="18" charset="-128"/>
              </a:rPr>
              <a:t>作業環境測定</a:t>
            </a:r>
            <a:endParaRPr lang="en-US" altLang="ja-JP" sz="1400" dirty="0">
              <a:latin typeface="HGP明朝E" panose="02020900000000000000" pitchFamily="18" charset="-128"/>
              <a:ea typeface="HGP明朝E" panose="02020900000000000000" pitchFamily="18" charset="-128"/>
            </a:endParaRPr>
          </a:p>
        </p:txBody>
      </p:sp>
      <p:sp>
        <p:nvSpPr>
          <p:cNvPr id="2" name="スライド番号プレースホルダー 1"/>
          <p:cNvSpPr>
            <a:spLocks noGrp="1"/>
          </p:cNvSpPr>
          <p:nvPr>
            <p:ph type="sldNum" sz="quarter" idx="10"/>
          </p:nvPr>
        </p:nvSpPr>
        <p:spPr/>
        <p:txBody>
          <a:bodyPr/>
          <a:lstStyle/>
          <a:p>
            <a:fld id="{5F65748C-C6D8-4748-808C-1CEA1825BD04}" type="slidenum">
              <a:rPr kumimoji="1" lang="ja-JP" altLang="en-US" smtClean="0"/>
              <a:t>82</a:t>
            </a:fld>
            <a:endParaRPr kumimoji="1" lang="ja-JP" altLang="en-US"/>
          </a:p>
        </p:txBody>
      </p:sp>
    </p:spTree>
    <p:extLst>
      <p:ext uri="{BB962C8B-B14F-4D97-AF65-F5344CB8AC3E}">
        <p14:creationId xmlns:p14="http://schemas.microsoft.com/office/powerpoint/2010/main" val="424741320"/>
      </p:ext>
    </p:extLst>
  </p:cSld>
  <p:clrMapOvr>
    <a:masterClrMapping/>
  </p:clrMapOvr>
</p:notes>
</file>

<file path=ppt/notesSlides/notesSlide8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5650" name="スライド イメージ プレースホルダ 1"/>
          <p:cNvSpPr>
            <a:spLocks noGrp="1" noRot="1" noChangeAspect="1" noTextEdit="1"/>
          </p:cNvSpPr>
          <p:nvPr>
            <p:ph type="sldImg"/>
          </p:nvPr>
        </p:nvSpPr>
        <p:spPr>
          <a:xfrm>
            <a:off x="1154113" y="741363"/>
            <a:ext cx="4814887" cy="3889375"/>
          </a:xfrm>
          <a:prstGeom prst="rect">
            <a:avLst/>
          </a:prstGeom>
          <a:ln/>
        </p:spPr>
      </p:sp>
      <p:sp>
        <p:nvSpPr>
          <p:cNvPr id="155651" name="ノート プレースホルダ 2"/>
          <p:cNvSpPr>
            <a:spLocks noGrp="1" noChangeAspect="1"/>
          </p:cNvSpPr>
          <p:nvPr>
            <p:ph type="body" idx="1"/>
          </p:nvPr>
        </p:nvSpPr>
        <p:spPr>
          <a:xfrm>
            <a:off x="1157699" y="4890047"/>
            <a:ext cx="4880754" cy="487245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defTabSz="1022717">
              <a:lnSpc>
                <a:spcPts val="2064"/>
              </a:lnSpc>
              <a:defRPr/>
            </a:pPr>
            <a:r>
              <a:rPr lang="ja-JP" altLang="en-US" sz="1400" dirty="0">
                <a:latin typeface="HGP明朝E" panose="02020900000000000000" pitchFamily="18" charset="-128"/>
                <a:ea typeface="HGP明朝E" panose="02020900000000000000" pitchFamily="18" charset="-128"/>
              </a:rPr>
              <a:t>　酸素欠乏症や硫化水素中毒は</a:t>
            </a:r>
            <a:r>
              <a:rPr lang="en-US" altLang="ja-JP" sz="1400" dirty="0">
                <a:latin typeface="HGP明朝E" panose="02020900000000000000" pitchFamily="18" charset="-128"/>
                <a:ea typeface="HGP明朝E" panose="02020900000000000000" pitchFamily="18" charset="-128"/>
              </a:rPr>
              <a:t>,</a:t>
            </a:r>
            <a:r>
              <a:rPr lang="ja-JP" altLang="en-US" sz="1400" dirty="0">
                <a:latin typeface="HGP明朝E" panose="02020900000000000000" pitchFamily="18" charset="-128"/>
                <a:ea typeface="HGP明朝E" panose="02020900000000000000" pitchFamily="18" charset="-128"/>
              </a:rPr>
              <a:t>死に至ることもあるたいへん危険なものですが</a:t>
            </a:r>
            <a:r>
              <a:rPr lang="en-US" altLang="ja-JP" sz="1400" dirty="0">
                <a:latin typeface="HGP明朝E" panose="02020900000000000000" pitchFamily="18" charset="-128"/>
                <a:ea typeface="HGP明朝E" panose="02020900000000000000" pitchFamily="18" charset="-128"/>
              </a:rPr>
              <a:t>,</a:t>
            </a:r>
            <a:r>
              <a:rPr lang="ja-JP" altLang="en-US" sz="1400" dirty="0">
                <a:latin typeface="HGP明朝E" panose="02020900000000000000" pitchFamily="18" charset="-128"/>
                <a:ea typeface="HGP明朝E" panose="02020900000000000000" pitchFamily="18" charset="-128"/>
              </a:rPr>
              <a:t>作業環境測定</a:t>
            </a:r>
            <a:r>
              <a:rPr lang="en-US" altLang="ja-JP" sz="1400" dirty="0">
                <a:latin typeface="HGP明朝E" panose="02020900000000000000" pitchFamily="18" charset="-128"/>
                <a:ea typeface="HGP明朝E" panose="02020900000000000000" pitchFamily="18" charset="-128"/>
              </a:rPr>
              <a:t>,</a:t>
            </a:r>
            <a:r>
              <a:rPr lang="ja-JP" altLang="en-US" sz="1400" dirty="0">
                <a:latin typeface="HGP明朝E" panose="02020900000000000000" pitchFamily="18" charset="-128"/>
                <a:ea typeface="HGP明朝E" panose="02020900000000000000" pitchFamily="18" charset="-128"/>
              </a:rPr>
              <a:t>換気</a:t>
            </a:r>
            <a:r>
              <a:rPr lang="en-US" altLang="ja-JP" sz="1400" dirty="0">
                <a:latin typeface="HGP明朝E" panose="02020900000000000000" pitchFamily="18" charset="-128"/>
                <a:ea typeface="HGP明朝E" panose="02020900000000000000" pitchFamily="18" charset="-128"/>
              </a:rPr>
              <a:t>,</a:t>
            </a:r>
            <a:r>
              <a:rPr lang="ja-JP" altLang="en-US" sz="1400" dirty="0">
                <a:latin typeface="HGP明朝E" panose="02020900000000000000" pitchFamily="18" charset="-128"/>
                <a:ea typeface="HGP明朝E" panose="02020900000000000000" pitchFamily="18" charset="-128"/>
              </a:rPr>
              <a:t>送気マスク・空気呼吸器等呼吸用保護具の使用などの措置を実施すれば発生を防ぐことができるものです。酸素欠乏空気・硫化水素の発生のおそれのある場所の確認と</a:t>
            </a:r>
            <a:r>
              <a:rPr lang="en-US" altLang="ja-JP" sz="1400" dirty="0">
                <a:latin typeface="HGP明朝E" panose="02020900000000000000" pitchFamily="18" charset="-128"/>
                <a:ea typeface="HGP明朝E" panose="02020900000000000000" pitchFamily="18" charset="-128"/>
              </a:rPr>
              <a:t>,</a:t>
            </a:r>
            <a:r>
              <a:rPr lang="ja-JP" altLang="en-US" sz="1400" dirty="0">
                <a:latin typeface="HGP明朝E" panose="02020900000000000000" pitchFamily="18" charset="-128"/>
                <a:ea typeface="HGP明朝E" panose="02020900000000000000" pitchFamily="18" charset="-128"/>
              </a:rPr>
              <a:t>災害防止のための措置・作業方法の点検を行いましょう。</a:t>
            </a:r>
            <a:r>
              <a:rPr lang="en-US" altLang="ja-JP" sz="1400" dirty="0">
                <a:latin typeface="HGP明朝E" panose="02020900000000000000" pitchFamily="18" charset="-128"/>
                <a:ea typeface="HGP明朝E" panose="02020900000000000000" pitchFamily="18" charset="-128"/>
              </a:rPr>
              <a:t>(</a:t>
            </a:r>
            <a:r>
              <a:rPr lang="ja-JP" altLang="en-US" sz="1400" dirty="0">
                <a:latin typeface="HGP明朝E" panose="02020900000000000000" pitchFamily="18" charset="-128"/>
                <a:ea typeface="HGP明朝E" panose="02020900000000000000" pitchFamily="18" charset="-128"/>
              </a:rPr>
              <a:t>厚生労働省のリーフレットから引用</a:t>
            </a:r>
            <a:r>
              <a:rPr lang="en-US" altLang="ja-JP" sz="1400" dirty="0">
                <a:latin typeface="HGP明朝E" panose="02020900000000000000" pitchFamily="18" charset="-128"/>
                <a:ea typeface="HGP明朝E" panose="02020900000000000000" pitchFamily="18" charset="-128"/>
              </a:rPr>
              <a:t>)</a:t>
            </a:r>
          </a:p>
          <a:p>
            <a:pPr defTabSz="1022717">
              <a:defRPr/>
            </a:pPr>
            <a:r>
              <a:rPr lang="ja-JP" altLang="en-US" sz="1400" dirty="0">
                <a:latin typeface="HGP明朝E" panose="02020900000000000000" pitchFamily="18" charset="-128"/>
                <a:ea typeface="HGP明朝E" panose="02020900000000000000" pitchFamily="18" charset="-128"/>
              </a:rPr>
              <a:t>　酸素欠乏症とは</a:t>
            </a:r>
            <a:r>
              <a:rPr lang="en-US" altLang="ja-JP" sz="1400" dirty="0">
                <a:latin typeface="HGP明朝E" panose="02020900000000000000" pitchFamily="18" charset="-128"/>
                <a:ea typeface="HGP明朝E" panose="02020900000000000000" pitchFamily="18" charset="-128"/>
              </a:rPr>
              <a:t>,</a:t>
            </a:r>
            <a:r>
              <a:rPr lang="ja-JP" altLang="en-US" sz="1400" dirty="0">
                <a:latin typeface="HGP明朝E" panose="02020900000000000000" pitchFamily="18" charset="-128"/>
                <a:ea typeface="HGP明朝E" panose="02020900000000000000" pitchFamily="18" charset="-128"/>
              </a:rPr>
              <a:t>空気中の酸素濃度が低下している状態の空気を吸入することで</a:t>
            </a:r>
            <a:r>
              <a:rPr lang="en-US" altLang="ja-JP" sz="1400" dirty="0">
                <a:latin typeface="HGP明朝E" panose="02020900000000000000" pitchFamily="18" charset="-128"/>
                <a:ea typeface="HGP明朝E" panose="02020900000000000000" pitchFamily="18" charset="-128"/>
              </a:rPr>
              <a:t>,</a:t>
            </a:r>
            <a:r>
              <a:rPr lang="ja-JP" altLang="en-US" sz="1400" dirty="0">
                <a:latin typeface="HGP明朝E" panose="02020900000000000000" pitchFamily="18" charset="-128"/>
                <a:ea typeface="HGP明朝E" panose="02020900000000000000" pitchFamily="18" charset="-128"/>
              </a:rPr>
              <a:t>目まいや意識喪失</a:t>
            </a:r>
            <a:r>
              <a:rPr lang="en-US" altLang="ja-JP" sz="1400" dirty="0">
                <a:latin typeface="HGP明朝E" panose="02020900000000000000" pitchFamily="18" charset="-128"/>
                <a:ea typeface="HGP明朝E" panose="02020900000000000000" pitchFamily="18" charset="-128"/>
              </a:rPr>
              <a:t>,</a:t>
            </a:r>
            <a:r>
              <a:rPr lang="ja-JP" altLang="en-US" sz="1400" dirty="0">
                <a:latin typeface="HGP明朝E" panose="02020900000000000000" pitchFamily="18" charset="-128"/>
                <a:ea typeface="HGP明朝E" panose="02020900000000000000" pitchFamily="18" charset="-128"/>
              </a:rPr>
              <a:t>さらには死に至るもの。</a:t>
            </a:r>
          </a:p>
          <a:p>
            <a:pPr defTabSz="1022717">
              <a:defRPr/>
            </a:pPr>
            <a:r>
              <a:rPr lang="ja-JP" altLang="en-US" sz="1400" dirty="0">
                <a:latin typeface="HGP明朝E" panose="02020900000000000000" pitchFamily="18" charset="-128"/>
                <a:ea typeface="HGP明朝E" panose="02020900000000000000" pitchFamily="18" charset="-128"/>
              </a:rPr>
              <a:t>　硫化水素中毒とは</a:t>
            </a:r>
            <a:r>
              <a:rPr lang="en-US" altLang="ja-JP" sz="1400" dirty="0">
                <a:latin typeface="HGP明朝E" panose="02020900000000000000" pitchFamily="18" charset="-128"/>
                <a:ea typeface="HGP明朝E" panose="02020900000000000000" pitchFamily="18" charset="-128"/>
              </a:rPr>
              <a:t>,</a:t>
            </a:r>
            <a:r>
              <a:rPr lang="ja-JP" altLang="en-US" sz="1400" dirty="0">
                <a:latin typeface="HGP明朝E" panose="02020900000000000000" pitchFamily="18" charset="-128"/>
                <a:ea typeface="HGP明朝E" panose="02020900000000000000" pitchFamily="18" charset="-128"/>
              </a:rPr>
              <a:t>硫化水素ガスを吸うことで</a:t>
            </a:r>
            <a:r>
              <a:rPr lang="en-US" altLang="ja-JP" sz="1400" dirty="0">
                <a:latin typeface="HGP明朝E" panose="02020900000000000000" pitchFamily="18" charset="-128"/>
                <a:ea typeface="HGP明朝E" panose="02020900000000000000" pitchFamily="18" charset="-128"/>
              </a:rPr>
              <a:t>,</a:t>
            </a:r>
            <a:r>
              <a:rPr lang="ja-JP" altLang="en-US" sz="1400" dirty="0">
                <a:latin typeface="HGP明朝E" panose="02020900000000000000" pitchFamily="18" charset="-128"/>
                <a:ea typeface="HGP明朝E" panose="02020900000000000000" pitchFamily="18" charset="-128"/>
              </a:rPr>
              <a:t>嗅覚のまひや眼の損傷</a:t>
            </a:r>
            <a:r>
              <a:rPr lang="en-US" altLang="ja-JP" sz="1400" dirty="0">
                <a:latin typeface="HGP明朝E" panose="02020900000000000000" pitchFamily="18" charset="-128"/>
                <a:ea typeface="HGP明朝E" panose="02020900000000000000" pitchFamily="18" charset="-128"/>
              </a:rPr>
              <a:t>,</a:t>
            </a:r>
            <a:r>
              <a:rPr lang="ja-JP" altLang="en-US" sz="1400" dirty="0">
                <a:latin typeface="HGP明朝E" panose="02020900000000000000" pitchFamily="18" charset="-128"/>
                <a:ea typeface="HGP明朝E" panose="02020900000000000000" pitchFamily="18" charset="-128"/>
              </a:rPr>
              <a:t>呼吸障害</a:t>
            </a:r>
            <a:r>
              <a:rPr lang="en-US" altLang="ja-JP" sz="1400" dirty="0">
                <a:latin typeface="HGP明朝E" panose="02020900000000000000" pitchFamily="18" charset="-128"/>
                <a:ea typeface="HGP明朝E" panose="02020900000000000000" pitchFamily="18" charset="-128"/>
              </a:rPr>
              <a:t>,</a:t>
            </a:r>
            <a:r>
              <a:rPr lang="ja-JP" altLang="en-US" sz="1400" dirty="0">
                <a:latin typeface="HGP明朝E" panose="02020900000000000000" pitchFamily="18" charset="-128"/>
                <a:ea typeface="HGP明朝E" panose="02020900000000000000" pitchFamily="18" charset="-128"/>
              </a:rPr>
              <a:t>肺水腫を引き起こし</a:t>
            </a:r>
            <a:r>
              <a:rPr lang="en-US" altLang="ja-JP" sz="1400" dirty="0">
                <a:latin typeface="HGP明朝E" panose="02020900000000000000" pitchFamily="18" charset="-128"/>
                <a:ea typeface="HGP明朝E" panose="02020900000000000000" pitchFamily="18" charset="-128"/>
              </a:rPr>
              <a:t>,</a:t>
            </a:r>
            <a:r>
              <a:rPr lang="ja-JP" altLang="en-US" sz="1400" dirty="0">
                <a:latin typeface="HGP明朝E" panose="02020900000000000000" pitchFamily="18" charset="-128"/>
                <a:ea typeface="HGP明朝E" panose="02020900000000000000" pitchFamily="18" charset="-128"/>
              </a:rPr>
              <a:t>死に至るもの。　　　　</a:t>
            </a:r>
            <a:endParaRPr lang="en-US" altLang="ja-JP" sz="1400" dirty="0">
              <a:latin typeface="HGP明朝E" panose="02020900000000000000" pitchFamily="18" charset="-128"/>
              <a:ea typeface="HGP明朝E" panose="02020900000000000000" pitchFamily="18" charset="-128"/>
            </a:endParaRPr>
          </a:p>
          <a:p>
            <a:pPr defTabSz="1022717">
              <a:defRPr/>
            </a:pPr>
            <a:endParaRPr lang="en-US" altLang="ja-JP" sz="1400" dirty="0">
              <a:latin typeface="HGP明朝E" panose="02020900000000000000" pitchFamily="18" charset="-128"/>
              <a:ea typeface="HGP明朝E" panose="02020900000000000000" pitchFamily="18" charset="-128"/>
            </a:endParaRPr>
          </a:p>
          <a:p>
            <a:pPr defTabSz="1022717">
              <a:defRPr/>
            </a:pPr>
            <a:r>
              <a:rPr lang="en-US" altLang="ja-JP" sz="1400" dirty="0">
                <a:latin typeface="HGP明朝E" panose="02020900000000000000" pitchFamily="18" charset="-128"/>
                <a:ea typeface="HGP明朝E" panose="02020900000000000000" pitchFamily="18" charset="-128"/>
              </a:rPr>
              <a:t>【</a:t>
            </a:r>
            <a:r>
              <a:rPr lang="ja-JP" altLang="en-US" sz="1400" dirty="0">
                <a:latin typeface="HGP明朝E" panose="02020900000000000000" pitchFamily="18" charset="-128"/>
                <a:ea typeface="HGP明朝E" panose="02020900000000000000" pitchFamily="18" charset="-128"/>
              </a:rPr>
              <a:t>酸素欠乏症等に係る健康障害防止対策のポイント</a:t>
            </a:r>
            <a:r>
              <a:rPr lang="en-US" altLang="ja-JP" sz="1400" dirty="0">
                <a:latin typeface="HGP明朝E" panose="02020900000000000000" pitchFamily="18" charset="-128"/>
                <a:ea typeface="HGP明朝E" panose="02020900000000000000" pitchFamily="18" charset="-128"/>
              </a:rPr>
              <a:t>】</a:t>
            </a:r>
          </a:p>
          <a:p>
            <a:pPr defTabSz="1022717">
              <a:defRPr/>
            </a:pPr>
            <a:r>
              <a:rPr lang="ja-JP" altLang="ja-JP" sz="1400" dirty="0">
                <a:latin typeface="HGP明朝E" panose="02020900000000000000" pitchFamily="18" charset="-128"/>
                <a:ea typeface="HGP明朝E" panose="02020900000000000000" pitchFamily="18" charset="-128"/>
              </a:rPr>
              <a:t>①</a:t>
            </a:r>
            <a:r>
              <a:rPr lang="en-US" altLang="ja-JP" sz="1400" dirty="0">
                <a:latin typeface="HGP明朝E" panose="02020900000000000000" pitchFamily="18" charset="-128"/>
                <a:ea typeface="HGP明朝E" panose="02020900000000000000" pitchFamily="18" charset="-128"/>
              </a:rPr>
              <a:t> </a:t>
            </a:r>
            <a:r>
              <a:rPr lang="ja-JP" altLang="en-US" sz="1400" dirty="0">
                <a:latin typeface="HGP明朝E" panose="02020900000000000000" pitchFamily="18" charset="-128"/>
                <a:ea typeface="HGP明朝E" panose="02020900000000000000" pitchFamily="18" charset="-128"/>
              </a:rPr>
              <a:t>酸素欠乏危険場所</a:t>
            </a:r>
            <a:r>
              <a:rPr lang="en-US" altLang="ja-JP" sz="1400" dirty="0">
                <a:latin typeface="HGP明朝E" panose="02020900000000000000" pitchFamily="18" charset="-128"/>
                <a:ea typeface="HGP明朝E" panose="02020900000000000000" pitchFamily="18" charset="-128"/>
              </a:rPr>
              <a:t>,</a:t>
            </a:r>
            <a:r>
              <a:rPr lang="ja-JP" altLang="en-US" sz="1400" dirty="0">
                <a:latin typeface="HGP明朝E" panose="02020900000000000000" pitchFamily="18" charset="-128"/>
                <a:ea typeface="HGP明朝E" panose="02020900000000000000" pitchFamily="18" charset="-128"/>
              </a:rPr>
              <a:t>酸素欠乏空気の発生メカニズム</a:t>
            </a:r>
            <a:r>
              <a:rPr lang="en-US" altLang="ja-JP" sz="1400" dirty="0">
                <a:latin typeface="HGP明朝E" panose="02020900000000000000" pitchFamily="18" charset="-128"/>
                <a:ea typeface="HGP明朝E" panose="02020900000000000000" pitchFamily="18" charset="-128"/>
              </a:rPr>
              <a:t>,</a:t>
            </a:r>
            <a:r>
              <a:rPr lang="ja-JP" altLang="en-US" sz="1400" dirty="0">
                <a:latin typeface="HGP明朝E" panose="02020900000000000000" pitchFamily="18" charset="-128"/>
                <a:ea typeface="HGP明朝E" panose="02020900000000000000" pitchFamily="18" charset="-128"/>
              </a:rPr>
              <a:t>危険性</a:t>
            </a:r>
            <a:r>
              <a:rPr lang="en-US" altLang="ja-JP" sz="1400" dirty="0">
                <a:latin typeface="HGP明朝E" panose="02020900000000000000" pitchFamily="18" charset="-128"/>
                <a:ea typeface="HGP明朝E" panose="02020900000000000000" pitchFamily="18" charset="-128"/>
              </a:rPr>
              <a:t>,</a:t>
            </a:r>
            <a:r>
              <a:rPr lang="ja-JP" altLang="en-US" sz="1400" dirty="0">
                <a:latin typeface="HGP明朝E" panose="02020900000000000000" pitchFamily="18" charset="-128"/>
                <a:ea typeface="HGP明朝E" panose="02020900000000000000" pitchFamily="18" charset="-128"/>
              </a:rPr>
              <a:t>保護具等についての十分な安全衛生教育を実施。</a:t>
            </a:r>
            <a:endParaRPr lang="ja-JP" altLang="ja-JP" sz="1400" dirty="0">
              <a:latin typeface="HGP明朝E" panose="02020900000000000000" pitchFamily="18" charset="-128"/>
              <a:ea typeface="HGP明朝E" panose="02020900000000000000" pitchFamily="18" charset="-128"/>
            </a:endParaRPr>
          </a:p>
          <a:p>
            <a:pPr defTabSz="1022717">
              <a:defRPr/>
            </a:pPr>
            <a:r>
              <a:rPr lang="ja-JP" altLang="ja-JP" sz="1400" dirty="0">
                <a:latin typeface="HGP明朝E" panose="02020900000000000000" pitchFamily="18" charset="-128"/>
                <a:ea typeface="HGP明朝E" panose="02020900000000000000" pitchFamily="18" charset="-128"/>
              </a:rPr>
              <a:t>②</a:t>
            </a:r>
            <a:r>
              <a:rPr lang="ja-JP" altLang="en-US" sz="1400" dirty="0">
                <a:latin typeface="HGP明朝E" panose="02020900000000000000" pitchFamily="18" charset="-128"/>
                <a:ea typeface="HGP明朝E" panose="02020900000000000000" pitchFamily="18" charset="-128"/>
              </a:rPr>
              <a:t> 監視人の配備等異常を早期に把握するために必要な措置を講じること。</a:t>
            </a:r>
            <a:endParaRPr lang="en-US" altLang="ja-JP" sz="1400" dirty="0">
              <a:latin typeface="HGP明朝E" panose="02020900000000000000" pitchFamily="18" charset="-128"/>
              <a:ea typeface="HGP明朝E" panose="02020900000000000000" pitchFamily="18" charset="-128"/>
            </a:endParaRPr>
          </a:p>
          <a:p>
            <a:pPr defTabSz="1022717">
              <a:defRPr/>
            </a:pPr>
            <a:r>
              <a:rPr lang="ja-JP" altLang="en-US" sz="1400" dirty="0">
                <a:latin typeface="HGP明朝E" panose="02020900000000000000" pitchFamily="18" charset="-128"/>
                <a:ea typeface="HGP明朝E" panose="02020900000000000000" pitchFamily="18" charset="-128"/>
              </a:rPr>
              <a:t>③ 二次災害防止のため</a:t>
            </a:r>
            <a:r>
              <a:rPr lang="en-US" altLang="ja-JP" sz="1400" dirty="0">
                <a:latin typeface="HGP明朝E" panose="02020900000000000000" pitchFamily="18" charset="-128"/>
                <a:ea typeface="HGP明朝E" panose="02020900000000000000" pitchFamily="18" charset="-128"/>
              </a:rPr>
              <a:t>,</a:t>
            </a:r>
            <a:r>
              <a:rPr lang="ja-JP" altLang="en-US" sz="1400" dirty="0">
                <a:latin typeface="HGP明朝E" panose="02020900000000000000" pitchFamily="18" charset="-128"/>
                <a:ea typeface="HGP明朝E" panose="02020900000000000000" pitchFamily="18" charset="-128"/>
              </a:rPr>
              <a:t>救助者は必ず空気呼吸器等又は送気マス クを使用すること。</a:t>
            </a:r>
            <a:endParaRPr lang="en-US" altLang="ja-JP" sz="1400" dirty="0">
              <a:latin typeface="HGP明朝E" panose="02020900000000000000" pitchFamily="18" charset="-128"/>
              <a:ea typeface="HGP明朝E" panose="02020900000000000000" pitchFamily="18" charset="-128"/>
            </a:endParaRPr>
          </a:p>
        </p:txBody>
      </p:sp>
      <p:sp>
        <p:nvSpPr>
          <p:cNvPr id="2" name="スライド番号プレースホルダー 1"/>
          <p:cNvSpPr>
            <a:spLocks noGrp="1"/>
          </p:cNvSpPr>
          <p:nvPr>
            <p:ph type="sldNum" sz="quarter" idx="10"/>
          </p:nvPr>
        </p:nvSpPr>
        <p:spPr/>
        <p:txBody>
          <a:bodyPr/>
          <a:lstStyle/>
          <a:p>
            <a:fld id="{5F65748C-C6D8-4748-808C-1CEA1825BD04}" type="slidenum">
              <a:rPr kumimoji="1" lang="ja-JP" altLang="en-US" smtClean="0"/>
              <a:t>83</a:t>
            </a:fld>
            <a:endParaRPr kumimoji="1" lang="ja-JP" altLang="en-US"/>
          </a:p>
        </p:txBody>
      </p:sp>
    </p:spTree>
    <p:extLst>
      <p:ext uri="{BB962C8B-B14F-4D97-AF65-F5344CB8AC3E}">
        <p14:creationId xmlns:p14="http://schemas.microsoft.com/office/powerpoint/2010/main" val="2463029071"/>
      </p:ext>
    </p:extLst>
  </p:cSld>
  <p:clrMapOvr>
    <a:masterClrMapping/>
  </p:clrMapOvr>
</p:notes>
</file>

<file path=ppt/notesSlides/notesSlide8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5650" name="スライド イメージ プレースホルダ 1"/>
          <p:cNvSpPr>
            <a:spLocks noGrp="1" noRot="1" noChangeAspect="1" noTextEdit="1"/>
          </p:cNvSpPr>
          <p:nvPr>
            <p:ph type="sldImg"/>
          </p:nvPr>
        </p:nvSpPr>
        <p:spPr>
          <a:xfrm>
            <a:off x="1154113" y="741363"/>
            <a:ext cx="4814887" cy="3889375"/>
          </a:xfrm>
          <a:prstGeom prst="rect">
            <a:avLst/>
          </a:prstGeom>
          <a:ln/>
        </p:spPr>
      </p:sp>
      <p:sp>
        <p:nvSpPr>
          <p:cNvPr id="155651" name="ノート プレースホルダ 2"/>
          <p:cNvSpPr>
            <a:spLocks noGrp="1" noChangeAspect="1"/>
          </p:cNvSpPr>
          <p:nvPr>
            <p:ph type="body" idx="1"/>
          </p:nvPr>
        </p:nvSpPr>
        <p:spPr>
          <a:xfrm>
            <a:off x="1157699" y="4890047"/>
            <a:ext cx="4880754" cy="4445497"/>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defTabSz="1022717">
              <a:defRPr/>
            </a:pPr>
            <a:r>
              <a:rPr lang="ja-JP" altLang="en-US" sz="1400" dirty="0">
                <a:latin typeface="HGP明朝E" panose="02020900000000000000" pitchFamily="18" charset="-128"/>
                <a:ea typeface="HGP明朝E" panose="02020900000000000000" pitchFamily="18" charset="-128"/>
              </a:rPr>
              <a:t>　聴力の永久損失は治療方法がない。</a:t>
            </a:r>
            <a:endParaRPr lang="en-US" altLang="ja-JP" sz="1400" dirty="0">
              <a:latin typeface="HGP明朝E" panose="02020900000000000000" pitchFamily="18" charset="-128"/>
              <a:ea typeface="HGP明朝E" panose="02020900000000000000" pitchFamily="18" charset="-128"/>
            </a:endParaRPr>
          </a:p>
          <a:p>
            <a:pPr defTabSz="1022717">
              <a:lnSpc>
                <a:spcPts val="2064"/>
              </a:lnSpc>
              <a:defRPr/>
            </a:pPr>
            <a:r>
              <a:rPr lang="ja-JP" altLang="en-US" sz="1400" dirty="0">
                <a:latin typeface="HGP明朝E" panose="02020900000000000000" pitchFamily="18" charset="-128"/>
                <a:ea typeface="HGP明朝E" panose="02020900000000000000" pitchFamily="18" charset="-128"/>
              </a:rPr>
              <a:t>　著しい騒音を発する屋内作業場は</a:t>
            </a:r>
            <a:r>
              <a:rPr lang="en-US" altLang="ja-JP" sz="1400" dirty="0">
                <a:latin typeface="HGP明朝E" panose="02020900000000000000" pitchFamily="18" charset="-128"/>
                <a:ea typeface="HGP明朝E" panose="02020900000000000000" pitchFamily="18" charset="-128"/>
              </a:rPr>
              <a:t>,</a:t>
            </a:r>
            <a:r>
              <a:rPr lang="ja-JP" altLang="en-US" sz="1400" dirty="0">
                <a:latin typeface="HGP明朝E" panose="02020900000000000000" pitchFamily="18" charset="-128"/>
                <a:ea typeface="HGP明朝E" panose="02020900000000000000" pitchFamily="18" charset="-128"/>
              </a:rPr>
              <a:t>鋲打ち機機等圧縮空気により駆動させる機械又は器具を取り扱う業務を行う</a:t>
            </a:r>
            <a:r>
              <a:rPr lang="en-US" altLang="ja-JP" sz="1400" dirty="0">
                <a:latin typeface="HGP明朝E" panose="02020900000000000000" pitchFamily="18" charset="-128"/>
                <a:ea typeface="HGP明朝E" panose="02020900000000000000" pitchFamily="18" charset="-128"/>
              </a:rPr>
              <a:t>8</a:t>
            </a:r>
            <a:r>
              <a:rPr lang="ja-JP" altLang="en-US" sz="1400" dirty="0">
                <a:latin typeface="HGP明朝E" panose="02020900000000000000" pitchFamily="18" charset="-128"/>
                <a:ea typeface="HGP明朝E" panose="02020900000000000000" pitchFamily="18" charset="-128"/>
              </a:rPr>
              <a:t>項目の屋内作業場が安衛則第</a:t>
            </a:r>
            <a:r>
              <a:rPr lang="en-US" altLang="ja-JP" sz="1400" dirty="0">
                <a:latin typeface="HGP明朝E" panose="02020900000000000000" pitchFamily="18" charset="-128"/>
                <a:ea typeface="HGP明朝E" panose="02020900000000000000" pitchFamily="18" charset="-128"/>
              </a:rPr>
              <a:t>588</a:t>
            </a:r>
            <a:r>
              <a:rPr lang="ja-JP" altLang="en-US" sz="1400" dirty="0">
                <a:latin typeface="HGP明朝E" panose="02020900000000000000" pitchFamily="18" charset="-128"/>
                <a:ea typeface="HGP明朝E" panose="02020900000000000000" pitchFamily="18" charset="-128"/>
              </a:rPr>
              <a:t>条に規定されている。</a:t>
            </a:r>
          </a:p>
          <a:p>
            <a:pPr defTabSz="1022717">
              <a:defRPr/>
            </a:pPr>
            <a:r>
              <a:rPr lang="ja-JP" altLang="en-US" sz="1400" dirty="0">
                <a:latin typeface="HGP明朝E" panose="02020900000000000000" pitchFamily="18" charset="-128"/>
                <a:ea typeface="HGP明朝E" panose="02020900000000000000" pitchFamily="18" charset="-128"/>
              </a:rPr>
              <a:t> また</a:t>
            </a:r>
            <a:r>
              <a:rPr lang="en-US" altLang="ja-JP" sz="1400" dirty="0">
                <a:latin typeface="HGP明朝E" panose="02020900000000000000" pitchFamily="18" charset="-128"/>
                <a:ea typeface="HGP明朝E" panose="02020900000000000000" pitchFamily="18" charset="-128"/>
              </a:rPr>
              <a:t>,｢</a:t>
            </a:r>
            <a:r>
              <a:rPr lang="ja-JP" altLang="en-US" sz="1400" dirty="0">
                <a:latin typeface="HGP明朝E" panose="02020900000000000000" pitchFamily="18" charset="-128"/>
                <a:ea typeface="HGP明朝E" panose="02020900000000000000" pitchFamily="18" charset="-128"/>
              </a:rPr>
              <a:t>騒音障害防止のためのガイドライン</a:t>
            </a:r>
            <a:r>
              <a:rPr lang="en-US" altLang="ja-JP" sz="1400" dirty="0">
                <a:latin typeface="HGP明朝E" panose="02020900000000000000" pitchFamily="18" charset="-128"/>
                <a:ea typeface="HGP明朝E" panose="02020900000000000000" pitchFamily="18" charset="-128"/>
              </a:rPr>
              <a:t>(</a:t>
            </a:r>
            <a:r>
              <a:rPr lang="ja-JP" altLang="en-US" sz="1400" dirty="0">
                <a:latin typeface="HGP明朝E" panose="02020900000000000000" pitchFamily="18" charset="-128"/>
                <a:ea typeface="HGP明朝E" panose="02020900000000000000" pitchFamily="18" charset="-128"/>
              </a:rPr>
              <a:t>平成</a:t>
            </a:r>
            <a:r>
              <a:rPr lang="en-US" altLang="ja-JP" sz="1400" dirty="0">
                <a:latin typeface="HGP明朝E" panose="02020900000000000000" pitchFamily="18" charset="-128"/>
                <a:ea typeface="HGP明朝E" panose="02020900000000000000" pitchFamily="18" charset="-128"/>
              </a:rPr>
              <a:t>4</a:t>
            </a:r>
            <a:r>
              <a:rPr lang="ja-JP" altLang="en-US" sz="1400" dirty="0">
                <a:latin typeface="HGP明朝E" panose="02020900000000000000" pitchFamily="18" charset="-128"/>
                <a:ea typeface="HGP明朝E" panose="02020900000000000000" pitchFamily="18" charset="-128"/>
              </a:rPr>
              <a:t>年</a:t>
            </a:r>
            <a:r>
              <a:rPr lang="en-US" altLang="ja-JP" sz="1400" dirty="0">
                <a:latin typeface="HGP明朝E" panose="02020900000000000000" pitchFamily="18" charset="-128"/>
                <a:ea typeface="HGP明朝E" panose="02020900000000000000" pitchFamily="18" charset="-128"/>
              </a:rPr>
              <a:t>10</a:t>
            </a:r>
            <a:r>
              <a:rPr lang="ja-JP" altLang="en-US" sz="1400" dirty="0">
                <a:latin typeface="HGP明朝E" panose="02020900000000000000" pitchFamily="18" charset="-128"/>
                <a:ea typeface="HGP明朝E" panose="02020900000000000000" pitchFamily="18" charset="-128"/>
              </a:rPr>
              <a:t>月</a:t>
            </a:r>
            <a:r>
              <a:rPr lang="en-US" altLang="ja-JP" sz="1400" dirty="0">
                <a:latin typeface="HGP明朝E" panose="02020900000000000000" pitchFamily="18" charset="-128"/>
                <a:ea typeface="HGP明朝E" panose="02020900000000000000" pitchFamily="18" charset="-128"/>
              </a:rPr>
              <a:t>1</a:t>
            </a:r>
            <a:r>
              <a:rPr lang="ja-JP" altLang="en-US" sz="1400" dirty="0">
                <a:latin typeface="HGP明朝E" panose="02020900000000000000" pitchFamily="18" charset="-128"/>
                <a:ea typeface="HGP明朝E" panose="02020900000000000000" pitchFamily="18" charset="-128"/>
              </a:rPr>
              <a:t>日付け基発第</a:t>
            </a:r>
            <a:r>
              <a:rPr lang="en-US" altLang="ja-JP" sz="1400" dirty="0">
                <a:latin typeface="HGP明朝E" panose="02020900000000000000" pitchFamily="18" charset="-128"/>
                <a:ea typeface="HGP明朝E" panose="02020900000000000000" pitchFamily="18" charset="-128"/>
              </a:rPr>
              <a:t>546</a:t>
            </a:r>
            <a:r>
              <a:rPr lang="ja-JP" altLang="en-US" sz="1400" dirty="0">
                <a:latin typeface="HGP明朝E" panose="02020900000000000000" pitchFamily="18" charset="-128"/>
                <a:ea typeface="HGP明朝E" panose="02020900000000000000" pitchFamily="18" charset="-128"/>
              </a:rPr>
              <a:t>号</a:t>
            </a:r>
            <a:r>
              <a:rPr lang="en-US" altLang="ja-JP" sz="1400" dirty="0">
                <a:latin typeface="HGP明朝E" panose="02020900000000000000" pitchFamily="18" charset="-128"/>
                <a:ea typeface="HGP明朝E" panose="02020900000000000000" pitchFamily="18" charset="-128"/>
              </a:rPr>
              <a:t>)｣</a:t>
            </a:r>
            <a:r>
              <a:rPr lang="ja-JP" altLang="en-US" sz="1400" dirty="0" err="1">
                <a:latin typeface="HGP明朝E" panose="02020900000000000000" pitchFamily="18" charset="-128"/>
                <a:ea typeface="HGP明朝E" panose="02020900000000000000" pitchFamily="18" charset="-128"/>
              </a:rPr>
              <a:t>には</a:t>
            </a:r>
            <a:r>
              <a:rPr lang="en-US" altLang="ja-JP" sz="1400" dirty="0">
                <a:latin typeface="HGP明朝E" panose="02020900000000000000" pitchFamily="18" charset="-128"/>
                <a:ea typeface="HGP明朝E" panose="02020900000000000000" pitchFamily="18" charset="-128"/>
              </a:rPr>
              <a:t>,</a:t>
            </a:r>
            <a:r>
              <a:rPr lang="ja-JP" altLang="en-US" sz="1400" dirty="0">
                <a:latin typeface="HGP明朝E" panose="02020900000000000000" pitchFamily="18" charset="-128"/>
                <a:ea typeface="HGP明朝E" panose="02020900000000000000" pitchFamily="18" charset="-128"/>
              </a:rPr>
              <a:t>電動ドライバー等を用い</a:t>
            </a:r>
            <a:r>
              <a:rPr lang="en-US" altLang="ja-JP" sz="1400" dirty="0">
                <a:latin typeface="HGP明朝E" panose="02020900000000000000" pitchFamily="18" charset="-128"/>
                <a:ea typeface="HGP明朝E" panose="02020900000000000000" pitchFamily="18" charset="-128"/>
              </a:rPr>
              <a:t>,</a:t>
            </a:r>
            <a:r>
              <a:rPr lang="ja-JP" altLang="en-US" sz="1400" dirty="0">
                <a:latin typeface="HGP明朝E" panose="02020900000000000000" pitchFamily="18" charset="-128"/>
                <a:ea typeface="HGP明朝E" panose="02020900000000000000" pitchFamily="18" charset="-128"/>
              </a:rPr>
              <a:t> ボルト</a:t>
            </a:r>
            <a:r>
              <a:rPr lang="en-US" altLang="ja-JP" sz="1400" dirty="0">
                <a:latin typeface="HGP明朝E" panose="02020900000000000000" pitchFamily="18" charset="-128"/>
                <a:ea typeface="HGP明朝E" panose="02020900000000000000" pitchFamily="18" charset="-128"/>
              </a:rPr>
              <a:t>,</a:t>
            </a:r>
            <a:r>
              <a:rPr lang="ja-JP" altLang="en-US" sz="1400" dirty="0">
                <a:latin typeface="HGP明朝E" panose="02020900000000000000" pitchFamily="18" charset="-128"/>
                <a:ea typeface="HGP明朝E" panose="02020900000000000000" pitchFamily="18" charset="-128"/>
              </a:rPr>
              <a:t>ナット等の締め付け</a:t>
            </a:r>
            <a:r>
              <a:rPr lang="en-US" altLang="ja-JP" sz="1400" dirty="0">
                <a:latin typeface="HGP明朝E" panose="02020900000000000000" pitchFamily="18" charset="-128"/>
                <a:ea typeface="HGP明朝E" panose="02020900000000000000" pitchFamily="18" charset="-128"/>
              </a:rPr>
              <a:t>,</a:t>
            </a:r>
            <a:r>
              <a:rPr lang="ja-JP" altLang="en-US" sz="1400" dirty="0">
                <a:latin typeface="HGP明朝E" panose="02020900000000000000" pitchFamily="18" charset="-128"/>
                <a:ea typeface="HGP明朝E" panose="02020900000000000000" pitchFamily="18" charset="-128"/>
              </a:rPr>
              <a:t>取り外しの業務を行う作業場など騒音レベルが高い</a:t>
            </a:r>
            <a:r>
              <a:rPr lang="en-US" altLang="ja-JP" sz="1400" dirty="0">
                <a:latin typeface="HGP明朝E" panose="02020900000000000000" pitchFamily="18" charset="-128"/>
                <a:ea typeface="HGP明朝E" panose="02020900000000000000" pitchFamily="18" charset="-128"/>
              </a:rPr>
              <a:t>52</a:t>
            </a:r>
            <a:r>
              <a:rPr lang="ja-JP" altLang="en-US" sz="1400" dirty="0">
                <a:latin typeface="HGP明朝E" panose="02020900000000000000" pitchFamily="18" charset="-128"/>
                <a:ea typeface="HGP明朝E" panose="02020900000000000000" pitchFamily="18" charset="-128"/>
              </a:rPr>
              <a:t>作業場が示されている。</a:t>
            </a:r>
            <a:endParaRPr lang="en-US" altLang="ja-JP" sz="1400" dirty="0">
              <a:latin typeface="HGP明朝E" panose="02020900000000000000" pitchFamily="18" charset="-128"/>
              <a:ea typeface="HGP明朝E" panose="02020900000000000000" pitchFamily="18" charset="-128"/>
            </a:endParaRPr>
          </a:p>
          <a:p>
            <a:pPr defTabSz="1022717">
              <a:defRPr/>
            </a:pPr>
            <a:endParaRPr lang="en-US" altLang="ja-JP" sz="1400" dirty="0">
              <a:latin typeface="HGP明朝E" panose="02020900000000000000" pitchFamily="18" charset="-128"/>
              <a:ea typeface="HGP明朝E" panose="02020900000000000000" pitchFamily="18" charset="-128"/>
            </a:endParaRPr>
          </a:p>
          <a:p>
            <a:pPr defTabSz="1022717">
              <a:defRPr/>
            </a:pPr>
            <a:r>
              <a:rPr lang="en-US" altLang="ja-JP" sz="1400" dirty="0">
                <a:latin typeface="HGP明朝E" panose="02020900000000000000" pitchFamily="18" charset="-128"/>
                <a:ea typeface="HGP明朝E" panose="02020900000000000000" pitchFamily="18" charset="-128"/>
              </a:rPr>
              <a:t>【</a:t>
            </a:r>
            <a:r>
              <a:rPr lang="ja-JP" altLang="en-US" sz="1400" dirty="0">
                <a:latin typeface="HGP明朝E" panose="02020900000000000000" pitchFamily="18" charset="-128"/>
                <a:ea typeface="HGP明朝E" panose="02020900000000000000" pitchFamily="18" charset="-128"/>
              </a:rPr>
              <a:t>騒音障害に係る健康障害防止対策のポイント</a:t>
            </a:r>
            <a:r>
              <a:rPr lang="en-US" altLang="ja-JP" sz="1400" dirty="0">
                <a:latin typeface="HGP明朝E" panose="02020900000000000000" pitchFamily="18" charset="-128"/>
                <a:ea typeface="HGP明朝E" panose="02020900000000000000" pitchFamily="18" charset="-128"/>
              </a:rPr>
              <a:t>】</a:t>
            </a:r>
          </a:p>
          <a:p>
            <a:pPr defTabSz="1022717">
              <a:defRPr/>
            </a:pPr>
            <a:r>
              <a:rPr lang="ja-JP" altLang="ja-JP" sz="1400" smtClean="0">
                <a:latin typeface="HGP明朝E" panose="02020900000000000000" pitchFamily="18" charset="-128"/>
                <a:ea typeface="HGP明朝E" panose="02020900000000000000" pitchFamily="18" charset="-128"/>
              </a:rPr>
              <a:t>①</a:t>
            </a:r>
            <a:r>
              <a:rPr lang="ja-JP" altLang="en-US" sz="1400" smtClean="0">
                <a:latin typeface="HGP明朝E" panose="02020900000000000000" pitchFamily="18" charset="-128"/>
                <a:ea typeface="HGP明朝E" panose="02020900000000000000" pitchFamily="18" charset="-128"/>
              </a:rPr>
              <a:t> </a:t>
            </a:r>
            <a:r>
              <a:rPr lang="en-US" altLang="ja-JP" sz="1400" dirty="0">
                <a:latin typeface="HGP明朝E" panose="02020900000000000000" pitchFamily="18" charset="-128"/>
                <a:ea typeface="HGP明朝E" panose="02020900000000000000" pitchFamily="18" charset="-128"/>
              </a:rPr>
              <a:t>｢</a:t>
            </a:r>
            <a:r>
              <a:rPr lang="ja-JP" altLang="en-US" sz="1400" dirty="0">
                <a:latin typeface="HGP明朝E" panose="02020900000000000000" pitchFamily="18" charset="-128"/>
                <a:ea typeface="HGP明朝E" panose="02020900000000000000" pitchFamily="18" charset="-128"/>
              </a:rPr>
              <a:t>騒音障害防止のためのガイドライン</a:t>
            </a:r>
            <a:r>
              <a:rPr lang="en-US" altLang="ja-JP" sz="1400" dirty="0">
                <a:latin typeface="HGP明朝E" panose="02020900000000000000" pitchFamily="18" charset="-128"/>
                <a:ea typeface="HGP明朝E" panose="02020900000000000000" pitchFamily="18" charset="-128"/>
              </a:rPr>
              <a:t>(</a:t>
            </a:r>
            <a:r>
              <a:rPr lang="ja-JP" altLang="en-US" sz="1400" dirty="0">
                <a:latin typeface="HGP明朝E" panose="02020900000000000000" pitchFamily="18" charset="-128"/>
                <a:ea typeface="HGP明朝E" panose="02020900000000000000" pitchFamily="18" charset="-128"/>
              </a:rPr>
              <a:t>平成</a:t>
            </a:r>
            <a:r>
              <a:rPr lang="en-US" altLang="ja-JP" sz="1400" dirty="0">
                <a:latin typeface="HGP明朝E" panose="02020900000000000000" pitchFamily="18" charset="-128"/>
                <a:ea typeface="HGP明朝E" panose="02020900000000000000" pitchFamily="18" charset="-128"/>
              </a:rPr>
              <a:t>4</a:t>
            </a:r>
            <a:r>
              <a:rPr lang="ja-JP" altLang="en-US" sz="1400" dirty="0">
                <a:latin typeface="HGP明朝E" panose="02020900000000000000" pitchFamily="18" charset="-128"/>
                <a:ea typeface="HGP明朝E" panose="02020900000000000000" pitchFamily="18" charset="-128"/>
              </a:rPr>
              <a:t>年</a:t>
            </a:r>
            <a:r>
              <a:rPr lang="en-US" altLang="ja-JP" sz="1400" dirty="0">
                <a:latin typeface="HGP明朝E" panose="02020900000000000000" pitchFamily="18" charset="-128"/>
                <a:ea typeface="HGP明朝E" panose="02020900000000000000" pitchFamily="18" charset="-128"/>
              </a:rPr>
              <a:t>10</a:t>
            </a:r>
            <a:r>
              <a:rPr lang="ja-JP" altLang="en-US" sz="1400" dirty="0">
                <a:latin typeface="HGP明朝E" panose="02020900000000000000" pitchFamily="18" charset="-128"/>
                <a:ea typeface="HGP明朝E" panose="02020900000000000000" pitchFamily="18" charset="-128"/>
              </a:rPr>
              <a:t>月</a:t>
            </a:r>
            <a:r>
              <a:rPr lang="en-US" altLang="ja-JP" sz="1400" dirty="0">
                <a:latin typeface="HGP明朝E" panose="02020900000000000000" pitchFamily="18" charset="-128"/>
                <a:ea typeface="HGP明朝E" panose="02020900000000000000" pitchFamily="18" charset="-128"/>
              </a:rPr>
              <a:t>1</a:t>
            </a:r>
            <a:r>
              <a:rPr lang="ja-JP" altLang="en-US" sz="1400" dirty="0">
                <a:latin typeface="HGP明朝E" panose="02020900000000000000" pitchFamily="18" charset="-128"/>
                <a:ea typeface="HGP明朝E" panose="02020900000000000000" pitchFamily="18" charset="-128"/>
              </a:rPr>
              <a:t>日付け基発第</a:t>
            </a:r>
            <a:r>
              <a:rPr lang="en-US" altLang="ja-JP" sz="1400" dirty="0">
                <a:latin typeface="HGP明朝E" panose="02020900000000000000" pitchFamily="18" charset="-128"/>
                <a:ea typeface="HGP明朝E" panose="02020900000000000000" pitchFamily="18" charset="-128"/>
              </a:rPr>
              <a:t>546</a:t>
            </a:r>
            <a:r>
              <a:rPr lang="ja-JP" altLang="en-US" sz="1400" dirty="0">
                <a:latin typeface="HGP明朝E" panose="02020900000000000000" pitchFamily="18" charset="-128"/>
                <a:ea typeface="HGP明朝E" panose="02020900000000000000" pitchFamily="18" charset="-128"/>
              </a:rPr>
              <a:t>号</a:t>
            </a:r>
            <a:r>
              <a:rPr lang="en-US" altLang="ja-JP" sz="1400" dirty="0">
                <a:latin typeface="HGP明朝E" panose="02020900000000000000" pitchFamily="18" charset="-128"/>
                <a:ea typeface="HGP明朝E" panose="02020900000000000000" pitchFamily="18" charset="-128"/>
              </a:rPr>
              <a:t>)｣</a:t>
            </a:r>
            <a:r>
              <a:rPr lang="ja-JP" altLang="en-US" sz="1400" dirty="0">
                <a:latin typeface="HGP明朝E" panose="02020900000000000000" pitchFamily="18" charset="-128"/>
                <a:ea typeface="HGP明朝E" panose="02020900000000000000" pitchFamily="18" charset="-128"/>
              </a:rPr>
              <a:t>に基づく作業環境管理等の徹底を図る</a:t>
            </a:r>
            <a:r>
              <a:rPr lang="ja-JP" altLang="en-US" sz="1400" dirty="0" smtClean="0">
                <a:latin typeface="HGP明朝E" panose="02020900000000000000" pitchFamily="18" charset="-128"/>
                <a:ea typeface="HGP明朝E" panose="02020900000000000000" pitchFamily="18" charset="-128"/>
              </a:rPr>
              <a:t>。</a:t>
            </a:r>
          </a:p>
          <a:p>
            <a:pPr defTabSz="1022717">
              <a:defRPr/>
            </a:pPr>
            <a:r>
              <a:rPr lang="ja-JP" altLang="ja-JP" sz="1400" b="1" smtClean="0">
                <a:latin typeface="HGP明朝E" panose="02020900000000000000" pitchFamily="18" charset="-128"/>
                <a:ea typeface="HGP明朝E" panose="02020900000000000000" pitchFamily="18" charset="-128"/>
              </a:rPr>
              <a:t>②</a:t>
            </a:r>
            <a:r>
              <a:rPr lang="ja-JP" altLang="en-US" sz="1400" b="1" smtClean="0">
                <a:latin typeface="HGP明朝E" panose="02020900000000000000" pitchFamily="18" charset="-128"/>
                <a:ea typeface="HGP明朝E" panose="02020900000000000000" pitchFamily="18" charset="-128"/>
              </a:rPr>
              <a:t> 労働衛生教育（騒音）の徹底</a:t>
            </a:r>
            <a:endParaRPr lang="en-US" altLang="ja-JP" sz="1400" b="1" smtClean="0">
              <a:solidFill>
                <a:srgbClr val="FF0000"/>
              </a:solidFill>
              <a:latin typeface="HGP明朝E" panose="02020900000000000000" pitchFamily="18" charset="-128"/>
              <a:ea typeface="HGP明朝E" panose="02020900000000000000" pitchFamily="18" charset="-128"/>
            </a:endParaRPr>
          </a:p>
          <a:p>
            <a:pPr defTabSz="1022717">
              <a:defRPr/>
            </a:pPr>
            <a:r>
              <a:rPr lang="ja-JP" altLang="en-US" sz="1400" b="1" smtClean="0">
                <a:solidFill>
                  <a:srgbClr val="FF0000"/>
                </a:solidFill>
                <a:latin typeface="HGP明朝E" panose="02020900000000000000" pitchFamily="18" charset="-128"/>
                <a:ea typeface="HGP明朝E" panose="02020900000000000000" pitchFamily="18" charset="-128"/>
              </a:rPr>
              <a:t>③ 管理区分に応じた保護具の徹底</a:t>
            </a:r>
            <a:endParaRPr lang="ja-JP" altLang="en-US" sz="1400" b="1" dirty="0">
              <a:solidFill>
                <a:srgbClr val="FF0000"/>
              </a:solidFill>
              <a:latin typeface="HGP明朝E" panose="02020900000000000000" pitchFamily="18" charset="-128"/>
              <a:ea typeface="HGP明朝E" panose="02020900000000000000" pitchFamily="18" charset="-128"/>
            </a:endParaRPr>
          </a:p>
        </p:txBody>
      </p:sp>
      <p:sp>
        <p:nvSpPr>
          <p:cNvPr id="2" name="スライド番号プレースホルダー 1"/>
          <p:cNvSpPr>
            <a:spLocks noGrp="1"/>
          </p:cNvSpPr>
          <p:nvPr>
            <p:ph type="sldNum" sz="quarter" idx="10"/>
          </p:nvPr>
        </p:nvSpPr>
        <p:spPr/>
        <p:txBody>
          <a:bodyPr/>
          <a:lstStyle/>
          <a:p>
            <a:fld id="{5F65748C-C6D8-4748-808C-1CEA1825BD04}" type="slidenum">
              <a:rPr kumimoji="1" lang="ja-JP" altLang="en-US" smtClean="0"/>
              <a:t>84</a:t>
            </a:fld>
            <a:endParaRPr kumimoji="1" lang="ja-JP" altLang="en-US"/>
          </a:p>
        </p:txBody>
      </p:sp>
    </p:spTree>
    <p:extLst>
      <p:ext uri="{BB962C8B-B14F-4D97-AF65-F5344CB8AC3E}">
        <p14:creationId xmlns:p14="http://schemas.microsoft.com/office/powerpoint/2010/main" val="258097551"/>
      </p:ext>
    </p:extLst>
  </p:cSld>
  <p:clrMapOvr>
    <a:masterClrMapping/>
  </p:clrMapOvr>
</p:notes>
</file>

<file path=ppt/notesSlides/notesSlide8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5650" name="スライド イメージ プレースホルダ 1"/>
          <p:cNvSpPr>
            <a:spLocks noGrp="1" noRot="1" noChangeAspect="1" noTextEdit="1"/>
          </p:cNvSpPr>
          <p:nvPr>
            <p:ph type="sldImg"/>
          </p:nvPr>
        </p:nvSpPr>
        <p:spPr>
          <a:xfrm>
            <a:off x="1154113" y="741363"/>
            <a:ext cx="4814887" cy="3889375"/>
          </a:xfrm>
          <a:prstGeom prst="rect">
            <a:avLst/>
          </a:prstGeom>
          <a:ln/>
        </p:spPr>
      </p:sp>
      <p:sp>
        <p:nvSpPr>
          <p:cNvPr id="155651" name="ノート プレースホルダ 2"/>
          <p:cNvSpPr>
            <a:spLocks noGrp="1" noChangeAspect="1"/>
          </p:cNvSpPr>
          <p:nvPr>
            <p:ph type="body" idx="1"/>
          </p:nvPr>
        </p:nvSpPr>
        <p:spPr>
          <a:xfrm>
            <a:off x="1157699" y="4890047"/>
            <a:ext cx="4880754" cy="4445497"/>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defTabSz="1022717">
              <a:lnSpc>
                <a:spcPts val="2064"/>
              </a:lnSpc>
              <a:defRPr/>
            </a:pPr>
            <a:r>
              <a:rPr lang="ja-JP" altLang="en-US" sz="1400" dirty="0">
                <a:latin typeface="HGP明朝E" panose="02020900000000000000" pitchFamily="18" charset="-128"/>
                <a:ea typeface="HGP明朝E" panose="02020900000000000000" pitchFamily="18" charset="-128"/>
              </a:rPr>
              <a:t>　①</a:t>
            </a:r>
            <a:r>
              <a:rPr lang="en-US" altLang="ja-JP" sz="1400" dirty="0">
                <a:latin typeface="HGP明朝E" panose="02020900000000000000" pitchFamily="18" charset="-128"/>
                <a:ea typeface="HGP明朝E" panose="02020900000000000000" pitchFamily="18" charset="-128"/>
              </a:rPr>
              <a:t>｢</a:t>
            </a:r>
            <a:r>
              <a:rPr lang="ja-JP" altLang="en-US" sz="1400" dirty="0">
                <a:latin typeface="HGP明朝E" panose="02020900000000000000" pitchFamily="18" charset="-128"/>
                <a:ea typeface="HGP明朝E" panose="02020900000000000000" pitchFamily="18" charset="-128"/>
              </a:rPr>
              <a:t>振動障害総合対策要綱</a:t>
            </a:r>
            <a:r>
              <a:rPr lang="en-US" altLang="ja-JP" sz="1400" dirty="0">
                <a:latin typeface="HGP明朝E" panose="02020900000000000000" pitchFamily="18" charset="-128"/>
                <a:ea typeface="HGP明朝E" panose="02020900000000000000" pitchFamily="18" charset="-128"/>
              </a:rPr>
              <a:t>｣,</a:t>
            </a:r>
            <a:r>
              <a:rPr lang="ja-JP" altLang="en-US" sz="1400" dirty="0">
                <a:latin typeface="HGP明朝E" panose="02020900000000000000" pitchFamily="18" charset="-128"/>
                <a:ea typeface="HGP明朝E" panose="02020900000000000000" pitchFamily="18" charset="-128"/>
              </a:rPr>
              <a:t>②</a:t>
            </a:r>
            <a:r>
              <a:rPr lang="en-US" altLang="ja-JP" sz="1400" dirty="0">
                <a:latin typeface="HGP明朝E" panose="02020900000000000000" pitchFamily="18" charset="-128"/>
                <a:ea typeface="HGP明朝E" panose="02020900000000000000" pitchFamily="18" charset="-128"/>
              </a:rPr>
              <a:t>｢</a:t>
            </a:r>
            <a:r>
              <a:rPr lang="ja-JP" altLang="en-US" sz="1400" dirty="0">
                <a:latin typeface="HGP明朝E" panose="02020900000000000000" pitchFamily="18" charset="-128"/>
                <a:ea typeface="HGP明朝E" panose="02020900000000000000" pitchFamily="18" charset="-128"/>
              </a:rPr>
              <a:t>振動工具取扱い作業者等に対する安全衛生教育の推進について</a:t>
            </a:r>
            <a:r>
              <a:rPr lang="en-US" altLang="ja-JP" sz="1400" dirty="0">
                <a:latin typeface="HGP明朝E" panose="02020900000000000000" pitchFamily="18" charset="-128"/>
                <a:ea typeface="HGP明朝E" panose="02020900000000000000" pitchFamily="18" charset="-128"/>
              </a:rPr>
              <a:t>｣,</a:t>
            </a:r>
            <a:r>
              <a:rPr lang="ja-JP" altLang="en-US" sz="1400" dirty="0">
                <a:latin typeface="HGP明朝E" panose="02020900000000000000" pitchFamily="18" charset="-128"/>
                <a:ea typeface="HGP明朝E" panose="02020900000000000000" pitchFamily="18" charset="-128"/>
              </a:rPr>
              <a:t>③</a:t>
            </a:r>
            <a:r>
              <a:rPr lang="en-US" altLang="ja-JP" sz="1400" dirty="0">
                <a:latin typeface="HGP明朝E" panose="02020900000000000000" pitchFamily="18" charset="-128"/>
                <a:ea typeface="HGP明朝E" panose="02020900000000000000" pitchFamily="18" charset="-128"/>
              </a:rPr>
              <a:t>｢</a:t>
            </a:r>
            <a:r>
              <a:rPr lang="ja-JP" altLang="en-US" sz="1400" dirty="0">
                <a:latin typeface="HGP明朝E" panose="02020900000000000000" pitchFamily="18" charset="-128"/>
                <a:ea typeface="HGP明朝E" panose="02020900000000000000" pitchFamily="18" charset="-128"/>
              </a:rPr>
              <a:t>チェーンソー取扱い作業指針</a:t>
            </a:r>
            <a:r>
              <a:rPr lang="en-US" altLang="ja-JP" sz="1400" dirty="0">
                <a:latin typeface="HGP明朝E" panose="02020900000000000000" pitchFamily="18" charset="-128"/>
                <a:ea typeface="HGP明朝E" panose="02020900000000000000" pitchFamily="18" charset="-128"/>
              </a:rPr>
              <a:t>｣,</a:t>
            </a:r>
            <a:r>
              <a:rPr lang="ja-JP" altLang="en-US" sz="1400" dirty="0">
                <a:latin typeface="HGP明朝E" panose="02020900000000000000" pitchFamily="18" charset="-128"/>
                <a:ea typeface="HGP明朝E" panose="02020900000000000000" pitchFamily="18" charset="-128"/>
              </a:rPr>
              <a:t>④</a:t>
            </a:r>
            <a:r>
              <a:rPr lang="en-US" altLang="ja-JP" sz="1400" dirty="0">
                <a:latin typeface="HGP明朝E" panose="02020900000000000000" pitchFamily="18" charset="-128"/>
                <a:ea typeface="HGP明朝E" panose="02020900000000000000" pitchFamily="18" charset="-128"/>
              </a:rPr>
              <a:t>｢</a:t>
            </a:r>
            <a:r>
              <a:rPr lang="ja-JP" altLang="en-US" sz="1400" dirty="0">
                <a:latin typeface="HGP明朝E" panose="02020900000000000000" pitchFamily="18" charset="-128"/>
                <a:ea typeface="HGP明朝E" panose="02020900000000000000" pitchFamily="18" charset="-128"/>
              </a:rPr>
              <a:t>チェーンソー以外の振動工具の取扱い業務に係る振動障害予防対策指針</a:t>
            </a:r>
            <a:r>
              <a:rPr lang="en-US" altLang="ja-JP" sz="1400" dirty="0">
                <a:latin typeface="HGP明朝E" panose="02020900000000000000" pitchFamily="18" charset="-128"/>
                <a:ea typeface="HGP明朝E" panose="02020900000000000000" pitchFamily="18" charset="-128"/>
              </a:rPr>
              <a:t>｣,</a:t>
            </a:r>
            <a:r>
              <a:rPr lang="ja-JP" altLang="en-US" sz="1400" dirty="0">
                <a:latin typeface="HGP明朝E" panose="02020900000000000000" pitchFamily="18" charset="-128"/>
                <a:ea typeface="HGP明朝E" panose="02020900000000000000" pitchFamily="18" charset="-128"/>
              </a:rPr>
              <a:t>⑤</a:t>
            </a:r>
            <a:r>
              <a:rPr lang="en-US" altLang="ja-JP" sz="1400" dirty="0">
                <a:latin typeface="HGP明朝E" panose="02020900000000000000" pitchFamily="18" charset="-128"/>
                <a:ea typeface="HGP明朝E" panose="02020900000000000000" pitchFamily="18" charset="-128"/>
              </a:rPr>
              <a:t>｢</a:t>
            </a:r>
            <a:r>
              <a:rPr lang="ja-JP" altLang="en-US" sz="1400" dirty="0">
                <a:latin typeface="HGP明朝E" panose="02020900000000000000" pitchFamily="18" charset="-128"/>
                <a:ea typeface="HGP明朝E" panose="02020900000000000000" pitchFamily="18" charset="-128"/>
              </a:rPr>
              <a:t>振動工具の</a:t>
            </a:r>
            <a:r>
              <a:rPr lang="en-US" altLang="ja-JP" sz="1400" dirty="0">
                <a:latin typeface="HGP明朝E" panose="02020900000000000000" pitchFamily="18" charset="-128"/>
                <a:ea typeface="HGP明朝E" panose="02020900000000000000" pitchFamily="18" charset="-128"/>
              </a:rPr>
              <a:t>｢</a:t>
            </a:r>
            <a:r>
              <a:rPr lang="ja-JP" altLang="en-US" sz="1400" dirty="0">
                <a:latin typeface="HGP明朝E" panose="02020900000000000000" pitchFamily="18" charset="-128"/>
                <a:ea typeface="HGP明朝E" panose="02020900000000000000" pitchFamily="18" charset="-128"/>
              </a:rPr>
              <a:t>周波数補正振動加速度実効値の</a:t>
            </a:r>
            <a:r>
              <a:rPr lang="en-US" altLang="ja-JP" sz="1400" dirty="0">
                <a:latin typeface="HGP明朝E" panose="02020900000000000000" pitchFamily="18" charset="-128"/>
                <a:ea typeface="HGP明朝E" panose="02020900000000000000" pitchFamily="18" charset="-128"/>
              </a:rPr>
              <a:t>3</a:t>
            </a:r>
            <a:r>
              <a:rPr lang="ja-JP" altLang="en-US" sz="1400" dirty="0">
                <a:latin typeface="HGP明朝E" panose="02020900000000000000" pitchFamily="18" charset="-128"/>
                <a:ea typeface="HGP明朝E" panose="02020900000000000000" pitchFamily="18" charset="-128"/>
              </a:rPr>
              <a:t>軸合成値</a:t>
            </a:r>
            <a:r>
              <a:rPr lang="en-US" altLang="ja-JP" sz="1400" dirty="0">
                <a:latin typeface="HGP明朝E" panose="02020900000000000000" pitchFamily="18" charset="-128"/>
                <a:ea typeface="HGP明朝E" panose="02020900000000000000" pitchFamily="18" charset="-128"/>
              </a:rPr>
              <a:t>｣</a:t>
            </a:r>
            <a:r>
              <a:rPr lang="ja-JP" altLang="en-US" sz="1400" dirty="0">
                <a:latin typeface="HGP明朝E" panose="02020900000000000000" pitchFamily="18" charset="-128"/>
                <a:ea typeface="HGP明朝E" panose="02020900000000000000" pitchFamily="18" charset="-128"/>
              </a:rPr>
              <a:t>の測定</a:t>
            </a:r>
            <a:r>
              <a:rPr lang="en-US" altLang="ja-JP" sz="1400" dirty="0">
                <a:latin typeface="HGP明朝E" panose="02020900000000000000" pitchFamily="18" charset="-128"/>
                <a:ea typeface="HGP明朝E" panose="02020900000000000000" pitchFamily="18" charset="-128"/>
              </a:rPr>
              <a:t>,</a:t>
            </a:r>
            <a:r>
              <a:rPr lang="ja-JP" altLang="en-US" sz="1400" dirty="0">
                <a:latin typeface="HGP明朝E" panose="02020900000000000000" pitchFamily="18" charset="-128"/>
                <a:ea typeface="HGP明朝E" panose="02020900000000000000" pitchFamily="18" charset="-128"/>
              </a:rPr>
              <a:t>表示等について</a:t>
            </a:r>
            <a:r>
              <a:rPr lang="en-US" altLang="ja-JP" sz="1400" dirty="0">
                <a:latin typeface="HGP明朝E" panose="02020900000000000000" pitchFamily="18" charset="-128"/>
                <a:ea typeface="HGP明朝E" panose="02020900000000000000" pitchFamily="18" charset="-128"/>
              </a:rPr>
              <a:t>｣</a:t>
            </a:r>
            <a:r>
              <a:rPr lang="ja-JP" altLang="en-US" sz="1400" dirty="0">
                <a:latin typeface="HGP明朝E" panose="02020900000000000000" pitchFamily="18" charset="-128"/>
                <a:ea typeface="HGP明朝E" panose="02020900000000000000" pitchFamily="18" charset="-128"/>
              </a:rPr>
              <a:t>など通達の順守。</a:t>
            </a:r>
            <a:endParaRPr lang="en-US" altLang="ja-JP" sz="1400" dirty="0">
              <a:latin typeface="HGP明朝E" panose="02020900000000000000" pitchFamily="18" charset="-128"/>
              <a:ea typeface="HGP明朝E" panose="02020900000000000000" pitchFamily="18" charset="-128"/>
            </a:endParaRPr>
          </a:p>
          <a:p>
            <a:pPr defTabSz="1022717">
              <a:defRPr/>
            </a:pPr>
            <a:r>
              <a:rPr lang="ja-JP" altLang="en-US" sz="1400" dirty="0">
                <a:latin typeface="HGP明朝E" panose="02020900000000000000" pitchFamily="18" charset="-128"/>
                <a:ea typeface="HGP明朝E" panose="02020900000000000000" pitchFamily="18" charset="-128"/>
              </a:rPr>
              <a:t>　　　　</a:t>
            </a:r>
            <a:endParaRPr lang="en-US" altLang="ja-JP" sz="1400" dirty="0">
              <a:latin typeface="HGP明朝E" panose="02020900000000000000" pitchFamily="18" charset="-128"/>
              <a:ea typeface="HGP明朝E" panose="02020900000000000000" pitchFamily="18" charset="-128"/>
            </a:endParaRPr>
          </a:p>
          <a:p>
            <a:pPr defTabSz="1022717">
              <a:defRPr/>
            </a:pPr>
            <a:r>
              <a:rPr lang="en-US" altLang="ja-JP" sz="1400" dirty="0">
                <a:latin typeface="HGP明朝E" panose="02020900000000000000" pitchFamily="18" charset="-128"/>
                <a:ea typeface="HGP明朝E" panose="02020900000000000000" pitchFamily="18" charset="-128"/>
              </a:rPr>
              <a:t>【</a:t>
            </a:r>
            <a:r>
              <a:rPr lang="ja-JP" altLang="en-US" sz="1400" dirty="0">
                <a:latin typeface="HGP明朝E" panose="02020900000000000000" pitchFamily="18" charset="-128"/>
                <a:ea typeface="HGP明朝E" panose="02020900000000000000" pitchFamily="18" charset="-128"/>
              </a:rPr>
              <a:t>振動に係る健康障害防止対策のポイント</a:t>
            </a:r>
            <a:r>
              <a:rPr lang="en-US" altLang="ja-JP" sz="1400" dirty="0">
                <a:latin typeface="HGP明朝E" panose="02020900000000000000" pitchFamily="18" charset="-128"/>
                <a:ea typeface="HGP明朝E" panose="02020900000000000000" pitchFamily="18" charset="-128"/>
              </a:rPr>
              <a:t>】</a:t>
            </a:r>
          </a:p>
          <a:p>
            <a:pPr defTabSz="1022717">
              <a:defRPr/>
            </a:pPr>
            <a:r>
              <a:rPr lang="ja-JP" altLang="ja-JP" sz="1400" dirty="0">
                <a:latin typeface="HGP明朝E" panose="02020900000000000000" pitchFamily="18" charset="-128"/>
                <a:ea typeface="HGP明朝E" panose="02020900000000000000" pitchFamily="18" charset="-128"/>
              </a:rPr>
              <a:t>①</a:t>
            </a:r>
            <a:r>
              <a:rPr lang="ja-JP" altLang="en-US" sz="1400" dirty="0">
                <a:latin typeface="HGP明朝E" panose="02020900000000000000" pitchFamily="18" charset="-128"/>
                <a:ea typeface="HGP明朝E" panose="02020900000000000000" pitchFamily="18" charset="-128"/>
              </a:rPr>
              <a:t> 振動工具の振動加速度のレベルに応じての振動にばく</a:t>
            </a:r>
            <a:r>
              <a:rPr lang="ja-JP" altLang="en-US" sz="1400" dirty="0" err="1">
                <a:latin typeface="HGP明朝E" panose="02020900000000000000" pitchFamily="18" charset="-128"/>
                <a:ea typeface="HGP明朝E" panose="02020900000000000000" pitchFamily="18" charset="-128"/>
              </a:rPr>
              <a:t>露される</a:t>
            </a:r>
            <a:r>
              <a:rPr lang="ja-JP" altLang="en-US" sz="1400" dirty="0">
                <a:latin typeface="HGP明朝E" panose="02020900000000000000" pitchFamily="18" charset="-128"/>
                <a:ea typeface="HGP明朝E" panose="02020900000000000000" pitchFamily="18" charset="-128"/>
              </a:rPr>
              <a:t>時間の抑制</a:t>
            </a:r>
            <a:endParaRPr lang="ja-JP" altLang="ja-JP" sz="1400" dirty="0">
              <a:latin typeface="HGP明朝E" panose="02020900000000000000" pitchFamily="18" charset="-128"/>
              <a:ea typeface="HGP明朝E" panose="02020900000000000000" pitchFamily="18" charset="-128"/>
            </a:endParaRPr>
          </a:p>
          <a:p>
            <a:pPr defTabSz="1022717">
              <a:defRPr/>
            </a:pPr>
            <a:r>
              <a:rPr lang="ja-JP" altLang="ja-JP" sz="1400" dirty="0">
                <a:latin typeface="HGP明朝E" panose="02020900000000000000" pitchFamily="18" charset="-128"/>
                <a:ea typeface="HGP明朝E" panose="02020900000000000000" pitchFamily="18" charset="-128"/>
              </a:rPr>
              <a:t>②</a:t>
            </a:r>
            <a:r>
              <a:rPr lang="ja-JP" altLang="en-US" sz="1400" dirty="0">
                <a:latin typeface="HGP明朝E" panose="02020900000000000000" pitchFamily="18" charset="-128"/>
                <a:ea typeface="HGP明朝E" panose="02020900000000000000" pitchFamily="18" charset="-128"/>
              </a:rPr>
              <a:t> 振動工具の取扱説明書等により示された時期及び方法等により 振動工具を適切に点検・整備</a:t>
            </a:r>
            <a:endParaRPr lang="en-US" altLang="ja-JP" sz="1400" dirty="0">
              <a:latin typeface="HGP明朝E" panose="02020900000000000000" pitchFamily="18" charset="-128"/>
              <a:ea typeface="HGP明朝E" panose="02020900000000000000" pitchFamily="18" charset="-128"/>
            </a:endParaRPr>
          </a:p>
          <a:p>
            <a:pPr defTabSz="1022717">
              <a:defRPr/>
            </a:pPr>
            <a:r>
              <a:rPr lang="ja-JP" altLang="en-US" sz="1400" dirty="0">
                <a:latin typeface="HGP明朝E" panose="02020900000000000000" pitchFamily="18" charset="-128"/>
                <a:ea typeface="HGP明朝E" panose="02020900000000000000" pitchFamily="18" charset="-128"/>
              </a:rPr>
              <a:t>③ 通達などに基づき</a:t>
            </a:r>
            <a:r>
              <a:rPr lang="en-US" altLang="ja-JP" sz="1400" dirty="0">
                <a:latin typeface="HGP明朝E" panose="02020900000000000000" pitchFamily="18" charset="-128"/>
                <a:ea typeface="HGP明朝E" panose="02020900000000000000" pitchFamily="18" charset="-128"/>
              </a:rPr>
              <a:t>,</a:t>
            </a:r>
            <a:r>
              <a:rPr lang="ja-JP" altLang="en-US" sz="1400" dirty="0">
                <a:latin typeface="HGP明朝E" panose="02020900000000000000" pitchFamily="18" charset="-128"/>
                <a:ea typeface="HGP明朝E" panose="02020900000000000000" pitchFamily="18" charset="-128"/>
              </a:rPr>
              <a:t>健康診断及びその結果に基づく措置</a:t>
            </a:r>
            <a:r>
              <a:rPr lang="en-US" altLang="ja-JP" sz="1400" dirty="0">
                <a:latin typeface="HGP明朝E" panose="02020900000000000000" pitchFamily="18" charset="-128"/>
                <a:ea typeface="HGP明朝E" panose="02020900000000000000" pitchFamily="18" charset="-128"/>
              </a:rPr>
              <a:t>,</a:t>
            </a:r>
            <a:r>
              <a:rPr lang="ja-JP" altLang="en-US" sz="1400" dirty="0">
                <a:latin typeface="HGP明朝E" panose="02020900000000000000" pitchFamily="18" charset="-128"/>
                <a:ea typeface="HGP明朝E" panose="02020900000000000000" pitchFamily="18" charset="-128"/>
              </a:rPr>
              <a:t>安全衛生教育</a:t>
            </a:r>
            <a:r>
              <a:rPr lang="en-US" altLang="ja-JP" sz="1400" dirty="0">
                <a:latin typeface="HGP明朝E" panose="02020900000000000000" pitchFamily="18" charset="-128"/>
                <a:ea typeface="HGP明朝E" panose="02020900000000000000" pitchFamily="18" charset="-128"/>
              </a:rPr>
              <a:t>,</a:t>
            </a:r>
            <a:r>
              <a:rPr lang="ja-JP" altLang="en-US" sz="1400" dirty="0">
                <a:latin typeface="HGP明朝E" panose="02020900000000000000" pitchFamily="18" charset="-128"/>
                <a:ea typeface="HGP明朝E" panose="02020900000000000000" pitchFamily="18" charset="-128"/>
              </a:rPr>
              <a:t>体操などの実施。</a:t>
            </a:r>
            <a:endParaRPr lang="en-US" altLang="ja-JP" sz="1400" dirty="0">
              <a:latin typeface="HGP明朝E" panose="02020900000000000000" pitchFamily="18" charset="-128"/>
              <a:ea typeface="HGP明朝E" panose="02020900000000000000" pitchFamily="18" charset="-128"/>
            </a:endParaRPr>
          </a:p>
        </p:txBody>
      </p:sp>
      <p:sp>
        <p:nvSpPr>
          <p:cNvPr id="2" name="スライド番号プレースホルダー 1"/>
          <p:cNvSpPr>
            <a:spLocks noGrp="1"/>
          </p:cNvSpPr>
          <p:nvPr>
            <p:ph type="sldNum" sz="quarter" idx="10"/>
          </p:nvPr>
        </p:nvSpPr>
        <p:spPr/>
        <p:txBody>
          <a:bodyPr/>
          <a:lstStyle/>
          <a:p>
            <a:fld id="{5F65748C-C6D8-4748-808C-1CEA1825BD04}" type="slidenum">
              <a:rPr kumimoji="1" lang="ja-JP" altLang="en-US" smtClean="0"/>
              <a:t>85</a:t>
            </a:fld>
            <a:endParaRPr kumimoji="1" lang="ja-JP" altLang="en-US"/>
          </a:p>
        </p:txBody>
      </p:sp>
    </p:spTree>
    <p:extLst>
      <p:ext uri="{BB962C8B-B14F-4D97-AF65-F5344CB8AC3E}">
        <p14:creationId xmlns:p14="http://schemas.microsoft.com/office/powerpoint/2010/main" val="946838197"/>
      </p:ext>
    </p:extLst>
  </p:cSld>
  <p:clrMapOvr>
    <a:masterClrMapping/>
  </p:clrMapOvr>
</p:notes>
</file>

<file path=ppt/notesSlides/notesSlide8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5650" name="スライド イメージ プレースホルダ 1"/>
          <p:cNvSpPr>
            <a:spLocks noGrp="1" noRot="1" noChangeAspect="1" noTextEdit="1"/>
          </p:cNvSpPr>
          <p:nvPr>
            <p:ph type="sldImg"/>
          </p:nvPr>
        </p:nvSpPr>
        <p:spPr>
          <a:xfrm>
            <a:off x="1154113" y="741363"/>
            <a:ext cx="4814887" cy="3889375"/>
          </a:xfrm>
          <a:prstGeom prst="rect">
            <a:avLst/>
          </a:prstGeom>
          <a:ln/>
        </p:spPr>
      </p:sp>
      <p:sp>
        <p:nvSpPr>
          <p:cNvPr id="155651" name="ノート プレースホルダ 2"/>
          <p:cNvSpPr>
            <a:spLocks noGrp="1" noChangeAspect="1"/>
          </p:cNvSpPr>
          <p:nvPr>
            <p:ph type="body" idx="1"/>
          </p:nvPr>
        </p:nvSpPr>
        <p:spPr>
          <a:xfrm>
            <a:off x="1157699" y="4824702"/>
            <a:ext cx="4907066" cy="500314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nSpc>
                <a:spcPts val="2064"/>
              </a:lnSpc>
            </a:pPr>
            <a:r>
              <a:rPr lang="ja-JP" altLang="en-US" sz="1400" dirty="0">
                <a:latin typeface="HGP明朝E" panose="02020900000000000000" pitchFamily="18" charset="-128"/>
                <a:ea typeface="HGP明朝E" panose="02020900000000000000" pitchFamily="18" charset="-128"/>
              </a:rPr>
              <a:t>　災害性腰痛とは</a:t>
            </a:r>
            <a:r>
              <a:rPr lang="en-US" altLang="ja-JP" sz="1400" dirty="0">
                <a:latin typeface="HGP明朝E" panose="02020900000000000000" pitchFamily="18" charset="-128"/>
                <a:ea typeface="HGP明朝E" panose="02020900000000000000" pitchFamily="18" charset="-128"/>
              </a:rPr>
              <a:t>,</a:t>
            </a:r>
            <a:r>
              <a:rPr lang="ja-JP" altLang="en-US" sz="1400" dirty="0">
                <a:latin typeface="HGP明朝E" panose="02020900000000000000" pitchFamily="18" charset="-128"/>
                <a:ea typeface="HGP明朝E" panose="02020900000000000000" pitchFamily="18" charset="-128"/>
              </a:rPr>
              <a:t>腰の負傷またはその負傷の原因となった急激な力の作用が</a:t>
            </a:r>
            <a:r>
              <a:rPr lang="en-US" altLang="ja-JP" sz="1400" dirty="0">
                <a:latin typeface="HGP明朝E" panose="02020900000000000000" pitchFamily="18" charset="-128"/>
                <a:ea typeface="HGP明朝E" panose="02020900000000000000" pitchFamily="18" charset="-128"/>
              </a:rPr>
              <a:t>,</a:t>
            </a:r>
            <a:r>
              <a:rPr lang="ja-JP" altLang="en-US" sz="1400" dirty="0">
                <a:latin typeface="HGP明朝E" panose="02020900000000000000" pitchFamily="18" charset="-128"/>
                <a:ea typeface="HGP明朝E" panose="02020900000000000000" pitchFamily="18" charset="-128"/>
              </a:rPr>
              <a:t>仕事中の突発的な出来事によって生じたことが明らかで</a:t>
            </a:r>
            <a:r>
              <a:rPr lang="en-US" altLang="ja-JP" sz="1400" dirty="0">
                <a:latin typeface="HGP明朝E" panose="02020900000000000000" pitchFamily="18" charset="-128"/>
                <a:ea typeface="HGP明朝E" panose="02020900000000000000" pitchFamily="18" charset="-128"/>
              </a:rPr>
              <a:t>,</a:t>
            </a:r>
            <a:r>
              <a:rPr lang="ja-JP" altLang="en-US" sz="1400" dirty="0">
                <a:latin typeface="HGP明朝E" panose="02020900000000000000" pitchFamily="18" charset="-128"/>
                <a:ea typeface="HGP明朝E" panose="02020900000000000000" pitchFamily="18" charset="-128"/>
              </a:rPr>
              <a:t>腰に作用した力が腰痛を発症させ</a:t>
            </a:r>
            <a:r>
              <a:rPr lang="en-US" altLang="ja-JP" sz="1400" dirty="0">
                <a:latin typeface="HGP明朝E" panose="02020900000000000000" pitchFamily="18" charset="-128"/>
                <a:ea typeface="HGP明朝E" panose="02020900000000000000" pitchFamily="18" charset="-128"/>
              </a:rPr>
              <a:t>,</a:t>
            </a:r>
            <a:r>
              <a:rPr lang="ja-JP" altLang="en-US" sz="1400" dirty="0">
                <a:latin typeface="HGP明朝E" panose="02020900000000000000" pitchFamily="18" charset="-128"/>
                <a:ea typeface="HGP明朝E" panose="02020900000000000000" pitchFamily="18" charset="-128"/>
              </a:rPr>
              <a:t>または腰痛の既住症・基礎疾患を著しく悪化させたと医学的に認められること。</a:t>
            </a:r>
            <a:endParaRPr lang="en-US" altLang="ja-JP" sz="1400" dirty="0">
              <a:latin typeface="HGP明朝E" panose="02020900000000000000" pitchFamily="18" charset="-128"/>
              <a:ea typeface="HGP明朝E" panose="02020900000000000000" pitchFamily="18" charset="-128"/>
            </a:endParaRPr>
          </a:p>
          <a:p>
            <a:r>
              <a:rPr lang="ja-JP" altLang="en-US" sz="1400" dirty="0">
                <a:latin typeface="HGP明朝E" panose="02020900000000000000" pitchFamily="18" charset="-128"/>
                <a:ea typeface="HGP明朝E" panose="02020900000000000000" pitchFamily="18" charset="-128"/>
              </a:rPr>
              <a:t>　</a:t>
            </a:r>
            <a:r>
              <a:rPr lang="zh-TW" altLang="en-US" sz="1400" dirty="0">
                <a:latin typeface="HGP明朝E" panose="02020900000000000000" pitchFamily="18" charset="-128"/>
                <a:ea typeface="HGP明朝E" panose="02020900000000000000" pitchFamily="18" charset="-128"/>
              </a:rPr>
              <a:t>非災害性腰痛</a:t>
            </a:r>
            <a:r>
              <a:rPr lang="ja-JP" altLang="en-US" sz="1400" dirty="0">
                <a:latin typeface="HGP明朝E" panose="02020900000000000000" pitchFamily="18" charset="-128"/>
                <a:ea typeface="HGP明朝E" panose="02020900000000000000" pitchFamily="18" charset="-128"/>
              </a:rPr>
              <a:t>とは</a:t>
            </a:r>
            <a:r>
              <a:rPr lang="en-US" altLang="ja-JP" sz="1400" dirty="0">
                <a:latin typeface="HGP明朝E" panose="02020900000000000000" pitchFamily="18" charset="-128"/>
                <a:ea typeface="HGP明朝E" panose="02020900000000000000" pitchFamily="18" charset="-128"/>
              </a:rPr>
              <a:t>,</a:t>
            </a:r>
            <a:r>
              <a:rPr lang="ja-JP" altLang="en-US" sz="1400" dirty="0">
                <a:latin typeface="HGP明朝E" panose="02020900000000000000" pitchFamily="18" charset="-128"/>
                <a:ea typeface="HGP明朝E" panose="02020900000000000000" pitchFamily="18" charset="-128"/>
              </a:rPr>
              <a:t>突発的な出来事が原因ではなく</a:t>
            </a:r>
            <a:r>
              <a:rPr lang="en-US" altLang="ja-JP" sz="1400" dirty="0">
                <a:latin typeface="HGP明朝E" panose="02020900000000000000" pitchFamily="18" charset="-128"/>
                <a:ea typeface="HGP明朝E" panose="02020900000000000000" pitchFamily="18" charset="-128"/>
              </a:rPr>
              <a:t>,</a:t>
            </a:r>
            <a:r>
              <a:rPr lang="ja-JP" altLang="en-US" sz="1400" dirty="0">
                <a:latin typeface="HGP明朝E" panose="02020900000000000000" pitchFamily="18" charset="-128"/>
                <a:ea typeface="HGP明朝E" panose="02020900000000000000" pitchFamily="18" charset="-128"/>
              </a:rPr>
              <a:t>重量物を取扱う仕事など腰に過度の負担のかかる仕事に従事する労働者に発症した腰痛で</a:t>
            </a:r>
            <a:r>
              <a:rPr lang="en-US" altLang="ja-JP" sz="1400" dirty="0">
                <a:latin typeface="HGP明朝E" panose="02020900000000000000" pitchFamily="18" charset="-128"/>
                <a:ea typeface="HGP明朝E" panose="02020900000000000000" pitchFamily="18" charset="-128"/>
              </a:rPr>
              <a:t>,</a:t>
            </a:r>
            <a:r>
              <a:rPr lang="ja-JP" altLang="en-US" sz="1400" dirty="0">
                <a:latin typeface="HGP明朝E" panose="02020900000000000000" pitchFamily="18" charset="-128"/>
                <a:ea typeface="HGP明朝E" panose="02020900000000000000" pitchFamily="18" charset="-128"/>
              </a:rPr>
              <a:t>作業の状態や期間などからみて</a:t>
            </a:r>
            <a:r>
              <a:rPr lang="en-US" altLang="ja-JP" sz="1400" dirty="0">
                <a:latin typeface="HGP明朝E" panose="02020900000000000000" pitchFamily="18" charset="-128"/>
                <a:ea typeface="HGP明朝E" panose="02020900000000000000" pitchFamily="18" charset="-128"/>
              </a:rPr>
              <a:t>,</a:t>
            </a:r>
            <a:r>
              <a:rPr lang="ja-JP" altLang="en-US" sz="1400" dirty="0">
                <a:latin typeface="HGP明朝E" panose="02020900000000000000" pitchFamily="18" charset="-128"/>
                <a:ea typeface="HGP明朝E" panose="02020900000000000000" pitchFamily="18" charset="-128"/>
              </a:rPr>
              <a:t>仕事が原因で発症したと認められるもの。</a:t>
            </a:r>
            <a:r>
              <a:rPr lang="en-US" altLang="ja-JP" sz="1400" dirty="0">
                <a:latin typeface="HGP明朝E" panose="02020900000000000000" pitchFamily="18" charset="-128"/>
                <a:ea typeface="HGP明朝E" panose="02020900000000000000" pitchFamily="18" charset="-128"/>
              </a:rPr>
              <a:t>(｢</a:t>
            </a:r>
            <a:r>
              <a:rPr lang="ja-JP" altLang="en-US" sz="1400" dirty="0">
                <a:latin typeface="HGP明朝E" panose="02020900000000000000" pitchFamily="18" charset="-128"/>
                <a:ea typeface="HGP明朝E" panose="02020900000000000000" pitchFamily="18" charset="-128"/>
              </a:rPr>
              <a:t>腰痛の労災認定</a:t>
            </a:r>
            <a:r>
              <a:rPr lang="en-US" altLang="ja-JP" sz="1400" dirty="0">
                <a:latin typeface="HGP明朝E" panose="02020900000000000000" pitchFamily="18" charset="-128"/>
                <a:ea typeface="HGP明朝E" panose="02020900000000000000" pitchFamily="18" charset="-128"/>
              </a:rPr>
              <a:t>｣</a:t>
            </a:r>
            <a:r>
              <a:rPr lang="ja-JP" altLang="en-US" sz="1400" dirty="0">
                <a:latin typeface="HGP明朝E" panose="02020900000000000000" pitchFamily="18" charset="-128"/>
                <a:ea typeface="HGP明朝E" panose="02020900000000000000" pitchFamily="18" charset="-128"/>
              </a:rPr>
              <a:t>リーフレットによる。</a:t>
            </a:r>
            <a:r>
              <a:rPr lang="en-US" altLang="ja-JP" sz="1400" dirty="0">
                <a:latin typeface="HGP明朝E" panose="02020900000000000000" pitchFamily="18" charset="-128"/>
                <a:ea typeface="HGP明朝E" panose="02020900000000000000" pitchFamily="18" charset="-128"/>
              </a:rPr>
              <a:t>)</a:t>
            </a:r>
          </a:p>
          <a:p>
            <a:endParaRPr lang="ja-JP" altLang="en-US" sz="1400" dirty="0">
              <a:latin typeface="HGP明朝E" panose="02020900000000000000" pitchFamily="18" charset="-128"/>
              <a:ea typeface="HGP明朝E" panose="02020900000000000000" pitchFamily="18" charset="-128"/>
            </a:endParaRPr>
          </a:p>
          <a:p>
            <a:pPr defTabSz="1022717">
              <a:defRPr/>
            </a:pPr>
            <a:r>
              <a:rPr lang="ja-JP" altLang="en-US" sz="1400" dirty="0">
                <a:latin typeface="HGP明朝E" panose="02020900000000000000" pitchFamily="18" charset="-128"/>
                <a:ea typeface="HGP明朝E" panose="02020900000000000000" pitchFamily="18" charset="-128"/>
              </a:rPr>
              <a:t>　介護サービス利用者数は</a:t>
            </a:r>
            <a:r>
              <a:rPr lang="en-US" altLang="ja-JP" sz="1400" dirty="0">
                <a:latin typeface="HGP明朝E" panose="02020900000000000000" pitchFamily="18" charset="-128"/>
                <a:ea typeface="HGP明朝E" panose="02020900000000000000" pitchFamily="18" charset="-128"/>
              </a:rPr>
              <a:t>,2025</a:t>
            </a:r>
            <a:r>
              <a:rPr lang="ja-JP" altLang="en-US" sz="1400" dirty="0">
                <a:latin typeface="HGP明朝E" panose="02020900000000000000" pitchFamily="18" charset="-128"/>
                <a:ea typeface="HGP明朝E" panose="02020900000000000000" pitchFamily="18" charset="-128"/>
              </a:rPr>
              <a:t>年には</a:t>
            </a:r>
            <a:r>
              <a:rPr lang="en-US" altLang="ja-JP" sz="1400" dirty="0">
                <a:latin typeface="HGP明朝E" panose="02020900000000000000" pitchFamily="18" charset="-128"/>
                <a:ea typeface="HGP明朝E" panose="02020900000000000000" pitchFamily="18" charset="-128"/>
              </a:rPr>
              <a:t>641</a:t>
            </a:r>
            <a:r>
              <a:rPr lang="ja-JP" altLang="en-US" sz="1400" dirty="0">
                <a:latin typeface="HGP明朝E" panose="02020900000000000000" pitchFamily="18" charset="-128"/>
                <a:ea typeface="HGP明朝E" panose="02020900000000000000" pitchFamily="18" charset="-128"/>
              </a:rPr>
              <a:t>万人に増加すると推計されている。福祉先進国では</a:t>
            </a:r>
            <a:r>
              <a:rPr lang="en-US" altLang="ja-JP" sz="1400" dirty="0">
                <a:latin typeface="HGP明朝E" panose="02020900000000000000" pitchFamily="18" charset="-128"/>
                <a:ea typeface="HGP明朝E" panose="02020900000000000000" pitchFamily="18" charset="-128"/>
              </a:rPr>
              <a:t>,</a:t>
            </a:r>
            <a:r>
              <a:rPr lang="ja-JP" altLang="en-US" sz="1400" dirty="0">
                <a:latin typeface="HGP明朝E" panose="02020900000000000000" pitchFamily="18" charset="-128"/>
                <a:ea typeface="HGP明朝E" panose="02020900000000000000" pitchFamily="18" charset="-128"/>
              </a:rPr>
              <a:t>介護リフトなどの補助器具は</a:t>
            </a:r>
            <a:r>
              <a:rPr lang="en-US" altLang="ja-JP" sz="1400" dirty="0">
                <a:latin typeface="HGP明朝E" panose="02020900000000000000" pitchFamily="18" charset="-128"/>
                <a:ea typeface="HGP明朝E" panose="02020900000000000000" pitchFamily="18" charset="-128"/>
              </a:rPr>
              <a:t>,</a:t>
            </a:r>
            <a:r>
              <a:rPr lang="ja-JP" altLang="en-US" sz="1400" dirty="0">
                <a:latin typeface="HGP明朝E" panose="02020900000000000000" pitchFamily="18" charset="-128"/>
                <a:ea typeface="HGP明朝E" panose="02020900000000000000" pitchFamily="18" charset="-128"/>
              </a:rPr>
              <a:t>自治体から無償でレンタルされたり</a:t>
            </a:r>
            <a:r>
              <a:rPr lang="en-US" altLang="ja-JP" sz="1400" dirty="0">
                <a:latin typeface="HGP明朝E" panose="02020900000000000000" pitchFamily="18" charset="-128"/>
                <a:ea typeface="HGP明朝E" panose="02020900000000000000" pitchFamily="18" charset="-128"/>
              </a:rPr>
              <a:t>,</a:t>
            </a:r>
            <a:r>
              <a:rPr lang="ja-JP" altLang="en-US" sz="1400" dirty="0">
                <a:latin typeface="HGP明朝E" panose="02020900000000000000" pitchFamily="18" charset="-128"/>
                <a:ea typeface="HGP明朝E" panose="02020900000000000000" pitchFamily="18" charset="-128"/>
              </a:rPr>
              <a:t>労働者が腰痛によって休職した場合</a:t>
            </a:r>
            <a:r>
              <a:rPr lang="en-US" altLang="ja-JP" sz="1400" dirty="0">
                <a:latin typeface="HGP明朝E" panose="02020900000000000000" pitchFamily="18" charset="-128"/>
                <a:ea typeface="HGP明朝E" panose="02020900000000000000" pitchFamily="18" charset="-128"/>
              </a:rPr>
              <a:t>,</a:t>
            </a:r>
            <a:r>
              <a:rPr lang="ja-JP" altLang="en-US" sz="1400" dirty="0">
                <a:latin typeface="HGP明朝E" panose="02020900000000000000" pitchFamily="18" charset="-128"/>
                <a:ea typeface="HGP明朝E" panose="02020900000000000000" pitchFamily="18" charset="-128"/>
              </a:rPr>
              <a:t>雇用者に罰則がある国もあるという。</a:t>
            </a:r>
            <a:endParaRPr lang="en-US" altLang="ja-JP" sz="1400" dirty="0">
              <a:latin typeface="HGP明朝E" panose="02020900000000000000" pitchFamily="18" charset="-128"/>
              <a:ea typeface="HGP明朝E" panose="02020900000000000000" pitchFamily="18" charset="-128"/>
            </a:endParaRPr>
          </a:p>
          <a:p>
            <a:endParaRPr lang="en-US" altLang="ja-JP" sz="1400" dirty="0">
              <a:latin typeface="HGP明朝E" panose="02020900000000000000" pitchFamily="18" charset="-128"/>
              <a:ea typeface="HGP明朝E" panose="02020900000000000000" pitchFamily="18" charset="-128"/>
            </a:endParaRPr>
          </a:p>
          <a:p>
            <a:r>
              <a:rPr lang="en-US" altLang="ja-JP" sz="1400" dirty="0">
                <a:latin typeface="HGP明朝E" panose="02020900000000000000" pitchFamily="18" charset="-128"/>
                <a:ea typeface="HGP明朝E" panose="02020900000000000000" pitchFamily="18" charset="-128"/>
              </a:rPr>
              <a:t>【</a:t>
            </a:r>
            <a:r>
              <a:rPr lang="ja-JP" altLang="en-US" sz="1400" dirty="0">
                <a:latin typeface="HGP明朝E" panose="02020900000000000000" pitchFamily="18" charset="-128"/>
                <a:ea typeface="HGP明朝E" panose="02020900000000000000" pitchFamily="18" charset="-128"/>
              </a:rPr>
              <a:t>腰痛対策のポイント</a:t>
            </a:r>
            <a:r>
              <a:rPr lang="en-US" altLang="ja-JP" sz="1400" dirty="0">
                <a:latin typeface="HGP明朝E" panose="02020900000000000000" pitchFamily="18" charset="-128"/>
                <a:ea typeface="HGP明朝E" panose="02020900000000000000" pitchFamily="18" charset="-128"/>
              </a:rPr>
              <a:t>】</a:t>
            </a:r>
          </a:p>
          <a:p>
            <a:r>
              <a:rPr lang="ja-JP" altLang="en-US" sz="1400" dirty="0">
                <a:latin typeface="HGP明朝E" panose="02020900000000000000" pitchFamily="18" charset="-128"/>
                <a:ea typeface="HGP明朝E" panose="02020900000000000000" pitchFamily="18" charset="-128"/>
              </a:rPr>
              <a:t>　</a:t>
            </a:r>
            <a:r>
              <a:rPr lang="en-US" altLang="ja-JP" sz="1400" dirty="0">
                <a:latin typeface="HGP明朝E" panose="02020900000000000000" pitchFamily="18" charset="-128"/>
                <a:ea typeface="HGP明朝E" panose="02020900000000000000" pitchFamily="18" charset="-128"/>
              </a:rPr>
              <a:t>｢</a:t>
            </a:r>
            <a:r>
              <a:rPr lang="ja-JP" altLang="en-US" sz="1400" dirty="0">
                <a:latin typeface="HGP明朝E" panose="02020900000000000000" pitchFamily="18" charset="-128"/>
                <a:ea typeface="HGP明朝E" panose="02020900000000000000" pitchFamily="18" charset="-128"/>
              </a:rPr>
              <a:t>職場における腰痛予防対策指針</a:t>
            </a:r>
            <a:r>
              <a:rPr lang="en-US" altLang="ja-JP" sz="1400" dirty="0">
                <a:latin typeface="HGP明朝E" panose="02020900000000000000" pitchFamily="18" charset="-128"/>
                <a:ea typeface="HGP明朝E" panose="02020900000000000000" pitchFamily="18" charset="-128"/>
              </a:rPr>
              <a:t>(H25</a:t>
            </a:r>
            <a:r>
              <a:rPr lang="ja-JP" altLang="en-US" sz="1400" dirty="0">
                <a:latin typeface="HGP明朝E" panose="02020900000000000000" pitchFamily="18" charset="-128"/>
                <a:ea typeface="HGP明朝E" panose="02020900000000000000" pitchFamily="18" charset="-128"/>
              </a:rPr>
              <a:t>基発</a:t>
            </a:r>
            <a:r>
              <a:rPr lang="en-US" altLang="ja-JP" sz="1400" dirty="0">
                <a:latin typeface="HGP明朝E" panose="02020900000000000000" pitchFamily="18" charset="-128"/>
                <a:ea typeface="HGP明朝E" panose="02020900000000000000" pitchFamily="18" charset="-128"/>
              </a:rPr>
              <a:t>0618</a:t>
            </a:r>
            <a:r>
              <a:rPr lang="ja-JP" altLang="en-US" sz="1400" dirty="0">
                <a:latin typeface="HGP明朝E" panose="02020900000000000000" pitchFamily="18" charset="-128"/>
                <a:ea typeface="HGP明朝E" panose="02020900000000000000" pitchFamily="18" charset="-128"/>
              </a:rPr>
              <a:t>第</a:t>
            </a:r>
            <a:r>
              <a:rPr lang="en-US" altLang="ja-JP" sz="1400" dirty="0">
                <a:latin typeface="HGP明朝E" panose="02020900000000000000" pitchFamily="18" charset="-128"/>
                <a:ea typeface="HGP明朝E" panose="02020900000000000000" pitchFamily="18" charset="-128"/>
              </a:rPr>
              <a:t>1</a:t>
            </a:r>
            <a:r>
              <a:rPr lang="ja-JP" altLang="en-US" sz="1400" dirty="0">
                <a:latin typeface="HGP明朝E" panose="02020900000000000000" pitchFamily="18" charset="-128"/>
                <a:ea typeface="HGP明朝E" panose="02020900000000000000" pitchFamily="18" charset="-128"/>
              </a:rPr>
              <a:t>号</a:t>
            </a:r>
            <a:r>
              <a:rPr lang="en-US" altLang="ja-JP" sz="1400" dirty="0">
                <a:latin typeface="HGP明朝E" panose="02020900000000000000" pitchFamily="18" charset="-128"/>
                <a:ea typeface="HGP明朝E" panose="02020900000000000000" pitchFamily="18" charset="-128"/>
              </a:rPr>
              <a:t>)｣</a:t>
            </a:r>
            <a:r>
              <a:rPr lang="ja-JP" altLang="en-US" sz="1400" dirty="0">
                <a:latin typeface="HGP明朝E" panose="02020900000000000000" pitchFamily="18" charset="-128"/>
                <a:ea typeface="HGP明朝E" panose="02020900000000000000" pitchFamily="18" charset="-128"/>
              </a:rPr>
              <a:t>徹底</a:t>
            </a:r>
            <a:endParaRPr lang="en-US" altLang="ja-JP" sz="1400" dirty="0">
              <a:latin typeface="HGP明朝E" panose="02020900000000000000" pitchFamily="18" charset="-128"/>
              <a:ea typeface="HGP明朝E" panose="02020900000000000000" pitchFamily="18" charset="-128"/>
            </a:endParaRPr>
          </a:p>
          <a:p>
            <a:pPr defTabSz="1022717">
              <a:defRPr/>
            </a:pPr>
            <a:r>
              <a:rPr lang="ja-JP" altLang="en-US" sz="1400" dirty="0">
                <a:latin typeface="HGP明朝E" panose="02020900000000000000" pitchFamily="18" charset="-128"/>
                <a:ea typeface="HGP明朝E" panose="02020900000000000000" pitchFamily="18" charset="-128"/>
              </a:rPr>
              <a:t>　①腰痛予防教育の強化</a:t>
            </a:r>
            <a:endParaRPr lang="en-US" altLang="ja-JP" sz="1400" dirty="0">
              <a:latin typeface="HGP明朝E" panose="02020900000000000000" pitchFamily="18" charset="-128"/>
              <a:ea typeface="HGP明朝E" panose="02020900000000000000" pitchFamily="18" charset="-128"/>
            </a:endParaRPr>
          </a:p>
          <a:p>
            <a:pPr defTabSz="1022717">
              <a:defRPr/>
            </a:pPr>
            <a:r>
              <a:rPr lang="ja-JP" altLang="en-US" sz="1400" dirty="0">
                <a:latin typeface="HGP明朝E" panose="02020900000000000000" pitchFamily="18" charset="-128"/>
                <a:ea typeface="HGP明朝E" panose="02020900000000000000" pitchFamily="18" charset="-128"/>
              </a:rPr>
              <a:t>　②介護労働者の腰痛予防手法・教育の普及</a:t>
            </a:r>
            <a:endParaRPr lang="en-US" altLang="ja-JP" sz="1400" dirty="0">
              <a:latin typeface="HGP明朝E" panose="02020900000000000000" pitchFamily="18" charset="-128"/>
              <a:ea typeface="HGP明朝E" panose="02020900000000000000" pitchFamily="18" charset="-128"/>
            </a:endParaRPr>
          </a:p>
        </p:txBody>
      </p:sp>
      <p:sp>
        <p:nvSpPr>
          <p:cNvPr id="2" name="スライド番号プレースホルダー 1"/>
          <p:cNvSpPr>
            <a:spLocks noGrp="1"/>
          </p:cNvSpPr>
          <p:nvPr>
            <p:ph type="sldNum" sz="quarter" idx="10"/>
          </p:nvPr>
        </p:nvSpPr>
        <p:spPr/>
        <p:txBody>
          <a:bodyPr/>
          <a:lstStyle/>
          <a:p>
            <a:fld id="{5F65748C-C6D8-4748-808C-1CEA1825BD04}" type="slidenum">
              <a:rPr kumimoji="1" lang="ja-JP" altLang="en-US" smtClean="0"/>
              <a:t>86</a:t>
            </a:fld>
            <a:endParaRPr kumimoji="1" lang="ja-JP" altLang="en-US"/>
          </a:p>
        </p:txBody>
      </p:sp>
    </p:spTree>
    <p:extLst>
      <p:ext uri="{BB962C8B-B14F-4D97-AF65-F5344CB8AC3E}">
        <p14:creationId xmlns:p14="http://schemas.microsoft.com/office/powerpoint/2010/main" val="3207872298"/>
      </p:ext>
    </p:extLst>
  </p:cSld>
  <p:clrMapOvr>
    <a:masterClrMapping/>
  </p:clrMapOvr>
</p:notes>
</file>

<file path=ppt/notesSlides/notesSlide8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5650" name="スライド イメージ プレースホルダ 1"/>
          <p:cNvSpPr>
            <a:spLocks noGrp="1" noRot="1" noChangeAspect="1" noTextEdit="1"/>
          </p:cNvSpPr>
          <p:nvPr>
            <p:ph type="sldImg"/>
          </p:nvPr>
        </p:nvSpPr>
        <p:spPr>
          <a:xfrm>
            <a:off x="1154113" y="741363"/>
            <a:ext cx="4814887" cy="3889375"/>
          </a:xfrm>
          <a:prstGeom prst="rect">
            <a:avLst/>
          </a:prstGeom>
          <a:ln/>
        </p:spPr>
      </p:sp>
      <p:sp>
        <p:nvSpPr>
          <p:cNvPr id="155651" name="ノート プレースホルダ 2"/>
          <p:cNvSpPr>
            <a:spLocks noGrp="1" noChangeAspect="1"/>
          </p:cNvSpPr>
          <p:nvPr>
            <p:ph type="body" idx="1"/>
          </p:nvPr>
        </p:nvSpPr>
        <p:spPr>
          <a:xfrm>
            <a:off x="1157699" y="4890047"/>
            <a:ext cx="4880754" cy="4794037"/>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defTabSz="1022717">
              <a:defRPr/>
            </a:pPr>
            <a:r>
              <a:rPr lang="ja-JP" altLang="en-US" sz="1400" dirty="0">
                <a:latin typeface="HGP明朝E" panose="02020900000000000000" pitchFamily="18" charset="-128"/>
                <a:ea typeface="HGP明朝E" panose="02020900000000000000" pitchFamily="18" charset="-128"/>
              </a:rPr>
              <a:t>　夏季に暑熱な環境での作業を行う事業者は</a:t>
            </a:r>
            <a:r>
              <a:rPr lang="en-US" altLang="ja-JP" sz="1400" dirty="0">
                <a:latin typeface="HGP明朝E" panose="02020900000000000000" pitchFamily="18" charset="-128"/>
                <a:ea typeface="HGP明朝E" panose="02020900000000000000" pitchFamily="18" charset="-128"/>
              </a:rPr>
              <a:t>,</a:t>
            </a:r>
            <a:r>
              <a:rPr lang="ja-JP" altLang="en-US" sz="1400" dirty="0">
                <a:latin typeface="HGP明朝E" panose="02020900000000000000" pitchFamily="18" charset="-128"/>
                <a:ea typeface="HGP明朝E" panose="02020900000000000000" pitchFamily="18" charset="-128"/>
              </a:rPr>
              <a:t>暑さ指数の低減等の対策に取り組む必要がある。</a:t>
            </a:r>
            <a:endParaRPr lang="en-US" altLang="ja-JP" sz="1400" dirty="0">
              <a:latin typeface="HGP明朝E" panose="02020900000000000000" pitchFamily="18" charset="-128"/>
              <a:ea typeface="HGP明朝E" panose="02020900000000000000" pitchFamily="18" charset="-128"/>
            </a:endParaRPr>
          </a:p>
          <a:p>
            <a:pPr defTabSz="1022717">
              <a:lnSpc>
                <a:spcPts val="2064"/>
              </a:lnSpc>
              <a:defRPr/>
            </a:pPr>
            <a:r>
              <a:rPr lang="ja-JP" altLang="en-US" sz="1400" dirty="0">
                <a:latin typeface="HGP明朝E" panose="02020900000000000000" pitchFamily="18" charset="-128"/>
                <a:ea typeface="HGP明朝E" panose="02020900000000000000" pitchFamily="18" charset="-128"/>
              </a:rPr>
              <a:t>　</a:t>
            </a:r>
            <a:r>
              <a:rPr lang="en-US" altLang="ja-JP" sz="1400" dirty="0">
                <a:latin typeface="HGP明朝E" panose="02020900000000000000" pitchFamily="18" charset="-128"/>
                <a:ea typeface="HGP明朝E" panose="02020900000000000000" pitchFamily="18" charset="-128"/>
              </a:rPr>
              <a:t>WBGT(Wet-Bulb</a:t>
            </a:r>
            <a:r>
              <a:rPr lang="ja-JP" altLang="en-US" sz="1400" dirty="0">
                <a:latin typeface="HGP明朝E" panose="02020900000000000000" pitchFamily="18" charset="-128"/>
                <a:ea typeface="HGP明朝E" panose="02020900000000000000" pitchFamily="18" charset="-128"/>
              </a:rPr>
              <a:t> </a:t>
            </a:r>
            <a:r>
              <a:rPr lang="en-US" altLang="ja-JP" sz="1400" dirty="0">
                <a:latin typeface="HGP明朝E" panose="02020900000000000000" pitchFamily="18" charset="-128"/>
                <a:ea typeface="HGP明朝E" panose="02020900000000000000" pitchFamily="18" charset="-128"/>
              </a:rPr>
              <a:t>Globe Temperature:</a:t>
            </a:r>
            <a:r>
              <a:rPr lang="ja-JP" altLang="en-US" sz="1400" dirty="0">
                <a:latin typeface="HGP明朝E" panose="02020900000000000000" pitchFamily="18" charset="-128"/>
                <a:ea typeface="HGP明朝E" panose="02020900000000000000" pitchFamily="18" charset="-128"/>
              </a:rPr>
              <a:t>湿球黒球温度</a:t>
            </a:r>
            <a:r>
              <a:rPr lang="en-US" altLang="ja-JP" sz="1400" dirty="0">
                <a:latin typeface="HGP明朝E" panose="02020900000000000000" pitchFamily="18" charset="-128"/>
                <a:ea typeface="HGP明朝E" panose="02020900000000000000" pitchFamily="18" charset="-128"/>
              </a:rPr>
              <a:t>)</a:t>
            </a:r>
            <a:r>
              <a:rPr lang="ja-JP" altLang="en-US" sz="1400" dirty="0">
                <a:latin typeface="HGP明朝E" panose="02020900000000000000" pitchFamily="18" charset="-128"/>
                <a:ea typeface="HGP明朝E" panose="02020900000000000000" pitchFamily="18" charset="-128"/>
              </a:rPr>
              <a:t>基準値を超える場合の対策</a:t>
            </a:r>
            <a:endParaRPr lang="en-US" altLang="ja-JP" sz="1400" dirty="0">
              <a:latin typeface="HGP明朝E" panose="02020900000000000000" pitchFamily="18" charset="-128"/>
              <a:ea typeface="HGP明朝E" panose="02020900000000000000" pitchFamily="18" charset="-128"/>
            </a:endParaRPr>
          </a:p>
          <a:p>
            <a:pPr defTabSz="1022717">
              <a:defRPr/>
            </a:pPr>
            <a:r>
              <a:rPr lang="ja-JP" altLang="en-US" sz="1400" dirty="0">
                <a:latin typeface="HGP明朝E" panose="02020900000000000000" pitchFamily="18" charset="-128"/>
                <a:ea typeface="HGP明朝E" panose="02020900000000000000" pitchFamily="18" charset="-128"/>
              </a:rPr>
              <a:t>　人体の熱収支に影響の大きい湿度</a:t>
            </a:r>
            <a:r>
              <a:rPr lang="en-US" altLang="ja-JP" sz="1400" dirty="0">
                <a:latin typeface="HGP明朝E" panose="02020900000000000000" pitchFamily="18" charset="-128"/>
                <a:ea typeface="HGP明朝E" panose="02020900000000000000" pitchFamily="18" charset="-128"/>
              </a:rPr>
              <a:t>,</a:t>
            </a:r>
            <a:r>
              <a:rPr lang="ja-JP" altLang="en-US" sz="1400" dirty="0">
                <a:latin typeface="HGP明朝E" panose="02020900000000000000" pitchFamily="18" charset="-128"/>
                <a:ea typeface="HGP明朝E" panose="02020900000000000000" pitchFamily="18" charset="-128"/>
              </a:rPr>
              <a:t>輻射熱</a:t>
            </a:r>
            <a:r>
              <a:rPr lang="en-US" altLang="ja-JP" sz="1400" dirty="0">
                <a:latin typeface="HGP明朝E" panose="02020900000000000000" pitchFamily="18" charset="-128"/>
                <a:ea typeface="HGP明朝E" panose="02020900000000000000" pitchFamily="18" charset="-128"/>
              </a:rPr>
              <a:t>,</a:t>
            </a:r>
            <a:r>
              <a:rPr lang="ja-JP" altLang="en-US" sz="1400" dirty="0">
                <a:latin typeface="HGP明朝E" panose="02020900000000000000" pitchFamily="18" charset="-128"/>
                <a:ea typeface="HGP明朝E" panose="02020900000000000000" pitchFamily="18" charset="-128"/>
              </a:rPr>
              <a:t>気温の３つを取り入れた指標で</a:t>
            </a:r>
            <a:r>
              <a:rPr lang="en-US" altLang="ja-JP" sz="1400" dirty="0">
                <a:latin typeface="HGP明朝E" panose="02020900000000000000" pitchFamily="18" charset="-128"/>
                <a:ea typeface="HGP明朝E" panose="02020900000000000000" pitchFamily="18" charset="-128"/>
              </a:rPr>
              <a:t>,</a:t>
            </a:r>
            <a:r>
              <a:rPr lang="ja-JP" altLang="en-US" sz="1400" dirty="0">
                <a:latin typeface="HGP明朝E" panose="02020900000000000000" pitchFamily="18" charset="-128"/>
                <a:ea typeface="HGP明朝E" panose="02020900000000000000" pitchFamily="18" charset="-128"/>
              </a:rPr>
              <a:t>乾球温度</a:t>
            </a:r>
            <a:r>
              <a:rPr lang="en-US" altLang="ja-JP" sz="1400" dirty="0">
                <a:latin typeface="HGP明朝E" panose="02020900000000000000" pitchFamily="18" charset="-128"/>
                <a:ea typeface="HGP明朝E" panose="02020900000000000000" pitchFamily="18" charset="-128"/>
              </a:rPr>
              <a:t>,</a:t>
            </a:r>
            <a:r>
              <a:rPr lang="ja-JP" altLang="en-US" sz="1400" dirty="0">
                <a:latin typeface="HGP明朝E" panose="02020900000000000000" pitchFamily="18" charset="-128"/>
                <a:ea typeface="HGP明朝E" panose="02020900000000000000" pitchFamily="18" charset="-128"/>
              </a:rPr>
              <a:t>湿球温度</a:t>
            </a:r>
            <a:r>
              <a:rPr lang="en-US" altLang="ja-JP" sz="1400" dirty="0">
                <a:latin typeface="HGP明朝E" panose="02020900000000000000" pitchFamily="18" charset="-128"/>
                <a:ea typeface="HGP明朝E" panose="02020900000000000000" pitchFamily="18" charset="-128"/>
              </a:rPr>
              <a:t>,</a:t>
            </a:r>
            <a:r>
              <a:rPr lang="ja-JP" altLang="en-US" sz="1400" dirty="0">
                <a:latin typeface="HGP明朝E" panose="02020900000000000000" pitchFamily="18" charset="-128"/>
                <a:ea typeface="HGP明朝E" panose="02020900000000000000" pitchFamily="18" charset="-128"/>
              </a:rPr>
              <a:t>黒球温度の値を使って計算。</a:t>
            </a:r>
            <a:r>
              <a:rPr lang="en-US" altLang="ja-JP" sz="1400" dirty="0">
                <a:latin typeface="HGP明朝E" panose="02020900000000000000" pitchFamily="18" charset="-128"/>
                <a:ea typeface="HGP明朝E" panose="02020900000000000000" pitchFamily="18" charset="-128"/>
              </a:rPr>
              <a:t>(</a:t>
            </a:r>
            <a:r>
              <a:rPr lang="ja-JP" altLang="en-US" sz="1400" dirty="0">
                <a:latin typeface="HGP明朝E" panose="02020900000000000000" pitchFamily="18" charset="-128"/>
                <a:ea typeface="HGP明朝E" panose="02020900000000000000" pitchFamily="18" charset="-128"/>
              </a:rPr>
              <a:t>単位は℃</a:t>
            </a:r>
            <a:r>
              <a:rPr lang="en-US" altLang="ja-JP" sz="1400" dirty="0">
                <a:latin typeface="HGP明朝E" panose="02020900000000000000" pitchFamily="18" charset="-128"/>
                <a:ea typeface="HGP明朝E" panose="02020900000000000000" pitchFamily="18" charset="-128"/>
              </a:rPr>
              <a:t>)</a:t>
            </a:r>
          </a:p>
          <a:p>
            <a:pPr defTabSz="1022717">
              <a:defRPr/>
            </a:pPr>
            <a:r>
              <a:rPr lang="ja-JP" altLang="en-US" sz="1400" dirty="0">
                <a:latin typeface="HGP明朝E" panose="02020900000000000000" pitchFamily="18" charset="-128"/>
                <a:ea typeface="HGP明朝E" panose="02020900000000000000" pitchFamily="18" charset="-128"/>
              </a:rPr>
              <a:t/>
            </a:r>
            <a:br>
              <a:rPr lang="ja-JP" altLang="en-US" sz="1400" dirty="0">
                <a:latin typeface="HGP明朝E" panose="02020900000000000000" pitchFamily="18" charset="-128"/>
                <a:ea typeface="HGP明朝E" panose="02020900000000000000" pitchFamily="18" charset="-128"/>
              </a:rPr>
            </a:br>
            <a:r>
              <a:rPr lang="en-US" altLang="ja-JP" sz="1400" dirty="0">
                <a:latin typeface="HGP明朝E" panose="02020900000000000000" pitchFamily="18" charset="-128"/>
                <a:ea typeface="HGP明朝E" panose="02020900000000000000" pitchFamily="18" charset="-128"/>
              </a:rPr>
              <a:t>※WBGT(</a:t>
            </a:r>
            <a:r>
              <a:rPr lang="ja-JP" altLang="en-US" sz="1400" dirty="0">
                <a:latin typeface="HGP明朝E" panose="02020900000000000000" pitchFamily="18" charset="-128"/>
                <a:ea typeface="HGP明朝E" panose="02020900000000000000" pitchFamily="18" charset="-128"/>
              </a:rPr>
              <a:t>湿球黒球温度</a:t>
            </a:r>
            <a:r>
              <a:rPr lang="en-US" altLang="ja-JP" sz="1400" dirty="0">
                <a:latin typeface="HGP明朝E" panose="02020900000000000000" pitchFamily="18" charset="-128"/>
                <a:ea typeface="HGP明朝E" panose="02020900000000000000" pitchFamily="18" charset="-128"/>
              </a:rPr>
              <a:t>)</a:t>
            </a:r>
            <a:r>
              <a:rPr lang="ja-JP" altLang="en-US" sz="1400" dirty="0" err="1">
                <a:latin typeface="HGP明朝E" panose="02020900000000000000" pitchFamily="18" charset="-128"/>
                <a:ea typeface="HGP明朝E" panose="02020900000000000000" pitchFamily="18" charset="-128"/>
              </a:rPr>
              <a:t>の算</a:t>
            </a:r>
            <a:r>
              <a:rPr lang="ja-JP" altLang="en-US" sz="1400" dirty="0">
                <a:latin typeface="HGP明朝E" panose="02020900000000000000" pitchFamily="18" charset="-128"/>
                <a:ea typeface="HGP明朝E" panose="02020900000000000000" pitchFamily="18" charset="-128"/>
              </a:rPr>
              <a:t>出方法 </a:t>
            </a:r>
            <a:br>
              <a:rPr lang="ja-JP" altLang="en-US" sz="1400" dirty="0">
                <a:latin typeface="HGP明朝E" panose="02020900000000000000" pitchFamily="18" charset="-128"/>
                <a:ea typeface="HGP明朝E" panose="02020900000000000000" pitchFamily="18" charset="-128"/>
              </a:rPr>
            </a:br>
            <a:r>
              <a:rPr lang="ja-JP" altLang="en-US" sz="1400" dirty="0">
                <a:latin typeface="HGP明朝E" panose="02020900000000000000" pitchFamily="18" charset="-128"/>
                <a:ea typeface="HGP明朝E" panose="02020900000000000000" pitchFamily="18" charset="-128"/>
              </a:rPr>
              <a:t>屋外：</a:t>
            </a:r>
            <a:r>
              <a:rPr lang="en-US" altLang="ja-JP" sz="1400" dirty="0">
                <a:latin typeface="HGP明朝E" panose="02020900000000000000" pitchFamily="18" charset="-128"/>
                <a:ea typeface="HGP明朝E" panose="02020900000000000000" pitchFamily="18" charset="-128"/>
              </a:rPr>
              <a:t>WBGT </a:t>
            </a:r>
            <a:r>
              <a:rPr lang="ja-JP" altLang="en-US" sz="1400" dirty="0">
                <a:latin typeface="HGP明朝E" panose="02020900000000000000" pitchFamily="18" charset="-128"/>
                <a:ea typeface="HGP明朝E" panose="02020900000000000000" pitchFamily="18" charset="-128"/>
              </a:rPr>
              <a:t>＝ ０</a:t>
            </a:r>
            <a:r>
              <a:rPr lang="en-US" altLang="ja-JP" sz="1400" dirty="0">
                <a:latin typeface="HGP明朝E" panose="02020900000000000000" pitchFamily="18" charset="-128"/>
                <a:ea typeface="HGP明朝E" panose="02020900000000000000" pitchFamily="18" charset="-128"/>
              </a:rPr>
              <a:t>.</a:t>
            </a:r>
            <a:r>
              <a:rPr lang="ja-JP" altLang="en-US" sz="1400" dirty="0">
                <a:latin typeface="HGP明朝E" panose="02020900000000000000" pitchFamily="18" charset="-128"/>
                <a:ea typeface="HGP明朝E" panose="02020900000000000000" pitchFamily="18" charset="-128"/>
              </a:rPr>
              <a:t>７</a:t>
            </a:r>
            <a:r>
              <a:rPr lang="en-US" altLang="ja-JP" sz="1400" dirty="0">
                <a:latin typeface="HGP明朝E" panose="02020900000000000000" pitchFamily="18" charset="-128"/>
                <a:ea typeface="HGP明朝E" panose="02020900000000000000" pitchFamily="18" charset="-128"/>
              </a:rPr>
              <a:t>×</a:t>
            </a:r>
            <a:r>
              <a:rPr lang="ja-JP" altLang="en-US" sz="1400" dirty="0">
                <a:latin typeface="HGP明朝E" panose="02020900000000000000" pitchFamily="18" charset="-128"/>
                <a:ea typeface="HGP明朝E" panose="02020900000000000000" pitchFamily="18" charset="-128"/>
              </a:rPr>
              <a:t>自然湿球温度＋０</a:t>
            </a:r>
            <a:r>
              <a:rPr lang="en-US" altLang="ja-JP" sz="1400" dirty="0">
                <a:latin typeface="HGP明朝E" panose="02020900000000000000" pitchFamily="18" charset="-128"/>
                <a:ea typeface="HGP明朝E" panose="02020900000000000000" pitchFamily="18" charset="-128"/>
              </a:rPr>
              <a:t>.</a:t>
            </a:r>
            <a:r>
              <a:rPr lang="ja-JP" altLang="en-US" sz="1400" dirty="0">
                <a:latin typeface="HGP明朝E" panose="02020900000000000000" pitchFamily="18" charset="-128"/>
                <a:ea typeface="HGP明朝E" panose="02020900000000000000" pitchFamily="18" charset="-128"/>
              </a:rPr>
              <a:t>２</a:t>
            </a:r>
            <a:r>
              <a:rPr lang="en-US" altLang="ja-JP" sz="1400" dirty="0">
                <a:latin typeface="HGP明朝E" panose="02020900000000000000" pitchFamily="18" charset="-128"/>
                <a:ea typeface="HGP明朝E" panose="02020900000000000000" pitchFamily="18" charset="-128"/>
              </a:rPr>
              <a:t>×</a:t>
            </a:r>
            <a:r>
              <a:rPr lang="ja-JP" altLang="en-US" sz="1400" dirty="0">
                <a:latin typeface="HGP明朝E" panose="02020900000000000000" pitchFamily="18" charset="-128"/>
                <a:ea typeface="HGP明朝E" panose="02020900000000000000" pitchFamily="18" charset="-128"/>
              </a:rPr>
              <a:t>黒球温度＋０</a:t>
            </a:r>
            <a:r>
              <a:rPr lang="en-US" altLang="ja-JP" sz="1400" dirty="0">
                <a:latin typeface="HGP明朝E" panose="02020900000000000000" pitchFamily="18" charset="-128"/>
                <a:ea typeface="HGP明朝E" panose="02020900000000000000" pitchFamily="18" charset="-128"/>
              </a:rPr>
              <a:t>.</a:t>
            </a:r>
            <a:r>
              <a:rPr lang="ja-JP" altLang="en-US" sz="1400" dirty="0">
                <a:latin typeface="HGP明朝E" panose="02020900000000000000" pitchFamily="18" charset="-128"/>
                <a:ea typeface="HGP明朝E" panose="02020900000000000000" pitchFamily="18" charset="-128"/>
              </a:rPr>
              <a:t>１</a:t>
            </a:r>
            <a:r>
              <a:rPr lang="en-US" altLang="ja-JP" sz="1400" dirty="0">
                <a:latin typeface="HGP明朝E" panose="02020900000000000000" pitchFamily="18" charset="-128"/>
                <a:ea typeface="HGP明朝E" panose="02020900000000000000" pitchFamily="18" charset="-128"/>
              </a:rPr>
              <a:t>×</a:t>
            </a:r>
            <a:r>
              <a:rPr lang="ja-JP" altLang="en-US" sz="1400" dirty="0">
                <a:latin typeface="HGP明朝E" panose="02020900000000000000" pitchFamily="18" charset="-128"/>
                <a:ea typeface="HGP明朝E" panose="02020900000000000000" pitchFamily="18" charset="-128"/>
              </a:rPr>
              <a:t>乾球温度 </a:t>
            </a:r>
            <a:br>
              <a:rPr lang="ja-JP" altLang="en-US" sz="1400" dirty="0">
                <a:latin typeface="HGP明朝E" panose="02020900000000000000" pitchFamily="18" charset="-128"/>
                <a:ea typeface="HGP明朝E" panose="02020900000000000000" pitchFamily="18" charset="-128"/>
              </a:rPr>
            </a:br>
            <a:r>
              <a:rPr lang="ja-JP" altLang="en-US" sz="1400" dirty="0">
                <a:latin typeface="HGP明朝E" panose="02020900000000000000" pitchFamily="18" charset="-128"/>
                <a:ea typeface="HGP明朝E" panose="02020900000000000000" pitchFamily="18" charset="-128"/>
              </a:rPr>
              <a:t>屋内：</a:t>
            </a:r>
            <a:r>
              <a:rPr lang="en-US" altLang="ja-JP" sz="1400" dirty="0">
                <a:latin typeface="HGP明朝E" panose="02020900000000000000" pitchFamily="18" charset="-128"/>
                <a:ea typeface="HGP明朝E" panose="02020900000000000000" pitchFamily="18" charset="-128"/>
              </a:rPr>
              <a:t>WBGT </a:t>
            </a:r>
            <a:r>
              <a:rPr lang="ja-JP" altLang="en-US" sz="1400" dirty="0">
                <a:latin typeface="HGP明朝E" panose="02020900000000000000" pitchFamily="18" charset="-128"/>
                <a:ea typeface="HGP明朝E" panose="02020900000000000000" pitchFamily="18" charset="-128"/>
              </a:rPr>
              <a:t>＝ ０</a:t>
            </a:r>
            <a:r>
              <a:rPr lang="en-US" altLang="ja-JP" sz="1400" dirty="0">
                <a:latin typeface="HGP明朝E" panose="02020900000000000000" pitchFamily="18" charset="-128"/>
                <a:ea typeface="HGP明朝E" panose="02020900000000000000" pitchFamily="18" charset="-128"/>
              </a:rPr>
              <a:t>.</a:t>
            </a:r>
            <a:r>
              <a:rPr lang="ja-JP" altLang="en-US" sz="1400" dirty="0">
                <a:latin typeface="HGP明朝E" panose="02020900000000000000" pitchFamily="18" charset="-128"/>
                <a:ea typeface="HGP明朝E" panose="02020900000000000000" pitchFamily="18" charset="-128"/>
              </a:rPr>
              <a:t>７</a:t>
            </a:r>
            <a:r>
              <a:rPr lang="en-US" altLang="ja-JP" sz="1400" dirty="0">
                <a:latin typeface="HGP明朝E" panose="02020900000000000000" pitchFamily="18" charset="-128"/>
                <a:ea typeface="HGP明朝E" panose="02020900000000000000" pitchFamily="18" charset="-128"/>
              </a:rPr>
              <a:t>×</a:t>
            </a:r>
            <a:r>
              <a:rPr lang="ja-JP" altLang="en-US" sz="1400" dirty="0">
                <a:latin typeface="HGP明朝E" panose="02020900000000000000" pitchFamily="18" charset="-128"/>
                <a:ea typeface="HGP明朝E" panose="02020900000000000000" pitchFamily="18" charset="-128"/>
              </a:rPr>
              <a:t>自然湿球温度＋０</a:t>
            </a:r>
            <a:r>
              <a:rPr lang="en-US" altLang="ja-JP" sz="1400" dirty="0">
                <a:latin typeface="HGP明朝E" panose="02020900000000000000" pitchFamily="18" charset="-128"/>
                <a:ea typeface="HGP明朝E" panose="02020900000000000000" pitchFamily="18" charset="-128"/>
              </a:rPr>
              <a:t>.</a:t>
            </a:r>
            <a:r>
              <a:rPr lang="ja-JP" altLang="en-US" sz="1400" dirty="0">
                <a:latin typeface="HGP明朝E" panose="02020900000000000000" pitchFamily="18" charset="-128"/>
                <a:ea typeface="HGP明朝E" panose="02020900000000000000" pitchFamily="18" charset="-128"/>
              </a:rPr>
              <a:t>３</a:t>
            </a:r>
            <a:r>
              <a:rPr lang="en-US" altLang="ja-JP" sz="1400" dirty="0">
                <a:latin typeface="HGP明朝E" panose="02020900000000000000" pitchFamily="18" charset="-128"/>
                <a:ea typeface="HGP明朝E" panose="02020900000000000000" pitchFamily="18" charset="-128"/>
              </a:rPr>
              <a:t>×</a:t>
            </a:r>
            <a:r>
              <a:rPr lang="ja-JP" altLang="en-US" sz="1400" dirty="0">
                <a:latin typeface="HGP明朝E" panose="02020900000000000000" pitchFamily="18" charset="-128"/>
                <a:ea typeface="HGP明朝E" panose="02020900000000000000" pitchFamily="18" charset="-128"/>
              </a:rPr>
              <a:t>黒球温度</a:t>
            </a:r>
            <a:endParaRPr lang="en-US" altLang="ja-JP" sz="1400" dirty="0">
              <a:latin typeface="HGP明朝E" panose="02020900000000000000" pitchFamily="18" charset="-128"/>
              <a:ea typeface="HGP明朝E" panose="02020900000000000000" pitchFamily="18" charset="-128"/>
            </a:endParaRPr>
          </a:p>
          <a:p>
            <a:pPr defTabSz="1022717">
              <a:defRPr/>
            </a:pPr>
            <a:endParaRPr lang="ja-JP" altLang="en-US" sz="1400" dirty="0">
              <a:latin typeface="HGP明朝E" panose="02020900000000000000" pitchFamily="18" charset="-128"/>
              <a:ea typeface="HGP明朝E" panose="02020900000000000000" pitchFamily="18" charset="-128"/>
            </a:endParaRPr>
          </a:p>
          <a:p>
            <a:pPr defTabSz="1022717">
              <a:defRPr/>
            </a:pPr>
            <a:r>
              <a:rPr lang="en-US" altLang="ja-JP" sz="1400" dirty="0">
                <a:latin typeface="HGP明朝E" panose="02020900000000000000" pitchFamily="18" charset="-128"/>
                <a:ea typeface="HGP明朝E" panose="02020900000000000000" pitchFamily="18" charset="-128"/>
              </a:rPr>
              <a:t>【</a:t>
            </a:r>
            <a:r>
              <a:rPr lang="ja-JP" altLang="en-US" sz="1400" dirty="0">
                <a:latin typeface="HGP明朝E" panose="02020900000000000000" pitchFamily="18" charset="-128"/>
                <a:ea typeface="HGP明朝E" panose="02020900000000000000" pitchFamily="18" charset="-128"/>
              </a:rPr>
              <a:t>熱中症対策のポイント</a:t>
            </a:r>
            <a:r>
              <a:rPr lang="en-US" altLang="ja-JP" sz="1400" dirty="0">
                <a:latin typeface="HGP明朝E" panose="02020900000000000000" pitchFamily="18" charset="-128"/>
                <a:ea typeface="HGP明朝E" panose="02020900000000000000" pitchFamily="18" charset="-128"/>
              </a:rPr>
              <a:t>】</a:t>
            </a:r>
          </a:p>
          <a:p>
            <a:r>
              <a:rPr lang="ja-JP" altLang="en-US" sz="1400" dirty="0">
                <a:latin typeface="HGP明朝E" panose="02020900000000000000" pitchFamily="18" charset="-128"/>
                <a:ea typeface="HGP明朝E" panose="02020900000000000000" pitchFamily="18" charset="-128"/>
              </a:rPr>
              <a:t>　①休憩場所の整備</a:t>
            </a:r>
            <a:r>
              <a:rPr lang="en-US" altLang="ja-JP" sz="1400" dirty="0">
                <a:latin typeface="HGP明朝E" panose="02020900000000000000" pitchFamily="18" charset="-128"/>
                <a:ea typeface="HGP明朝E" panose="02020900000000000000" pitchFamily="18" charset="-128"/>
              </a:rPr>
              <a:t>,</a:t>
            </a:r>
            <a:r>
              <a:rPr lang="ja-JP" altLang="en-US" sz="1400" dirty="0">
                <a:latin typeface="HGP明朝E" panose="02020900000000000000" pitchFamily="18" charset="-128"/>
                <a:ea typeface="HGP明朝E" panose="02020900000000000000" pitchFamily="18" charset="-128"/>
              </a:rPr>
              <a:t>熱への順化期間</a:t>
            </a:r>
            <a:r>
              <a:rPr lang="en-US" altLang="ja-JP" sz="1400" dirty="0">
                <a:latin typeface="HGP明朝E" panose="02020900000000000000" pitchFamily="18" charset="-128"/>
                <a:ea typeface="HGP明朝E" panose="02020900000000000000" pitchFamily="18" charset="-128"/>
              </a:rPr>
              <a:t>,</a:t>
            </a:r>
            <a:r>
              <a:rPr lang="ja-JP" altLang="en-US" sz="1400" dirty="0">
                <a:latin typeface="HGP明朝E" panose="02020900000000000000" pitchFamily="18" charset="-128"/>
                <a:ea typeface="HGP明朝E" panose="02020900000000000000" pitchFamily="18" charset="-128"/>
              </a:rPr>
              <a:t>　</a:t>
            </a:r>
            <a:r>
              <a:rPr lang="en-US" altLang="ja-JP" sz="1400" dirty="0">
                <a:latin typeface="HGP明朝E" panose="02020900000000000000" pitchFamily="18" charset="-128"/>
                <a:ea typeface="HGP明朝E" panose="02020900000000000000" pitchFamily="18" charset="-128"/>
              </a:rPr>
              <a:t>7</a:t>
            </a:r>
            <a:r>
              <a:rPr lang="ja-JP" altLang="en-US" sz="1400" dirty="0">
                <a:latin typeface="HGP明朝E" panose="02020900000000000000" pitchFamily="18" charset="-128"/>
                <a:ea typeface="HGP明朝E" panose="02020900000000000000" pitchFamily="18" charset="-128"/>
              </a:rPr>
              <a:t>日以上かけて徐々に順化</a:t>
            </a:r>
            <a:r>
              <a:rPr lang="en-US" altLang="ja-JP" sz="1400" dirty="0">
                <a:latin typeface="HGP明朝E" panose="02020900000000000000" pitchFamily="18" charset="-128"/>
                <a:ea typeface="HGP明朝E" panose="02020900000000000000" pitchFamily="18" charset="-128"/>
              </a:rPr>
              <a:t>,</a:t>
            </a:r>
            <a:r>
              <a:rPr lang="ja-JP" altLang="en-US" sz="1400" dirty="0">
                <a:latin typeface="HGP明朝E" panose="02020900000000000000" pitchFamily="18" charset="-128"/>
                <a:ea typeface="HGP明朝E" panose="02020900000000000000" pitchFamily="18" charset="-128"/>
              </a:rPr>
              <a:t>②水分・塩分の摂取</a:t>
            </a:r>
            <a:r>
              <a:rPr lang="en-US" altLang="ja-JP" sz="1400" dirty="0">
                <a:latin typeface="HGP明朝E" panose="02020900000000000000" pitchFamily="18" charset="-128"/>
                <a:ea typeface="HGP明朝E" panose="02020900000000000000" pitchFamily="18" charset="-128"/>
              </a:rPr>
              <a:t>,</a:t>
            </a:r>
            <a:r>
              <a:rPr lang="ja-JP" altLang="en-US" sz="1400" dirty="0">
                <a:latin typeface="HGP明朝E" panose="02020900000000000000" pitchFamily="18" charset="-128"/>
                <a:ea typeface="HGP明朝E" panose="02020900000000000000" pitchFamily="18" charset="-128"/>
              </a:rPr>
              <a:t>③透湿性・通気性の良い服装</a:t>
            </a:r>
            <a:r>
              <a:rPr lang="en-US" altLang="ja-JP" sz="1400" dirty="0">
                <a:latin typeface="HGP明朝E" panose="02020900000000000000" pitchFamily="18" charset="-128"/>
                <a:ea typeface="HGP明朝E" panose="02020900000000000000" pitchFamily="18" charset="-128"/>
              </a:rPr>
              <a:t>,</a:t>
            </a:r>
            <a:r>
              <a:rPr lang="ja-JP" altLang="en-US" sz="1400" dirty="0">
                <a:latin typeface="HGP明朝E" panose="02020900000000000000" pitchFamily="18" charset="-128"/>
                <a:ea typeface="HGP明朝E" panose="02020900000000000000" pitchFamily="18" charset="-128"/>
              </a:rPr>
              <a:t>④健康状態への配慮</a:t>
            </a:r>
            <a:r>
              <a:rPr lang="en-US" altLang="ja-JP" sz="1400" dirty="0">
                <a:latin typeface="HGP明朝E" panose="02020900000000000000" pitchFamily="18" charset="-128"/>
                <a:ea typeface="HGP明朝E" panose="02020900000000000000" pitchFamily="18" charset="-128"/>
              </a:rPr>
              <a:t>,</a:t>
            </a:r>
            <a:r>
              <a:rPr lang="ja-JP" altLang="en-US" sz="1400" dirty="0">
                <a:latin typeface="HGP明朝E" panose="02020900000000000000" pitchFamily="18" charset="-128"/>
                <a:ea typeface="HGP明朝E" panose="02020900000000000000" pitchFamily="18" charset="-128"/>
              </a:rPr>
              <a:t>⑤労働衛生教育</a:t>
            </a:r>
            <a:r>
              <a:rPr lang="en-US" altLang="ja-JP" sz="1400" dirty="0">
                <a:latin typeface="HGP明朝E" panose="02020900000000000000" pitchFamily="18" charset="-128"/>
                <a:ea typeface="HGP明朝E" panose="02020900000000000000" pitchFamily="18" charset="-128"/>
              </a:rPr>
              <a:t>,</a:t>
            </a:r>
            <a:r>
              <a:rPr lang="ja-JP" altLang="en-US" sz="1400" dirty="0">
                <a:latin typeface="HGP明朝E" panose="02020900000000000000" pitchFamily="18" charset="-128"/>
                <a:ea typeface="HGP明朝E" panose="02020900000000000000" pitchFamily="18" charset="-128"/>
              </a:rPr>
              <a:t>⑥緊急連絡網</a:t>
            </a:r>
            <a:r>
              <a:rPr lang="en-US" altLang="ja-JP" sz="1400" dirty="0">
                <a:latin typeface="HGP明朝E" panose="02020900000000000000" pitchFamily="18" charset="-128"/>
                <a:ea typeface="HGP明朝E" panose="02020900000000000000" pitchFamily="18" charset="-128"/>
              </a:rPr>
              <a:t>,</a:t>
            </a:r>
            <a:r>
              <a:rPr lang="ja-JP" altLang="en-US" sz="1400" dirty="0">
                <a:latin typeface="HGP明朝E" panose="02020900000000000000" pitchFamily="18" charset="-128"/>
                <a:ea typeface="HGP明朝E" panose="02020900000000000000" pitchFamily="18" charset="-128"/>
              </a:rPr>
              <a:t>手順書の整備</a:t>
            </a:r>
            <a:endParaRPr lang="ja-JP" altLang="ja-JP" sz="1400" dirty="0">
              <a:latin typeface="HGP明朝E" panose="02020900000000000000" pitchFamily="18" charset="-128"/>
              <a:ea typeface="HGP明朝E" panose="02020900000000000000" pitchFamily="18" charset="-128"/>
            </a:endParaRPr>
          </a:p>
        </p:txBody>
      </p:sp>
      <p:sp>
        <p:nvSpPr>
          <p:cNvPr id="2" name="スライド番号プレースホルダー 1"/>
          <p:cNvSpPr>
            <a:spLocks noGrp="1"/>
          </p:cNvSpPr>
          <p:nvPr>
            <p:ph type="sldNum" sz="quarter" idx="10"/>
          </p:nvPr>
        </p:nvSpPr>
        <p:spPr/>
        <p:txBody>
          <a:bodyPr/>
          <a:lstStyle/>
          <a:p>
            <a:fld id="{5F65748C-C6D8-4748-808C-1CEA1825BD04}" type="slidenum">
              <a:rPr kumimoji="1" lang="ja-JP" altLang="en-US" smtClean="0"/>
              <a:t>87</a:t>
            </a:fld>
            <a:endParaRPr kumimoji="1" lang="ja-JP" altLang="en-US"/>
          </a:p>
        </p:txBody>
      </p:sp>
    </p:spTree>
    <p:extLst>
      <p:ext uri="{BB962C8B-B14F-4D97-AF65-F5344CB8AC3E}">
        <p14:creationId xmlns:p14="http://schemas.microsoft.com/office/powerpoint/2010/main" val="3417303855"/>
      </p:ext>
    </p:extLst>
  </p:cSld>
  <p:clrMapOvr>
    <a:masterClrMapping/>
  </p:clrMapOvr>
</p:notes>
</file>

<file path=ppt/notesSlides/notesSlide8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lang="ja-JP" altLang="en-US" sz="1400" dirty="0">
                <a:latin typeface="HGP明朝E" panose="02020900000000000000" pitchFamily="18" charset="-128"/>
                <a:ea typeface="HGP明朝E" panose="02020900000000000000" pitchFamily="18" charset="-128"/>
              </a:rPr>
              <a:t>　厚生労働省から発表された</a:t>
            </a:r>
            <a:r>
              <a:rPr lang="en-US" altLang="ja-JP" sz="1400" dirty="0">
                <a:latin typeface="HGP明朝E" panose="02020900000000000000" pitchFamily="18" charset="-128"/>
                <a:ea typeface="HGP明朝E" panose="02020900000000000000" pitchFamily="18" charset="-128"/>
              </a:rPr>
              <a:t>,</a:t>
            </a:r>
            <a:r>
              <a:rPr lang="ja-JP" altLang="en-US" sz="1400" dirty="0">
                <a:latin typeface="HGP明朝E" panose="02020900000000000000" pitchFamily="18" charset="-128"/>
                <a:ea typeface="HGP明朝E" panose="02020900000000000000" pitchFamily="18" charset="-128"/>
              </a:rPr>
              <a:t>職場における熱中症による死傷災害の発生状況 </a:t>
            </a:r>
            <a:r>
              <a:rPr lang="en-US" altLang="ja-JP" sz="1400" dirty="0">
                <a:latin typeface="HGP明朝E" panose="02020900000000000000" pitchFamily="18" charset="-128"/>
                <a:ea typeface="HGP明朝E" panose="02020900000000000000" pitchFamily="18" charset="-128"/>
              </a:rPr>
              <a:t>(</a:t>
            </a:r>
            <a:r>
              <a:rPr lang="ja-JP" altLang="en-US" sz="1400" dirty="0">
                <a:latin typeface="HGP明朝E" panose="02020900000000000000" pitchFamily="18" charset="-128"/>
                <a:ea typeface="HGP明朝E" panose="02020900000000000000" pitchFamily="18" charset="-128"/>
              </a:rPr>
              <a:t>平成</a:t>
            </a:r>
            <a:r>
              <a:rPr lang="en-US" altLang="ja-JP" sz="1400" dirty="0">
                <a:latin typeface="HGP明朝E" panose="02020900000000000000" pitchFamily="18" charset="-128"/>
                <a:ea typeface="HGP明朝E" panose="02020900000000000000" pitchFamily="18" charset="-128"/>
              </a:rPr>
              <a:t>28</a:t>
            </a:r>
            <a:r>
              <a:rPr lang="ja-JP" altLang="en-US" sz="1400" dirty="0">
                <a:latin typeface="HGP明朝E" panose="02020900000000000000" pitchFamily="18" charset="-128"/>
                <a:ea typeface="HGP明朝E" panose="02020900000000000000" pitchFamily="18" charset="-128"/>
              </a:rPr>
              <a:t>年１月末時点速報値</a:t>
            </a:r>
            <a:r>
              <a:rPr lang="en-US" altLang="ja-JP" sz="1400" dirty="0">
                <a:latin typeface="HGP明朝E" panose="02020900000000000000" pitchFamily="18" charset="-128"/>
                <a:ea typeface="HGP明朝E" panose="02020900000000000000" pitchFamily="18" charset="-128"/>
              </a:rPr>
              <a:t>)</a:t>
            </a:r>
            <a:r>
              <a:rPr lang="ja-JP" altLang="en-US" sz="1400" dirty="0">
                <a:latin typeface="HGP明朝E" panose="02020900000000000000" pitchFamily="18" charset="-128"/>
                <a:ea typeface="HGP明朝E" panose="02020900000000000000" pitchFamily="18" charset="-128"/>
              </a:rPr>
              <a:t> </a:t>
            </a:r>
            <a:endParaRPr lang="en-US" altLang="ja-JP" sz="1400" dirty="0">
              <a:latin typeface="HGP明朝E" panose="02020900000000000000" pitchFamily="18" charset="-128"/>
              <a:ea typeface="HGP明朝E" panose="02020900000000000000" pitchFamily="18" charset="-128"/>
            </a:endParaRPr>
          </a:p>
          <a:p>
            <a:endParaRPr lang="ja-JP" altLang="en-US" sz="1400" dirty="0">
              <a:latin typeface="HGP明朝E" panose="02020900000000000000" pitchFamily="18" charset="-128"/>
              <a:ea typeface="HGP明朝E" panose="02020900000000000000" pitchFamily="18" charset="-128"/>
            </a:endParaRPr>
          </a:p>
          <a:p>
            <a:pPr>
              <a:lnSpc>
                <a:spcPts val="2064"/>
              </a:lnSpc>
            </a:pPr>
            <a:r>
              <a:rPr lang="ja-JP" altLang="en-US" sz="1400" dirty="0">
                <a:latin typeface="HGP明朝E" panose="02020900000000000000" pitchFamily="18" charset="-128"/>
                <a:ea typeface="HGP明朝E" panose="02020900000000000000" pitchFamily="18" charset="-128"/>
              </a:rPr>
              <a:t>　熱中症による死傷者数の推移</a:t>
            </a:r>
            <a:r>
              <a:rPr lang="en-US" altLang="ja-JP" sz="1400" dirty="0">
                <a:latin typeface="HGP明朝E" panose="02020900000000000000" pitchFamily="18" charset="-128"/>
                <a:ea typeface="HGP明朝E" panose="02020900000000000000" pitchFamily="18" charset="-128"/>
              </a:rPr>
              <a:t>(</a:t>
            </a:r>
            <a:r>
              <a:rPr lang="ja-JP" altLang="en-US" sz="1400" dirty="0">
                <a:latin typeface="HGP明朝E" panose="02020900000000000000" pitchFamily="18" charset="-128"/>
                <a:ea typeface="HGP明朝E" panose="02020900000000000000" pitchFamily="18" charset="-128"/>
              </a:rPr>
              <a:t>平成</a:t>
            </a:r>
            <a:r>
              <a:rPr lang="en-US" altLang="ja-JP" sz="1400" dirty="0">
                <a:latin typeface="HGP明朝E" panose="02020900000000000000" pitchFamily="18" charset="-128"/>
                <a:ea typeface="HGP明朝E" panose="02020900000000000000" pitchFamily="18" charset="-128"/>
              </a:rPr>
              <a:t>18</a:t>
            </a:r>
            <a:r>
              <a:rPr lang="ja-JP" altLang="en-US" sz="1400" dirty="0">
                <a:latin typeface="HGP明朝E" panose="02020900000000000000" pitchFamily="18" charset="-128"/>
                <a:ea typeface="HGP明朝E" panose="02020900000000000000" pitchFamily="18" charset="-128"/>
              </a:rPr>
              <a:t>～</a:t>
            </a:r>
            <a:r>
              <a:rPr lang="en-US" altLang="ja-JP" sz="1400" dirty="0">
                <a:latin typeface="HGP明朝E" panose="02020900000000000000" pitchFamily="18" charset="-128"/>
                <a:ea typeface="HGP明朝E" panose="02020900000000000000" pitchFamily="18" charset="-128"/>
              </a:rPr>
              <a:t>27</a:t>
            </a:r>
            <a:r>
              <a:rPr lang="ja-JP" altLang="en-US" sz="1400" dirty="0">
                <a:latin typeface="HGP明朝E" panose="02020900000000000000" pitchFamily="18" charset="-128"/>
                <a:ea typeface="HGP明朝E" panose="02020900000000000000" pitchFamily="18" charset="-128"/>
              </a:rPr>
              <a:t>年分</a:t>
            </a:r>
            <a:r>
              <a:rPr lang="en-US" altLang="ja-JP" sz="1400" dirty="0">
                <a:latin typeface="HGP明朝E" panose="02020900000000000000" pitchFamily="18" charset="-128"/>
                <a:ea typeface="HGP明朝E" panose="02020900000000000000" pitchFamily="18" charset="-128"/>
              </a:rPr>
              <a:t>)</a:t>
            </a:r>
            <a:r>
              <a:rPr lang="ja-JP" altLang="en-US" sz="1400" dirty="0">
                <a:latin typeface="HGP明朝E" panose="02020900000000000000" pitchFamily="18" charset="-128"/>
                <a:ea typeface="HGP明朝E" panose="02020900000000000000" pitchFamily="18" charset="-128"/>
              </a:rPr>
              <a:t> 過去</a:t>
            </a:r>
            <a:r>
              <a:rPr lang="en-US" altLang="ja-JP" sz="1400" dirty="0">
                <a:latin typeface="HGP明朝E" panose="02020900000000000000" pitchFamily="18" charset="-128"/>
                <a:ea typeface="HGP明朝E" panose="02020900000000000000" pitchFamily="18" charset="-128"/>
              </a:rPr>
              <a:t>10</a:t>
            </a:r>
            <a:r>
              <a:rPr lang="ja-JP" altLang="en-US" sz="1400" dirty="0">
                <a:latin typeface="HGP明朝E" panose="02020900000000000000" pitchFamily="18" charset="-128"/>
                <a:ea typeface="HGP明朝E" panose="02020900000000000000" pitchFamily="18" charset="-128"/>
              </a:rPr>
              <a:t>年間</a:t>
            </a:r>
            <a:r>
              <a:rPr lang="en-US" altLang="ja-JP" sz="1400" dirty="0">
                <a:latin typeface="HGP明朝E" panose="02020900000000000000" pitchFamily="18" charset="-128"/>
                <a:ea typeface="HGP明朝E" panose="02020900000000000000" pitchFamily="18" charset="-128"/>
              </a:rPr>
              <a:t>(</a:t>
            </a:r>
            <a:r>
              <a:rPr lang="ja-JP" altLang="en-US" sz="1400" dirty="0">
                <a:latin typeface="HGP明朝E" panose="02020900000000000000" pitchFamily="18" charset="-128"/>
                <a:ea typeface="HGP明朝E" panose="02020900000000000000" pitchFamily="18" charset="-128"/>
              </a:rPr>
              <a:t>平成</a:t>
            </a:r>
            <a:r>
              <a:rPr lang="en-US" altLang="ja-JP" sz="1400" dirty="0">
                <a:latin typeface="HGP明朝E" panose="02020900000000000000" pitchFamily="18" charset="-128"/>
                <a:ea typeface="HGP明朝E" panose="02020900000000000000" pitchFamily="18" charset="-128"/>
              </a:rPr>
              <a:t>18</a:t>
            </a:r>
            <a:r>
              <a:rPr lang="ja-JP" altLang="en-US" sz="1400" dirty="0">
                <a:latin typeface="HGP明朝E" panose="02020900000000000000" pitchFamily="18" charset="-128"/>
                <a:ea typeface="HGP明朝E" panose="02020900000000000000" pitchFamily="18" charset="-128"/>
              </a:rPr>
              <a:t>～</a:t>
            </a:r>
            <a:r>
              <a:rPr lang="en-US" altLang="ja-JP" sz="1400" dirty="0">
                <a:latin typeface="HGP明朝E" panose="02020900000000000000" pitchFamily="18" charset="-128"/>
                <a:ea typeface="HGP明朝E" panose="02020900000000000000" pitchFamily="18" charset="-128"/>
              </a:rPr>
              <a:t>27</a:t>
            </a:r>
            <a:r>
              <a:rPr lang="ja-JP" altLang="en-US" sz="1400" dirty="0">
                <a:latin typeface="HGP明朝E" panose="02020900000000000000" pitchFamily="18" charset="-128"/>
                <a:ea typeface="HGP明朝E" panose="02020900000000000000" pitchFamily="18" charset="-128"/>
              </a:rPr>
              <a:t>年</a:t>
            </a:r>
            <a:r>
              <a:rPr lang="en-US" altLang="ja-JP" sz="1400" dirty="0">
                <a:latin typeface="HGP明朝E" panose="02020900000000000000" pitchFamily="18" charset="-128"/>
                <a:ea typeface="HGP明朝E" panose="02020900000000000000" pitchFamily="18" charset="-128"/>
              </a:rPr>
              <a:t>)</a:t>
            </a:r>
            <a:r>
              <a:rPr lang="ja-JP" altLang="en-US" sz="1400" dirty="0">
                <a:latin typeface="HGP明朝E" panose="02020900000000000000" pitchFamily="18" charset="-128"/>
                <a:ea typeface="HGP明朝E" panose="02020900000000000000" pitchFamily="18" charset="-128"/>
              </a:rPr>
              <a:t>の職場での熱中症による死亡者及び休業４日以上の業務上疾病者の数</a:t>
            </a:r>
            <a:r>
              <a:rPr lang="en-US" altLang="ja-JP" sz="1400" dirty="0">
                <a:latin typeface="HGP明朝E" panose="02020900000000000000" pitchFamily="18" charset="-128"/>
                <a:ea typeface="HGP明朝E" panose="02020900000000000000" pitchFamily="18" charset="-128"/>
              </a:rPr>
              <a:t>(</a:t>
            </a:r>
            <a:r>
              <a:rPr lang="ja-JP" altLang="en-US" sz="1400" dirty="0">
                <a:latin typeface="HGP明朝E" panose="02020900000000000000" pitchFamily="18" charset="-128"/>
                <a:ea typeface="HGP明朝E" panose="02020900000000000000" pitchFamily="18" charset="-128"/>
              </a:rPr>
              <a:t>以下合わせて</a:t>
            </a:r>
            <a:r>
              <a:rPr lang="en-US" altLang="ja-JP" sz="1400" dirty="0">
                <a:latin typeface="HGP明朝E" panose="02020900000000000000" pitchFamily="18" charset="-128"/>
                <a:ea typeface="HGP明朝E" panose="02020900000000000000" pitchFamily="18" charset="-128"/>
              </a:rPr>
              <a:t>｢</a:t>
            </a:r>
            <a:r>
              <a:rPr lang="ja-JP" altLang="en-US" sz="1400" dirty="0">
                <a:latin typeface="HGP明朝E" panose="02020900000000000000" pitchFamily="18" charset="-128"/>
                <a:ea typeface="HGP明朝E" panose="02020900000000000000" pitchFamily="18" charset="-128"/>
              </a:rPr>
              <a:t>死傷者数</a:t>
            </a:r>
            <a:r>
              <a:rPr lang="en-US" altLang="ja-JP" sz="1400" dirty="0">
                <a:latin typeface="HGP明朝E" panose="02020900000000000000" pitchFamily="18" charset="-128"/>
                <a:ea typeface="HGP明朝E" panose="02020900000000000000" pitchFamily="18" charset="-128"/>
              </a:rPr>
              <a:t>｣</a:t>
            </a:r>
            <a:r>
              <a:rPr lang="ja-JP" altLang="en-US" sz="1400" dirty="0">
                <a:latin typeface="HGP明朝E" panose="02020900000000000000" pitchFamily="18" charset="-128"/>
                <a:ea typeface="HGP明朝E" panose="02020900000000000000" pitchFamily="18" charset="-128"/>
              </a:rPr>
              <a:t>という。</a:t>
            </a:r>
            <a:r>
              <a:rPr lang="en-US" altLang="ja-JP" sz="1400" dirty="0">
                <a:latin typeface="HGP明朝E" panose="02020900000000000000" pitchFamily="18" charset="-128"/>
                <a:ea typeface="HGP明朝E" panose="02020900000000000000" pitchFamily="18" charset="-128"/>
              </a:rPr>
              <a:t>)</a:t>
            </a:r>
            <a:r>
              <a:rPr lang="ja-JP" altLang="en-US" sz="1400" dirty="0">
                <a:latin typeface="HGP明朝E" panose="02020900000000000000" pitchFamily="18" charset="-128"/>
                <a:ea typeface="HGP明朝E" panose="02020900000000000000" pitchFamily="18" charset="-128"/>
              </a:rPr>
              <a:t>をみると</a:t>
            </a:r>
            <a:r>
              <a:rPr lang="en-US" altLang="ja-JP" sz="1400" dirty="0">
                <a:latin typeface="HGP明朝E" panose="02020900000000000000" pitchFamily="18" charset="-128"/>
                <a:ea typeface="HGP明朝E" panose="02020900000000000000" pitchFamily="18" charset="-128"/>
              </a:rPr>
              <a:t>,</a:t>
            </a:r>
            <a:r>
              <a:rPr lang="ja-JP" altLang="en-US" sz="1400" dirty="0">
                <a:latin typeface="HGP明朝E" panose="02020900000000000000" pitchFamily="18" charset="-128"/>
                <a:ea typeface="HGP明朝E" panose="02020900000000000000" pitchFamily="18" charset="-128"/>
              </a:rPr>
              <a:t>平成</a:t>
            </a:r>
            <a:r>
              <a:rPr lang="en-US" altLang="ja-JP" sz="1400" dirty="0">
                <a:latin typeface="HGP明朝E" panose="02020900000000000000" pitchFamily="18" charset="-128"/>
                <a:ea typeface="HGP明朝E" panose="02020900000000000000" pitchFamily="18" charset="-128"/>
              </a:rPr>
              <a:t>22</a:t>
            </a:r>
            <a:r>
              <a:rPr lang="ja-JP" altLang="en-US" sz="1400" dirty="0">
                <a:latin typeface="HGP明朝E" panose="02020900000000000000" pitchFamily="18" charset="-128"/>
                <a:ea typeface="HGP明朝E" panose="02020900000000000000" pitchFamily="18" charset="-128"/>
              </a:rPr>
              <a:t>年に</a:t>
            </a:r>
            <a:r>
              <a:rPr lang="en-US" altLang="ja-JP" sz="1400" dirty="0">
                <a:latin typeface="HGP明朝E" panose="02020900000000000000" pitchFamily="18" charset="-128"/>
                <a:ea typeface="HGP明朝E" panose="02020900000000000000" pitchFamily="18" charset="-128"/>
              </a:rPr>
              <a:t>656</a:t>
            </a:r>
            <a:r>
              <a:rPr lang="ja-JP" altLang="en-US" sz="1400" dirty="0">
                <a:latin typeface="HGP明朝E" panose="02020900000000000000" pitchFamily="18" charset="-128"/>
                <a:ea typeface="HGP明朝E" panose="02020900000000000000" pitchFamily="18" charset="-128"/>
              </a:rPr>
              <a:t>人と最多であり</a:t>
            </a:r>
            <a:r>
              <a:rPr lang="en-US" altLang="ja-JP" sz="1400" dirty="0">
                <a:latin typeface="HGP明朝E" panose="02020900000000000000" pitchFamily="18" charset="-128"/>
                <a:ea typeface="HGP明朝E" panose="02020900000000000000" pitchFamily="18" charset="-128"/>
              </a:rPr>
              <a:t>,</a:t>
            </a:r>
            <a:r>
              <a:rPr lang="ja-JP" altLang="en-US" sz="1400" dirty="0">
                <a:latin typeface="HGP明朝E" panose="02020900000000000000" pitchFamily="18" charset="-128"/>
                <a:ea typeface="HGP明朝E" panose="02020900000000000000" pitchFamily="18" charset="-128"/>
              </a:rPr>
              <a:t>その後も</a:t>
            </a:r>
            <a:r>
              <a:rPr lang="en-US" altLang="ja-JP" sz="1400" dirty="0">
                <a:latin typeface="HGP明朝E" panose="02020900000000000000" pitchFamily="18" charset="-128"/>
                <a:ea typeface="HGP明朝E" panose="02020900000000000000" pitchFamily="18" charset="-128"/>
              </a:rPr>
              <a:t>400</a:t>
            </a:r>
            <a:r>
              <a:rPr lang="ja-JP" altLang="en-US" sz="1400" dirty="0">
                <a:latin typeface="HGP明朝E" panose="02020900000000000000" pitchFamily="18" charset="-128"/>
                <a:ea typeface="HGP明朝E" panose="02020900000000000000" pitchFamily="18" charset="-128"/>
              </a:rPr>
              <a:t>～</a:t>
            </a:r>
            <a:r>
              <a:rPr lang="en-US" altLang="ja-JP" sz="1400" dirty="0">
                <a:latin typeface="HGP明朝E" panose="02020900000000000000" pitchFamily="18" charset="-128"/>
                <a:ea typeface="HGP明朝E" panose="02020900000000000000" pitchFamily="18" charset="-128"/>
              </a:rPr>
              <a:t>500</a:t>
            </a:r>
            <a:r>
              <a:rPr lang="ja-JP" altLang="en-US" sz="1400" dirty="0">
                <a:latin typeface="HGP明朝E" panose="02020900000000000000" pitchFamily="18" charset="-128"/>
                <a:ea typeface="HGP明朝E" panose="02020900000000000000" pitchFamily="18" charset="-128"/>
              </a:rPr>
              <a:t>人台で推移している。</a:t>
            </a:r>
            <a:endParaRPr lang="en-US" altLang="ja-JP" sz="1400" dirty="0">
              <a:latin typeface="HGP明朝E" panose="02020900000000000000" pitchFamily="18" charset="-128"/>
              <a:ea typeface="HGP明朝E" panose="02020900000000000000" pitchFamily="18" charset="-128"/>
            </a:endParaRPr>
          </a:p>
          <a:p>
            <a:pPr>
              <a:lnSpc>
                <a:spcPts val="2064"/>
              </a:lnSpc>
            </a:pPr>
            <a:r>
              <a:rPr lang="ja-JP" altLang="en-US" sz="1400" dirty="0">
                <a:latin typeface="HGP明朝E" panose="02020900000000000000" pitchFamily="18" charset="-128"/>
                <a:ea typeface="HGP明朝E" panose="02020900000000000000" pitchFamily="18" charset="-128"/>
              </a:rPr>
              <a:t>　平成</a:t>
            </a:r>
            <a:r>
              <a:rPr lang="en-US" altLang="ja-JP" sz="1400" dirty="0">
                <a:latin typeface="HGP明朝E" panose="02020900000000000000" pitchFamily="18" charset="-128"/>
                <a:ea typeface="HGP明朝E" panose="02020900000000000000" pitchFamily="18" charset="-128"/>
              </a:rPr>
              <a:t>27</a:t>
            </a:r>
            <a:r>
              <a:rPr lang="ja-JP" altLang="en-US" sz="1400" dirty="0">
                <a:latin typeface="HGP明朝E" panose="02020900000000000000" pitchFamily="18" charset="-128"/>
                <a:ea typeface="HGP明朝E" panose="02020900000000000000" pitchFamily="18" charset="-128"/>
              </a:rPr>
              <a:t>年の死亡者数は</a:t>
            </a:r>
            <a:r>
              <a:rPr lang="en-US" altLang="ja-JP" sz="1400" dirty="0">
                <a:latin typeface="HGP明朝E" panose="02020900000000000000" pitchFamily="18" charset="-128"/>
                <a:ea typeface="HGP明朝E" panose="02020900000000000000" pitchFamily="18" charset="-128"/>
              </a:rPr>
              <a:t>32</a:t>
            </a:r>
            <a:r>
              <a:rPr lang="ja-JP" altLang="en-US" sz="1400" dirty="0">
                <a:latin typeface="HGP明朝E" panose="02020900000000000000" pitchFamily="18" charset="-128"/>
                <a:ea typeface="HGP明朝E" panose="02020900000000000000" pitchFamily="18" charset="-128"/>
              </a:rPr>
              <a:t>人と過去</a:t>
            </a:r>
            <a:r>
              <a:rPr lang="en-US" altLang="ja-JP" sz="1400" dirty="0">
                <a:latin typeface="HGP明朝E" panose="02020900000000000000" pitchFamily="18" charset="-128"/>
                <a:ea typeface="HGP明朝E" panose="02020900000000000000" pitchFamily="18" charset="-128"/>
              </a:rPr>
              <a:t>10</a:t>
            </a:r>
            <a:r>
              <a:rPr lang="ja-JP" altLang="en-US" sz="1400" dirty="0">
                <a:latin typeface="HGP明朝E" panose="02020900000000000000" pitchFamily="18" charset="-128"/>
                <a:ea typeface="HGP明朝E" panose="02020900000000000000" pitchFamily="18" charset="-128"/>
              </a:rPr>
              <a:t>年間で２番目に多くなっている。</a:t>
            </a:r>
            <a:endParaRPr lang="en-US" altLang="ja-JP" sz="1400" dirty="0">
              <a:latin typeface="HGP明朝E" panose="02020900000000000000" pitchFamily="18" charset="-128"/>
              <a:ea typeface="HGP明朝E" panose="02020900000000000000" pitchFamily="18" charset="-128"/>
            </a:endParaRPr>
          </a:p>
          <a:p>
            <a:pPr>
              <a:lnSpc>
                <a:spcPts val="2064"/>
              </a:lnSpc>
            </a:pPr>
            <a:r>
              <a:rPr lang="ja-JP" altLang="en-US" sz="1400" dirty="0">
                <a:latin typeface="HGP明朝E" panose="02020900000000000000" pitchFamily="18" charset="-128"/>
                <a:ea typeface="HGP明朝E" panose="02020900000000000000" pitchFamily="18" charset="-128"/>
              </a:rPr>
              <a:t>　 </a:t>
            </a:r>
            <a:r>
              <a:rPr lang="en-US" altLang="ja-JP" sz="1400" dirty="0">
                <a:latin typeface="HGP明朝E" panose="02020900000000000000" pitchFamily="18" charset="-128"/>
                <a:ea typeface="HGP明朝E" panose="02020900000000000000" pitchFamily="18" charset="-128"/>
              </a:rPr>
              <a:t>(</a:t>
            </a:r>
            <a:r>
              <a:rPr lang="ja-JP" altLang="en-US" sz="1400" dirty="0">
                <a:latin typeface="HGP明朝E" panose="02020900000000000000" pitchFamily="18" charset="-128"/>
                <a:ea typeface="HGP明朝E" panose="02020900000000000000" pitchFamily="18" charset="-128"/>
              </a:rPr>
              <a:t> 厚生労働省ホームページから抜粋 </a:t>
            </a:r>
            <a:r>
              <a:rPr lang="en-US" altLang="ja-JP" sz="1400" dirty="0">
                <a:latin typeface="HGP明朝E" panose="02020900000000000000" pitchFamily="18" charset="-128"/>
                <a:ea typeface="HGP明朝E" panose="02020900000000000000" pitchFamily="18" charset="-128"/>
              </a:rPr>
              <a:t>)</a:t>
            </a:r>
            <a:endParaRPr lang="ja-JP" altLang="en-US" sz="1400" dirty="0">
              <a:latin typeface="HGP明朝E" panose="02020900000000000000" pitchFamily="18" charset="-128"/>
              <a:ea typeface="HGP明朝E" panose="02020900000000000000" pitchFamily="18" charset="-128"/>
            </a:endParaRPr>
          </a:p>
        </p:txBody>
      </p:sp>
      <p:sp>
        <p:nvSpPr>
          <p:cNvPr id="4" name="スライド番号プレースホルダー 3"/>
          <p:cNvSpPr>
            <a:spLocks noGrp="1"/>
          </p:cNvSpPr>
          <p:nvPr>
            <p:ph type="sldNum" sz="quarter" idx="10"/>
          </p:nvPr>
        </p:nvSpPr>
        <p:spPr/>
        <p:txBody>
          <a:bodyPr/>
          <a:lstStyle/>
          <a:p>
            <a:fld id="{42F05900-31AE-40EC-86E8-9D1650B2F976}" type="slidenum">
              <a:rPr kumimoji="1" lang="ja-JP" altLang="en-US" smtClean="0"/>
              <a:t>88</a:t>
            </a:fld>
            <a:endParaRPr kumimoji="1" lang="ja-JP" altLang="en-US"/>
          </a:p>
        </p:txBody>
      </p:sp>
    </p:spTree>
    <p:extLst>
      <p:ext uri="{BB962C8B-B14F-4D97-AF65-F5344CB8AC3E}">
        <p14:creationId xmlns:p14="http://schemas.microsoft.com/office/powerpoint/2010/main" val="73274782"/>
      </p:ext>
    </p:extLst>
  </p:cSld>
  <p:clrMapOvr>
    <a:masterClrMapping/>
  </p:clrMapOvr>
</p:notes>
</file>

<file path=ppt/notesSlides/notesSlide8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5650" name="スライド イメージ プレースホルダ 1"/>
          <p:cNvSpPr>
            <a:spLocks noGrp="1" noRot="1" noChangeAspect="1" noTextEdit="1"/>
          </p:cNvSpPr>
          <p:nvPr>
            <p:ph type="sldImg"/>
          </p:nvPr>
        </p:nvSpPr>
        <p:spPr>
          <a:xfrm>
            <a:off x="1154113" y="741363"/>
            <a:ext cx="4814887" cy="3889375"/>
          </a:xfrm>
          <a:prstGeom prst="rect">
            <a:avLst/>
          </a:prstGeom>
          <a:ln/>
        </p:spPr>
      </p:sp>
      <p:sp>
        <p:nvSpPr>
          <p:cNvPr id="155651" name="ノート プレースホルダ 2"/>
          <p:cNvSpPr>
            <a:spLocks noGrp="1" noChangeAspect="1"/>
          </p:cNvSpPr>
          <p:nvPr>
            <p:ph type="body" idx="1"/>
          </p:nvPr>
        </p:nvSpPr>
        <p:spPr>
          <a:xfrm>
            <a:off x="1157699" y="4890047"/>
            <a:ext cx="4880754" cy="4794037"/>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defTabSz="1022717">
              <a:lnSpc>
                <a:spcPts val="2064"/>
              </a:lnSpc>
              <a:defRPr/>
            </a:pPr>
            <a:r>
              <a:rPr lang="ja-JP" altLang="en-US" sz="1400" dirty="0">
                <a:latin typeface="HGP明朝E" panose="02020900000000000000" pitchFamily="18" charset="-128"/>
                <a:ea typeface="HGP明朝E" panose="02020900000000000000" pitchFamily="18" charset="-128"/>
              </a:rPr>
              <a:t>　高気圧障害の酸素中毒とは</a:t>
            </a:r>
            <a:r>
              <a:rPr lang="en-US" altLang="ja-JP" sz="1400" dirty="0">
                <a:latin typeface="HGP明朝E" panose="02020900000000000000" pitchFamily="18" charset="-128"/>
                <a:ea typeface="HGP明朝E" panose="02020900000000000000" pitchFamily="18" charset="-128"/>
              </a:rPr>
              <a:t>,</a:t>
            </a:r>
            <a:r>
              <a:rPr lang="ja-JP" altLang="en-US" sz="1400" dirty="0">
                <a:latin typeface="HGP明朝E" panose="02020900000000000000" pitchFamily="18" charset="-128"/>
                <a:ea typeface="HGP明朝E" panose="02020900000000000000" pitchFamily="18" charset="-128"/>
              </a:rPr>
              <a:t>中枢神経が冒される急性酸素中毒と肺が冒される慢性酸素中毒があり</a:t>
            </a:r>
            <a:r>
              <a:rPr lang="en-US" altLang="ja-JP" sz="1400" dirty="0">
                <a:latin typeface="HGP明朝E" panose="02020900000000000000" pitchFamily="18" charset="-128"/>
                <a:ea typeface="HGP明朝E" panose="02020900000000000000" pitchFamily="18" charset="-128"/>
              </a:rPr>
              <a:t>,</a:t>
            </a:r>
            <a:r>
              <a:rPr lang="ja-JP" altLang="en-US" sz="1400" dirty="0">
                <a:latin typeface="HGP明朝E" panose="02020900000000000000" pitchFamily="18" charset="-128"/>
                <a:ea typeface="HGP明朝E" panose="02020900000000000000" pitchFamily="18" charset="-128"/>
              </a:rPr>
              <a:t>麻酔作用のような窒素中毒</a:t>
            </a:r>
            <a:r>
              <a:rPr lang="en-US" altLang="ja-JP" sz="1400" dirty="0">
                <a:latin typeface="HGP明朝E" panose="02020900000000000000" pitchFamily="18" charset="-128"/>
                <a:ea typeface="HGP明朝E" panose="02020900000000000000" pitchFamily="18" charset="-128"/>
              </a:rPr>
              <a:t>,</a:t>
            </a:r>
            <a:r>
              <a:rPr lang="ja-JP" altLang="en-US" sz="1400" dirty="0">
                <a:latin typeface="HGP明朝E" panose="02020900000000000000" pitchFamily="18" charset="-128"/>
                <a:ea typeface="HGP明朝E" panose="02020900000000000000" pitchFamily="18" charset="-128"/>
              </a:rPr>
              <a:t>呼吸困難・意識障害になる炭酸ガス中毒がある。</a:t>
            </a:r>
            <a:endParaRPr lang="en-US" altLang="ja-JP" sz="1400" dirty="0">
              <a:latin typeface="HGP明朝E" panose="02020900000000000000" pitchFamily="18" charset="-128"/>
              <a:ea typeface="HGP明朝E" panose="02020900000000000000" pitchFamily="18" charset="-128"/>
            </a:endParaRPr>
          </a:p>
          <a:p>
            <a:pPr defTabSz="1022717">
              <a:defRPr/>
            </a:pPr>
            <a:r>
              <a:rPr lang="ja-JP" altLang="en-US" sz="1400" dirty="0">
                <a:latin typeface="HGP明朝E" panose="02020900000000000000" pitchFamily="18" charset="-128"/>
                <a:ea typeface="HGP明朝E" panose="02020900000000000000" pitchFamily="18" charset="-128"/>
              </a:rPr>
              <a:t>　そして圧力が下がると体内で気泡化し</a:t>
            </a:r>
            <a:r>
              <a:rPr lang="en-US" altLang="ja-JP" sz="1400" dirty="0">
                <a:latin typeface="HGP明朝E" panose="02020900000000000000" pitchFamily="18" charset="-128"/>
                <a:ea typeface="HGP明朝E" panose="02020900000000000000" pitchFamily="18" charset="-128"/>
              </a:rPr>
              <a:t>,</a:t>
            </a:r>
            <a:r>
              <a:rPr lang="ja-JP" altLang="en-US" sz="1400" dirty="0">
                <a:latin typeface="HGP明朝E" panose="02020900000000000000" pitchFamily="18" charset="-128"/>
                <a:ea typeface="HGP明朝E" panose="02020900000000000000" pitchFamily="18" charset="-128"/>
              </a:rPr>
              <a:t>重い場合は多数の気泡により脳や肺が冒される減圧症になる。</a:t>
            </a:r>
            <a:endParaRPr lang="en-US" altLang="ja-JP" sz="1400" dirty="0">
              <a:latin typeface="HGP明朝E" panose="02020900000000000000" pitchFamily="18" charset="-128"/>
              <a:ea typeface="HGP明朝E" panose="02020900000000000000" pitchFamily="18" charset="-128"/>
            </a:endParaRPr>
          </a:p>
          <a:p>
            <a:pPr defTabSz="1022717">
              <a:lnSpc>
                <a:spcPts val="2064"/>
              </a:lnSpc>
              <a:defRPr/>
            </a:pPr>
            <a:r>
              <a:rPr lang="ja-JP" altLang="en-US" sz="1400" dirty="0">
                <a:latin typeface="HGP明朝E" panose="02020900000000000000" pitchFamily="18" charset="-128"/>
                <a:ea typeface="HGP明朝E" panose="02020900000000000000" pitchFamily="18" charset="-128"/>
              </a:rPr>
              <a:t>　　　　　　</a:t>
            </a:r>
          </a:p>
          <a:p>
            <a:pPr defTabSz="1022717">
              <a:defRPr/>
            </a:pPr>
            <a:r>
              <a:rPr lang="en-US" altLang="ja-JP" sz="1400" dirty="0">
                <a:latin typeface="HGP明朝E" panose="02020900000000000000" pitchFamily="18" charset="-128"/>
                <a:ea typeface="HGP明朝E" panose="02020900000000000000" pitchFamily="18" charset="-128"/>
              </a:rPr>
              <a:t>【</a:t>
            </a:r>
            <a:r>
              <a:rPr lang="ja-JP" altLang="en-US" sz="1400" dirty="0">
                <a:latin typeface="HGP明朝E" panose="02020900000000000000" pitchFamily="18" charset="-128"/>
                <a:ea typeface="HGP明朝E" panose="02020900000000000000" pitchFamily="18" charset="-128"/>
              </a:rPr>
              <a:t>高気圧障害防止対策のポイント</a:t>
            </a:r>
            <a:r>
              <a:rPr lang="en-US" altLang="ja-JP" sz="1400" dirty="0">
                <a:latin typeface="HGP明朝E" panose="02020900000000000000" pitchFamily="18" charset="-128"/>
                <a:ea typeface="HGP明朝E" panose="02020900000000000000" pitchFamily="18" charset="-128"/>
              </a:rPr>
              <a:t>】</a:t>
            </a:r>
          </a:p>
          <a:p>
            <a:r>
              <a:rPr lang="ja-JP" altLang="en-US" sz="1400" dirty="0">
                <a:latin typeface="HGP明朝E" panose="02020900000000000000" pitchFamily="18" charset="-128"/>
                <a:ea typeface="HGP明朝E" panose="02020900000000000000" pitchFamily="18" charset="-128"/>
              </a:rPr>
              <a:t>① 毒性を示す溶け込み量は異なるので</a:t>
            </a:r>
            <a:r>
              <a:rPr lang="en-US" altLang="ja-JP" sz="1400" dirty="0">
                <a:latin typeface="HGP明朝E" panose="02020900000000000000" pitchFamily="18" charset="-128"/>
                <a:ea typeface="HGP明朝E" panose="02020900000000000000" pitchFamily="18" charset="-128"/>
              </a:rPr>
              <a:t>,</a:t>
            </a:r>
            <a:r>
              <a:rPr lang="ja-JP" altLang="en-US" sz="1400" dirty="0">
                <a:latin typeface="HGP明朝E" panose="02020900000000000000" pitchFamily="18" charset="-128"/>
                <a:ea typeface="HGP明朝E" panose="02020900000000000000" pitchFamily="18" charset="-128"/>
              </a:rPr>
              <a:t>各気体ごとに圧力の制限を設け</a:t>
            </a:r>
            <a:r>
              <a:rPr lang="en-US" altLang="ja-JP" sz="1400" dirty="0">
                <a:latin typeface="HGP明朝E" panose="02020900000000000000" pitchFamily="18" charset="-128"/>
                <a:ea typeface="HGP明朝E" panose="02020900000000000000" pitchFamily="18" charset="-128"/>
              </a:rPr>
              <a:t>,</a:t>
            </a:r>
            <a:r>
              <a:rPr lang="ja-JP" altLang="en-US" sz="1400" dirty="0">
                <a:latin typeface="HGP明朝E" panose="02020900000000000000" pitchFamily="18" charset="-128"/>
                <a:ea typeface="HGP明朝E" panose="02020900000000000000" pitchFamily="18" charset="-128"/>
              </a:rPr>
              <a:t>それを遵守すれば</a:t>
            </a:r>
            <a:r>
              <a:rPr lang="en-US" altLang="ja-JP" sz="1400" dirty="0">
                <a:latin typeface="HGP明朝E" panose="02020900000000000000" pitchFamily="18" charset="-128"/>
                <a:ea typeface="HGP明朝E" panose="02020900000000000000" pitchFamily="18" charset="-128"/>
              </a:rPr>
              <a:t>,</a:t>
            </a:r>
            <a:r>
              <a:rPr lang="ja-JP" altLang="en-US" sz="1400" dirty="0">
                <a:latin typeface="HGP明朝E" panose="02020900000000000000" pitchFamily="18" charset="-128"/>
                <a:ea typeface="HGP明朝E" panose="02020900000000000000" pitchFamily="18" charset="-128"/>
              </a:rPr>
              <a:t>毒性を示さない程度の溶け込みに抑えることができる。</a:t>
            </a:r>
            <a:endParaRPr lang="en-US" altLang="ja-JP" sz="1400" dirty="0">
              <a:latin typeface="HGP明朝E" panose="02020900000000000000" pitchFamily="18" charset="-128"/>
              <a:ea typeface="HGP明朝E" panose="02020900000000000000" pitchFamily="18" charset="-128"/>
            </a:endParaRPr>
          </a:p>
          <a:p>
            <a:r>
              <a:rPr lang="ja-JP" altLang="en-US" sz="1400" dirty="0">
                <a:latin typeface="HGP明朝E" panose="02020900000000000000" pitchFamily="18" charset="-128"/>
                <a:ea typeface="HGP明朝E" panose="02020900000000000000" pitchFamily="18" charset="-128"/>
              </a:rPr>
              <a:t>② 高圧下の環境から</a:t>
            </a:r>
            <a:r>
              <a:rPr lang="en-US" altLang="ja-JP" sz="1400" dirty="0">
                <a:latin typeface="HGP明朝E" panose="02020900000000000000" pitchFamily="18" charset="-128"/>
                <a:ea typeface="HGP明朝E" panose="02020900000000000000" pitchFamily="18" charset="-128"/>
              </a:rPr>
              <a:t>,</a:t>
            </a:r>
            <a:r>
              <a:rPr lang="ja-JP" altLang="en-US" sz="1400" dirty="0">
                <a:latin typeface="HGP明朝E" panose="02020900000000000000" pitchFamily="18" charset="-128"/>
                <a:ea typeface="HGP明朝E" panose="02020900000000000000" pitchFamily="18" charset="-128"/>
              </a:rPr>
              <a:t>通常の大気圧下に戻る際には</a:t>
            </a:r>
            <a:r>
              <a:rPr lang="en-US" altLang="ja-JP" sz="1400" dirty="0">
                <a:latin typeface="HGP明朝E" panose="02020900000000000000" pitchFamily="18" charset="-128"/>
                <a:ea typeface="HGP明朝E" panose="02020900000000000000" pitchFamily="18" charset="-128"/>
              </a:rPr>
              <a:t>,</a:t>
            </a:r>
            <a:r>
              <a:rPr lang="ja-JP" altLang="en-US" sz="1400" dirty="0">
                <a:latin typeface="HGP明朝E" panose="02020900000000000000" pitchFamily="18" charset="-128"/>
                <a:ea typeface="HGP明朝E" panose="02020900000000000000" pitchFamily="18" charset="-128"/>
              </a:rPr>
              <a:t>ゆっくり時間をかけて圧力を下げていけば</a:t>
            </a:r>
            <a:r>
              <a:rPr lang="en-US" altLang="ja-JP" sz="1400" dirty="0">
                <a:latin typeface="HGP明朝E" panose="02020900000000000000" pitchFamily="18" charset="-128"/>
                <a:ea typeface="HGP明朝E" panose="02020900000000000000" pitchFamily="18" charset="-128"/>
              </a:rPr>
              <a:t>,</a:t>
            </a:r>
            <a:r>
              <a:rPr lang="ja-JP" altLang="en-US" sz="1400" dirty="0">
                <a:latin typeface="HGP明朝E" panose="02020900000000000000" pitchFamily="18" charset="-128"/>
                <a:ea typeface="HGP明朝E" panose="02020900000000000000" pitchFamily="18" charset="-128"/>
              </a:rPr>
              <a:t>血中に溶け込んだ気体を安全に体外へ排出することができる。</a:t>
            </a:r>
          </a:p>
        </p:txBody>
      </p:sp>
      <p:sp>
        <p:nvSpPr>
          <p:cNvPr id="2" name="スライド番号プレースホルダー 1"/>
          <p:cNvSpPr>
            <a:spLocks noGrp="1"/>
          </p:cNvSpPr>
          <p:nvPr>
            <p:ph type="sldNum" sz="quarter" idx="10"/>
          </p:nvPr>
        </p:nvSpPr>
        <p:spPr/>
        <p:txBody>
          <a:bodyPr/>
          <a:lstStyle/>
          <a:p>
            <a:fld id="{5F65748C-C6D8-4748-808C-1CEA1825BD04}" type="slidenum">
              <a:rPr kumimoji="1" lang="ja-JP" altLang="en-US" smtClean="0"/>
              <a:t>89</a:t>
            </a:fld>
            <a:endParaRPr kumimoji="1" lang="ja-JP" altLang="en-US"/>
          </a:p>
        </p:txBody>
      </p:sp>
    </p:spTree>
    <p:extLst>
      <p:ext uri="{BB962C8B-B14F-4D97-AF65-F5344CB8AC3E}">
        <p14:creationId xmlns:p14="http://schemas.microsoft.com/office/powerpoint/2010/main" val="130472210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2"/>
          <p:cNvSpPr>
            <a:spLocks noGrp="1" noRot="1" noChangeAspect="1" noChangeArrowheads="1" noTextEdit="1"/>
          </p:cNvSpPr>
          <p:nvPr>
            <p:ph type="sldImg"/>
          </p:nvPr>
        </p:nvSpPr>
        <p:spPr>
          <a:xfrm>
            <a:off x="1154113" y="741363"/>
            <a:ext cx="4814887" cy="3889375"/>
          </a:xfrm>
          <a:ln/>
        </p:spPr>
      </p:sp>
      <p:sp>
        <p:nvSpPr>
          <p:cNvPr id="49155" name="Rectangle 3"/>
          <p:cNvSpPr>
            <a:spLocks noGrp="1" noChangeAspect="1" noChangeArrowheads="1"/>
          </p:cNvSpPr>
          <p:nvPr>
            <p:ph type="body" idx="1"/>
          </p:nvPr>
        </p:nvSpPr>
        <p:spPr>
          <a:xfrm>
            <a:off x="1144543" y="4890047"/>
            <a:ext cx="4828132" cy="4794037"/>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defTabSz="943478">
              <a:lnSpc>
                <a:spcPts val="2064"/>
              </a:lnSpc>
              <a:spcBef>
                <a:spcPct val="50000"/>
              </a:spcBef>
              <a:defRPr/>
            </a:pPr>
            <a:r>
              <a:rPr lang="en-US" altLang="ja-JP" sz="1400" dirty="0">
                <a:latin typeface="HGP明朝E" panose="02020900000000000000" pitchFamily="18" charset="-128"/>
                <a:ea typeface="HGP明朝E" panose="02020900000000000000" pitchFamily="18" charset="-128"/>
              </a:rPr>
              <a:t>【</a:t>
            </a:r>
            <a:r>
              <a:rPr lang="ja-JP" altLang="en-US" sz="1400" dirty="0">
                <a:latin typeface="HGP明朝E" panose="02020900000000000000" pitchFamily="18" charset="-128"/>
                <a:ea typeface="HGP明朝E" panose="02020900000000000000" pitchFamily="18" charset="-128"/>
              </a:rPr>
              <a:t>日本と欧米の安全や災害防止の考え方の違い</a:t>
            </a:r>
            <a:r>
              <a:rPr lang="en-US" altLang="ja-JP" sz="1400" dirty="0">
                <a:latin typeface="HGP明朝E" panose="02020900000000000000" pitchFamily="18" charset="-128"/>
                <a:ea typeface="HGP明朝E" panose="02020900000000000000" pitchFamily="18" charset="-128"/>
              </a:rPr>
              <a:t>】</a:t>
            </a:r>
            <a:endParaRPr lang="ja-JP" altLang="en-US" sz="1400" dirty="0">
              <a:latin typeface="HGP明朝E" panose="02020900000000000000" pitchFamily="18" charset="-128"/>
              <a:ea typeface="HGP明朝E" panose="02020900000000000000" pitchFamily="18" charset="-128"/>
            </a:endParaRPr>
          </a:p>
          <a:p>
            <a:pPr defTabSz="943478">
              <a:lnSpc>
                <a:spcPts val="2064"/>
              </a:lnSpc>
              <a:spcBef>
                <a:spcPct val="50000"/>
              </a:spcBef>
              <a:defRPr/>
            </a:pPr>
            <a:r>
              <a:rPr lang="ja-JP" altLang="en-US" sz="1400" dirty="0">
                <a:latin typeface="HGP明朝E" panose="02020900000000000000" pitchFamily="18" charset="-128"/>
                <a:ea typeface="HGP明朝E" panose="02020900000000000000" pitchFamily="18" charset="-128"/>
              </a:rPr>
              <a:t>　日本は</a:t>
            </a:r>
            <a:r>
              <a:rPr lang="en-US" altLang="ja-JP" sz="1400" dirty="0">
                <a:latin typeface="HGP明朝E" panose="02020900000000000000" pitchFamily="18" charset="-128"/>
                <a:ea typeface="HGP明朝E" panose="02020900000000000000" pitchFamily="18" charset="-128"/>
              </a:rPr>
              <a:t>,</a:t>
            </a:r>
            <a:r>
              <a:rPr lang="ja-JP" altLang="en-US" sz="1400" dirty="0">
                <a:latin typeface="HGP明朝E" panose="02020900000000000000" pitchFamily="18" charset="-128"/>
                <a:ea typeface="HGP明朝E" panose="02020900000000000000" pitchFamily="18" charset="-128"/>
              </a:rPr>
              <a:t>災害の結果から安全を考え</a:t>
            </a:r>
            <a:r>
              <a:rPr lang="en-US" altLang="ja-JP" sz="1400" dirty="0">
                <a:latin typeface="HGP明朝E" panose="02020900000000000000" pitchFamily="18" charset="-128"/>
                <a:ea typeface="HGP明朝E" panose="02020900000000000000" pitchFamily="18" charset="-128"/>
              </a:rPr>
              <a:t>,</a:t>
            </a:r>
            <a:r>
              <a:rPr lang="ja-JP" altLang="en-US" sz="1400" dirty="0">
                <a:latin typeface="HGP明朝E" panose="02020900000000000000" pitchFamily="18" charset="-128"/>
                <a:ea typeface="HGP明朝E" panose="02020900000000000000" pitchFamily="18" charset="-128"/>
              </a:rPr>
              <a:t>ヨーロッパは危険源から安全を考える。</a:t>
            </a:r>
            <a:endParaRPr lang="en-US" altLang="ja-JP" sz="1400" dirty="0">
              <a:latin typeface="HGP明朝E" panose="02020900000000000000" pitchFamily="18" charset="-128"/>
              <a:ea typeface="HGP明朝E" panose="02020900000000000000" pitchFamily="18" charset="-128"/>
            </a:endParaRPr>
          </a:p>
          <a:p>
            <a:pPr defTabSz="943478">
              <a:lnSpc>
                <a:spcPts val="2064"/>
              </a:lnSpc>
              <a:spcBef>
                <a:spcPct val="50000"/>
              </a:spcBef>
              <a:defRPr/>
            </a:pPr>
            <a:r>
              <a:rPr lang="ja-JP" altLang="en-US" sz="1400" dirty="0">
                <a:latin typeface="HGP明朝E" panose="02020900000000000000" pitchFamily="18" charset="-128"/>
                <a:ea typeface="HGP明朝E" panose="02020900000000000000" pitchFamily="18" charset="-128"/>
              </a:rPr>
              <a:t>（日本は結果責任主義</a:t>
            </a:r>
            <a:r>
              <a:rPr lang="en-US" altLang="ja-JP" sz="1400" dirty="0">
                <a:latin typeface="HGP明朝E" panose="02020900000000000000" pitchFamily="18" charset="-128"/>
                <a:ea typeface="HGP明朝E" panose="02020900000000000000" pitchFamily="18" charset="-128"/>
              </a:rPr>
              <a:t>,</a:t>
            </a:r>
            <a:r>
              <a:rPr lang="ja-JP" altLang="en-US" sz="1400" dirty="0">
                <a:latin typeface="HGP明朝E" panose="02020900000000000000" pitchFamily="18" charset="-128"/>
                <a:ea typeface="HGP明朝E" panose="02020900000000000000" pitchFamily="18" charset="-128"/>
              </a:rPr>
              <a:t>起きてしまった事故の結果から考えていく。ヨーロッパでは危険源から考えていく。）</a:t>
            </a:r>
          </a:p>
          <a:p>
            <a:pPr defTabSz="943478">
              <a:lnSpc>
                <a:spcPts val="2064"/>
              </a:lnSpc>
              <a:spcBef>
                <a:spcPct val="50000"/>
              </a:spcBef>
              <a:defRPr/>
            </a:pPr>
            <a:r>
              <a:rPr lang="ja-JP" altLang="en-US" sz="1400" dirty="0">
                <a:latin typeface="HGP明朝E" panose="02020900000000000000" pitchFamily="18" charset="-128"/>
                <a:ea typeface="HGP明朝E" panose="02020900000000000000" pitchFamily="18" charset="-128"/>
              </a:rPr>
              <a:t>　日本人は</a:t>
            </a:r>
            <a:r>
              <a:rPr lang="en-US" altLang="ja-JP" sz="1400" dirty="0">
                <a:latin typeface="HGP明朝E" panose="02020900000000000000" pitchFamily="18" charset="-128"/>
                <a:ea typeface="HGP明朝E" panose="02020900000000000000" pitchFamily="18" charset="-128"/>
              </a:rPr>
              <a:t>,</a:t>
            </a:r>
            <a:r>
              <a:rPr lang="ja-JP" altLang="en-US" sz="1400" dirty="0">
                <a:latin typeface="HGP明朝E" panose="02020900000000000000" pitchFamily="18" charset="-128"/>
                <a:ea typeface="HGP明朝E" panose="02020900000000000000" pitchFamily="18" charset="-128"/>
              </a:rPr>
              <a:t>大きなミスのとき謝る（自分が悪いと思っていない人も）</a:t>
            </a:r>
            <a:r>
              <a:rPr lang="en-US" altLang="ja-JP" sz="1400" dirty="0">
                <a:latin typeface="HGP明朝E" panose="02020900000000000000" pitchFamily="18" charset="-128"/>
                <a:ea typeface="HGP明朝E" panose="02020900000000000000" pitchFamily="18" charset="-128"/>
              </a:rPr>
              <a:t>,</a:t>
            </a:r>
            <a:r>
              <a:rPr lang="ja-JP" altLang="en-US" sz="1400" dirty="0">
                <a:latin typeface="HGP明朝E" panose="02020900000000000000" pitchFamily="18" charset="-128"/>
                <a:ea typeface="HGP明朝E" panose="02020900000000000000" pitchFamily="18" charset="-128"/>
              </a:rPr>
              <a:t>小さなミスについては（相手から何か言われなければ）謝らない。</a:t>
            </a:r>
          </a:p>
          <a:p>
            <a:pPr defTabSz="943478">
              <a:lnSpc>
                <a:spcPts val="2064"/>
              </a:lnSpc>
              <a:spcBef>
                <a:spcPct val="50000"/>
              </a:spcBef>
              <a:defRPr/>
            </a:pPr>
            <a:r>
              <a:rPr lang="ja-JP" altLang="en-US" sz="1400" dirty="0">
                <a:latin typeface="HGP明朝E" panose="02020900000000000000" pitchFamily="18" charset="-128"/>
                <a:ea typeface="HGP明朝E" panose="02020900000000000000" pitchFamily="18" charset="-128"/>
              </a:rPr>
              <a:t>　欧米人は</a:t>
            </a:r>
            <a:r>
              <a:rPr lang="en-US" altLang="ja-JP" sz="1400" dirty="0">
                <a:latin typeface="HGP明朝E" panose="02020900000000000000" pitchFamily="18" charset="-128"/>
                <a:ea typeface="HGP明朝E" panose="02020900000000000000" pitchFamily="18" charset="-128"/>
              </a:rPr>
              <a:t>,</a:t>
            </a:r>
            <a:r>
              <a:rPr lang="ja-JP" altLang="en-US" sz="1400" dirty="0">
                <a:latin typeface="HGP明朝E" panose="02020900000000000000" pitchFamily="18" charset="-128"/>
                <a:ea typeface="HGP明朝E" panose="02020900000000000000" pitchFamily="18" charset="-128"/>
              </a:rPr>
              <a:t>大きなミスのとき謝らない（自分が悪いと思っても）</a:t>
            </a:r>
            <a:r>
              <a:rPr lang="en-US" altLang="ja-JP" sz="1400" dirty="0">
                <a:latin typeface="HGP明朝E" panose="02020900000000000000" pitchFamily="18" charset="-128"/>
                <a:ea typeface="HGP明朝E" panose="02020900000000000000" pitchFamily="18" charset="-128"/>
              </a:rPr>
              <a:t>,</a:t>
            </a:r>
            <a:r>
              <a:rPr lang="ja-JP" altLang="en-US" sz="1400" dirty="0">
                <a:latin typeface="HGP明朝E" panose="02020900000000000000" pitchFamily="18" charset="-128"/>
                <a:ea typeface="HGP明朝E" panose="02020900000000000000" pitchFamily="18" charset="-128"/>
              </a:rPr>
              <a:t>小さなミスなどをしたとき「失礼」を頻繁する。</a:t>
            </a:r>
          </a:p>
          <a:p>
            <a:pPr defTabSz="943478">
              <a:lnSpc>
                <a:spcPts val="2064"/>
              </a:lnSpc>
              <a:spcBef>
                <a:spcPct val="50000"/>
              </a:spcBef>
              <a:defRPr/>
            </a:pPr>
            <a:r>
              <a:rPr lang="ja-JP" altLang="en-US" sz="1400" dirty="0">
                <a:latin typeface="HGP明朝E" panose="02020900000000000000" pitchFamily="18" charset="-128"/>
                <a:ea typeface="HGP明朝E" panose="02020900000000000000" pitchFamily="18" charset="-128"/>
              </a:rPr>
              <a:t>　日本では</a:t>
            </a:r>
            <a:r>
              <a:rPr lang="en-US" altLang="ja-JP" sz="1400" dirty="0">
                <a:latin typeface="HGP明朝E" panose="02020900000000000000" pitchFamily="18" charset="-128"/>
                <a:ea typeface="HGP明朝E" panose="02020900000000000000" pitchFamily="18" charset="-128"/>
              </a:rPr>
              <a:t>,</a:t>
            </a:r>
            <a:r>
              <a:rPr lang="ja-JP" altLang="en-US" sz="1400" dirty="0">
                <a:latin typeface="HGP明朝E" panose="02020900000000000000" pitchFamily="18" charset="-128"/>
                <a:ea typeface="HGP明朝E" panose="02020900000000000000" pitchFamily="18" charset="-128"/>
              </a:rPr>
              <a:t>「水と安全はタダ」という神話があった。</a:t>
            </a:r>
            <a:endParaRPr lang="en-US" altLang="ja-JP" sz="1400" dirty="0">
              <a:latin typeface="HGP明朝E" panose="02020900000000000000" pitchFamily="18" charset="-128"/>
              <a:ea typeface="HGP明朝E" panose="02020900000000000000" pitchFamily="18" charset="-128"/>
            </a:endParaRPr>
          </a:p>
          <a:p>
            <a:pPr defTabSz="943478">
              <a:lnSpc>
                <a:spcPts val="2064"/>
              </a:lnSpc>
              <a:spcBef>
                <a:spcPct val="50000"/>
              </a:spcBef>
              <a:defRPr/>
            </a:pPr>
            <a:r>
              <a:rPr lang="ja-JP" altLang="en-US" sz="1400" dirty="0">
                <a:latin typeface="HGP明朝E" panose="02020900000000000000" pitchFamily="18" charset="-128"/>
                <a:ea typeface="HGP明朝E" panose="02020900000000000000" pitchFamily="18" charset="-128"/>
              </a:rPr>
              <a:t>　しかし</a:t>
            </a:r>
            <a:r>
              <a:rPr lang="en-US" altLang="ja-JP" sz="1400" dirty="0">
                <a:latin typeface="HGP明朝E" panose="02020900000000000000" pitchFamily="18" charset="-128"/>
                <a:ea typeface="HGP明朝E" panose="02020900000000000000" pitchFamily="18" charset="-128"/>
              </a:rPr>
              <a:t>,</a:t>
            </a:r>
            <a:r>
              <a:rPr lang="ja-JP" altLang="en-US" sz="1400" dirty="0">
                <a:latin typeface="HGP明朝E" panose="02020900000000000000" pitchFamily="18" charset="-128"/>
                <a:ea typeface="HGP明朝E" panose="02020900000000000000" pitchFamily="18" charset="-128"/>
              </a:rPr>
              <a:t>平成</a:t>
            </a:r>
            <a:r>
              <a:rPr lang="en-US" altLang="ja-JP" sz="1400" dirty="0">
                <a:latin typeface="HGP明朝E" panose="02020900000000000000" pitchFamily="18" charset="-128"/>
                <a:ea typeface="HGP明朝E" panose="02020900000000000000" pitchFamily="18" charset="-128"/>
              </a:rPr>
              <a:t>7</a:t>
            </a:r>
            <a:r>
              <a:rPr lang="ja-JP" altLang="en-US" sz="1400" dirty="0">
                <a:latin typeface="HGP明朝E" panose="02020900000000000000" pitchFamily="18" charset="-128"/>
                <a:ea typeface="HGP明朝E" panose="02020900000000000000" pitchFamily="18" charset="-128"/>
              </a:rPr>
              <a:t>年に阪神大震災やオウム真理教の事件があり</a:t>
            </a:r>
            <a:r>
              <a:rPr lang="en-US" altLang="ja-JP" sz="1400" dirty="0">
                <a:latin typeface="HGP明朝E" panose="02020900000000000000" pitchFamily="18" charset="-128"/>
                <a:ea typeface="HGP明朝E" panose="02020900000000000000" pitchFamily="18" charset="-128"/>
              </a:rPr>
              <a:t>,</a:t>
            </a:r>
            <a:r>
              <a:rPr lang="ja-JP" altLang="en-US" sz="1400" dirty="0">
                <a:latin typeface="HGP明朝E" panose="02020900000000000000" pitchFamily="18" charset="-128"/>
                <a:ea typeface="HGP明朝E" panose="02020900000000000000" pitchFamily="18" charset="-128"/>
              </a:rPr>
              <a:t>安全神話が崩壊した。また</a:t>
            </a:r>
            <a:r>
              <a:rPr lang="en-US" altLang="ja-JP" sz="1400" dirty="0">
                <a:latin typeface="HGP明朝E" panose="02020900000000000000" pitchFamily="18" charset="-128"/>
                <a:ea typeface="HGP明朝E" panose="02020900000000000000" pitchFamily="18" charset="-128"/>
              </a:rPr>
              <a:t>,</a:t>
            </a:r>
            <a:r>
              <a:rPr lang="ja-JP" altLang="en-US" sz="1400" dirty="0">
                <a:latin typeface="HGP明朝E" panose="02020900000000000000" pitchFamily="18" charset="-128"/>
                <a:ea typeface="HGP明朝E" panose="02020900000000000000" pitchFamily="18" charset="-128"/>
              </a:rPr>
              <a:t>平成</a:t>
            </a:r>
            <a:r>
              <a:rPr lang="en-US" altLang="ja-JP" sz="1400" dirty="0">
                <a:latin typeface="HGP明朝E" panose="02020900000000000000" pitchFamily="18" charset="-128"/>
                <a:ea typeface="HGP明朝E" panose="02020900000000000000" pitchFamily="18" charset="-128"/>
              </a:rPr>
              <a:t>23</a:t>
            </a:r>
            <a:r>
              <a:rPr lang="ja-JP" altLang="en-US" sz="1400" dirty="0">
                <a:latin typeface="HGP明朝E" panose="02020900000000000000" pitchFamily="18" charset="-128"/>
                <a:ea typeface="HGP明朝E" panose="02020900000000000000" pitchFamily="18" charset="-128"/>
              </a:rPr>
              <a:t>年の東日本大震災で</a:t>
            </a:r>
            <a:r>
              <a:rPr lang="en-US" altLang="ja-JP" sz="1400" dirty="0">
                <a:latin typeface="HGP明朝E" panose="02020900000000000000" pitchFamily="18" charset="-128"/>
                <a:ea typeface="HGP明朝E" panose="02020900000000000000" pitchFamily="18" charset="-128"/>
              </a:rPr>
              <a:t>,</a:t>
            </a:r>
            <a:r>
              <a:rPr lang="ja-JP" altLang="en-US" sz="1400" dirty="0">
                <a:latin typeface="HGP明朝E" panose="02020900000000000000" pitchFamily="18" charset="-128"/>
                <a:ea typeface="HGP明朝E" panose="02020900000000000000" pitchFamily="18" charset="-128"/>
              </a:rPr>
              <a:t>再び「安全神話の崩壊」があった。</a:t>
            </a:r>
          </a:p>
        </p:txBody>
      </p:sp>
      <p:sp>
        <p:nvSpPr>
          <p:cNvPr id="2" name="スライド番号プレースホルダー 1"/>
          <p:cNvSpPr>
            <a:spLocks noGrp="1"/>
          </p:cNvSpPr>
          <p:nvPr>
            <p:ph type="sldNum" sz="quarter" idx="10"/>
          </p:nvPr>
        </p:nvSpPr>
        <p:spPr/>
        <p:txBody>
          <a:bodyPr/>
          <a:lstStyle/>
          <a:p>
            <a:fld id="{5F65748C-C6D8-4748-808C-1CEA1825BD04}" type="slidenum">
              <a:rPr kumimoji="1" lang="ja-JP" altLang="en-US" smtClean="0"/>
              <a:t>9</a:t>
            </a:fld>
            <a:endParaRPr kumimoji="1" lang="ja-JP" altLang="en-US"/>
          </a:p>
        </p:txBody>
      </p:sp>
    </p:spTree>
    <p:extLst>
      <p:ext uri="{BB962C8B-B14F-4D97-AF65-F5344CB8AC3E}">
        <p14:creationId xmlns:p14="http://schemas.microsoft.com/office/powerpoint/2010/main" val="813451186"/>
      </p:ext>
    </p:extLst>
  </p:cSld>
  <p:clrMapOvr>
    <a:masterClrMapping/>
  </p:clrMapOvr>
</p:notes>
</file>

<file path=ppt/notesSlides/notesSlide9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5650" name="スライド イメージ プレースホルダ 1"/>
          <p:cNvSpPr>
            <a:spLocks noGrp="1" noRot="1" noChangeAspect="1" noTextEdit="1"/>
          </p:cNvSpPr>
          <p:nvPr>
            <p:ph type="sldImg"/>
          </p:nvPr>
        </p:nvSpPr>
        <p:spPr>
          <a:xfrm>
            <a:off x="1154113" y="741363"/>
            <a:ext cx="4814887" cy="3889375"/>
          </a:xfrm>
          <a:prstGeom prst="rect">
            <a:avLst/>
          </a:prstGeom>
          <a:ln/>
        </p:spPr>
      </p:sp>
      <p:sp>
        <p:nvSpPr>
          <p:cNvPr id="155651" name="ノート プレースホルダ 2"/>
          <p:cNvSpPr>
            <a:spLocks noGrp="1" noChangeAspect="1"/>
          </p:cNvSpPr>
          <p:nvPr>
            <p:ph type="body" idx="1"/>
          </p:nvPr>
        </p:nvSpPr>
        <p:spPr>
          <a:xfrm>
            <a:off x="1157699" y="4890047"/>
            <a:ext cx="4880754" cy="4794037"/>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defTabSz="1022717">
              <a:lnSpc>
                <a:spcPts val="2064"/>
              </a:lnSpc>
              <a:defRPr/>
            </a:pPr>
            <a:r>
              <a:rPr lang="ja-JP" altLang="en-US" sz="1400" dirty="0">
                <a:latin typeface="HGP明朝E" panose="02020900000000000000" pitchFamily="18" charset="-128"/>
                <a:ea typeface="HGP明朝E" panose="02020900000000000000" pitchFamily="18" charset="-128"/>
              </a:rPr>
              <a:t>　職場における情報技術化が急速に進められ</a:t>
            </a:r>
            <a:r>
              <a:rPr lang="en-US" altLang="ja-JP" sz="1400" dirty="0">
                <a:latin typeface="HGP明朝E" panose="02020900000000000000" pitchFamily="18" charset="-128"/>
                <a:ea typeface="HGP明朝E" panose="02020900000000000000" pitchFamily="18" charset="-128"/>
              </a:rPr>
              <a:t>,</a:t>
            </a:r>
            <a:r>
              <a:rPr lang="ja-JP" altLang="en-US" sz="1400" dirty="0">
                <a:latin typeface="HGP明朝E" panose="02020900000000000000" pitchFamily="18" charset="-128"/>
                <a:ea typeface="HGP明朝E" panose="02020900000000000000" pitchFamily="18" charset="-128"/>
              </a:rPr>
              <a:t>ＶＤＴ作業</a:t>
            </a:r>
            <a:r>
              <a:rPr lang="en-US" altLang="ja-JP" sz="1400" dirty="0">
                <a:latin typeface="HGP明朝E" panose="02020900000000000000" pitchFamily="18" charset="-128"/>
                <a:ea typeface="HGP明朝E" panose="02020900000000000000" pitchFamily="18" charset="-128"/>
              </a:rPr>
              <a:t>(</a:t>
            </a:r>
            <a:r>
              <a:rPr lang="ja-JP" altLang="en-US" sz="1400" dirty="0">
                <a:latin typeface="HGP明朝E" panose="02020900000000000000" pitchFamily="18" charset="-128"/>
                <a:ea typeface="HGP明朝E" panose="02020900000000000000" pitchFamily="18" charset="-128"/>
              </a:rPr>
              <a:t>ディスプレイ</a:t>
            </a:r>
            <a:r>
              <a:rPr lang="en-US" altLang="ja-JP" sz="1400" dirty="0">
                <a:latin typeface="HGP明朝E" panose="02020900000000000000" pitchFamily="18" charset="-128"/>
                <a:ea typeface="HGP明朝E" panose="02020900000000000000" pitchFamily="18" charset="-128"/>
              </a:rPr>
              <a:t>,</a:t>
            </a:r>
            <a:r>
              <a:rPr lang="ja-JP" altLang="en-US" sz="1400" dirty="0">
                <a:latin typeface="HGP明朝E" panose="02020900000000000000" pitchFamily="18" charset="-128"/>
                <a:ea typeface="HGP明朝E" panose="02020900000000000000" pitchFamily="18" charset="-128"/>
              </a:rPr>
              <a:t>キーボード等により構成されるＶＤＴ機器を使用して</a:t>
            </a:r>
            <a:r>
              <a:rPr lang="en-US" altLang="ja-JP" sz="1400" dirty="0">
                <a:latin typeface="HGP明朝E" panose="02020900000000000000" pitchFamily="18" charset="-128"/>
                <a:ea typeface="HGP明朝E" panose="02020900000000000000" pitchFamily="18" charset="-128"/>
              </a:rPr>
              <a:t>,</a:t>
            </a:r>
            <a:r>
              <a:rPr lang="ja-JP" altLang="en-US" sz="1400" dirty="0">
                <a:latin typeface="HGP明朝E" panose="02020900000000000000" pitchFamily="18" charset="-128"/>
                <a:ea typeface="HGP明朝E" panose="02020900000000000000" pitchFamily="18" charset="-128"/>
              </a:rPr>
              <a:t>データの入力・検索・照合等</a:t>
            </a:r>
            <a:r>
              <a:rPr lang="en-US" altLang="ja-JP" sz="1400" dirty="0">
                <a:latin typeface="HGP明朝E" panose="02020900000000000000" pitchFamily="18" charset="-128"/>
                <a:ea typeface="HGP明朝E" panose="02020900000000000000" pitchFamily="18" charset="-128"/>
              </a:rPr>
              <a:t>,</a:t>
            </a:r>
            <a:r>
              <a:rPr lang="ja-JP" altLang="en-US" sz="1400" dirty="0">
                <a:latin typeface="HGP明朝E" panose="02020900000000000000" pitchFamily="18" charset="-128"/>
                <a:ea typeface="HGP明朝E" panose="02020900000000000000" pitchFamily="18" charset="-128"/>
              </a:rPr>
              <a:t>文章・画像等の作成・編集・修正等</a:t>
            </a:r>
            <a:r>
              <a:rPr lang="en-US" altLang="ja-JP" sz="1400" dirty="0">
                <a:latin typeface="HGP明朝E" panose="02020900000000000000" pitchFamily="18" charset="-128"/>
                <a:ea typeface="HGP明朝E" panose="02020900000000000000" pitchFamily="18" charset="-128"/>
              </a:rPr>
              <a:t>,</a:t>
            </a:r>
            <a:r>
              <a:rPr lang="ja-JP" altLang="en-US" sz="1400" dirty="0">
                <a:latin typeface="HGP明朝E" panose="02020900000000000000" pitchFamily="18" charset="-128"/>
                <a:ea typeface="HGP明朝E" panose="02020900000000000000" pitchFamily="18" charset="-128"/>
              </a:rPr>
              <a:t>プログラミング</a:t>
            </a:r>
            <a:r>
              <a:rPr lang="en-US" altLang="ja-JP" sz="1400" dirty="0">
                <a:latin typeface="HGP明朝E" panose="02020900000000000000" pitchFamily="18" charset="-128"/>
                <a:ea typeface="HGP明朝E" panose="02020900000000000000" pitchFamily="18" charset="-128"/>
              </a:rPr>
              <a:t>,</a:t>
            </a:r>
            <a:r>
              <a:rPr lang="ja-JP" altLang="en-US" sz="1400" dirty="0">
                <a:latin typeface="HGP明朝E" panose="02020900000000000000" pitchFamily="18" charset="-128"/>
                <a:ea typeface="HGP明朝E" panose="02020900000000000000" pitchFamily="18" charset="-128"/>
              </a:rPr>
              <a:t>監視等を行う作業</a:t>
            </a:r>
            <a:r>
              <a:rPr lang="en-US" altLang="ja-JP" sz="1400" dirty="0">
                <a:latin typeface="HGP明朝E" panose="02020900000000000000" pitchFamily="18" charset="-128"/>
                <a:ea typeface="HGP明朝E" panose="02020900000000000000" pitchFamily="18" charset="-128"/>
              </a:rPr>
              <a:t>)</a:t>
            </a:r>
            <a:r>
              <a:rPr lang="ja-JP" altLang="en-US" sz="1400" dirty="0">
                <a:latin typeface="HGP明朝E" panose="02020900000000000000" pitchFamily="18" charset="-128"/>
                <a:ea typeface="HGP明朝E" panose="02020900000000000000" pitchFamily="18" charset="-128"/>
              </a:rPr>
              <a:t>が広く職場で行われ</a:t>
            </a:r>
            <a:r>
              <a:rPr lang="en-US" altLang="ja-JP" sz="1400" dirty="0">
                <a:latin typeface="HGP明朝E" panose="02020900000000000000" pitchFamily="18" charset="-128"/>
                <a:ea typeface="HGP明朝E" panose="02020900000000000000" pitchFamily="18" charset="-128"/>
              </a:rPr>
              <a:t>,</a:t>
            </a:r>
            <a:r>
              <a:rPr lang="ja-JP" altLang="en-US" sz="1400" dirty="0">
                <a:latin typeface="HGP明朝E" panose="02020900000000000000" pitchFamily="18" charset="-128"/>
                <a:ea typeface="HGP明朝E" panose="02020900000000000000" pitchFamily="18" charset="-128"/>
              </a:rPr>
              <a:t>職場環境</a:t>
            </a:r>
            <a:r>
              <a:rPr lang="en-US" altLang="ja-JP" sz="1400" dirty="0">
                <a:latin typeface="HGP明朝E" panose="02020900000000000000" pitchFamily="18" charset="-128"/>
                <a:ea typeface="HGP明朝E" panose="02020900000000000000" pitchFamily="18" charset="-128"/>
              </a:rPr>
              <a:t>,</a:t>
            </a:r>
            <a:r>
              <a:rPr lang="ja-JP" altLang="en-US" sz="1400" dirty="0">
                <a:latin typeface="HGP明朝E" panose="02020900000000000000" pitchFamily="18" charset="-128"/>
                <a:ea typeface="HGP明朝E" panose="02020900000000000000" pitchFamily="18" charset="-128"/>
              </a:rPr>
              <a:t>作業形態等についても大きく変化するとともに</a:t>
            </a:r>
            <a:r>
              <a:rPr lang="en-US" altLang="ja-JP" sz="1400" dirty="0">
                <a:latin typeface="HGP明朝E" panose="02020900000000000000" pitchFamily="18" charset="-128"/>
                <a:ea typeface="HGP明朝E" panose="02020900000000000000" pitchFamily="18" charset="-128"/>
              </a:rPr>
              <a:t>,</a:t>
            </a:r>
            <a:r>
              <a:rPr lang="ja-JP" altLang="en-US" sz="1400" dirty="0">
                <a:latin typeface="HGP明朝E" panose="02020900000000000000" pitchFamily="18" charset="-128"/>
                <a:ea typeface="HGP明朝E" panose="02020900000000000000" pitchFamily="18" charset="-128"/>
              </a:rPr>
              <a:t>心身の疲労を訴える作業者が非常に高い割合を占める状況にある。</a:t>
            </a:r>
            <a:endParaRPr lang="en-US" altLang="ja-JP" sz="1400" dirty="0">
              <a:latin typeface="HGP明朝E" panose="02020900000000000000" pitchFamily="18" charset="-128"/>
              <a:ea typeface="HGP明朝E" panose="02020900000000000000" pitchFamily="18" charset="-128"/>
            </a:endParaRPr>
          </a:p>
          <a:p>
            <a:pPr defTabSz="1022717">
              <a:defRPr/>
            </a:pPr>
            <a:r>
              <a:rPr lang="ja-JP" altLang="en-US" sz="1400" dirty="0">
                <a:latin typeface="HGP明朝E" panose="02020900000000000000" pitchFamily="18" charset="-128"/>
                <a:ea typeface="HGP明朝E" panose="02020900000000000000" pitchFamily="18" charset="-128"/>
              </a:rPr>
              <a:t>　　　</a:t>
            </a:r>
          </a:p>
          <a:p>
            <a:pPr defTabSz="1022717">
              <a:defRPr/>
            </a:pPr>
            <a:r>
              <a:rPr lang="en-US" altLang="ja-JP" sz="1400" dirty="0">
                <a:latin typeface="HGP明朝E" panose="02020900000000000000" pitchFamily="18" charset="-128"/>
                <a:ea typeface="HGP明朝E" panose="02020900000000000000" pitchFamily="18" charset="-128"/>
              </a:rPr>
              <a:t>【</a:t>
            </a:r>
            <a:r>
              <a:rPr lang="ja-JP" altLang="en-US" sz="1400" dirty="0">
                <a:latin typeface="HGP明朝E" panose="02020900000000000000" pitchFamily="18" charset="-128"/>
                <a:ea typeface="HGP明朝E" panose="02020900000000000000" pitchFamily="18" charset="-128"/>
              </a:rPr>
              <a:t>ＶＤＴ作業による健康障害の防止対策のポイント</a:t>
            </a:r>
            <a:r>
              <a:rPr lang="en-US" altLang="ja-JP" sz="1400" dirty="0">
                <a:latin typeface="HGP明朝E" panose="02020900000000000000" pitchFamily="18" charset="-128"/>
                <a:ea typeface="HGP明朝E" panose="02020900000000000000" pitchFamily="18" charset="-128"/>
              </a:rPr>
              <a:t>】</a:t>
            </a:r>
          </a:p>
          <a:p>
            <a:r>
              <a:rPr lang="ja-JP" altLang="en-US" sz="1400" dirty="0">
                <a:latin typeface="HGP明朝E" panose="02020900000000000000" pitchFamily="18" charset="-128"/>
                <a:ea typeface="HGP明朝E" panose="02020900000000000000" pitchFamily="18" charset="-128"/>
              </a:rPr>
              <a:t>　</a:t>
            </a:r>
            <a:r>
              <a:rPr lang="en-US" altLang="ja-JP" sz="1400" dirty="0">
                <a:latin typeface="HGP明朝E" panose="02020900000000000000" pitchFamily="18" charset="-128"/>
                <a:ea typeface="HGP明朝E" panose="02020900000000000000" pitchFamily="18" charset="-128"/>
              </a:rPr>
              <a:t>｢</a:t>
            </a:r>
            <a:r>
              <a:rPr lang="ja-JP" altLang="en-US" sz="1400" dirty="0">
                <a:latin typeface="HGP明朝E" panose="02020900000000000000" pitchFamily="18" charset="-128"/>
                <a:ea typeface="HGP明朝E" panose="02020900000000000000" pitchFamily="18" charset="-128"/>
              </a:rPr>
              <a:t>ＶＤＴ作業における労働衛生管理のためのガイドライン</a:t>
            </a:r>
            <a:r>
              <a:rPr lang="en-US" altLang="ja-JP" sz="1400" dirty="0">
                <a:latin typeface="HGP明朝E" panose="02020900000000000000" pitchFamily="18" charset="-128"/>
                <a:ea typeface="HGP明朝E" panose="02020900000000000000" pitchFamily="18" charset="-128"/>
              </a:rPr>
              <a:t>｣</a:t>
            </a:r>
            <a:r>
              <a:rPr lang="ja-JP" altLang="en-US" sz="1400" dirty="0">
                <a:latin typeface="HGP明朝E" panose="02020900000000000000" pitchFamily="18" charset="-128"/>
                <a:ea typeface="HGP明朝E" panose="02020900000000000000" pitchFamily="18" charset="-128"/>
              </a:rPr>
              <a:t>に詳細に示されているので</a:t>
            </a:r>
            <a:r>
              <a:rPr lang="en-US" altLang="ja-JP" sz="1400" dirty="0">
                <a:latin typeface="HGP明朝E" panose="02020900000000000000" pitchFamily="18" charset="-128"/>
                <a:ea typeface="HGP明朝E" panose="02020900000000000000" pitchFamily="18" charset="-128"/>
              </a:rPr>
              <a:t>,</a:t>
            </a:r>
            <a:r>
              <a:rPr lang="ja-JP" altLang="en-US" sz="1400" dirty="0">
                <a:latin typeface="HGP明朝E" panose="02020900000000000000" pitchFamily="18" charset="-128"/>
                <a:ea typeface="HGP明朝E" panose="02020900000000000000" pitchFamily="18" charset="-128"/>
              </a:rPr>
              <a:t>このガイドラインを順守することである。</a:t>
            </a:r>
          </a:p>
        </p:txBody>
      </p:sp>
      <p:sp>
        <p:nvSpPr>
          <p:cNvPr id="2" name="スライド番号プレースホルダー 1"/>
          <p:cNvSpPr>
            <a:spLocks noGrp="1"/>
          </p:cNvSpPr>
          <p:nvPr>
            <p:ph type="sldNum" sz="quarter" idx="10"/>
          </p:nvPr>
        </p:nvSpPr>
        <p:spPr/>
        <p:txBody>
          <a:bodyPr/>
          <a:lstStyle/>
          <a:p>
            <a:fld id="{5F65748C-C6D8-4748-808C-1CEA1825BD04}" type="slidenum">
              <a:rPr kumimoji="1" lang="ja-JP" altLang="en-US" smtClean="0"/>
              <a:t>90</a:t>
            </a:fld>
            <a:endParaRPr kumimoji="1" lang="ja-JP" altLang="en-US"/>
          </a:p>
        </p:txBody>
      </p:sp>
    </p:spTree>
    <p:extLst>
      <p:ext uri="{BB962C8B-B14F-4D97-AF65-F5344CB8AC3E}">
        <p14:creationId xmlns:p14="http://schemas.microsoft.com/office/powerpoint/2010/main" val="8452211"/>
      </p:ext>
    </p:extLst>
  </p:cSld>
  <p:clrMapOvr>
    <a:masterClrMapping/>
  </p:clrMapOvr>
</p:notes>
</file>

<file path=ppt/notesSlides/notesSlide9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5650" name="スライド イメージ プレースホルダ 1"/>
          <p:cNvSpPr>
            <a:spLocks noGrp="1" noRot="1" noChangeAspect="1" noTextEdit="1"/>
          </p:cNvSpPr>
          <p:nvPr>
            <p:ph type="sldImg"/>
          </p:nvPr>
        </p:nvSpPr>
        <p:spPr>
          <a:xfrm>
            <a:off x="1154113" y="741363"/>
            <a:ext cx="4814887" cy="3889375"/>
          </a:xfrm>
          <a:prstGeom prst="rect">
            <a:avLst/>
          </a:prstGeom>
          <a:ln/>
        </p:spPr>
      </p:sp>
      <p:sp>
        <p:nvSpPr>
          <p:cNvPr id="155651" name="ノート プレースホルダ 2"/>
          <p:cNvSpPr>
            <a:spLocks noGrp="1" noChangeAspect="1"/>
          </p:cNvSpPr>
          <p:nvPr>
            <p:ph type="body" idx="1"/>
          </p:nvPr>
        </p:nvSpPr>
        <p:spPr>
          <a:xfrm>
            <a:off x="1157699" y="4890047"/>
            <a:ext cx="4880754" cy="4794037"/>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defTabSz="1022717">
              <a:defRPr/>
            </a:pPr>
            <a:r>
              <a:rPr lang="ja-JP" altLang="en-US" sz="1400" dirty="0">
                <a:latin typeface="HGP明朝E" panose="02020900000000000000" pitchFamily="18" charset="-128"/>
                <a:ea typeface="HGP明朝E" panose="02020900000000000000" pitchFamily="18" charset="-128"/>
              </a:rPr>
              <a:t>　厚生労働省によると</a:t>
            </a:r>
            <a:r>
              <a:rPr lang="en-US" altLang="ja-JP" sz="1400" dirty="0">
                <a:latin typeface="HGP明朝E" panose="02020900000000000000" pitchFamily="18" charset="-128"/>
                <a:ea typeface="HGP明朝E" panose="02020900000000000000" pitchFamily="18" charset="-128"/>
              </a:rPr>
              <a:t>,</a:t>
            </a:r>
            <a:r>
              <a:rPr lang="ja-JP" altLang="en-US" sz="1400" dirty="0">
                <a:latin typeface="HGP明朝E" panose="02020900000000000000" pitchFamily="18" charset="-128"/>
                <a:ea typeface="HGP明朝E" panose="02020900000000000000" pitchFamily="18" charset="-128"/>
              </a:rPr>
              <a:t>仕事による強いストレスが原因で精神障害を発症し</a:t>
            </a:r>
            <a:r>
              <a:rPr lang="en-US" altLang="ja-JP" sz="1400" dirty="0">
                <a:latin typeface="HGP明朝E" panose="02020900000000000000" pitchFamily="18" charset="-128"/>
                <a:ea typeface="HGP明朝E" panose="02020900000000000000" pitchFamily="18" charset="-128"/>
              </a:rPr>
              <a:t>,</a:t>
            </a:r>
            <a:r>
              <a:rPr lang="ja-JP" altLang="en-US" sz="1400" dirty="0">
                <a:latin typeface="HGP明朝E" panose="02020900000000000000" pitchFamily="18" charset="-128"/>
                <a:ea typeface="HGP明朝E" panose="02020900000000000000" pitchFamily="18" charset="-128"/>
              </a:rPr>
              <a:t>労災認定される労働者</a:t>
            </a:r>
            <a:r>
              <a:rPr lang="en-US" altLang="ja-JP" sz="1400" dirty="0">
                <a:latin typeface="HGP明朝E" panose="02020900000000000000" pitchFamily="18" charset="-128"/>
                <a:ea typeface="HGP明朝E" panose="02020900000000000000" pitchFamily="18" charset="-128"/>
              </a:rPr>
              <a:t>(</a:t>
            </a:r>
            <a:r>
              <a:rPr lang="ja-JP" altLang="en-US" sz="1400" dirty="0">
                <a:latin typeface="HGP明朝E" panose="02020900000000000000" pitchFamily="18" charset="-128"/>
                <a:ea typeface="HGP明朝E" panose="02020900000000000000" pitchFamily="18" charset="-128"/>
              </a:rPr>
              <a:t>支給決定件数</a:t>
            </a:r>
            <a:r>
              <a:rPr lang="en-US" altLang="ja-JP" sz="1400" dirty="0">
                <a:latin typeface="HGP明朝E" panose="02020900000000000000" pitchFamily="18" charset="-128"/>
                <a:ea typeface="HGP明朝E" panose="02020900000000000000" pitchFamily="18" charset="-128"/>
              </a:rPr>
              <a:t>)</a:t>
            </a:r>
            <a:r>
              <a:rPr lang="ja-JP" altLang="en-US" sz="1400" dirty="0">
                <a:latin typeface="HGP明朝E" panose="02020900000000000000" pitchFamily="18" charset="-128"/>
                <a:ea typeface="HGP明朝E" panose="02020900000000000000" pitchFamily="18" charset="-128"/>
              </a:rPr>
              <a:t>は</a:t>
            </a:r>
            <a:r>
              <a:rPr lang="en-US" altLang="ja-JP" sz="1400" dirty="0">
                <a:latin typeface="HGP明朝E" panose="02020900000000000000" pitchFamily="18" charset="-128"/>
                <a:ea typeface="HGP明朝E" panose="02020900000000000000" pitchFamily="18" charset="-128"/>
              </a:rPr>
              <a:t>,472 </a:t>
            </a:r>
            <a:r>
              <a:rPr lang="ja-JP" altLang="en-US" sz="1400" dirty="0">
                <a:latin typeface="HGP明朝E" panose="02020900000000000000" pitchFamily="18" charset="-128"/>
                <a:ea typeface="HGP明朝E" panose="02020900000000000000" pitchFamily="18" charset="-128"/>
              </a:rPr>
              <a:t>件である。</a:t>
            </a:r>
            <a:endParaRPr lang="en-US" altLang="ja-JP" sz="1400" dirty="0">
              <a:latin typeface="HGP明朝E" panose="02020900000000000000" pitchFamily="18" charset="-128"/>
              <a:ea typeface="HGP明朝E" panose="02020900000000000000" pitchFamily="18" charset="-128"/>
            </a:endParaRPr>
          </a:p>
          <a:p>
            <a:pPr defTabSz="1022717">
              <a:lnSpc>
                <a:spcPts val="2064"/>
              </a:lnSpc>
              <a:defRPr/>
            </a:pPr>
            <a:r>
              <a:rPr lang="ja-JP" altLang="en-US" sz="1400" dirty="0">
                <a:latin typeface="HGP明朝E" panose="02020900000000000000" pitchFamily="18" charset="-128"/>
                <a:ea typeface="HGP明朝E" panose="02020900000000000000" pitchFamily="18" charset="-128"/>
              </a:rPr>
              <a:t>　また</a:t>
            </a:r>
            <a:r>
              <a:rPr lang="en-US" altLang="ja-JP" sz="1400" dirty="0">
                <a:latin typeface="HGP明朝E" panose="02020900000000000000" pitchFamily="18" charset="-128"/>
                <a:ea typeface="HGP明朝E" panose="02020900000000000000" pitchFamily="18" charset="-128"/>
              </a:rPr>
              <a:t>,</a:t>
            </a:r>
            <a:r>
              <a:rPr lang="zh-TW" altLang="en-US" sz="1400" dirty="0">
                <a:latin typeface="HGP明朝E" panose="02020900000000000000" pitchFamily="18" charset="-128"/>
                <a:ea typeface="HGP明朝E" panose="02020900000000000000" pitchFamily="18" charset="-128"/>
              </a:rPr>
              <a:t>警察庁</a:t>
            </a:r>
            <a:r>
              <a:rPr lang="ja-JP" altLang="en-US" sz="1400" dirty="0">
                <a:latin typeface="HGP明朝E" panose="02020900000000000000" pitchFamily="18" charset="-128"/>
                <a:ea typeface="HGP明朝E" panose="02020900000000000000" pitchFamily="18" charset="-128"/>
              </a:rPr>
              <a:t>の自殺者数の統計によると</a:t>
            </a:r>
            <a:r>
              <a:rPr lang="en-US" altLang="ja-JP" sz="1400" dirty="0">
                <a:latin typeface="HGP明朝E" panose="02020900000000000000" pitchFamily="18" charset="-128"/>
                <a:ea typeface="HGP明朝E" panose="02020900000000000000" pitchFamily="18" charset="-128"/>
              </a:rPr>
              <a:t>,27</a:t>
            </a:r>
            <a:r>
              <a:rPr lang="zh-TW" altLang="en-US" sz="1400" dirty="0">
                <a:latin typeface="HGP明朝E" panose="02020900000000000000" pitchFamily="18" charset="-128"/>
                <a:ea typeface="HGP明朝E" panose="02020900000000000000" pitchFamily="18" charset="-128"/>
              </a:rPr>
              <a:t>年</a:t>
            </a:r>
            <a:r>
              <a:rPr lang="ja-JP" altLang="en-US" sz="1400" dirty="0">
                <a:latin typeface="HGP明朝E" panose="02020900000000000000" pitchFamily="18" charset="-128"/>
                <a:ea typeface="HGP明朝E" panose="02020900000000000000" pitchFamily="18" charset="-128"/>
              </a:rPr>
              <a:t>の自殺者は</a:t>
            </a:r>
            <a:r>
              <a:rPr lang="en-US" altLang="ja-JP" sz="1400" dirty="0">
                <a:latin typeface="HGP明朝E" panose="02020900000000000000" pitchFamily="18" charset="-128"/>
                <a:ea typeface="HGP明朝E" panose="02020900000000000000" pitchFamily="18" charset="-128"/>
              </a:rPr>
              <a:t>24,025</a:t>
            </a:r>
            <a:r>
              <a:rPr lang="zh-TW" altLang="en-US" sz="1400" dirty="0">
                <a:latin typeface="HGP明朝E" panose="02020900000000000000" pitchFamily="18" charset="-128"/>
                <a:ea typeface="HGP明朝E" panose="02020900000000000000" pitchFamily="18" charset="-128"/>
              </a:rPr>
              <a:t>人</a:t>
            </a:r>
            <a:r>
              <a:rPr lang="ja-JP" altLang="en-US" sz="1400" dirty="0">
                <a:latin typeface="HGP明朝E" panose="02020900000000000000" pitchFamily="18" charset="-128"/>
                <a:ea typeface="HGP明朝E" panose="02020900000000000000" pitchFamily="18" charset="-128"/>
              </a:rPr>
              <a:t>であり</a:t>
            </a:r>
            <a:r>
              <a:rPr lang="en-US" altLang="ja-JP" sz="1400" dirty="0">
                <a:latin typeface="HGP明朝E" panose="02020900000000000000" pitchFamily="18" charset="-128"/>
                <a:ea typeface="HGP明朝E" panose="02020900000000000000" pitchFamily="18" charset="-128"/>
              </a:rPr>
              <a:t>,</a:t>
            </a:r>
            <a:r>
              <a:rPr lang="ja-JP" altLang="en-US" sz="1400" dirty="0">
                <a:latin typeface="HGP明朝E" panose="02020900000000000000" pitchFamily="18" charset="-128"/>
                <a:ea typeface="HGP明朝E" panose="02020900000000000000" pitchFamily="18" charset="-128"/>
              </a:rPr>
              <a:t>そのうち労働者</a:t>
            </a:r>
            <a:r>
              <a:rPr lang="en-US" altLang="ja-JP" sz="1400" dirty="0">
                <a:latin typeface="HGP明朝E" panose="02020900000000000000" pitchFamily="18" charset="-128"/>
                <a:ea typeface="HGP明朝E" panose="02020900000000000000" pitchFamily="18" charset="-128"/>
              </a:rPr>
              <a:t>(</a:t>
            </a:r>
            <a:r>
              <a:rPr lang="ja-JP" altLang="en-US" sz="1400" dirty="0">
                <a:latin typeface="HGP明朝E" panose="02020900000000000000" pitchFamily="18" charset="-128"/>
                <a:ea typeface="HGP明朝E" panose="02020900000000000000" pitchFamily="18" charset="-128"/>
              </a:rPr>
              <a:t>被雇用者・勤め人</a:t>
            </a:r>
            <a:r>
              <a:rPr lang="en-US" altLang="ja-JP" sz="1400" dirty="0">
                <a:latin typeface="HGP明朝E" panose="02020900000000000000" pitchFamily="18" charset="-128"/>
                <a:ea typeface="HGP明朝E" panose="02020900000000000000" pitchFamily="18" charset="-128"/>
              </a:rPr>
              <a:t>)</a:t>
            </a:r>
            <a:r>
              <a:rPr lang="ja-JP" altLang="en-US" sz="1400" dirty="0">
                <a:latin typeface="HGP明朝E" panose="02020900000000000000" pitchFamily="18" charset="-128"/>
                <a:ea typeface="HGP明朝E" panose="02020900000000000000" pitchFamily="18" charset="-128"/>
              </a:rPr>
              <a:t>は</a:t>
            </a:r>
            <a:r>
              <a:rPr lang="en-US" altLang="ja-JP" sz="1400" dirty="0">
                <a:latin typeface="HGP明朝E" panose="02020900000000000000" pitchFamily="18" charset="-128"/>
                <a:ea typeface="HGP明朝E" panose="02020900000000000000" pitchFamily="18" charset="-128"/>
              </a:rPr>
              <a:t>,6,782</a:t>
            </a:r>
            <a:r>
              <a:rPr lang="ja-JP" altLang="en-US" sz="1400" dirty="0">
                <a:latin typeface="HGP明朝E" panose="02020900000000000000" pitchFamily="18" charset="-128"/>
                <a:ea typeface="HGP明朝E" panose="02020900000000000000" pitchFamily="18" charset="-128"/>
              </a:rPr>
              <a:t>人</a:t>
            </a:r>
            <a:r>
              <a:rPr lang="en-US" altLang="ja-JP" sz="1400" dirty="0">
                <a:latin typeface="HGP明朝E" panose="02020900000000000000" pitchFamily="18" charset="-128"/>
                <a:ea typeface="HGP明朝E" panose="02020900000000000000" pitchFamily="18" charset="-128"/>
              </a:rPr>
              <a:t>(28.2</a:t>
            </a:r>
            <a:r>
              <a:rPr lang="ja-JP" altLang="en-US" sz="1400" dirty="0">
                <a:latin typeface="HGP明朝E" panose="02020900000000000000" pitchFamily="18" charset="-128"/>
                <a:ea typeface="HGP明朝E" panose="02020900000000000000" pitchFamily="18" charset="-128"/>
              </a:rPr>
              <a:t>％</a:t>
            </a:r>
            <a:r>
              <a:rPr lang="en-US" altLang="ja-JP" sz="1400" dirty="0">
                <a:latin typeface="HGP明朝E" panose="02020900000000000000" pitchFamily="18" charset="-128"/>
                <a:ea typeface="HGP明朝E" panose="02020900000000000000" pitchFamily="18" charset="-128"/>
              </a:rPr>
              <a:t>)</a:t>
            </a:r>
            <a:r>
              <a:rPr lang="ja-JP" altLang="en-US" sz="1400" dirty="0">
                <a:latin typeface="HGP明朝E" panose="02020900000000000000" pitchFamily="18" charset="-128"/>
                <a:ea typeface="HGP明朝E" panose="02020900000000000000" pitchFamily="18" charset="-128"/>
              </a:rPr>
              <a:t>で</a:t>
            </a:r>
            <a:r>
              <a:rPr lang="en-US" altLang="ja-JP" sz="1400" dirty="0">
                <a:latin typeface="HGP明朝E" panose="02020900000000000000" pitchFamily="18" charset="-128"/>
                <a:ea typeface="HGP明朝E" panose="02020900000000000000" pitchFamily="18" charset="-128"/>
              </a:rPr>
              <a:t>,</a:t>
            </a:r>
            <a:r>
              <a:rPr lang="ja-JP" altLang="en-US" sz="1400" dirty="0">
                <a:latin typeface="HGP明朝E" panose="02020900000000000000" pitchFamily="18" charset="-128"/>
                <a:ea typeface="HGP明朝E" panose="02020900000000000000" pitchFamily="18" charset="-128"/>
              </a:rPr>
              <a:t>労働災害全体の死亡者に近くなっている。</a:t>
            </a:r>
            <a:endParaRPr lang="en-US" altLang="ja-JP" sz="1400" dirty="0">
              <a:latin typeface="HGP明朝E" panose="02020900000000000000" pitchFamily="18" charset="-128"/>
              <a:ea typeface="HGP明朝E" panose="02020900000000000000" pitchFamily="18" charset="-128"/>
            </a:endParaRPr>
          </a:p>
          <a:p>
            <a:pPr defTabSz="1022717">
              <a:defRPr/>
            </a:pPr>
            <a:r>
              <a:rPr lang="ja-JP" altLang="en-US" sz="1400" dirty="0">
                <a:latin typeface="HGP明朝E" panose="02020900000000000000" pitchFamily="18" charset="-128"/>
                <a:ea typeface="HGP明朝E" panose="02020900000000000000" pitchFamily="18" charset="-128"/>
              </a:rPr>
              <a:t>　このようなことから</a:t>
            </a:r>
            <a:r>
              <a:rPr lang="en-US" altLang="ja-JP" sz="1400" dirty="0">
                <a:latin typeface="HGP明朝E" panose="02020900000000000000" pitchFamily="18" charset="-128"/>
                <a:ea typeface="HGP明朝E" panose="02020900000000000000" pitchFamily="18" charset="-128"/>
              </a:rPr>
              <a:t>,</a:t>
            </a:r>
            <a:r>
              <a:rPr lang="ja-JP" altLang="en-US" sz="1400" dirty="0">
                <a:latin typeface="HGP明朝E" panose="02020900000000000000" pitchFamily="18" charset="-128"/>
                <a:ea typeface="HGP明朝E" panose="02020900000000000000" pitchFamily="18" charset="-128"/>
              </a:rPr>
              <a:t>職場におけるメンタルヘルス対策</a:t>
            </a:r>
            <a:r>
              <a:rPr lang="en-US" altLang="ja-JP" sz="1400" dirty="0">
                <a:latin typeface="HGP明朝E" panose="02020900000000000000" pitchFamily="18" charset="-128"/>
                <a:ea typeface="HGP明朝E" panose="02020900000000000000" pitchFamily="18" charset="-128"/>
              </a:rPr>
              <a:t>(</a:t>
            </a:r>
            <a:r>
              <a:rPr lang="ja-JP" altLang="en-US" sz="1400" dirty="0">
                <a:latin typeface="HGP明朝E" panose="02020900000000000000" pitchFamily="18" charset="-128"/>
                <a:ea typeface="HGP明朝E" panose="02020900000000000000" pitchFamily="18" charset="-128"/>
              </a:rPr>
              <a:t>ストレスチェックも含む</a:t>
            </a:r>
            <a:r>
              <a:rPr lang="en-US" altLang="ja-JP" sz="1400" dirty="0">
                <a:latin typeface="HGP明朝E" panose="02020900000000000000" pitchFamily="18" charset="-128"/>
                <a:ea typeface="HGP明朝E" panose="02020900000000000000" pitchFamily="18" charset="-128"/>
              </a:rPr>
              <a:t>)</a:t>
            </a:r>
            <a:r>
              <a:rPr lang="ja-JP" altLang="en-US" sz="1400" dirty="0">
                <a:latin typeface="HGP明朝E" panose="02020900000000000000" pitchFamily="18" charset="-128"/>
                <a:ea typeface="HGP明朝E" panose="02020900000000000000" pitchFamily="18" charset="-128"/>
              </a:rPr>
              <a:t>に関する取組みが必要となる。</a:t>
            </a:r>
            <a:endParaRPr lang="en-US" altLang="ja-JP" sz="1400" dirty="0">
              <a:latin typeface="HGP明朝E" panose="02020900000000000000" pitchFamily="18" charset="-128"/>
              <a:ea typeface="HGP明朝E" panose="02020900000000000000" pitchFamily="18" charset="-128"/>
            </a:endParaRPr>
          </a:p>
          <a:p>
            <a:pPr defTabSz="1022717">
              <a:defRPr/>
            </a:pPr>
            <a:r>
              <a:rPr lang="ja-JP" altLang="en-US" sz="1400" dirty="0">
                <a:latin typeface="HGP明朝E" panose="02020900000000000000" pitchFamily="18" charset="-128"/>
                <a:ea typeface="HGP明朝E" panose="02020900000000000000" pitchFamily="18" charset="-128"/>
              </a:rPr>
              <a:t>　受動喫煙による健康への悪影響についても次々に解明されている。</a:t>
            </a:r>
          </a:p>
          <a:p>
            <a:pPr defTabSz="1022717">
              <a:defRPr/>
            </a:pPr>
            <a:r>
              <a:rPr lang="ja-JP" altLang="en-US" sz="1400" dirty="0">
                <a:latin typeface="HGP明朝E" panose="02020900000000000000" pitchFamily="18" charset="-128"/>
                <a:ea typeface="HGP明朝E" panose="02020900000000000000" pitchFamily="18" charset="-128"/>
              </a:rPr>
              <a:t>　さらに生活習慣病等の個人的疾病も労働力の低下につながるので</a:t>
            </a:r>
            <a:r>
              <a:rPr lang="en-US" altLang="ja-JP" sz="1400" dirty="0">
                <a:latin typeface="HGP明朝E" panose="02020900000000000000" pitchFamily="18" charset="-128"/>
                <a:ea typeface="HGP明朝E" panose="02020900000000000000" pitchFamily="18" charset="-128"/>
              </a:rPr>
              <a:t>,</a:t>
            </a:r>
            <a:r>
              <a:rPr lang="ja-JP" altLang="en-US" sz="1400" dirty="0">
                <a:solidFill>
                  <a:prstClr val="black"/>
                </a:solidFill>
                <a:latin typeface="HGP明朝E" panose="02020900000000000000" pitchFamily="18" charset="-128"/>
                <a:ea typeface="HGP明朝E" panose="02020900000000000000" pitchFamily="18" charset="-128"/>
              </a:rPr>
              <a:t>健康障害の</a:t>
            </a:r>
            <a:r>
              <a:rPr lang="zh-TW" altLang="en-US" sz="1400" dirty="0">
                <a:solidFill>
                  <a:prstClr val="black"/>
                </a:solidFill>
                <a:latin typeface="HGP明朝E" panose="02020900000000000000" pitchFamily="18" charset="-128"/>
                <a:ea typeface="HGP明朝E" panose="02020900000000000000" pitchFamily="18" charset="-128"/>
              </a:rPr>
              <a:t>防止</a:t>
            </a:r>
            <a:r>
              <a:rPr lang="ja-JP" altLang="en-US" sz="1400" dirty="0">
                <a:latin typeface="HGP明朝E" panose="02020900000000000000" pitchFamily="18" charset="-128"/>
                <a:ea typeface="HGP明朝E" panose="02020900000000000000" pitchFamily="18" charset="-128"/>
              </a:rPr>
              <a:t>が必要となる。</a:t>
            </a:r>
            <a:endParaRPr lang="en-US" altLang="ja-JP" sz="1400" dirty="0">
              <a:latin typeface="HGP明朝E" panose="02020900000000000000" pitchFamily="18" charset="-128"/>
              <a:ea typeface="HGP明朝E" panose="02020900000000000000" pitchFamily="18" charset="-128"/>
            </a:endParaRPr>
          </a:p>
          <a:p>
            <a:pPr defTabSz="1022717">
              <a:defRPr/>
            </a:pPr>
            <a:endParaRPr lang="en-US" altLang="ja-JP" sz="1400" dirty="0">
              <a:latin typeface="HGP明朝E" panose="02020900000000000000" pitchFamily="18" charset="-128"/>
              <a:ea typeface="HGP明朝E" panose="02020900000000000000" pitchFamily="18" charset="-128"/>
            </a:endParaRPr>
          </a:p>
          <a:p>
            <a:pPr defTabSz="1022717">
              <a:defRPr/>
            </a:pPr>
            <a:r>
              <a:rPr lang="ja-JP" altLang="en-US" sz="1400" dirty="0">
                <a:latin typeface="HGP明朝E" panose="02020900000000000000" pitchFamily="18" charset="-128"/>
                <a:ea typeface="HGP明朝E" panose="02020900000000000000" pitchFamily="18" charset="-128"/>
              </a:rPr>
              <a:t>　過重労働による脳・心臓疾患の発症や</a:t>
            </a:r>
            <a:r>
              <a:rPr lang="en-US" altLang="ja-JP" sz="1400" dirty="0">
                <a:latin typeface="HGP明朝E" panose="02020900000000000000" pitchFamily="18" charset="-128"/>
                <a:ea typeface="HGP明朝E" panose="02020900000000000000" pitchFamily="18" charset="-128"/>
              </a:rPr>
              <a:t>,</a:t>
            </a:r>
            <a:r>
              <a:rPr lang="ja-JP" altLang="en-US" sz="1400" dirty="0">
                <a:latin typeface="HGP明朝E" panose="02020900000000000000" pitchFamily="18" charset="-128"/>
                <a:ea typeface="HGP明朝E" panose="02020900000000000000" pitchFamily="18" charset="-128"/>
              </a:rPr>
              <a:t>いわゆる</a:t>
            </a:r>
            <a:r>
              <a:rPr lang="en-US" altLang="ja-JP" sz="1400" dirty="0">
                <a:latin typeface="HGP明朝E" panose="02020900000000000000" pitchFamily="18" charset="-128"/>
                <a:ea typeface="HGP明朝E" panose="02020900000000000000" pitchFamily="18" charset="-128"/>
              </a:rPr>
              <a:t>｢</a:t>
            </a:r>
            <a:r>
              <a:rPr lang="ja-JP" altLang="en-US" sz="1400" dirty="0">
                <a:latin typeface="HGP明朝E" panose="02020900000000000000" pitchFamily="18" charset="-128"/>
                <a:ea typeface="HGP明朝E" panose="02020900000000000000" pitchFamily="18" charset="-128"/>
              </a:rPr>
              <a:t>過労死</a:t>
            </a:r>
            <a:r>
              <a:rPr lang="en-US" altLang="ja-JP" sz="1400" dirty="0">
                <a:latin typeface="HGP明朝E" panose="02020900000000000000" pitchFamily="18" charset="-128"/>
                <a:ea typeface="HGP明朝E" panose="02020900000000000000" pitchFamily="18" charset="-128"/>
              </a:rPr>
              <a:t>｣</a:t>
            </a:r>
            <a:r>
              <a:rPr lang="ja-JP" altLang="en-US" sz="1400" dirty="0">
                <a:latin typeface="HGP明朝E" panose="02020900000000000000" pitchFamily="18" charset="-128"/>
                <a:ea typeface="HGP明朝E" panose="02020900000000000000" pitchFamily="18" charset="-128"/>
              </a:rPr>
              <a:t>等の防止も求められている。</a:t>
            </a:r>
            <a:endParaRPr lang="en-US" altLang="ja-JP" sz="1400" dirty="0">
              <a:latin typeface="HGP明朝E" panose="02020900000000000000" pitchFamily="18" charset="-128"/>
              <a:ea typeface="HGP明朝E" panose="02020900000000000000" pitchFamily="18" charset="-128"/>
            </a:endParaRPr>
          </a:p>
          <a:p>
            <a:pPr defTabSz="1022717">
              <a:defRPr/>
            </a:pPr>
            <a:endParaRPr lang="en-US" altLang="ja-JP" sz="1400" dirty="0">
              <a:latin typeface="HGP明朝E" panose="02020900000000000000" pitchFamily="18" charset="-128"/>
              <a:ea typeface="HGP明朝E" panose="02020900000000000000" pitchFamily="18" charset="-128"/>
            </a:endParaRPr>
          </a:p>
          <a:p>
            <a:r>
              <a:rPr lang="ja-JP" altLang="en-US" sz="1400" dirty="0">
                <a:latin typeface="HGP明朝E" panose="02020900000000000000" pitchFamily="18" charset="-128"/>
                <a:ea typeface="HGP明朝E" panose="02020900000000000000" pitchFamily="18" charset="-128"/>
              </a:rPr>
              <a:t>　健康確保対策</a:t>
            </a:r>
            <a:r>
              <a:rPr lang="ja-JP" altLang="ja-JP" sz="1400" dirty="0">
                <a:latin typeface="HGP明朝E" panose="02020900000000000000" pitchFamily="18" charset="-128"/>
                <a:ea typeface="HGP明朝E" panose="02020900000000000000" pitchFamily="18" charset="-128"/>
              </a:rPr>
              <a:t>の目的は</a:t>
            </a:r>
            <a:r>
              <a:rPr lang="ja-JP" altLang="en-US" sz="1400" dirty="0">
                <a:latin typeface="HGP明朝E" panose="02020900000000000000" pitchFamily="18" charset="-128"/>
                <a:ea typeface="HGP明朝E" panose="02020900000000000000" pitchFamily="18" charset="-128"/>
              </a:rPr>
              <a:t>労使で</a:t>
            </a:r>
            <a:r>
              <a:rPr lang="ja-JP" altLang="ja-JP" sz="1400" dirty="0">
                <a:latin typeface="HGP明朝E" panose="02020900000000000000" pitchFamily="18" charset="-128"/>
                <a:ea typeface="HGP明朝E" panose="02020900000000000000" pitchFamily="18" charset="-128"/>
              </a:rPr>
              <a:t>一致している</a:t>
            </a:r>
            <a:r>
              <a:rPr lang="ja-JP" altLang="en-US" sz="1400" dirty="0">
                <a:latin typeface="HGP明朝E" panose="02020900000000000000" pitchFamily="18" charset="-128"/>
                <a:ea typeface="HGP明朝E" panose="02020900000000000000" pitchFamily="18" charset="-128"/>
              </a:rPr>
              <a:t>課題である</a:t>
            </a:r>
            <a:r>
              <a:rPr lang="ja-JP" altLang="ja-JP" sz="1400" dirty="0">
                <a:latin typeface="HGP明朝E" panose="02020900000000000000" pitchFamily="18" charset="-128"/>
                <a:ea typeface="HGP明朝E" panose="02020900000000000000" pitchFamily="18" charset="-128"/>
              </a:rPr>
              <a:t>。</a:t>
            </a:r>
          </a:p>
        </p:txBody>
      </p:sp>
      <p:sp>
        <p:nvSpPr>
          <p:cNvPr id="2" name="スライド番号プレースホルダー 1"/>
          <p:cNvSpPr>
            <a:spLocks noGrp="1"/>
          </p:cNvSpPr>
          <p:nvPr>
            <p:ph type="sldNum" sz="quarter" idx="10"/>
          </p:nvPr>
        </p:nvSpPr>
        <p:spPr/>
        <p:txBody>
          <a:bodyPr/>
          <a:lstStyle/>
          <a:p>
            <a:fld id="{5F65748C-C6D8-4748-808C-1CEA1825BD04}" type="slidenum">
              <a:rPr kumimoji="1" lang="ja-JP" altLang="en-US" smtClean="0"/>
              <a:t>91</a:t>
            </a:fld>
            <a:endParaRPr kumimoji="1" lang="ja-JP" altLang="en-US"/>
          </a:p>
        </p:txBody>
      </p:sp>
    </p:spTree>
    <p:extLst>
      <p:ext uri="{BB962C8B-B14F-4D97-AF65-F5344CB8AC3E}">
        <p14:creationId xmlns:p14="http://schemas.microsoft.com/office/powerpoint/2010/main" val="1133565308"/>
      </p:ext>
    </p:extLst>
  </p:cSld>
  <p:clrMapOvr>
    <a:masterClrMapping/>
  </p:clrMapOvr>
</p:notes>
</file>

<file path=ppt/notesSlides/notesSlide9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5650" name="スライド イメージ プレースホルダ 1"/>
          <p:cNvSpPr>
            <a:spLocks noGrp="1" noRot="1" noChangeAspect="1" noTextEdit="1"/>
          </p:cNvSpPr>
          <p:nvPr>
            <p:ph type="sldImg"/>
          </p:nvPr>
        </p:nvSpPr>
        <p:spPr>
          <a:xfrm>
            <a:off x="1154113" y="741363"/>
            <a:ext cx="4814887" cy="3889375"/>
          </a:xfrm>
          <a:prstGeom prst="rect">
            <a:avLst/>
          </a:prstGeom>
          <a:ln/>
        </p:spPr>
      </p:sp>
      <p:sp>
        <p:nvSpPr>
          <p:cNvPr id="155651" name="ノート プレースホルダ 2"/>
          <p:cNvSpPr>
            <a:spLocks noGrp="1" noChangeAspect="1"/>
          </p:cNvSpPr>
          <p:nvPr>
            <p:ph type="body" idx="1"/>
          </p:nvPr>
        </p:nvSpPr>
        <p:spPr>
          <a:xfrm>
            <a:off x="1157699" y="4890047"/>
            <a:ext cx="4880754" cy="4794037"/>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defTabSz="943478">
              <a:defRPr/>
            </a:pPr>
            <a:r>
              <a:rPr lang="ja-JP" altLang="en-US" sz="1400" dirty="0">
                <a:latin typeface="HGP明朝E" panose="02020900000000000000" pitchFamily="18" charset="-128"/>
                <a:ea typeface="HGP明朝E" panose="02020900000000000000" pitchFamily="18" charset="-128"/>
              </a:rPr>
              <a:t>　ＷＨＯは</a:t>
            </a:r>
            <a:r>
              <a:rPr lang="en-US" altLang="ja-JP" sz="1400" dirty="0">
                <a:latin typeface="HGP明朝E" panose="02020900000000000000" pitchFamily="18" charset="-128"/>
                <a:ea typeface="HGP明朝E" panose="02020900000000000000" pitchFamily="18" charset="-128"/>
              </a:rPr>
              <a:t>,</a:t>
            </a:r>
            <a:r>
              <a:rPr lang="ja-JP" altLang="en-US" sz="1400" dirty="0">
                <a:latin typeface="HGP明朝E" panose="02020900000000000000" pitchFamily="18" charset="-128"/>
                <a:ea typeface="HGP明朝E" panose="02020900000000000000" pitchFamily="18" charset="-128"/>
              </a:rPr>
              <a:t>更に</a:t>
            </a:r>
            <a:r>
              <a:rPr lang="en-US" altLang="ja-JP" sz="1400" dirty="0">
                <a:latin typeface="HGP明朝E" panose="02020900000000000000" pitchFamily="18" charset="-128"/>
                <a:ea typeface="HGP明朝E" panose="02020900000000000000" pitchFamily="18" charset="-128"/>
              </a:rPr>
              <a:t>,</a:t>
            </a:r>
            <a:r>
              <a:rPr lang="ja-JP" altLang="en-US" sz="1400" dirty="0">
                <a:latin typeface="HGP明朝E" panose="02020900000000000000" pitchFamily="18" charset="-128"/>
                <a:ea typeface="HGP明朝E" panose="02020900000000000000" pitchFamily="18" charset="-128"/>
              </a:rPr>
              <a:t>次の崇高な理念を掲げている。</a:t>
            </a:r>
            <a:endParaRPr lang="en-US" altLang="ja-JP" sz="1400" dirty="0">
              <a:latin typeface="HGP明朝E" panose="02020900000000000000" pitchFamily="18" charset="-128"/>
              <a:ea typeface="HGP明朝E" panose="02020900000000000000" pitchFamily="18" charset="-128"/>
            </a:endParaRPr>
          </a:p>
          <a:p>
            <a:pPr>
              <a:lnSpc>
                <a:spcPts val="2064"/>
              </a:lnSpc>
            </a:pPr>
            <a:r>
              <a:rPr lang="ja-JP" altLang="en-US" sz="1400" dirty="0">
                <a:latin typeface="HGP明朝E" panose="02020900000000000000" pitchFamily="18" charset="-128"/>
                <a:ea typeface="HGP明朝E" panose="02020900000000000000" pitchFamily="18" charset="-128"/>
              </a:rPr>
              <a:t>　</a:t>
            </a:r>
            <a:r>
              <a:rPr lang="en-US" altLang="ja-JP" sz="1400" dirty="0">
                <a:latin typeface="HGP明朝E" panose="02020900000000000000" pitchFamily="18" charset="-128"/>
                <a:ea typeface="HGP明朝E" panose="02020900000000000000" pitchFamily="18" charset="-128"/>
              </a:rPr>
              <a:t>｢</a:t>
            </a:r>
            <a:r>
              <a:rPr lang="ja-JP" altLang="en-US" sz="1400" dirty="0">
                <a:latin typeface="HGP明朝E" panose="02020900000000000000" pitchFamily="18" charset="-128"/>
                <a:ea typeface="HGP明朝E" panose="02020900000000000000" pitchFamily="18" charset="-128"/>
              </a:rPr>
              <a:t>到達できる最高水準の健康を享受することは</a:t>
            </a:r>
            <a:r>
              <a:rPr lang="en-US" altLang="ja-JP" sz="1400" dirty="0">
                <a:latin typeface="HGP明朝E" panose="02020900000000000000" pitchFamily="18" charset="-128"/>
                <a:ea typeface="HGP明朝E" panose="02020900000000000000" pitchFamily="18" charset="-128"/>
              </a:rPr>
              <a:t>,</a:t>
            </a:r>
            <a:r>
              <a:rPr lang="ja-JP" altLang="en-US" sz="1400" dirty="0">
                <a:latin typeface="HGP明朝E" panose="02020900000000000000" pitchFamily="18" charset="-128"/>
                <a:ea typeface="HGP明朝E" panose="02020900000000000000" pitchFamily="18" charset="-128"/>
              </a:rPr>
              <a:t>人類</a:t>
            </a:r>
            <a:r>
              <a:rPr lang="en-US" altLang="ja-JP" sz="1400" dirty="0">
                <a:latin typeface="HGP明朝E" panose="02020900000000000000" pitchFamily="18" charset="-128"/>
                <a:ea typeface="HGP明朝E" panose="02020900000000000000" pitchFamily="18" charset="-128"/>
              </a:rPr>
              <a:t>,</a:t>
            </a:r>
            <a:r>
              <a:rPr lang="ja-JP" altLang="en-US" sz="1400" dirty="0">
                <a:latin typeface="HGP明朝E" panose="02020900000000000000" pitchFamily="18" charset="-128"/>
                <a:ea typeface="HGP明朝E" panose="02020900000000000000" pitchFamily="18" charset="-128"/>
              </a:rPr>
              <a:t>宗教</a:t>
            </a:r>
            <a:r>
              <a:rPr lang="en-US" altLang="ja-JP" sz="1400" dirty="0">
                <a:latin typeface="HGP明朝E" panose="02020900000000000000" pitchFamily="18" charset="-128"/>
                <a:ea typeface="HGP明朝E" panose="02020900000000000000" pitchFamily="18" charset="-128"/>
              </a:rPr>
              <a:t>,</a:t>
            </a:r>
            <a:r>
              <a:rPr lang="ja-JP" altLang="en-US" sz="1400" dirty="0">
                <a:latin typeface="HGP明朝E" panose="02020900000000000000" pitchFamily="18" charset="-128"/>
                <a:ea typeface="HGP明朝E" panose="02020900000000000000" pitchFamily="18" charset="-128"/>
              </a:rPr>
              <a:t>政治的信念</a:t>
            </a:r>
            <a:r>
              <a:rPr lang="en-US" altLang="ja-JP" sz="1400" dirty="0">
                <a:latin typeface="HGP明朝E" panose="02020900000000000000" pitchFamily="18" charset="-128"/>
                <a:ea typeface="HGP明朝E" panose="02020900000000000000" pitchFamily="18" charset="-128"/>
              </a:rPr>
              <a:t>,</a:t>
            </a:r>
            <a:r>
              <a:rPr lang="ja-JP" altLang="en-US" sz="1400" dirty="0">
                <a:latin typeface="HGP明朝E" panose="02020900000000000000" pitchFamily="18" charset="-128"/>
                <a:ea typeface="HGP明朝E" panose="02020900000000000000" pitchFamily="18" charset="-128"/>
              </a:rPr>
              <a:t>経済的又は会的条件の差別なしに万人の有する基本的人権の一つであり</a:t>
            </a:r>
            <a:r>
              <a:rPr lang="en-US" altLang="ja-JP" sz="1400" dirty="0">
                <a:latin typeface="HGP明朝E" panose="02020900000000000000" pitchFamily="18" charset="-128"/>
                <a:ea typeface="HGP明朝E" panose="02020900000000000000" pitchFamily="18" charset="-128"/>
              </a:rPr>
              <a:t>,</a:t>
            </a:r>
            <a:r>
              <a:rPr lang="ja-JP" altLang="en-US" sz="1400" dirty="0">
                <a:latin typeface="HGP明朝E" panose="02020900000000000000" pitchFamily="18" charset="-128"/>
                <a:ea typeface="HGP明朝E" panose="02020900000000000000" pitchFamily="18" charset="-128"/>
              </a:rPr>
              <a:t>すべての国民の健康は</a:t>
            </a:r>
            <a:r>
              <a:rPr lang="en-US" altLang="ja-JP" sz="1400" dirty="0">
                <a:latin typeface="HGP明朝E" panose="02020900000000000000" pitchFamily="18" charset="-128"/>
                <a:ea typeface="HGP明朝E" panose="02020900000000000000" pitchFamily="18" charset="-128"/>
              </a:rPr>
              <a:t>,</a:t>
            </a:r>
            <a:r>
              <a:rPr lang="ja-JP" altLang="en-US" sz="1400" dirty="0">
                <a:latin typeface="HGP明朝E" panose="02020900000000000000" pitchFamily="18" charset="-128"/>
                <a:ea typeface="HGP明朝E" panose="02020900000000000000" pitchFamily="18" charset="-128"/>
              </a:rPr>
              <a:t>平和と安全を達成する基礎である。</a:t>
            </a:r>
            <a:r>
              <a:rPr lang="en-US" altLang="ja-JP" sz="1400" dirty="0">
                <a:latin typeface="HGP明朝E" panose="02020900000000000000" pitchFamily="18" charset="-128"/>
                <a:ea typeface="HGP明朝E" panose="02020900000000000000" pitchFamily="18" charset="-128"/>
              </a:rPr>
              <a:t>｣</a:t>
            </a:r>
          </a:p>
          <a:p>
            <a:pPr>
              <a:lnSpc>
                <a:spcPts val="2064"/>
              </a:lnSpc>
            </a:pPr>
            <a:endParaRPr lang="en-US" altLang="ja-JP" sz="1400" dirty="0">
              <a:latin typeface="HGP明朝E" panose="02020900000000000000" pitchFamily="18" charset="-128"/>
              <a:ea typeface="HGP明朝E" panose="02020900000000000000" pitchFamily="18" charset="-128"/>
            </a:endParaRPr>
          </a:p>
          <a:p>
            <a:pPr defTabSz="1022717">
              <a:defRPr/>
            </a:pPr>
            <a:r>
              <a:rPr lang="ja-JP" altLang="en-US" sz="1400" dirty="0">
                <a:latin typeface="HGP明朝E" panose="02020900000000000000" pitchFamily="18" charset="-128"/>
                <a:ea typeface="HGP明朝E" panose="02020900000000000000" pitchFamily="18" charset="-128"/>
              </a:rPr>
              <a:t>　</a:t>
            </a:r>
            <a:r>
              <a:rPr lang="ja-JP" altLang="ja-JP" sz="1400" dirty="0">
                <a:latin typeface="HGP明朝E" panose="02020900000000000000" pitchFamily="18" charset="-128"/>
                <a:ea typeface="HGP明朝E" panose="02020900000000000000" pitchFamily="18" charset="-128"/>
              </a:rPr>
              <a:t>この定義は</a:t>
            </a:r>
            <a:r>
              <a:rPr lang="en-US" altLang="ja-JP" sz="1400" dirty="0">
                <a:latin typeface="HGP明朝E" panose="02020900000000000000" pitchFamily="18" charset="-128"/>
                <a:ea typeface="HGP明朝E" panose="02020900000000000000" pitchFamily="18" charset="-128"/>
              </a:rPr>
              <a:t>,</a:t>
            </a:r>
            <a:r>
              <a:rPr lang="ja-JP" altLang="ja-JP" sz="1400" dirty="0">
                <a:latin typeface="HGP明朝E" panose="02020900000000000000" pitchFamily="18" charset="-128"/>
                <a:ea typeface="HGP明朝E" panose="02020900000000000000" pitchFamily="18" charset="-128"/>
              </a:rPr>
              <a:t>健康を病気の反対の状態と捕らえる考え方から脱し</a:t>
            </a:r>
            <a:r>
              <a:rPr lang="en-US" altLang="ja-JP" sz="1400" dirty="0">
                <a:latin typeface="HGP明朝E" panose="02020900000000000000" pitchFamily="18" charset="-128"/>
                <a:ea typeface="HGP明朝E" panose="02020900000000000000" pitchFamily="18" charset="-128"/>
              </a:rPr>
              <a:t>,</a:t>
            </a:r>
            <a:r>
              <a:rPr lang="ja-JP" altLang="ja-JP" sz="1400" dirty="0">
                <a:latin typeface="HGP明朝E" panose="02020900000000000000" pitchFamily="18" charset="-128"/>
                <a:ea typeface="HGP明朝E" panose="02020900000000000000" pitchFamily="18" charset="-128"/>
              </a:rPr>
              <a:t>身体的な能力や精神的な能力のみならず社会的な生活能力にも言及し</a:t>
            </a:r>
            <a:r>
              <a:rPr lang="en-US" altLang="ja-JP" sz="1400" dirty="0">
                <a:latin typeface="HGP明朝E" panose="02020900000000000000" pitchFamily="18" charset="-128"/>
                <a:ea typeface="HGP明朝E" panose="02020900000000000000" pitchFamily="18" charset="-128"/>
              </a:rPr>
              <a:t>,</a:t>
            </a:r>
            <a:r>
              <a:rPr lang="ja-JP" altLang="ja-JP" sz="1400" dirty="0">
                <a:latin typeface="HGP明朝E" panose="02020900000000000000" pitchFamily="18" charset="-128"/>
                <a:ea typeface="HGP明朝E" panose="02020900000000000000" pitchFamily="18" charset="-128"/>
              </a:rPr>
              <a:t>これらの能力が充実し</a:t>
            </a:r>
            <a:r>
              <a:rPr lang="en-US" altLang="ja-JP" sz="1400" dirty="0">
                <a:latin typeface="HGP明朝E" panose="02020900000000000000" pitchFamily="18" charset="-128"/>
                <a:ea typeface="HGP明朝E" panose="02020900000000000000" pitchFamily="18" charset="-128"/>
              </a:rPr>
              <a:t>,</a:t>
            </a:r>
            <a:r>
              <a:rPr lang="ja-JP" altLang="ja-JP" sz="1400" dirty="0">
                <a:latin typeface="HGP明朝E" panose="02020900000000000000" pitchFamily="18" charset="-128"/>
                <a:ea typeface="HGP明朝E" panose="02020900000000000000" pitchFamily="18" charset="-128"/>
              </a:rPr>
              <a:t>十分に発揮され</a:t>
            </a:r>
            <a:r>
              <a:rPr lang="en-US" altLang="ja-JP" sz="1400" dirty="0">
                <a:latin typeface="HGP明朝E" panose="02020900000000000000" pitchFamily="18" charset="-128"/>
                <a:ea typeface="HGP明朝E" panose="02020900000000000000" pitchFamily="18" charset="-128"/>
              </a:rPr>
              <a:t>,</a:t>
            </a:r>
            <a:r>
              <a:rPr lang="ja-JP" altLang="ja-JP" sz="1400" dirty="0">
                <a:latin typeface="HGP明朝E" panose="02020900000000000000" pitchFamily="18" charset="-128"/>
                <a:ea typeface="HGP明朝E" panose="02020900000000000000" pitchFamily="18" charset="-128"/>
              </a:rPr>
              <a:t>また完全に調和が取れている状態であると述べており</a:t>
            </a:r>
            <a:r>
              <a:rPr lang="en-US" altLang="ja-JP" sz="1400" dirty="0">
                <a:latin typeface="HGP明朝E" panose="02020900000000000000" pitchFamily="18" charset="-128"/>
                <a:ea typeface="HGP明朝E" panose="02020900000000000000" pitchFamily="18" charset="-128"/>
              </a:rPr>
              <a:t>,</a:t>
            </a:r>
            <a:r>
              <a:rPr lang="ja-JP" altLang="ja-JP" sz="1400" dirty="0">
                <a:latin typeface="HGP明朝E" panose="02020900000000000000" pitchFamily="18" charset="-128"/>
                <a:ea typeface="HGP明朝E" panose="02020900000000000000" pitchFamily="18" charset="-128"/>
              </a:rPr>
              <a:t>健康の理想的な姿を描いてい</a:t>
            </a:r>
            <a:r>
              <a:rPr lang="ja-JP" altLang="en-US" sz="1400" dirty="0">
                <a:latin typeface="HGP明朝E" panose="02020900000000000000" pitchFamily="18" charset="-128"/>
                <a:ea typeface="HGP明朝E" panose="02020900000000000000" pitchFamily="18" charset="-128"/>
              </a:rPr>
              <a:t>る</a:t>
            </a:r>
            <a:r>
              <a:rPr lang="ja-JP" altLang="ja-JP" sz="1400" dirty="0">
                <a:latin typeface="HGP明朝E" panose="02020900000000000000" pitchFamily="18" charset="-128"/>
                <a:ea typeface="HGP明朝E" panose="02020900000000000000" pitchFamily="18" charset="-128"/>
              </a:rPr>
              <a:t>。</a:t>
            </a:r>
            <a:endParaRPr lang="en-US" altLang="ja-JP" sz="1400" dirty="0">
              <a:latin typeface="HGP明朝E" panose="02020900000000000000" pitchFamily="18" charset="-128"/>
              <a:ea typeface="HGP明朝E" panose="02020900000000000000" pitchFamily="18" charset="-128"/>
            </a:endParaRPr>
          </a:p>
          <a:p>
            <a:pPr defTabSz="1022717">
              <a:defRPr/>
            </a:pPr>
            <a:endParaRPr lang="en-US" altLang="ja-JP" sz="1400" dirty="0">
              <a:latin typeface="HGP明朝E" panose="02020900000000000000" pitchFamily="18" charset="-128"/>
              <a:ea typeface="HGP明朝E" panose="02020900000000000000" pitchFamily="18" charset="-128"/>
            </a:endParaRPr>
          </a:p>
          <a:p>
            <a:r>
              <a:rPr lang="ja-JP" altLang="en-US" sz="1400" dirty="0">
                <a:latin typeface="HGP明朝E" panose="02020900000000000000" pitchFamily="18" charset="-128"/>
                <a:ea typeface="HGP明朝E" panose="02020900000000000000" pitchFamily="18" charset="-128"/>
              </a:rPr>
              <a:t>　</a:t>
            </a:r>
            <a:r>
              <a:rPr lang="en-US" altLang="ja-JP" sz="1400" dirty="0">
                <a:latin typeface="HGP明朝E" panose="02020900000000000000" pitchFamily="18" charset="-128"/>
                <a:ea typeface="HGP明朝E" panose="02020900000000000000" pitchFamily="18" charset="-128"/>
              </a:rPr>
              <a:t>(</a:t>
            </a:r>
            <a:r>
              <a:rPr lang="ja-JP" altLang="en-US" sz="1400" dirty="0">
                <a:latin typeface="HGP明朝E" panose="02020900000000000000" pitchFamily="18" charset="-128"/>
                <a:ea typeface="HGP明朝E" panose="02020900000000000000" pitchFamily="18" charset="-128"/>
              </a:rPr>
              <a:t>中央労働災害防止協会編</a:t>
            </a:r>
            <a:r>
              <a:rPr lang="en-US" altLang="ja-JP" sz="1400" dirty="0">
                <a:latin typeface="HGP明朝E" panose="02020900000000000000" pitchFamily="18" charset="-128"/>
                <a:ea typeface="HGP明朝E" panose="02020900000000000000" pitchFamily="18" charset="-128"/>
              </a:rPr>
              <a:t>｢</a:t>
            </a:r>
            <a:r>
              <a:rPr lang="ja-JP" altLang="en-US" sz="1400" dirty="0">
                <a:latin typeface="HGP明朝E" panose="02020900000000000000" pitchFamily="18" charset="-128"/>
                <a:ea typeface="HGP明朝E" panose="02020900000000000000" pitchFamily="18" charset="-128"/>
              </a:rPr>
              <a:t>安全衛生運動史</a:t>
            </a:r>
            <a:r>
              <a:rPr lang="en-US" altLang="ja-JP" sz="1400" dirty="0">
                <a:latin typeface="HGP明朝E" panose="02020900000000000000" pitchFamily="18" charset="-128"/>
                <a:ea typeface="HGP明朝E" panose="02020900000000000000" pitchFamily="18" charset="-128"/>
              </a:rPr>
              <a:t>｣</a:t>
            </a:r>
            <a:r>
              <a:rPr lang="ja-JP" altLang="en-US" sz="1400" dirty="0">
                <a:latin typeface="HGP明朝E" panose="02020900000000000000" pitchFamily="18" charset="-128"/>
                <a:ea typeface="HGP明朝E" panose="02020900000000000000" pitchFamily="18" charset="-128"/>
              </a:rPr>
              <a:t>より</a:t>
            </a:r>
            <a:r>
              <a:rPr lang="en-US" altLang="ja-JP" sz="1400" dirty="0" smtClean="0">
                <a:latin typeface="HGP明朝E" panose="02020900000000000000" pitchFamily="18" charset="-128"/>
                <a:ea typeface="HGP明朝E" panose="02020900000000000000" pitchFamily="18" charset="-128"/>
              </a:rPr>
              <a:t>)</a:t>
            </a:r>
            <a:endParaRPr lang="en-US" altLang="ja-JP" sz="1400" dirty="0">
              <a:latin typeface="HGP明朝E" panose="02020900000000000000" pitchFamily="18" charset="-128"/>
              <a:ea typeface="HGP明朝E" panose="02020900000000000000" pitchFamily="18" charset="-128"/>
            </a:endParaRPr>
          </a:p>
        </p:txBody>
      </p:sp>
      <p:sp>
        <p:nvSpPr>
          <p:cNvPr id="2" name="スライド番号プレースホルダー 1"/>
          <p:cNvSpPr>
            <a:spLocks noGrp="1"/>
          </p:cNvSpPr>
          <p:nvPr>
            <p:ph type="sldNum" sz="quarter" idx="10"/>
          </p:nvPr>
        </p:nvSpPr>
        <p:spPr/>
        <p:txBody>
          <a:bodyPr/>
          <a:lstStyle/>
          <a:p>
            <a:fld id="{5F65748C-C6D8-4748-808C-1CEA1825BD04}" type="slidenum">
              <a:rPr kumimoji="1" lang="ja-JP" altLang="en-US" smtClean="0"/>
              <a:t>92</a:t>
            </a:fld>
            <a:endParaRPr kumimoji="1" lang="ja-JP" altLang="en-US"/>
          </a:p>
        </p:txBody>
      </p:sp>
    </p:spTree>
    <p:extLst>
      <p:ext uri="{BB962C8B-B14F-4D97-AF65-F5344CB8AC3E}">
        <p14:creationId xmlns:p14="http://schemas.microsoft.com/office/powerpoint/2010/main" val="1358393110"/>
      </p:ext>
    </p:extLst>
  </p:cSld>
  <p:clrMapOvr>
    <a:masterClrMapping/>
  </p:clrMapOvr>
</p:notes>
</file>

<file path=ppt/notesSlides/notesSlide9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5650" name="スライド イメージ プレースホルダ 1"/>
          <p:cNvSpPr>
            <a:spLocks noGrp="1" noRot="1" noChangeAspect="1" noTextEdit="1"/>
          </p:cNvSpPr>
          <p:nvPr>
            <p:ph type="sldImg"/>
          </p:nvPr>
        </p:nvSpPr>
        <p:spPr>
          <a:xfrm>
            <a:off x="1154113" y="741363"/>
            <a:ext cx="4814887" cy="3889375"/>
          </a:xfrm>
          <a:prstGeom prst="rect">
            <a:avLst/>
          </a:prstGeom>
          <a:ln/>
        </p:spPr>
      </p:sp>
      <p:sp>
        <p:nvSpPr>
          <p:cNvPr id="155651" name="ノート プレースホルダ 2"/>
          <p:cNvSpPr>
            <a:spLocks noGrp="1" noChangeAspect="1"/>
          </p:cNvSpPr>
          <p:nvPr>
            <p:ph type="body" idx="1"/>
          </p:nvPr>
        </p:nvSpPr>
        <p:spPr>
          <a:xfrm>
            <a:off x="1157699" y="4890047"/>
            <a:ext cx="4880754" cy="4794037"/>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defTabSz="1022717">
              <a:defRPr/>
            </a:pPr>
            <a:r>
              <a:rPr lang="ja-JP" altLang="en-US" sz="1400" dirty="0">
                <a:solidFill>
                  <a:prstClr val="black"/>
                </a:solidFill>
                <a:latin typeface="HGP明朝E" panose="02020900000000000000" pitchFamily="18" charset="-128"/>
                <a:ea typeface="HGP明朝E" panose="02020900000000000000" pitchFamily="18" charset="-128"/>
              </a:rPr>
              <a:t>事業場での基本的取組事項</a:t>
            </a:r>
          </a:p>
          <a:p>
            <a:r>
              <a:rPr lang="en-US" altLang="ja-JP" sz="1400" dirty="0">
                <a:latin typeface="HGP明朝E" panose="02020900000000000000" pitchFamily="18" charset="-128"/>
                <a:ea typeface="HGP明朝E" panose="02020900000000000000" pitchFamily="18" charset="-128"/>
              </a:rPr>
              <a:t>｢</a:t>
            </a:r>
            <a:r>
              <a:rPr lang="ja-JP" altLang="en-US" sz="1400" dirty="0">
                <a:latin typeface="HGP明朝E" panose="02020900000000000000" pitchFamily="18" charset="-128"/>
                <a:ea typeface="HGP明朝E" panose="02020900000000000000" pitchFamily="18" charset="-128"/>
              </a:rPr>
              <a:t>労働者の心の健康の保持増進のための指針</a:t>
            </a:r>
            <a:r>
              <a:rPr lang="en-US" altLang="ja-JP" sz="1400" dirty="0">
                <a:latin typeface="HGP明朝E" panose="02020900000000000000" pitchFamily="18" charset="-128"/>
                <a:ea typeface="HGP明朝E" panose="02020900000000000000" pitchFamily="18" charset="-128"/>
              </a:rPr>
              <a:t>｣(</a:t>
            </a:r>
            <a:r>
              <a:rPr lang="ja-JP" altLang="en-US" sz="1400" dirty="0">
                <a:latin typeface="HGP明朝E" panose="02020900000000000000" pitchFamily="18" charset="-128"/>
                <a:ea typeface="HGP明朝E" panose="02020900000000000000" pitchFamily="18" charset="-128"/>
              </a:rPr>
              <a:t>平成</a:t>
            </a:r>
            <a:r>
              <a:rPr lang="en-US" altLang="ja-JP" sz="1400" dirty="0">
                <a:latin typeface="HGP明朝E" panose="02020900000000000000" pitchFamily="18" charset="-128"/>
                <a:ea typeface="HGP明朝E" panose="02020900000000000000" pitchFamily="18" charset="-128"/>
              </a:rPr>
              <a:t>18</a:t>
            </a:r>
            <a:r>
              <a:rPr lang="ja-JP" altLang="en-US" sz="1400" dirty="0">
                <a:latin typeface="HGP明朝E" panose="02020900000000000000" pitchFamily="18" charset="-128"/>
                <a:ea typeface="HGP明朝E" panose="02020900000000000000" pitchFamily="18" charset="-128"/>
              </a:rPr>
              <a:t>年公示第</a:t>
            </a:r>
            <a:r>
              <a:rPr lang="en-US" altLang="ja-JP" sz="1400" dirty="0">
                <a:latin typeface="HGP明朝E" panose="02020900000000000000" pitchFamily="18" charset="-128"/>
                <a:ea typeface="HGP明朝E" panose="02020900000000000000" pitchFamily="18" charset="-128"/>
              </a:rPr>
              <a:t>3</a:t>
            </a:r>
            <a:r>
              <a:rPr lang="ja-JP" altLang="en-US" sz="1400" dirty="0">
                <a:latin typeface="HGP明朝E" panose="02020900000000000000" pitchFamily="18" charset="-128"/>
                <a:ea typeface="HGP明朝E" panose="02020900000000000000" pitchFamily="18" charset="-128"/>
              </a:rPr>
              <a:t>号</a:t>
            </a:r>
            <a:r>
              <a:rPr lang="en-US" altLang="ja-JP" sz="1400" dirty="0">
                <a:latin typeface="HGP明朝E" panose="02020900000000000000" pitchFamily="18" charset="-128"/>
                <a:ea typeface="HGP明朝E" panose="02020900000000000000" pitchFamily="18" charset="-128"/>
              </a:rPr>
              <a:t>)</a:t>
            </a:r>
            <a:r>
              <a:rPr lang="ja-JP" altLang="en-US" sz="1400" dirty="0">
                <a:latin typeface="HGP明朝E" panose="02020900000000000000" pitchFamily="18" charset="-128"/>
                <a:ea typeface="HGP明朝E" panose="02020900000000000000" pitchFamily="18" charset="-128"/>
              </a:rPr>
              <a:t>に基づく取組の促進</a:t>
            </a:r>
            <a:endParaRPr lang="en-US" altLang="ja-JP" sz="1400" dirty="0">
              <a:latin typeface="HGP明朝E" panose="02020900000000000000" pitchFamily="18" charset="-128"/>
              <a:ea typeface="HGP明朝E" panose="02020900000000000000" pitchFamily="18" charset="-128"/>
            </a:endParaRPr>
          </a:p>
          <a:p>
            <a:pPr defTabSz="1022717">
              <a:defRPr/>
            </a:pPr>
            <a:r>
              <a:rPr lang="ja-JP" altLang="en-US" sz="1400" dirty="0">
                <a:latin typeface="HGP明朝E" panose="02020900000000000000" pitchFamily="18" charset="-128"/>
                <a:ea typeface="HGP明朝E" panose="02020900000000000000" pitchFamily="18" charset="-128"/>
              </a:rPr>
              <a:t>　</a:t>
            </a:r>
            <a:r>
              <a:rPr lang="ja-JP" altLang="ja-JP" sz="1400" dirty="0">
                <a:latin typeface="HGP明朝E" panose="02020900000000000000" pitchFamily="18" charset="-128"/>
                <a:ea typeface="HGP明朝E" panose="02020900000000000000" pitchFamily="18" charset="-128"/>
              </a:rPr>
              <a:t>メンタルヘルスの進め方は</a:t>
            </a:r>
            <a:r>
              <a:rPr lang="en-US" altLang="ja-JP" sz="1400" dirty="0">
                <a:latin typeface="HGP明朝E" panose="02020900000000000000" pitchFamily="18" charset="-128"/>
                <a:ea typeface="HGP明朝E" panose="02020900000000000000" pitchFamily="18" charset="-128"/>
              </a:rPr>
              <a:t>,｢</a:t>
            </a:r>
            <a:r>
              <a:rPr lang="ja-JP" altLang="ja-JP" sz="1400" dirty="0">
                <a:latin typeface="HGP明朝E" panose="02020900000000000000" pitchFamily="18" charset="-128"/>
                <a:ea typeface="HGP明朝E" panose="02020900000000000000" pitchFamily="18" charset="-128"/>
              </a:rPr>
              <a:t>心の健康づくり指針</a:t>
            </a:r>
            <a:r>
              <a:rPr lang="en-US" altLang="ja-JP" sz="1400" dirty="0">
                <a:latin typeface="HGP明朝E" panose="02020900000000000000" pitchFamily="18" charset="-128"/>
                <a:ea typeface="HGP明朝E" panose="02020900000000000000" pitchFamily="18" charset="-128"/>
              </a:rPr>
              <a:t>｣</a:t>
            </a:r>
            <a:r>
              <a:rPr lang="ja-JP" altLang="ja-JP" sz="1400" dirty="0">
                <a:latin typeface="HGP明朝E" panose="02020900000000000000" pitchFamily="18" charset="-128"/>
                <a:ea typeface="HGP明朝E" panose="02020900000000000000" pitchFamily="18" charset="-128"/>
              </a:rPr>
              <a:t>における四つのケア</a:t>
            </a:r>
            <a:r>
              <a:rPr lang="ja-JP" altLang="en-US" sz="1400" dirty="0">
                <a:latin typeface="HGP明朝E" panose="02020900000000000000" pitchFamily="18" charset="-128"/>
                <a:ea typeface="HGP明朝E" panose="02020900000000000000" pitchFamily="18" charset="-128"/>
              </a:rPr>
              <a:t>。</a:t>
            </a:r>
            <a:endParaRPr lang="en-US" altLang="ja-JP" sz="1400" dirty="0">
              <a:latin typeface="HGP明朝E" panose="02020900000000000000" pitchFamily="18" charset="-128"/>
              <a:ea typeface="HGP明朝E" panose="02020900000000000000" pitchFamily="18" charset="-128"/>
            </a:endParaRPr>
          </a:p>
          <a:p>
            <a:pPr defTabSz="1022717">
              <a:lnSpc>
                <a:spcPts val="2064"/>
              </a:lnSpc>
              <a:defRPr/>
            </a:pPr>
            <a:r>
              <a:rPr lang="ja-JP" altLang="en-US" sz="1400" dirty="0">
                <a:latin typeface="HGP明朝E" panose="02020900000000000000" pitchFamily="18" charset="-128"/>
                <a:ea typeface="HGP明朝E" panose="02020900000000000000" pitchFamily="18" charset="-128"/>
              </a:rPr>
              <a:t>　労働者自身による</a:t>
            </a:r>
            <a:r>
              <a:rPr lang="en-US" altLang="ja-JP" sz="1400" dirty="0">
                <a:latin typeface="HGP明朝E" panose="02020900000000000000" pitchFamily="18" charset="-128"/>
                <a:ea typeface="HGP明朝E" panose="02020900000000000000" pitchFamily="18" charset="-128"/>
              </a:rPr>
              <a:t>｢</a:t>
            </a:r>
            <a:r>
              <a:rPr lang="ja-JP" altLang="en-US" sz="1400" dirty="0">
                <a:latin typeface="HGP明朝E" panose="02020900000000000000" pitchFamily="18" charset="-128"/>
                <a:ea typeface="HGP明朝E" panose="02020900000000000000" pitchFamily="18" charset="-128"/>
              </a:rPr>
              <a:t>セルフケア</a:t>
            </a:r>
            <a:r>
              <a:rPr lang="en-US" altLang="ja-JP" sz="1400" dirty="0">
                <a:latin typeface="HGP明朝E" panose="02020900000000000000" pitchFamily="18" charset="-128"/>
                <a:ea typeface="HGP明朝E" panose="02020900000000000000" pitchFamily="18" charset="-128"/>
              </a:rPr>
              <a:t>｣,</a:t>
            </a:r>
            <a:r>
              <a:rPr lang="ja-JP" altLang="en-US" sz="1400" dirty="0">
                <a:latin typeface="HGP明朝E" panose="02020900000000000000" pitchFamily="18" charset="-128"/>
                <a:ea typeface="HGP明朝E" panose="02020900000000000000" pitchFamily="18" charset="-128"/>
              </a:rPr>
              <a:t>管理監督者による</a:t>
            </a:r>
            <a:r>
              <a:rPr lang="en-US" altLang="ja-JP" sz="1400" dirty="0">
                <a:latin typeface="HGP明朝E" panose="02020900000000000000" pitchFamily="18" charset="-128"/>
                <a:ea typeface="HGP明朝E" panose="02020900000000000000" pitchFamily="18" charset="-128"/>
              </a:rPr>
              <a:t>｢</a:t>
            </a:r>
            <a:r>
              <a:rPr lang="ja-JP" altLang="en-US" sz="1400" dirty="0">
                <a:latin typeface="HGP明朝E" panose="02020900000000000000" pitchFamily="18" charset="-128"/>
                <a:ea typeface="HGP明朝E" panose="02020900000000000000" pitchFamily="18" charset="-128"/>
              </a:rPr>
              <a:t>ラインによるケア</a:t>
            </a:r>
            <a:r>
              <a:rPr lang="en-US" altLang="ja-JP" sz="1400" dirty="0">
                <a:latin typeface="HGP明朝E" panose="02020900000000000000" pitchFamily="18" charset="-128"/>
                <a:ea typeface="HGP明朝E" panose="02020900000000000000" pitchFamily="18" charset="-128"/>
              </a:rPr>
              <a:t>｣,</a:t>
            </a:r>
            <a:r>
              <a:rPr lang="ja-JP" altLang="en-US" sz="1400" dirty="0">
                <a:latin typeface="HGP明朝E" panose="02020900000000000000" pitchFamily="18" charset="-128"/>
                <a:ea typeface="HGP明朝E" panose="02020900000000000000" pitchFamily="18" charset="-128"/>
              </a:rPr>
              <a:t>事業場内の健康管理担当者による</a:t>
            </a:r>
            <a:r>
              <a:rPr lang="en-US" altLang="ja-JP" sz="1400" dirty="0">
                <a:latin typeface="HGP明朝E" panose="02020900000000000000" pitchFamily="18" charset="-128"/>
                <a:ea typeface="HGP明朝E" panose="02020900000000000000" pitchFamily="18" charset="-128"/>
              </a:rPr>
              <a:t>｢</a:t>
            </a:r>
            <a:r>
              <a:rPr lang="ja-JP" altLang="en-US" sz="1400" dirty="0">
                <a:latin typeface="HGP明朝E" panose="02020900000000000000" pitchFamily="18" charset="-128"/>
                <a:ea typeface="HGP明朝E" panose="02020900000000000000" pitchFamily="18" charset="-128"/>
              </a:rPr>
              <a:t>事業場内産業保健スタッフ等によるケア</a:t>
            </a:r>
            <a:r>
              <a:rPr lang="en-US" altLang="ja-JP" sz="1400" dirty="0">
                <a:latin typeface="HGP明朝E" panose="02020900000000000000" pitchFamily="18" charset="-128"/>
                <a:ea typeface="HGP明朝E" panose="02020900000000000000" pitchFamily="18" charset="-128"/>
              </a:rPr>
              <a:t>｣,</a:t>
            </a:r>
            <a:r>
              <a:rPr lang="ja-JP" altLang="en-US" sz="1400" dirty="0">
                <a:latin typeface="HGP明朝E" panose="02020900000000000000" pitchFamily="18" charset="-128"/>
                <a:ea typeface="HGP明朝E" panose="02020900000000000000" pitchFamily="18" charset="-128"/>
              </a:rPr>
              <a:t>事業場外の専門家による</a:t>
            </a:r>
            <a:r>
              <a:rPr lang="en-US" altLang="ja-JP" sz="1400" dirty="0">
                <a:latin typeface="HGP明朝E" panose="02020900000000000000" pitchFamily="18" charset="-128"/>
                <a:ea typeface="HGP明朝E" panose="02020900000000000000" pitchFamily="18" charset="-128"/>
              </a:rPr>
              <a:t>｢</a:t>
            </a:r>
            <a:r>
              <a:rPr lang="ja-JP" altLang="en-US" sz="1400" dirty="0">
                <a:latin typeface="HGP明朝E" panose="02020900000000000000" pitchFamily="18" charset="-128"/>
                <a:ea typeface="HGP明朝E" panose="02020900000000000000" pitchFamily="18" charset="-128"/>
              </a:rPr>
              <a:t>事業場外資源によるケア</a:t>
            </a:r>
            <a:r>
              <a:rPr lang="en-US" altLang="ja-JP" sz="1400" dirty="0">
                <a:latin typeface="HGP明朝E" panose="02020900000000000000" pitchFamily="18" charset="-128"/>
                <a:ea typeface="HGP明朝E" panose="02020900000000000000" pitchFamily="18" charset="-128"/>
              </a:rPr>
              <a:t>｣</a:t>
            </a:r>
            <a:endParaRPr lang="ja-JP" altLang="en-US" sz="1400" dirty="0">
              <a:latin typeface="HGP明朝E" panose="02020900000000000000" pitchFamily="18" charset="-128"/>
              <a:ea typeface="HGP明朝E" panose="02020900000000000000" pitchFamily="18" charset="-128"/>
            </a:endParaRPr>
          </a:p>
          <a:p>
            <a:pPr defTabSz="1022717" fontAlgn="base">
              <a:spcBef>
                <a:spcPct val="0"/>
              </a:spcBef>
              <a:spcAft>
                <a:spcPct val="0"/>
              </a:spcAft>
              <a:defRPr/>
            </a:pPr>
            <a:r>
              <a:rPr lang="ja-JP" altLang="en-US" sz="1400" dirty="0">
                <a:latin typeface="HGP明朝E" panose="02020900000000000000" pitchFamily="18" charset="-128"/>
                <a:ea typeface="HGP明朝E" panose="02020900000000000000" pitchFamily="18" charset="-128"/>
              </a:rPr>
              <a:t>① </a:t>
            </a:r>
            <a:r>
              <a:rPr lang="ja-JP" altLang="ja-JP" sz="1400" dirty="0">
                <a:latin typeface="HGP明朝E" panose="02020900000000000000" pitchFamily="18" charset="-128"/>
                <a:ea typeface="HGP明朝E" panose="02020900000000000000" pitchFamily="18" charset="-128"/>
              </a:rPr>
              <a:t>メンタルヘルス不調予防のための職場改善の取組</a:t>
            </a:r>
            <a:r>
              <a:rPr lang="ja-JP" altLang="en-US" sz="1400" dirty="0">
                <a:latin typeface="HGP明朝E" panose="02020900000000000000" pitchFamily="18" charset="-128"/>
                <a:ea typeface="HGP明朝E" panose="02020900000000000000" pitchFamily="18" charset="-128"/>
              </a:rPr>
              <a:t>：</a:t>
            </a:r>
            <a:r>
              <a:rPr lang="ja-JP" altLang="en-US" sz="1400" dirty="0">
                <a:solidFill>
                  <a:prstClr val="black"/>
                </a:solidFill>
                <a:latin typeface="HGP明朝E" panose="02020900000000000000" pitchFamily="18" charset="-128"/>
                <a:ea typeface="HGP明朝E" panose="02020900000000000000" pitchFamily="18" charset="-128"/>
              </a:rPr>
              <a:t>衛生委員会等での調査審議</a:t>
            </a:r>
            <a:r>
              <a:rPr lang="en-US" altLang="ja-JP" sz="1400" dirty="0">
                <a:solidFill>
                  <a:prstClr val="black"/>
                </a:solidFill>
                <a:latin typeface="HGP明朝E" panose="02020900000000000000" pitchFamily="18" charset="-128"/>
                <a:ea typeface="HGP明朝E" panose="02020900000000000000" pitchFamily="18" charset="-128"/>
              </a:rPr>
              <a:t>(</a:t>
            </a:r>
            <a:r>
              <a:rPr lang="ja-JP" altLang="en-US" sz="1400" dirty="0">
                <a:solidFill>
                  <a:prstClr val="black"/>
                </a:solidFill>
                <a:latin typeface="HGP明朝E" panose="02020900000000000000" pitchFamily="18" charset="-128"/>
                <a:ea typeface="HGP明朝E" panose="02020900000000000000" pitchFamily="18" charset="-128"/>
              </a:rPr>
              <a:t>心の健康づくり計画等</a:t>
            </a:r>
            <a:r>
              <a:rPr lang="en-US" altLang="ja-JP" sz="1400" dirty="0">
                <a:solidFill>
                  <a:prstClr val="black"/>
                </a:solidFill>
                <a:latin typeface="HGP明朝E" panose="02020900000000000000" pitchFamily="18" charset="-128"/>
                <a:ea typeface="HGP明朝E" panose="02020900000000000000" pitchFamily="18" charset="-128"/>
              </a:rPr>
              <a:t>),</a:t>
            </a:r>
            <a:r>
              <a:rPr lang="ja-JP" altLang="en-US" sz="1400" dirty="0">
                <a:solidFill>
                  <a:prstClr val="black"/>
                </a:solidFill>
                <a:latin typeface="HGP明朝E" panose="02020900000000000000" pitchFamily="18" charset="-128"/>
                <a:ea typeface="HGP明朝E" panose="02020900000000000000" pitchFamily="18" charset="-128"/>
              </a:rPr>
              <a:t>事業場内体制の整備</a:t>
            </a:r>
            <a:r>
              <a:rPr lang="en-US" altLang="ja-JP" sz="1400" dirty="0">
                <a:solidFill>
                  <a:prstClr val="black"/>
                </a:solidFill>
                <a:latin typeface="HGP明朝E" panose="02020900000000000000" pitchFamily="18" charset="-128"/>
                <a:ea typeface="HGP明朝E" panose="02020900000000000000" pitchFamily="18" charset="-128"/>
              </a:rPr>
              <a:t>,</a:t>
            </a:r>
            <a:r>
              <a:rPr lang="ja-JP" altLang="en-US" sz="1400" dirty="0">
                <a:solidFill>
                  <a:prstClr val="black"/>
                </a:solidFill>
                <a:latin typeface="HGP明朝E" panose="02020900000000000000" pitchFamily="18" charset="-128"/>
                <a:ea typeface="HGP明朝E" panose="02020900000000000000" pitchFamily="18" charset="-128"/>
              </a:rPr>
              <a:t>教育研修の実施</a:t>
            </a:r>
            <a:r>
              <a:rPr lang="en-US" altLang="ja-JP" sz="1400" dirty="0">
                <a:solidFill>
                  <a:prstClr val="black"/>
                </a:solidFill>
                <a:latin typeface="HGP明朝E" panose="02020900000000000000" pitchFamily="18" charset="-128"/>
                <a:ea typeface="HGP明朝E" panose="02020900000000000000" pitchFamily="18" charset="-128"/>
              </a:rPr>
              <a:t>,</a:t>
            </a:r>
            <a:r>
              <a:rPr lang="ja-JP" altLang="en-US" sz="1400" dirty="0">
                <a:solidFill>
                  <a:prstClr val="black"/>
                </a:solidFill>
                <a:latin typeface="HGP明朝E" panose="02020900000000000000" pitchFamily="18" charset="-128"/>
                <a:ea typeface="HGP明朝E" panose="02020900000000000000" pitchFamily="18" charset="-128"/>
              </a:rPr>
              <a:t>職場環境等の把握と改善</a:t>
            </a:r>
            <a:r>
              <a:rPr lang="en-US" altLang="ja-JP" sz="1400" dirty="0">
                <a:solidFill>
                  <a:prstClr val="black"/>
                </a:solidFill>
                <a:latin typeface="HGP明朝E" panose="02020900000000000000" pitchFamily="18" charset="-128"/>
                <a:ea typeface="HGP明朝E" panose="02020900000000000000" pitchFamily="18" charset="-128"/>
              </a:rPr>
              <a:t>(</a:t>
            </a:r>
            <a:r>
              <a:rPr lang="ja-JP" altLang="en-US" sz="1400" dirty="0">
                <a:solidFill>
                  <a:prstClr val="black"/>
                </a:solidFill>
                <a:latin typeface="HGP明朝E" panose="02020900000000000000" pitchFamily="18" charset="-128"/>
                <a:ea typeface="HGP明朝E" panose="02020900000000000000" pitchFamily="18" charset="-128"/>
              </a:rPr>
              <a:t>一次予防</a:t>
            </a:r>
            <a:r>
              <a:rPr lang="en-US" altLang="ja-JP" sz="1400" dirty="0">
                <a:solidFill>
                  <a:prstClr val="black"/>
                </a:solidFill>
                <a:latin typeface="HGP明朝E" panose="02020900000000000000" pitchFamily="18" charset="-128"/>
                <a:ea typeface="HGP明朝E" panose="02020900000000000000" pitchFamily="18" charset="-128"/>
              </a:rPr>
              <a:t>)</a:t>
            </a:r>
          </a:p>
          <a:p>
            <a:pPr defTabSz="1022717" fontAlgn="base">
              <a:spcBef>
                <a:spcPct val="0"/>
              </a:spcBef>
              <a:spcAft>
                <a:spcPct val="0"/>
              </a:spcAft>
              <a:defRPr/>
            </a:pPr>
            <a:r>
              <a:rPr lang="ja-JP" altLang="en-US" sz="1400" dirty="0">
                <a:latin typeface="HGP明朝E" panose="02020900000000000000" pitchFamily="18" charset="-128"/>
                <a:ea typeface="HGP明朝E" panose="02020900000000000000" pitchFamily="18" charset="-128"/>
              </a:rPr>
              <a:t>②</a:t>
            </a:r>
            <a:r>
              <a:rPr lang="en-US" altLang="ja-JP" sz="1400" dirty="0">
                <a:latin typeface="HGP明朝E" panose="02020900000000000000" pitchFamily="18" charset="-128"/>
                <a:ea typeface="HGP明朝E" panose="02020900000000000000" pitchFamily="18" charset="-128"/>
              </a:rPr>
              <a:t> </a:t>
            </a:r>
            <a:r>
              <a:rPr lang="ja-JP" altLang="ja-JP" sz="1400" dirty="0">
                <a:latin typeface="HGP明朝E" panose="02020900000000000000" pitchFamily="18" charset="-128"/>
                <a:ea typeface="HGP明朝E" panose="02020900000000000000" pitchFamily="18" charset="-128"/>
              </a:rPr>
              <a:t>ストレスへの気づきと対応の促進</a:t>
            </a:r>
            <a:r>
              <a:rPr lang="ja-JP" altLang="en-US" sz="1400" dirty="0">
                <a:latin typeface="HGP明朝E" panose="02020900000000000000" pitchFamily="18" charset="-128"/>
                <a:ea typeface="HGP明朝E" panose="02020900000000000000" pitchFamily="18" charset="-128"/>
              </a:rPr>
              <a:t>：</a:t>
            </a:r>
            <a:r>
              <a:rPr lang="ja-JP" altLang="en-US" sz="1400" dirty="0">
                <a:solidFill>
                  <a:prstClr val="black"/>
                </a:solidFill>
                <a:latin typeface="HGP明朝E" panose="02020900000000000000" pitchFamily="18" charset="-128"/>
                <a:ea typeface="HGP明朝E" panose="02020900000000000000" pitchFamily="18" charset="-128"/>
              </a:rPr>
              <a:t>不調の早期発見・適切な対応</a:t>
            </a:r>
            <a:r>
              <a:rPr lang="en-US" altLang="ja-JP" sz="1400" dirty="0">
                <a:solidFill>
                  <a:prstClr val="black"/>
                </a:solidFill>
                <a:latin typeface="HGP明朝E" panose="02020900000000000000" pitchFamily="18" charset="-128"/>
                <a:ea typeface="HGP明朝E" panose="02020900000000000000" pitchFamily="18" charset="-128"/>
              </a:rPr>
              <a:t>(</a:t>
            </a:r>
            <a:r>
              <a:rPr lang="ja-JP" altLang="en-US" sz="1400" dirty="0">
                <a:solidFill>
                  <a:prstClr val="black"/>
                </a:solidFill>
                <a:latin typeface="HGP明朝E" panose="02020900000000000000" pitchFamily="18" charset="-128"/>
                <a:ea typeface="HGP明朝E" panose="02020900000000000000" pitchFamily="18" charset="-128"/>
              </a:rPr>
              <a:t>二次予防</a:t>
            </a:r>
            <a:r>
              <a:rPr lang="en-US" altLang="ja-JP" sz="1400" dirty="0">
                <a:solidFill>
                  <a:prstClr val="black"/>
                </a:solidFill>
                <a:latin typeface="HGP明朝E" panose="02020900000000000000" pitchFamily="18" charset="-128"/>
                <a:ea typeface="HGP明朝E" panose="02020900000000000000" pitchFamily="18" charset="-128"/>
              </a:rPr>
              <a:t>)</a:t>
            </a:r>
          </a:p>
          <a:p>
            <a:pPr defTabSz="1022717" fontAlgn="base">
              <a:spcBef>
                <a:spcPct val="0"/>
              </a:spcBef>
              <a:spcAft>
                <a:spcPct val="0"/>
              </a:spcAft>
              <a:defRPr/>
            </a:pPr>
            <a:r>
              <a:rPr lang="ja-JP" altLang="en-US" sz="1400" dirty="0">
                <a:latin typeface="HGP明朝E" panose="02020900000000000000" pitchFamily="18" charset="-128"/>
                <a:ea typeface="HGP明朝E" panose="02020900000000000000" pitchFamily="18" charset="-128"/>
              </a:rPr>
              <a:t>③</a:t>
            </a:r>
            <a:r>
              <a:rPr lang="en-US" altLang="ja-JP" sz="1400" dirty="0">
                <a:latin typeface="HGP明朝E" panose="02020900000000000000" pitchFamily="18" charset="-128"/>
                <a:ea typeface="HGP明朝E" panose="02020900000000000000" pitchFamily="18" charset="-128"/>
              </a:rPr>
              <a:t> </a:t>
            </a:r>
            <a:r>
              <a:rPr lang="ja-JP" altLang="ja-JP" sz="1400" dirty="0">
                <a:latin typeface="HGP明朝E" panose="02020900000000000000" pitchFamily="18" charset="-128"/>
                <a:ea typeface="HGP明朝E" panose="02020900000000000000" pitchFamily="18" charset="-128"/>
              </a:rPr>
              <a:t>職場復帰対策の促進</a:t>
            </a:r>
            <a:r>
              <a:rPr lang="ja-JP" altLang="en-US" sz="1400" dirty="0">
                <a:latin typeface="HGP明朝E" panose="02020900000000000000" pitchFamily="18" charset="-128"/>
                <a:ea typeface="HGP明朝E" panose="02020900000000000000" pitchFamily="18" charset="-128"/>
              </a:rPr>
              <a:t>：</a:t>
            </a:r>
            <a:r>
              <a:rPr lang="ja-JP" altLang="en-US" sz="1400" dirty="0">
                <a:solidFill>
                  <a:prstClr val="black"/>
                </a:solidFill>
                <a:latin typeface="HGP明朝E" panose="02020900000000000000" pitchFamily="18" charset="-128"/>
                <a:ea typeface="HGP明朝E" panose="02020900000000000000" pitchFamily="18" charset="-128"/>
              </a:rPr>
              <a:t>職場復帰支援</a:t>
            </a:r>
            <a:r>
              <a:rPr lang="en-US" altLang="ja-JP" sz="1400" dirty="0">
                <a:solidFill>
                  <a:prstClr val="black"/>
                </a:solidFill>
                <a:latin typeface="HGP明朝E" panose="02020900000000000000" pitchFamily="18" charset="-128"/>
                <a:ea typeface="HGP明朝E" panose="02020900000000000000" pitchFamily="18" charset="-128"/>
              </a:rPr>
              <a:t>(</a:t>
            </a:r>
            <a:r>
              <a:rPr lang="ja-JP" altLang="en-US" sz="1400" dirty="0">
                <a:solidFill>
                  <a:prstClr val="black"/>
                </a:solidFill>
                <a:latin typeface="HGP明朝E" panose="02020900000000000000" pitchFamily="18" charset="-128"/>
                <a:ea typeface="HGP明朝E" panose="02020900000000000000" pitchFamily="18" charset="-128"/>
              </a:rPr>
              <a:t>三次予防</a:t>
            </a:r>
            <a:r>
              <a:rPr lang="en-US" altLang="ja-JP" sz="1400" dirty="0">
                <a:solidFill>
                  <a:prstClr val="black"/>
                </a:solidFill>
                <a:latin typeface="HGP明朝E" panose="02020900000000000000" pitchFamily="18" charset="-128"/>
                <a:ea typeface="HGP明朝E" panose="02020900000000000000" pitchFamily="18" charset="-128"/>
              </a:rPr>
              <a:t>)</a:t>
            </a:r>
            <a:r>
              <a:rPr lang="ja-JP" altLang="en-US" sz="1400" dirty="0">
                <a:latin typeface="HGP明朝E" panose="02020900000000000000" pitchFamily="18" charset="-128"/>
                <a:ea typeface="HGP明朝E" panose="02020900000000000000" pitchFamily="18" charset="-128"/>
              </a:rPr>
              <a:t>　</a:t>
            </a:r>
            <a:endParaRPr lang="en-US" altLang="ja-JP" sz="1400" dirty="0">
              <a:latin typeface="HGP明朝E" panose="02020900000000000000" pitchFamily="18" charset="-128"/>
              <a:ea typeface="HGP明朝E" panose="02020900000000000000" pitchFamily="18" charset="-128"/>
            </a:endParaRPr>
          </a:p>
          <a:p>
            <a:r>
              <a:rPr lang="ja-JP" altLang="en-US" sz="1400" dirty="0">
                <a:latin typeface="HGP明朝E" panose="02020900000000000000" pitchFamily="18" charset="-128"/>
                <a:ea typeface="HGP明朝E" panose="02020900000000000000" pitchFamily="18" charset="-128"/>
              </a:rPr>
              <a:t>④</a:t>
            </a:r>
            <a:r>
              <a:rPr lang="en-US" altLang="ja-JP" sz="1400" dirty="0">
                <a:latin typeface="HGP明朝E" panose="02020900000000000000" pitchFamily="18" charset="-128"/>
                <a:ea typeface="HGP明朝E" panose="02020900000000000000" pitchFamily="18" charset="-128"/>
              </a:rPr>
              <a:t> </a:t>
            </a:r>
            <a:r>
              <a:rPr lang="ja-JP" altLang="ja-JP" sz="1400" dirty="0">
                <a:latin typeface="HGP明朝E" panose="02020900000000000000" pitchFamily="18" charset="-128"/>
                <a:ea typeface="HGP明朝E" panose="02020900000000000000" pitchFamily="18" charset="-128"/>
              </a:rPr>
              <a:t>取組方策の分からない事業場への支援</a:t>
            </a:r>
            <a:r>
              <a:rPr lang="ja-JP" altLang="en-US" sz="1400" dirty="0">
                <a:latin typeface="HGP明朝E" panose="02020900000000000000" pitchFamily="18" charset="-128"/>
                <a:ea typeface="HGP明朝E" panose="02020900000000000000" pitchFamily="18" charset="-128"/>
              </a:rPr>
              <a:t>：</a:t>
            </a:r>
            <a:r>
              <a:rPr lang="ja-JP" altLang="en-US" sz="1400" dirty="0">
                <a:solidFill>
                  <a:prstClr val="black"/>
                </a:solidFill>
                <a:latin typeface="HGP明朝E" panose="02020900000000000000" pitchFamily="18" charset="-128"/>
                <a:ea typeface="HGP明朝E" panose="02020900000000000000" pitchFamily="18" charset="-128"/>
              </a:rPr>
              <a:t>事業場の取組を支援する施策として</a:t>
            </a:r>
            <a:r>
              <a:rPr lang="en-US" altLang="ja-JP" sz="1400" dirty="0">
                <a:solidFill>
                  <a:prstClr val="black"/>
                </a:solidFill>
                <a:latin typeface="HGP明朝E" panose="02020900000000000000" pitchFamily="18" charset="-128"/>
                <a:ea typeface="HGP明朝E" panose="02020900000000000000" pitchFamily="18" charset="-128"/>
              </a:rPr>
              <a:t>,｢</a:t>
            </a:r>
            <a:r>
              <a:rPr lang="ja-JP" altLang="en-US" sz="1400" dirty="0">
                <a:solidFill>
                  <a:prstClr val="black"/>
                </a:solidFill>
                <a:latin typeface="HGP明朝E" panose="02020900000000000000" pitchFamily="18" charset="-128"/>
                <a:ea typeface="HGP明朝E" panose="02020900000000000000" pitchFamily="18" charset="-128"/>
              </a:rPr>
              <a:t>メンタルヘルス対策支援センター</a:t>
            </a:r>
            <a:r>
              <a:rPr lang="en-US" altLang="ja-JP" sz="1400" dirty="0">
                <a:solidFill>
                  <a:prstClr val="black"/>
                </a:solidFill>
                <a:latin typeface="HGP明朝E" panose="02020900000000000000" pitchFamily="18" charset="-128"/>
                <a:ea typeface="HGP明朝E" panose="02020900000000000000" pitchFamily="18" charset="-128"/>
              </a:rPr>
              <a:t>｣</a:t>
            </a:r>
            <a:r>
              <a:rPr lang="ja-JP" altLang="en-US" sz="1400" dirty="0">
                <a:solidFill>
                  <a:prstClr val="black"/>
                </a:solidFill>
                <a:latin typeface="HGP明朝E" panose="02020900000000000000" pitchFamily="18" charset="-128"/>
                <a:ea typeface="HGP明朝E" panose="02020900000000000000" pitchFamily="18" charset="-128"/>
              </a:rPr>
              <a:t>や働く人のメンタルヘルス・ポータルサイト</a:t>
            </a:r>
            <a:r>
              <a:rPr lang="en-US" altLang="ja-JP" sz="1400" dirty="0">
                <a:solidFill>
                  <a:prstClr val="black"/>
                </a:solidFill>
                <a:latin typeface="HGP明朝E" panose="02020900000000000000" pitchFamily="18" charset="-128"/>
                <a:ea typeface="HGP明朝E" panose="02020900000000000000" pitchFamily="18" charset="-128"/>
              </a:rPr>
              <a:t>｢</a:t>
            </a:r>
            <a:r>
              <a:rPr lang="ja-JP" altLang="en-US" sz="1400" dirty="0">
                <a:solidFill>
                  <a:prstClr val="black"/>
                </a:solidFill>
                <a:latin typeface="HGP明朝E" panose="02020900000000000000" pitchFamily="18" charset="-128"/>
                <a:ea typeface="HGP明朝E" panose="02020900000000000000" pitchFamily="18" charset="-128"/>
              </a:rPr>
              <a:t>こころの耳</a:t>
            </a:r>
            <a:r>
              <a:rPr lang="en-US" altLang="ja-JP" sz="1400" dirty="0">
                <a:solidFill>
                  <a:prstClr val="black"/>
                </a:solidFill>
                <a:latin typeface="HGP明朝E" panose="02020900000000000000" pitchFamily="18" charset="-128"/>
                <a:ea typeface="HGP明朝E" panose="02020900000000000000" pitchFamily="18" charset="-128"/>
              </a:rPr>
              <a:t>｣</a:t>
            </a:r>
            <a:r>
              <a:rPr lang="ja-JP" altLang="en-US" sz="1400" dirty="0">
                <a:solidFill>
                  <a:prstClr val="black"/>
                </a:solidFill>
                <a:latin typeface="HGP明朝E" panose="02020900000000000000" pitchFamily="18" charset="-128"/>
                <a:ea typeface="HGP明朝E" panose="02020900000000000000" pitchFamily="18" charset="-128"/>
              </a:rPr>
              <a:t>を通じた情報提供がある。</a:t>
            </a:r>
            <a:endParaRPr lang="ja-JP" altLang="ja-JP" sz="1400" dirty="0">
              <a:latin typeface="HGP明朝E" panose="02020900000000000000" pitchFamily="18" charset="-128"/>
              <a:ea typeface="HGP明朝E" panose="02020900000000000000" pitchFamily="18" charset="-128"/>
            </a:endParaRPr>
          </a:p>
        </p:txBody>
      </p:sp>
      <p:sp>
        <p:nvSpPr>
          <p:cNvPr id="2" name="スライド番号プレースホルダー 1"/>
          <p:cNvSpPr>
            <a:spLocks noGrp="1"/>
          </p:cNvSpPr>
          <p:nvPr>
            <p:ph type="sldNum" sz="quarter" idx="10"/>
          </p:nvPr>
        </p:nvSpPr>
        <p:spPr/>
        <p:txBody>
          <a:bodyPr/>
          <a:lstStyle/>
          <a:p>
            <a:fld id="{5F65748C-C6D8-4748-808C-1CEA1825BD04}" type="slidenum">
              <a:rPr kumimoji="1" lang="ja-JP" altLang="en-US" smtClean="0"/>
              <a:t>93</a:t>
            </a:fld>
            <a:endParaRPr kumimoji="1" lang="ja-JP" altLang="en-US"/>
          </a:p>
        </p:txBody>
      </p:sp>
    </p:spTree>
    <p:extLst>
      <p:ext uri="{BB962C8B-B14F-4D97-AF65-F5344CB8AC3E}">
        <p14:creationId xmlns:p14="http://schemas.microsoft.com/office/powerpoint/2010/main" val="30944915"/>
      </p:ext>
    </p:extLst>
  </p:cSld>
  <p:clrMapOvr>
    <a:masterClrMapping/>
  </p:clrMapOvr>
</p:notes>
</file>

<file path=ppt/notesSlides/notesSlide9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a:xfrm>
            <a:off x="1144543" y="4890047"/>
            <a:ext cx="4828132" cy="4924726"/>
          </a:xfrm>
        </p:spPr>
        <p:txBody>
          <a:bodyPr/>
          <a:lstStyle/>
          <a:p>
            <a:pPr defTabSz="1022717">
              <a:lnSpc>
                <a:spcPts val="2064"/>
              </a:lnSpc>
              <a:defRPr/>
            </a:pPr>
            <a:r>
              <a:rPr lang="ja-JP" altLang="en-US" sz="1400" dirty="0">
                <a:latin typeface="HGP明朝E" panose="02020900000000000000" pitchFamily="18" charset="-128"/>
                <a:ea typeface="HGP明朝E" panose="02020900000000000000" pitchFamily="18" charset="-128"/>
              </a:rPr>
              <a:t>　</a:t>
            </a:r>
            <a:r>
              <a:rPr lang="en-US" altLang="ja-JP" sz="1400" dirty="0">
                <a:latin typeface="HGP明朝E" panose="02020900000000000000" pitchFamily="18" charset="-128"/>
                <a:ea typeface="HGP明朝E" panose="02020900000000000000" pitchFamily="18" charset="-128"/>
              </a:rPr>
              <a:t>【</a:t>
            </a:r>
            <a:r>
              <a:rPr lang="ja-JP" altLang="en-US" sz="1400" dirty="0">
                <a:latin typeface="HGP明朝E" panose="02020900000000000000" pitchFamily="18" charset="-128"/>
                <a:ea typeface="HGP明朝E" panose="02020900000000000000" pitchFamily="18" charset="-128"/>
              </a:rPr>
              <a:t>平成</a:t>
            </a:r>
            <a:r>
              <a:rPr lang="en-US" altLang="ja-JP" sz="1400" dirty="0">
                <a:latin typeface="HGP明朝E" panose="02020900000000000000" pitchFamily="18" charset="-128"/>
                <a:ea typeface="HGP明朝E" panose="02020900000000000000" pitchFamily="18" charset="-128"/>
              </a:rPr>
              <a:t>27</a:t>
            </a:r>
            <a:r>
              <a:rPr lang="ja-JP" altLang="en-US" sz="1400" dirty="0">
                <a:latin typeface="HGP明朝E" panose="02020900000000000000" pitchFamily="18" charset="-128"/>
                <a:ea typeface="HGP明朝E" panose="02020900000000000000" pitchFamily="18" charset="-128"/>
              </a:rPr>
              <a:t>年度</a:t>
            </a:r>
            <a:r>
              <a:rPr lang="en-US" altLang="ja-JP" sz="1400" dirty="0">
                <a:latin typeface="HGP明朝E" panose="02020900000000000000" pitchFamily="18" charset="-128"/>
                <a:ea typeface="HGP明朝E" panose="02020900000000000000" pitchFamily="18" charset="-128"/>
              </a:rPr>
              <a:t>｢</a:t>
            </a:r>
            <a:r>
              <a:rPr lang="ja-JP" altLang="en-US" sz="1400" dirty="0">
                <a:latin typeface="HGP明朝E" panose="02020900000000000000" pitchFamily="18" charset="-128"/>
                <a:ea typeface="HGP明朝E" panose="02020900000000000000" pitchFamily="18" charset="-128"/>
              </a:rPr>
              <a:t>過労死等の労災補償状況</a:t>
            </a:r>
            <a:r>
              <a:rPr lang="en-US" altLang="ja-JP" sz="1400" dirty="0">
                <a:latin typeface="HGP明朝E" panose="02020900000000000000" pitchFamily="18" charset="-128"/>
                <a:ea typeface="HGP明朝E" panose="02020900000000000000" pitchFamily="18" charset="-128"/>
              </a:rPr>
              <a:t>｣】</a:t>
            </a:r>
          </a:p>
          <a:p>
            <a:pPr>
              <a:lnSpc>
                <a:spcPts val="2064"/>
              </a:lnSpc>
            </a:pPr>
            <a:r>
              <a:rPr lang="ja-JP" altLang="en-US" sz="1400" dirty="0">
                <a:latin typeface="HGP明朝E" panose="02020900000000000000" pitchFamily="18" charset="-128"/>
                <a:ea typeface="HGP明朝E" panose="02020900000000000000" pitchFamily="18" charset="-128"/>
              </a:rPr>
              <a:t>　＊脳・心臓疾患に関する事案の労災補償状況は</a:t>
            </a:r>
            <a:r>
              <a:rPr lang="en-US" altLang="ja-JP" sz="1400" dirty="0">
                <a:latin typeface="HGP明朝E" panose="02020900000000000000" pitchFamily="18" charset="-128"/>
                <a:ea typeface="HGP明朝E" panose="02020900000000000000" pitchFamily="18" charset="-128"/>
              </a:rPr>
              <a:t>,</a:t>
            </a:r>
            <a:br>
              <a:rPr lang="en-US" altLang="ja-JP" sz="1400" dirty="0">
                <a:latin typeface="HGP明朝E" panose="02020900000000000000" pitchFamily="18" charset="-128"/>
                <a:ea typeface="HGP明朝E" panose="02020900000000000000" pitchFamily="18" charset="-128"/>
              </a:rPr>
            </a:br>
            <a:r>
              <a:rPr lang="ja-JP" altLang="en-US" sz="1400" dirty="0">
                <a:latin typeface="HGP明朝E" panose="02020900000000000000" pitchFamily="18" charset="-128"/>
                <a:ea typeface="HGP明朝E" panose="02020900000000000000" pitchFamily="18" charset="-128"/>
              </a:rPr>
              <a:t>　　請求件数</a:t>
            </a:r>
            <a:r>
              <a:rPr lang="en-US" altLang="ja-JP" sz="1400" dirty="0">
                <a:latin typeface="HGP明朝E" panose="02020900000000000000" pitchFamily="18" charset="-128"/>
                <a:ea typeface="HGP明朝E" panose="02020900000000000000" pitchFamily="18" charset="-128"/>
              </a:rPr>
              <a:t>795</a:t>
            </a:r>
            <a:r>
              <a:rPr lang="ja-JP" altLang="en-US" sz="1400" dirty="0">
                <a:latin typeface="HGP明朝E" panose="02020900000000000000" pitchFamily="18" charset="-128"/>
                <a:ea typeface="HGP明朝E" panose="02020900000000000000" pitchFamily="18" charset="-128"/>
              </a:rPr>
              <a:t>件</a:t>
            </a:r>
            <a:r>
              <a:rPr lang="en-US" altLang="ja-JP" sz="1400" dirty="0">
                <a:latin typeface="HGP明朝E" panose="02020900000000000000" pitchFamily="18" charset="-128"/>
                <a:ea typeface="HGP明朝E" panose="02020900000000000000" pitchFamily="18" charset="-128"/>
              </a:rPr>
              <a:t>,</a:t>
            </a:r>
            <a:r>
              <a:rPr lang="ja-JP" altLang="en-US" sz="1400" dirty="0">
                <a:latin typeface="HGP明朝E" panose="02020900000000000000" pitchFamily="18" charset="-128"/>
                <a:ea typeface="HGP明朝E" panose="02020900000000000000" pitchFamily="18" charset="-128"/>
              </a:rPr>
              <a:t>支給決定件数</a:t>
            </a:r>
            <a:r>
              <a:rPr lang="en-US" altLang="ja-JP" sz="1400" dirty="0">
                <a:latin typeface="HGP明朝E" panose="02020900000000000000" pitchFamily="18" charset="-128"/>
                <a:ea typeface="HGP明朝E" panose="02020900000000000000" pitchFamily="18" charset="-128"/>
              </a:rPr>
              <a:t>251</a:t>
            </a:r>
            <a:r>
              <a:rPr lang="ja-JP" altLang="en-US" sz="1400" dirty="0">
                <a:latin typeface="HGP明朝E" panose="02020900000000000000" pitchFamily="18" charset="-128"/>
                <a:ea typeface="HGP明朝E" panose="02020900000000000000" pitchFamily="18" charset="-128"/>
              </a:rPr>
              <a:t>件</a:t>
            </a:r>
            <a:r>
              <a:rPr lang="en-US" altLang="ja-JP" sz="1400" dirty="0">
                <a:latin typeface="HGP明朝E" panose="02020900000000000000" pitchFamily="18" charset="-128"/>
                <a:ea typeface="HGP明朝E" panose="02020900000000000000" pitchFamily="18" charset="-128"/>
              </a:rPr>
              <a:t>(</a:t>
            </a:r>
            <a:r>
              <a:rPr lang="ja-JP" altLang="en-US" sz="1400" dirty="0">
                <a:latin typeface="HGP明朝E" panose="02020900000000000000" pitchFamily="18" charset="-128"/>
                <a:ea typeface="HGP明朝E" panose="02020900000000000000" pitchFamily="18" charset="-128"/>
              </a:rPr>
              <a:t>うち死亡件数</a:t>
            </a:r>
            <a:r>
              <a:rPr lang="en-US" altLang="ja-JP" sz="1400" dirty="0">
                <a:latin typeface="HGP明朝E" panose="02020900000000000000" pitchFamily="18" charset="-128"/>
                <a:ea typeface="HGP明朝E" panose="02020900000000000000" pitchFamily="18" charset="-128"/>
              </a:rPr>
              <a:t>96</a:t>
            </a:r>
            <a:r>
              <a:rPr lang="ja-JP" altLang="en-US" sz="1400" dirty="0">
                <a:latin typeface="HGP明朝E" panose="02020900000000000000" pitchFamily="18" charset="-128"/>
                <a:ea typeface="HGP明朝E" panose="02020900000000000000" pitchFamily="18" charset="-128"/>
              </a:rPr>
              <a:t>件</a:t>
            </a:r>
            <a:r>
              <a:rPr lang="en-US" altLang="ja-JP" sz="1400" dirty="0">
                <a:latin typeface="HGP明朝E" panose="02020900000000000000" pitchFamily="18" charset="-128"/>
                <a:ea typeface="HGP明朝E" panose="02020900000000000000" pitchFamily="18" charset="-128"/>
              </a:rPr>
              <a:t>)</a:t>
            </a:r>
          </a:p>
          <a:p>
            <a:pPr defTabSz="1022717">
              <a:lnSpc>
                <a:spcPts val="2064"/>
              </a:lnSpc>
              <a:defRPr/>
            </a:pPr>
            <a:r>
              <a:rPr lang="ja-JP" altLang="en-US" sz="1400" dirty="0">
                <a:latin typeface="HGP明朝E" panose="02020900000000000000" pitchFamily="18" charset="-128"/>
                <a:ea typeface="HGP明朝E" panose="02020900000000000000" pitchFamily="18" charset="-128"/>
              </a:rPr>
              <a:t>　＊精神障害に関する事案の労災補償状況は</a:t>
            </a:r>
            <a:r>
              <a:rPr lang="en-US" altLang="ja-JP" sz="1400" dirty="0">
                <a:latin typeface="HGP明朝E" panose="02020900000000000000" pitchFamily="18" charset="-128"/>
                <a:ea typeface="HGP明朝E" panose="02020900000000000000" pitchFamily="18" charset="-128"/>
              </a:rPr>
              <a:t>,</a:t>
            </a:r>
          </a:p>
          <a:p>
            <a:pPr defTabSz="1022717">
              <a:lnSpc>
                <a:spcPts val="2064"/>
              </a:lnSpc>
              <a:defRPr/>
            </a:pPr>
            <a:r>
              <a:rPr lang="ja-JP" altLang="en-US" sz="1400" dirty="0">
                <a:latin typeface="HGP明朝E" panose="02020900000000000000" pitchFamily="18" charset="-128"/>
                <a:ea typeface="HGP明朝E" panose="02020900000000000000" pitchFamily="18" charset="-128"/>
              </a:rPr>
              <a:t>　　請求件数</a:t>
            </a:r>
            <a:r>
              <a:rPr lang="en-US" altLang="ja-JP" sz="1400" dirty="0">
                <a:latin typeface="HGP明朝E" panose="02020900000000000000" pitchFamily="18" charset="-128"/>
                <a:ea typeface="HGP明朝E" panose="02020900000000000000" pitchFamily="18" charset="-128"/>
              </a:rPr>
              <a:t>1,515</a:t>
            </a:r>
            <a:r>
              <a:rPr lang="ja-JP" altLang="en-US" sz="1400" dirty="0">
                <a:latin typeface="HGP明朝E" panose="02020900000000000000" pitchFamily="18" charset="-128"/>
                <a:ea typeface="HGP明朝E" panose="02020900000000000000" pitchFamily="18" charset="-128"/>
              </a:rPr>
              <a:t>件</a:t>
            </a:r>
            <a:r>
              <a:rPr lang="en-US" altLang="ja-JP" sz="1400" dirty="0">
                <a:latin typeface="HGP明朝E" panose="02020900000000000000" pitchFamily="18" charset="-128"/>
                <a:ea typeface="HGP明朝E" panose="02020900000000000000" pitchFamily="18" charset="-128"/>
              </a:rPr>
              <a:t>,</a:t>
            </a:r>
            <a:r>
              <a:rPr lang="ja-JP" altLang="en-US" sz="1400" dirty="0">
                <a:latin typeface="HGP明朝E" panose="02020900000000000000" pitchFamily="18" charset="-128"/>
                <a:ea typeface="HGP明朝E" panose="02020900000000000000" pitchFamily="18" charset="-128"/>
              </a:rPr>
              <a:t>支給決定件数</a:t>
            </a:r>
            <a:r>
              <a:rPr lang="en-US" altLang="ja-JP" sz="1400" dirty="0">
                <a:latin typeface="HGP明朝E" panose="02020900000000000000" pitchFamily="18" charset="-128"/>
                <a:ea typeface="HGP明朝E" panose="02020900000000000000" pitchFamily="18" charset="-128"/>
              </a:rPr>
              <a:t>472</a:t>
            </a:r>
            <a:r>
              <a:rPr lang="ja-JP" altLang="en-US" sz="1400" dirty="0">
                <a:latin typeface="HGP明朝E" panose="02020900000000000000" pitchFamily="18" charset="-128"/>
                <a:ea typeface="HGP明朝E" panose="02020900000000000000" pitchFamily="18" charset="-128"/>
              </a:rPr>
              <a:t>件</a:t>
            </a:r>
            <a:r>
              <a:rPr lang="en-US" altLang="ja-JP" sz="1400" dirty="0">
                <a:latin typeface="HGP明朝E" panose="02020900000000000000" pitchFamily="18" charset="-128"/>
                <a:ea typeface="HGP明朝E" panose="02020900000000000000" pitchFamily="18" charset="-128"/>
              </a:rPr>
              <a:t/>
            </a:r>
            <a:br>
              <a:rPr lang="en-US" altLang="ja-JP" sz="1400" dirty="0">
                <a:latin typeface="HGP明朝E" panose="02020900000000000000" pitchFamily="18" charset="-128"/>
                <a:ea typeface="HGP明朝E" panose="02020900000000000000" pitchFamily="18" charset="-128"/>
              </a:rPr>
            </a:br>
            <a:r>
              <a:rPr lang="ja-JP" altLang="en-US" sz="1400" dirty="0">
                <a:latin typeface="HGP明朝E" panose="02020900000000000000" pitchFamily="18" charset="-128"/>
                <a:ea typeface="HGP明朝E" panose="02020900000000000000" pitchFamily="18" charset="-128"/>
              </a:rPr>
              <a:t>　　</a:t>
            </a:r>
            <a:r>
              <a:rPr lang="en-US" altLang="ja-JP" sz="1400" dirty="0">
                <a:latin typeface="HGP明朝E" panose="02020900000000000000" pitchFamily="18" charset="-128"/>
                <a:ea typeface="HGP明朝E" panose="02020900000000000000" pitchFamily="18" charset="-128"/>
              </a:rPr>
              <a:t>(</a:t>
            </a:r>
            <a:r>
              <a:rPr lang="ja-JP" altLang="en-US" sz="1400" dirty="0">
                <a:latin typeface="HGP明朝E" panose="02020900000000000000" pitchFamily="18" charset="-128"/>
                <a:ea typeface="HGP明朝E" panose="02020900000000000000" pitchFamily="18" charset="-128"/>
              </a:rPr>
              <a:t>うち未遂を含む自殺件数</a:t>
            </a:r>
            <a:r>
              <a:rPr lang="en-US" altLang="ja-JP" sz="1400" dirty="0">
                <a:latin typeface="HGP明朝E" panose="02020900000000000000" pitchFamily="18" charset="-128"/>
                <a:ea typeface="HGP明朝E" panose="02020900000000000000" pitchFamily="18" charset="-128"/>
              </a:rPr>
              <a:t>93</a:t>
            </a:r>
            <a:r>
              <a:rPr lang="ja-JP" altLang="en-US" sz="1400" dirty="0">
                <a:latin typeface="HGP明朝E" panose="02020900000000000000" pitchFamily="18" charset="-128"/>
                <a:ea typeface="HGP明朝E" panose="02020900000000000000" pitchFamily="18" charset="-128"/>
              </a:rPr>
              <a:t>件</a:t>
            </a:r>
            <a:r>
              <a:rPr lang="en-US" altLang="ja-JP" sz="1400" dirty="0">
                <a:latin typeface="HGP明朝E" panose="02020900000000000000" pitchFamily="18" charset="-128"/>
                <a:ea typeface="HGP明朝E" panose="02020900000000000000" pitchFamily="18" charset="-128"/>
              </a:rPr>
              <a:t>)</a:t>
            </a:r>
          </a:p>
          <a:p>
            <a:pPr>
              <a:lnSpc>
                <a:spcPts val="2064"/>
              </a:lnSpc>
            </a:pPr>
            <a:endParaRPr lang="en-US" altLang="ja-JP" sz="1400" dirty="0">
              <a:latin typeface="HGP明朝E" panose="02020900000000000000" pitchFamily="18" charset="-128"/>
              <a:ea typeface="HGP明朝E" panose="02020900000000000000" pitchFamily="18" charset="-128"/>
            </a:endParaRPr>
          </a:p>
          <a:p>
            <a:pPr>
              <a:lnSpc>
                <a:spcPts val="2064"/>
              </a:lnSpc>
            </a:pPr>
            <a:r>
              <a:rPr lang="ja-JP" altLang="en-US" sz="1400" dirty="0">
                <a:latin typeface="HGP明朝E" panose="02020900000000000000" pitchFamily="18" charset="-128"/>
                <a:ea typeface="HGP明朝E" panose="02020900000000000000" pitchFamily="18" charset="-128"/>
              </a:rPr>
              <a:t>　</a:t>
            </a:r>
            <a:r>
              <a:rPr lang="en-US" altLang="ja-JP" sz="1400" dirty="0">
                <a:latin typeface="HGP明朝E" panose="02020900000000000000" pitchFamily="18" charset="-128"/>
                <a:ea typeface="HGP明朝E" panose="02020900000000000000" pitchFamily="18" charset="-128"/>
              </a:rPr>
              <a:t>【</a:t>
            </a:r>
            <a:r>
              <a:rPr lang="ja-JP" altLang="en-US" sz="1400" dirty="0">
                <a:latin typeface="HGP明朝E" panose="02020900000000000000" pitchFamily="18" charset="-128"/>
                <a:ea typeface="HGP明朝E" panose="02020900000000000000" pitchFamily="18" charset="-128"/>
              </a:rPr>
              <a:t>過去の脳・心臓疾患に関する事案の労災補償状況</a:t>
            </a:r>
            <a:r>
              <a:rPr lang="en-US" altLang="ja-JP" sz="1400" dirty="0">
                <a:latin typeface="HGP明朝E" panose="02020900000000000000" pitchFamily="18" charset="-128"/>
                <a:ea typeface="HGP明朝E" panose="02020900000000000000" pitchFamily="18" charset="-128"/>
              </a:rPr>
              <a:t>】</a:t>
            </a:r>
          </a:p>
          <a:p>
            <a:pPr>
              <a:lnSpc>
                <a:spcPts val="2064"/>
              </a:lnSpc>
            </a:pPr>
            <a:r>
              <a:rPr lang="ja-JP" altLang="en-US" sz="1400" dirty="0">
                <a:latin typeface="HGP明朝E" panose="02020900000000000000" pitchFamily="18" charset="-128"/>
                <a:ea typeface="HGP明朝E" panose="02020900000000000000" pitchFamily="18" charset="-128"/>
              </a:rPr>
              <a:t>　　</a:t>
            </a:r>
            <a:r>
              <a:rPr lang="en-US" altLang="ja-JP" sz="1400" dirty="0">
                <a:latin typeface="HGP明朝E" panose="02020900000000000000" pitchFamily="18" charset="-128"/>
                <a:ea typeface="HGP明朝E" panose="02020900000000000000" pitchFamily="18" charset="-128"/>
              </a:rPr>
              <a:t>11</a:t>
            </a:r>
            <a:r>
              <a:rPr lang="ja-JP" altLang="en-US" sz="1400" dirty="0">
                <a:latin typeface="HGP明朝E" panose="02020900000000000000" pitchFamily="18" charset="-128"/>
                <a:ea typeface="HGP明朝E" panose="02020900000000000000" pitchFamily="18" charset="-128"/>
              </a:rPr>
              <a:t>年度 </a:t>
            </a:r>
            <a:r>
              <a:rPr lang="en-US" altLang="ja-JP" sz="1400" dirty="0">
                <a:latin typeface="HGP明朝E" panose="02020900000000000000" pitchFamily="18" charset="-128"/>
                <a:ea typeface="HGP明朝E" panose="02020900000000000000" pitchFamily="18" charset="-128"/>
              </a:rPr>
              <a:t>81,</a:t>
            </a:r>
            <a:r>
              <a:rPr lang="ja-JP" altLang="en-US" sz="1400" dirty="0">
                <a:latin typeface="HGP明朝E" panose="02020900000000000000" pitchFamily="18" charset="-128"/>
                <a:ea typeface="HGP明朝E" panose="02020900000000000000" pitchFamily="18" charset="-128"/>
              </a:rPr>
              <a:t>　</a:t>
            </a:r>
            <a:r>
              <a:rPr lang="en-US" altLang="ja-JP" sz="1400" dirty="0">
                <a:latin typeface="HGP明朝E" panose="02020900000000000000" pitchFamily="18" charset="-128"/>
                <a:ea typeface="HGP明朝E" panose="02020900000000000000" pitchFamily="18" charset="-128"/>
              </a:rPr>
              <a:t>14</a:t>
            </a:r>
            <a:r>
              <a:rPr lang="ja-JP" altLang="en-US" sz="1400" dirty="0">
                <a:latin typeface="HGP明朝E" panose="02020900000000000000" pitchFamily="18" charset="-128"/>
                <a:ea typeface="HGP明朝E" panose="02020900000000000000" pitchFamily="18" charset="-128"/>
              </a:rPr>
              <a:t>年度</a:t>
            </a:r>
            <a:r>
              <a:rPr lang="en-US" altLang="ja-JP" sz="1400" dirty="0">
                <a:latin typeface="HGP明朝E" panose="02020900000000000000" pitchFamily="18" charset="-128"/>
                <a:ea typeface="HGP明朝E" panose="02020900000000000000" pitchFamily="18" charset="-128"/>
              </a:rPr>
              <a:t>317,</a:t>
            </a:r>
            <a:r>
              <a:rPr lang="ja-JP" altLang="en-US" sz="1400" dirty="0">
                <a:latin typeface="HGP明朝E" panose="02020900000000000000" pitchFamily="18" charset="-128"/>
                <a:ea typeface="HGP明朝E" panose="02020900000000000000" pitchFamily="18" charset="-128"/>
              </a:rPr>
              <a:t>　</a:t>
            </a:r>
            <a:r>
              <a:rPr lang="en-US" altLang="ja-JP" sz="1400" dirty="0">
                <a:latin typeface="HGP明朝E" panose="02020900000000000000" pitchFamily="18" charset="-128"/>
                <a:ea typeface="HGP明朝E" panose="02020900000000000000" pitchFamily="18" charset="-128"/>
              </a:rPr>
              <a:t>19</a:t>
            </a:r>
            <a:r>
              <a:rPr lang="ja-JP" altLang="en-US" sz="1400" dirty="0">
                <a:latin typeface="HGP明朝E" panose="02020900000000000000" pitchFamily="18" charset="-128"/>
                <a:ea typeface="HGP明朝E" panose="02020900000000000000" pitchFamily="18" charset="-128"/>
              </a:rPr>
              <a:t>年度</a:t>
            </a:r>
            <a:r>
              <a:rPr lang="en-US" altLang="ja-JP" sz="1400" dirty="0">
                <a:latin typeface="HGP明朝E" panose="02020900000000000000" pitchFamily="18" charset="-128"/>
                <a:ea typeface="HGP明朝E" panose="02020900000000000000" pitchFamily="18" charset="-128"/>
              </a:rPr>
              <a:t>392,</a:t>
            </a:r>
            <a:r>
              <a:rPr lang="ja-JP" altLang="en-US" sz="1400" dirty="0">
                <a:latin typeface="HGP明朝E" panose="02020900000000000000" pitchFamily="18" charset="-128"/>
                <a:ea typeface="HGP明朝E" panose="02020900000000000000" pitchFamily="18" charset="-128"/>
              </a:rPr>
              <a:t>　</a:t>
            </a:r>
            <a:r>
              <a:rPr lang="en-US" altLang="ja-JP" sz="1400" dirty="0">
                <a:latin typeface="HGP明朝E" panose="02020900000000000000" pitchFamily="18" charset="-128"/>
                <a:ea typeface="HGP明朝E" panose="02020900000000000000" pitchFamily="18" charset="-128"/>
              </a:rPr>
              <a:t>20</a:t>
            </a:r>
            <a:r>
              <a:rPr lang="ja-JP" altLang="en-US" sz="1400" dirty="0">
                <a:latin typeface="HGP明朝E" panose="02020900000000000000" pitchFamily="18" charset="-128"/>
                <a:ea typeface="HGP明朝E" panose="02020900000000000000" pitchFamily="18" charset="-128"/>
              </a:rPr>
              <a:t>年度</a:t>
            </a:r>
            <a:r>
              <a:rPr lang="en-US" altLang="ja-JP" sz="1400" dirty="0">
                <a:latin typeface="HGP明朝E" panose="02020900000000000000" pitchFamily="18" charset="-128"/>
                <a:ea typeface="HGP明朝E" panose="02020900000000000000" pitchFamily="18" charset="-128"/>
              </a:rPr>
              <a:t>377,</a:t>
            </a:r>
          </a:p>
          <a:p>
            <a:pPr>
              <a:lnSpc>
                <a:spcPts val="2064"/>
              </a:lnSpc>
            </a:pPr>
            <a:r>
              <a:rPr lang="ja-JP" altLang="en-US" sz="1400" dirty="0">
                <a:latin typeface="HGP明朝E" panose="02020900000000000000" pitchFamily="18" charset="-128"/>
                <a:ea typeface="HGP明朝E" panose="02020900000000000000" pitchFamily="18" charset="-128"/>
              </a:rPr>
              <a:t>　　</a:t>
            </a:r>
            <a:r>
              <a:rPr lang="en-US" altLang="ja-JP" sz="1400" dirty="0">
                <a:latin typeface="HGP明朝E" panose="02020900000000000000" pitchFamily="18" charset="-128"/>
                <a:ea typeface="HGP明朝E" panose="02020900000000000000" pitchFamily="18" charset="-128"/>
              </a:rPr>
              <a:t>21</a:t>
            </a:r>
            <a:r>
              <a:rPr lang="ja-JP" altLang="en-US" sz="1400" dirty="0">
                <a:latin typeface="HGP明朝E" panose="02020900000000000000" pitchFamily="18" charset="-128"/>
                <a:ea typeface="HGP明朝E" panose="02020900000000000000" pitchFamily="18" charset="-128"/>
              </a:rPr>
              <a:t>年度</a:t>
            </a:r>
            <a:r>
              <a:rPr lang="en-US" altLang="ja-JP" sz="1400" dirty="0">
                <a:latin typeface="HGP明朝E" panose="02020900000000000000" pitchFamily="18" charset="-128"/>
                <a:ea typeface="HGP明朝E" panose="02020900000000000000" pitchFamily="18" charset="-128"/>
              </a:rPr>
              <a:t>293,</a:t>
            </a:r>
            <a:r>
              <a:rPr lang="ja-JP" altLang="en-US" sz="1400" dirty="0">
                <a:latin typeface="HGP明朝E" panose="02020900000000000000" pitchFamily="18" charset="-128"/>
                <a:ea typeface="HGP明朝E" panose="02020900000000000000" pitchFamily="18" charset="-128"/>
              </a:rPr>
              <a:t>　</a:t>
            </a:r>
            <a:r>
              <a:rPr lang="en-US" altLang="ja-JP" sz="1400" dirty="0">
                <a:latin typeface="HGP明朝E" panose="02020900000000000000" pitchFamily="18" charset="-128"/>
                <a:ea typeface="HGP明朝E" panose="02020900000000000000" pitchFamily="18" charset="-128"/>
              </a:rPr>
              <a:t>22</a:t>
            </a:r>
            <a:r>
              <a:rPr lang="ja-JP" altLang="en-US" sz="1400" dirty="0">
                <a:latin typeface="HGP明朝E" panose="02020900000000000000" pitchFamily="18" charset="-128"/>
                <a:ea typeface="HGP明朝E" panose="02020900000000000000" pitchFamily="18" charset="-128"/>
              </a:rPr>
              <a:t>年度</a:t>
            </a:r>
            <a:r>
              <a:rPr lang="en-US" altLang="ja-JP" sz="1400" dirty="0">
                <a:latin typeface="HGP明朝E" panose="02020900000000000000" pitchFamily="18" charset="-128"/>
                <a:ea typeface="HGP明朝E" panose="02020900000000000000" pitchFamily="18" charset="-128"/>
              </a:rPr>
              <a:t>285,</a:t>
            </a:r>
            <a:r>
              <a:rPr lang="ja-JP" altLang="en-US" sz="1400" dirty="0">
                <a:latin typeface="HGP明朝E" panose="02020900000000000000" pitchFamily="18" charset="-128"/>
                <a:ea typeface="HGP明朝E" panose="02020900000000000000" pitchFamily="18" charset="-128"/>
              </a:rPr>
              <a:t>　</a:t>
            </a:r>
            <a:r>
              <a:rPr lang="en-US" altLang="ja-JP" sz="1400" dirty="0">
                <a:latin typeface="HGP明朝E" panose="02020900000000000000" pitchFamily="18" charset="-128"/>
                <a:ea typeface="HGP明朝E" panose="02020900000000000000" pitchFamily="18" charset="-128"/>
              </a:rPr>
              <a:t>23</a:t>
            </a:r>
            <a:r>
              <a:rPr lang="ja-JP" altLang="en-US" sz="1400" dirty="0">
                <a:latin typeface="HGP明朝E" panose="02020900000000000000" pitchFamily="18" charset="-128"/>
                <a:ea typeface="HGP明朝E" panose="02020900000000000000" pitchFamily="18" charset="-128"/>
              </a:rPr>
              <a:t>年度</a:t>
            </a:r>
            <a:r>
              <a:rPr lang="en-US" altLang="ja-JP" sz="1400" dirty="0">
                <a:latin typeface="HGP明朝E" panose="02020900000000000000" pitchFamily="18" charset="-128"/>
                <a:ea typeface="HGP明朝E" panose="02020900000000000000" pitchFamily="18" charset="-128"/>
              </a:rPr>
              <a:t>310,</a:t>
            </a:r>
            <a:r>
              <a:rPr lang="ja-JP" altLang="en-US" sz="1400" dirty="0">
                <a:latin typeface="HGP明朝E" panose="02020900000000000000" pitchFamily="18" charset="-128"/>
                <a:ea typeface="HGP明朝E" panose="02020900000000000000" pitchFamily="18" charset="-128"/>
              </a:rPr>
              <a:t>　</a:t>
            </a:r>
            <a:r>
              <a:rPr lang="en-US" altLang="ja-JP" sz="1400" dirty="0">
                <a:latin typeface="HGP明朝E" panose="02020900000000000000" pitchFamily="18" charset="-128"/>
                <a:ea typeface="HGP明朝E" panose="02020900000000000000" pitchFamily="18" charset="-128"/>
              </a:rPr>
              <a:t>24</a:t>
            </a:r>
            <a:r>
              <a:rPr lang="ja-JP" altLang="en-US" sz="1400" dirty="0">
                <a:latin typeface="HGP明朝E" panose="02020900000000000000" pitchFamily="18" charset="-128"/>
                <a:ea typeface="HGP明朝E" panose="02020900000000000000" pitchFamily="18" charset="-128"/>
              </a:rPr>
              <a:t>年度</a:t>
            </a:r>
            <a:r>
              <a:rPr lang="en-US" altLang="ja-JP" sz="1400" dirty="0">
                <a:latin typeface="HGP明朝E" panose="02020900000000000000" pitchFamily="18" charset="-128"/>
                <a:ea typeface="HGP明朝E" panose="02020900000000000000" pitchFamily="18" charset="-128"/>
              </a:rPr>
              <a:t>338,</a:t>
            </a:r>
          </a:p>
          <a:p>
            <a:pPr>
              <a:lnSpc>
                <a:spcPts val="2064"/>
              </a:lnSpc>
            </a:pPr>
            <a:r>
              <a:rPr lang="ja-JP" altLang="en-US" sz="1400" dirty="0">
                <a:latin typeface="HGP明朝E" panose="02020900000000000000" pitchFamily="18" charset="-128"/>
                <a:ea typeface="HGP明朝E" panose="02020900000000000000" pitchFamily="18" charset="-128"/>
              </a:rPr>
              <a:t>　　</a:t>
            </a:r>
            <a:r>
              <a:rPr lang="en-US" altLang="ja-JP" sz="1400" dirty="0">
                <a:latin typeface="HGP明朝E" panose="02020900000000000000" pitchFamily="18" charset="-128"/>
                <a:ea typeface="HGP明朝E" panose="02020900000000000000" pitchFamily="18" charset="-128"/>
              </a:rPr>
              <a:t>25</a:t>
            </a:r>
            <a:r>
              <a:rPr lang="ja-JP" altLang="en-US" sz="1400" dirty="0">
                <a:latin typeface="HGP明朝E" panose="02020900000000000000" pitchFamily="18" charset="-128"/>
                <a:ea typeface="HGP明朝E" panose="02020900000000000000" pitchFamily="18" charset="-128"/>
              </a:rPr>
              <a:t>年度</a:t>
            </a:r>
            <a:r>
              <a:rPr lang="en-US" altLang="ja-JP" sz="1400" dirty="0">
                <a:latin typeface="HGP明朝E" panose="02020900000000000000" pitchFamily="18" charset="-128"/>
                <a:ea typeface="HGP明朝E" panose="02020900000000000000" pitchFamily="18" charset="-128"/>
              </a:rPr>
              <a:t>306,</a:t>
            </a:r>
            <a:r>
              <a:rPr lang="ja-JP" altLang="en-US" sz="1400" dirty="0">
                <a:latin typeface="HGP明朝E" panose="02020900000000000000" pitchFamily="18" charset="-128"/>
                <a:ea typeface="HGP明朝E" panose="02020900000000000000" pitchFamily="18" charset="-128"/>
              </a:rPr>
              <a:t>　</a:t>
            </a:r>
            <a:r>
              <a:rPr lang="en-US" altLang="ja-JP" sz="1400" dirty="0">
                <a:latin typeface="HGP明朝E" panose="02020900000000000000" pitchFamily="18" charset="-128"/>
                <a:ea typeface="HGP明朝E" panose="02020900000000000000" pitchFamily="18" charset="-128"/>
              </a:rPr>
              <a:t>26</a:t>
            </a:r>
            <a:r>
              <a:rPr lang="ja-JP" altLang="en-US" sz="1400" dirty="0">
                <a:latin typeface="HGP明朝E" panose="02020900000000000000" pitchFamily="18" charset="-128"/>
                <a:ea typeface="HGP明朝E" panose="02020900000000000000" pitchFamily="18" charset="-128"/>
              </a:rPr>
              <a:t>年度</a:t>
            </a:r>
            <a:r>
              <a:rPr lang="en-US" altLang="ja-JP" sz="1400" dirty="0">
                <a:latin typeface="HGP明朝E" panose="02020900000000000000" pitchFamily="18" charset="-128"/>
                <a:ea typeface="HGP明朝E" panose="02020900000000000000" pitchFamily="18" charset="-128"/>
              </a:rPr>
              <a:t>277</a:t>
            </a:r>
          </a:p>
          <a:p>
            <a:pPr>
              <a:lnSpc>
                <a:spcPts val="2064"/>
              </a:lnSpc>
            </a:pPr>
            <a:r>
              <a:rPr lang="ja-JP" altLang="en-US" sz="1400" dirty="0">
                <a:latin typeface="HGP明朝E" panose="02020900000000000000" pitchFamily="18" charset="-128"/>
                <a:ea typeface="HGP明朝E" panose="02020900000000000000" pitchFamily="18" charset="-128"/>
              </a:rPr>
              <a:t>　</a:t>
            </a:r>
            <a:endParaRPr lang="en-US" altLang="ja-JP" sz="1400" dirty="0">
              <a:latin typeface="HGP明朝E" panose="02020900000000000000" pitchFamily="18" charset="-128"/>
              <a:ea typeface="HGP明朝E" panose="02020900000000000000" pitchFamily="18" charset="-128"/>
            </a:endParaRPr>
          </a:p>
          <a:p>
            <a:pPr>
              <a:lnSpc>
                <a:spcPts val="2064"/>
              </a:lnSpc>
            </a:pPr>
            <a:r>
              <a:rPr lang="ja-JP" altLang="en-US" sz="1400" dirty="0">
                <a:latin typeface="HGP明朝E" panose="02020900000000000000" pitchFamily="18" charset="-128"/>
                <a:ea typeface="HGP明朝E" panose="02020900000000000000" pitchFamily="18" charset="-128"/>
              </a:rPr>
              <a:t>　</a:t>
            </a:r>
            <a:r>
              <a:rPr lang="en-US" altLang="ja-JP" sz="1400" dirty="0">
                <a:latin typeface="HGP明朝E" panose="02020900000000000000" pitchFamily="18" charset="-128"/>
                <a:ea typeface="HGP明朝E" panose="02020900000000000000" pitchFamily="18" charset="-128"/>
              </a:rPr>
              <a:t>【</a:t>
            </a:r>
            <a:r>
              <a:rPr lang="ja-JP" altLang="en-US" sz="1400" dirty="0">
                <a:latin typeface="HGP明朝E" panose="02020900000000000000" pitchFamily="18" charset="-128"/>
                <a:ea typeface="HGP明朝E" panose="02020900000000000000" pitchFamily="18" charset="-128"/>
              </a:rPr>
              <a:t>過去の精神障害に関する事案の労災補償状況</a:t>
            </a:r>
            <a:r>
              <a:rPr lang="en-US" altLang="ja-JP" sz="1400" dirty="0">
                <a:latin typeface="HGP明朝E" panose="02020900000000000000" pitchFamily="18" charset="-128"/>
                <a:ea typeface="HGP明朝E" panose="02020900000000000000" pitchFamily="18" charset="-128"/>
              </a:rPr>
              <a:t>】</a:t>
            </a:r>
          </a:p>
          <a:p>
            <a:pPr>
              <a:lnSpc>
                <a:spcPts val="2064"/>
              </a:lnSpc>
            </a:pPr>
            <a:r>
              <a:rPr lang="ja-JP" altLang="en-US" sz="1400" dirty="0">
                <a:latin typeface="HGP明朝E" panose="02020900000000000000" pitchFamily="18" charset="-128"/>
                <a:ea typeface="HGP明朝E" panose="02020900000000000000" pitchFamily="18" charset="-128"/>
              </a:rPr>
              <a:t>　　</a:t>
            </a:r>
            <a:r>
              <a:rPr lang="en-US" altLang="ja-JP" sz="1400" dirty="0">
                <a:latin typeface="HGP明朝E" panose="02020900000000000000" pitchFamily="18" charset="-128"/>
                <a:ea typeface="HGP明朝E" panose="02020900000000000000" pitchFamily="18" charset="-128"/>
              </a:rPr>
              <a:t>11</a:t>
            </a:r>
            <a:r>
              <a:rPr lang="ja-JP" altLang="en-US" sz="1400" dirty="0">
                <a:latin typeface="HGP明朝E" panose="02020900000000000000" pitchFamily="18" charset="-128"/>
                <a:ea typeface="HGP明朝E" panose="02020900000000000000" pitchFamily="18" charset="-128"/>
              </a:rPr>
              <a:t>年度 </a:t>
            </a:r>
            <a:r>
              <a:rPr lang="en-US" altLang="ja-JP" sz="1400" dirty="0">
                <a:latin typeface="HGP明朝E" panose="02020900000000000000" pitchFamily="18" charset="-128"/>
                <a:ea typeface="HGP明朝E" panose="02020900000000000000" pitchFamily="18" charset="-128"/>
              </a:rPr>
              <a:t>14,</a:t>
            </a:r>
            <a:r>
              <a:rPr lang="ja-JP" altLang="en-US" sz="1400" dirty="0">
                <a:latin typeface="HGP明朝E" panose="02020900000000000000" pitchFamily="18" charset="-128"/>
                <a:ea typeface="HGP明朝E" panose="02020900000000000000" pitchFamily="18" charset="-128"/>
              </a:rPr>
              <a:t>　</a:t>
            </a:r>
            <a:r>
              <a:rPr lang="en-US" altLang="ja-JP" sz="1400" dirty="0">
                <a:latin typeface="HGP明朝E" panose="02020900000000000000" pitchFamily="18" charset="-128"/>
                <a:ea typeface="HGP明朝E" panose="02020900000000000000" pitchFamily="18" charset="-128"/>
              </a:rPr>
              <a:t>14</a:t>
            </a:r>
            <a:r>
              <a:rPr lang="ja-JP" altLang="en-US" sz="1400" dirty="0">
                <a:latin typeface="HGP明朝E" panose="02020900000000000000" pitchFamily="18" charset="-128"/>
                <a:ea typeface="HGP明朝E" panose="02020900000000000000" pitchFamily="18" charset="-128"/>
              </a:rPr>
              <a:t>年度</a:t>
            </a:r>
            <a:r>
              <a:rPr lang="en-US" altLang="ja-JP" sz="1400" dirty="0">
                <a:latin typeface="HGP明朝E" panose="02020900000000000000" pitchFamily="18" charset="-128"/>
                <a:ea typeface="HGP明朝E" panose="02020900000000000000" pitchFamily="18" charset="-128"/>
              </a:rPr>
              <a:t>100,</a:t>
            </a:r>
            <a:r>
              <a:rPr lang="ja-JP" altLang="en-US" sz="1400" dirty="0">
                <a:latin typeface="HGP明朝E" panose="02020900000000000000" pitchFamily="18" charset="-128"/>
                <a:ea typeface="HGP明朝E" panose="02020900000000000000" pitchFamily="18" charset="-128"/>
              </a:rPr>
              <a:t>　</a:t>
            </a:r>
            <a:r>
              <a:rPr lang="en-US" altLang="ja-JP" sz="1400" dirty="0">
                <a:latin typeface="HGP明朝E" panose="02020900000000000000" pitchFamily="18" charset="-128"/>
                <a:ea typeface="HGP明朝E" panose="02020900000000000000" pitchFamily="18" charset="-128"/>
              </a:rPr>
              <a:t>19</a:t>
            </a:r>
            <a:r>
              <a:rPr lang="ja-JP" altLang="en-US" sz="1400" dirty="0">
                <a:latin typeface="HGP明朝E" panose="02020900000000000000" pitchFamily="18" charset="-128"/>
                <a:ea typeface="HGP明朝E" panose="02020900000000000000" pitchFamily="18" charset="-128"/>
              </a:rPr>
              <a:t>年度</a:t>
            </a:r>
            <a:r>
              <a:rPr lang="en-US" altLang="ja-JP" sz="1400" dirty="0">
                <a:latin typeface="HGP明朝E" panose="02020900000000000000" pitchFamily="18" charset="-128"/>
                <a:ea typeface="HGP明朝E" panose="02020900000000000000" pitchFamily="18" charset="-128"/>
              </a:rPr>
              <a:t>268,</a:t>
            </a:r>
            <a:r>
              <a:rPr lang="ja-JP" altLang="en-US" sz="1400" dirty="0">
                <a:latin typeface="HGP明朝E" panose="02020900000000000000" pitchFamily="18" charset="-128"/>
                <a:ea typeface="HGP明朝E" panose="02020900000000000000" pitchFamily="18" charset="-128"/>
              </a:rPr>
              <a:t>　</a:t>
            </a:r>
            <a:r>
              <a:rPr lang="en-US" altLang="ja-JP" sz="1400" dirty="0">
                <a:latin typeface="HGP明朝E" panose="02020900000000000000" pitchFamily="18" charset="-128"/>
                <a:ea typeface="HGP明朝E" panose="02020900000000000000" pitchFamily="18" charset="-128"/>
              </a:rPr>
              <a:t>20</a:t>
            </a:r>
            <a:r>
              <a:rPr lang="ja-JP" altLang="en-US" sz="1400" dirty="0">
                <a:latin typeface="HGP明朝E" panose="02020900000000000000" pitchFamily="18" charset="-128"/>
                <a:ea typeface="HGP明朝E" panose="02020900000000000000" pitchFamily="18" charset="-128"/>
              </a:rPr>
              <a:t>年度</a:t>
            </a:r>
            <a:r>
              <a:rPr lang="en-US" altLang="ja-JP" sz="1400" dirty="0">
                <a:latin typeface="HGP明朝E" panose="02020900000000000000" pitchFamily="18" charset="-128"/>
                <a:ea typeface="HGP明朝E" panose="02020900000000000000" pitchFamily="18" charset="-128"/>
              </a:rPr>
              <a:t>269,</a:t>
            </a:r>
          </a:p>
          <a:p>
            <a:pPr>
              <a:lnSpc>
                <a:spcPts val="2064"/>
              </a:lnSpc>
            </a:pPr>
            <a:r>
              <a:rPr lang="ja-JP" altLang="en-US" sz="1400" dirty="0">
                <a:latin typeface="HGP明朝E" panose="02020900000000000000" pitchFamily="18" charset="-128"/>
                <a:ea typeface="HGP明朝E" panose="02020900000000000000" pitchFamily="18" charset="-128"/>
              </a:rPr>
              <a:t>　　</a:t>
            </a:r>
            <a:r>
              <a:rPr lang="en-US" altLang="ja-JP" sz="1400" dirty="0">
                <a:latin typeface="HGP明朝E" panose="02020900000000000000" pitchFamily="18" charset="-128"/>
                <a:ea typeface="HGP明朝E" panose="02020900000000000000" pitchFamily="18" charset="-128"/>
              </a:rPr>
              <a:t>21</a:t>
            </a:r>
            <a:r>
              <a:rPr lang="ja-JP" altLang="en-US" sz="1400" dirty="0">
                <a:latin typeface="HGP明朝E" panose="02020900000000000000" pitchFamily="18" charset="-128"/>
                <a:ea typeface="HGP明朝E" panose="02020900000000000000" pitchFamily="18" charset="-128"/>
              </a:rPr>
              <a:t>年度</a:t>
            </a:r>
            <a:r>
              <a:rPr lang="en-US" altLang="ja-JP" sz="1400" dirty="0">
                <a:latin typeface="HGP明朝E" panose="02020900000000000000" pitchFamily="18" charset="-128"/>
                <a:ea typeface="HGP明朝E" panose="02020900000000000000" pitchFamily="18" charset="-128"/>
              </a:rPr>
              <a:t>234,</a:t>
            </a:r>
            <a:r>
              <a:rPr lang="ja-JP" altLang="en-US" sz="1400" dirty="0">
                <a:latin typeface="HGP明朝E" panose="02020900000000000000" pitchFamily="18" charset="-128"/>
                <a:ea typeface="HGP明朝E" panose="02020900000000000000" pitchFamily="18" charset="-128"/>
              </a:rPr>
              <a:t>　</a:t>
            </a:r>
            <a:r>
              <a:rPr lang="en-US" altLang="ja-JP" sz="1400" dirty="0">
                <a:latin typeface="HGP明朝E" panose="02020900000000000000" pitchFamily="18" charset="-128"/>
                <a:ea typeface="HGP明朝E" panose="02020900000000000000" pitchFamily="18" charset="-128"/>
              </a:rPr>
              <a:t>22</a:t>
            </a:r>
            <a:r>
              <a:rPr lang="ja-JP" altLang="en-US" sz="1400" dirty="0">
                <a:latin typeface="HGP明朝E" panose="02020900000000000000" pitchFamily="18" charset="-128"/>
                <a:ea typeface="HGP明朝E" panose="02020900000000000000" pitchFamily="18" charset="-128"/>
              </a:rPr>
              <a:t>年度</a:t>
            </a:r>
            <a:r>
              <a:rPr lang="en-US" altLang="ja-JP" sz="1400" dirty="0">
                <a:latin typeface="HGP明朝E" panose="02020900000000000000" pitchFamily="18" charset="-128"/>
                <a:ea typeface="HGP明朝E" panose="02020900000000000000" pitchFamily="18" charset="-128"/>
              </a:rPr>
              <a:t>308,</a:t>
            </a:r>
            <a:r>
              <a:rPr lang="ja-JP" altLang="en-US" sz="1400" dirty="0">
                <a:latin typeface="HGP明朝E" panose="02020900000000000000" pitchFamily="18" charset="-128"/>
                <a:ea typeface="HGP明朝E" panose="02020900000000000000" pitchFamily="18" charset="-128"/>
              </a:rPr>
              <a:t>　</a:t>
            </a:r>
            <a:r>
              <a:rPr lang="en-US" altLang="ja-JP" sz="1400" dirty="0">
                <a:latin typeface="HGP明朝E" panose="02020900000000000000" pitchFamily="18" charset="-128"/>
                <a:ea typeface="HGP明朝E" panose="02020900000000000000" pitchFamily="18" charset="-128"/>
              </a:rPr>
              <a:t>23</a:t>
            </a:r>
            <a:r>
              <a:rPr lang="ja-JP" altLang="en-US" sz="1400" dirty="0">
                <a:latin typeface="HGP明朝E" panose="02020900000000000000" pitchFamily="18" charset="-128"/>
                <a:ea typeface="HGP明朝E" panose="02020900000000000000" pitchFamily="18" charset="-128"/>
              </a:rPr>
              <a:t>年度</a:t>
            </a:r>
            <a:r>
              <a:rPr lang="en-US" altLang="ja-JP" sz="1400" dirty="0">
                <a:latin typeface="HGP明朝E" panose="02020900000000000000" pitchFamily="18" charset="-128"/>
                <a:ea typeface="HGP明朝E" panose="02020900000000000000" pitchFamily="18" charset="-128"/>
              </a:rPr>
              <a:t>325,</a:t>
            </a:r>
            <a:r>
              <a:rPr lang="ja-JP" altLang="en-US" sz="1400" dirty="0">
                <a:latin typeface="HGP明朝E" panose="02020900000000000000" pitchFamily="18" charset="-128"/>
                <a:ea typeface="HGP明朝E" panose="02020900000000000000" pitchFamily="18" charset="-128"/>
              </a:rPr>
              <a:t>　</a:t>
            </a:r>
            <a:r>
              <a:rPr lang="en-US" altLang="ja-JP" sz="1400" dirty="0">
                <a:latin typeface="HGP明朝E" panose="02020900000000000000" pitchFamily="18" charset="-128"/>
                <a:ea typeface="HGP明朝E" panose="02020900000000000000" pitchFamily="18" charset="-128"/>
              </a:rPr>
              <a:t>24</a:t>
            </a:r>
            <a:r>
              <a:rPr lang="ja-JP" altLang="en-US" sz="1400" dirty="0">
                <a:latin typeface="HGP明朝E" panose="02020900000000000000" pitchFamily="18" charset="-128"/>
                <a:ea typeface="HGP明朝E" panose="02020900000000000000" pitchFamily="18" charset="-128"/>
              </a:rPr>
              <a:t>年度</a:t>
            </a:r>
            <a:r>
              <a:rPr lang="en-US" altLang="ja-JP" sz="1400" dirty="0">
                <a:latin typeface="HGP明朝E" panose="02020900000000000000" pitchFamily="18" charset="-128"/>
                <a:ea typeface="HGP明朝E" panose="02020900000000000000" pitchFamily="18" charset="-128"/>
              </a:rPr>
              <a:t>475,</a:t>
            </a:r>
          </a:p>
          <a:p>
            <a:pPr>
              <a:lnSpc>
                <a:spcPts val="2064"/>
              </a:lnSpc>
            </a:pPr>
            <a:r>
              <a:rPr lang="ja-JP" altLang="en-US" sz="1400" dirty="0">
                <a:latin typeface="HGP明朝E" panose="02020900000000000000" pitchFamily="18" charset="-128"/>
                <a:ea typeface="HGP明朝E" panose="02020900000000000000" pitchFamily="18" charset="-128"/>
              </a:rPr>
              <a:t>　　</a:t>
            </a:r>
            <a:r>
              <a:rPr lang="en-US" altLang="ja-JP" sz="1400" dirty="0">
                <a:latin typeface="HGP明朝E" panose="02020900000000000000" pitchFamily="18" charset="-128"/>
                <a:ea typeface="HGP明朝E" panose="02020900000000000000" pitchFamily="18" charset="-128"/>
              </a:rPr>
              <a:t>25</a:t>
            </a:r>
            <a:r>
              <a:rPr lang="ja-JP" altLang="en-US" sz="1400" dirty="0">
                <a:latin typeface="HGP明朝E" panose="02020900000000000000" pitchFamily="18" charset="-128"/>
                <a:ea typeface="HGP明朝E" panose="02020900000000000000" pitchFamily="18" charset="-128"/>
              </a:rPr>
              <a:t>年度</a:t>
            </a:r>
            <a:r>
              <a:rPr lang="en-US" altLang="ja-JP" sz="1400" dirty="0">
                <a:latin typeface="HGP明朝E" panose="02020900000000000000" pitchFamily="18" charset="-128"/>
                <a:ea typeface="HGP明朝E" panose="02020900000000000000" pitchFamily="18" charset="-128"/>
              </a:rPr>
              <a:t>436,</a:t>
            </a:r>
            <a:r>
              <a:rPr lang="ja-JP" altLang="en-US" sz="1400" dirty="0">
                <a:latin typeface="HGP明朝E" panose="02020900000000000000" pitchFamily="18" charset="-128"/>
                <a:ea typeface="HGP明朝E" panose="02020900000000000000" pitchFamily="18" charset="-128"/>
              </a:rPr>
              <a:t>　</a:t>
            </a:r>
            <a:r>
              <a:rPr lang="en-US" altLang="ja-JP" sz="1400" dirty="0">
                <a:latin typeface="HGP明朝E" panose="02020900000000000000" pitchFamily="18" charset="-128"/>
                <a:ea typeface="HGP明朝E" panose="02020900000000000000" pitchFamily="18" charset="-128"/>
              </a:rPr>
              <a:t>26</a:t>
            </a:r>
            <a:r>
              <a:rPr lang="ja-JP" altLang="en-US" sz="1400" dirty="0">
                <a:latin typeface="HGP明朝E" panose="02020900000000000000" pitchFamily="18" charset="-128"/>
                <a:ea typeface="HGP明朝E" panose="02020900000000000000" pitchFamily="18" charset="-128"/>
              </a:rPr>
              <a:t>年度</a:t>
            </a:r>
            <a:r>
              <a:rPr lang="en-US" altLang="ja-JP" sz="1400" dirty="0">
                <a:latin typeface="HGP明朝E" panose="02020900000000000000" pitchFamily="18" charset="-128"/>
                <a:ea typeface="HGP明朝E" panose="02020900000000000000" pitchFamily="18" charset="-128"/>
              </a:rPr>
              <a:t>497 </a:t>
            </a:r>
            <a:endParaRPr lang="ja-JP" altLang="en-US" sz="1400" dirty="0">
              <a:latin typeface="HGP明朝E" panose="02020900000000000000" pitchFamily="18" charset="-128"/>
              <a:ea typeface="HGP明朝E" panose="02020900000000000000" pitchFamily="18" charset="-128"/>
            </a:endParaRPr>
          </a:p>
        </p:txBody>
      </p:sp>
      <p:sp>
        <p:nvSpPr>
          <p:cNvPr id="4" name="スライド番号プレースホルダー 3"/>
          <p:cNvSpPr>
            <a:spLocks noGrp="1"/>
          </p:cNvSpPr>
          <p:nvPr>
            <p:ph type="sldNum" sz="quarter" idx="10"/>
          </p:nvPr>
        </p:nvSpPr>
        <p:spPr/>
        <p:txBody>
          <a:bodyPr/>
          <a:lstStyle/>
          <a:p>
            <a:fld id="{5F65748C-C6D8-4748-808C-1CEA1825BD04}" type="slidenum">
              <a:rPr kumimoji="1" lang="ja-JP" altLang="en-US" smtClean="0"/>
              <a:t>94</a:t>
            </a:fld>
            <a:endParaRPr kumimoji="1" lang="ja-JP" altLang="en-US"/>
          </a:p>
        </p:txBody>
      </p:sp>
    </p:spTree>
    <p:extLst>
      <p:ext uri="{BB962C8B-B14F-4D97-AF65-F5344CB8AC3E}">
        <p14:creationId xmlns:p14="http://schemas.microsoft.com/office/powerpoint/2010/main" val="1715171987"/>
      </p:ext>
    </p:extLst>
  </p:cSld>
  <p:clrMapOvr>
    <a:masterClrMapping/>
  </p:clrMapOvr>
</p:notes>
</file>

<file path=ppt/notesSlides/notesSlide9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5650" name="スライド イメージ プレースホルダ 1"/>
          <p:cNvSpPr>
            <a:spLocks noGrp="1" noRot="1" noChangeAspect="1" noTextEdit="1"/>
          </p:cNvSpPr>
          <p:nvPr>
            <p:ph type="sldImg"/>
          </p:nvPr>
        </p:nvSpPr>
        <p:spPr>
          <a:xfrm>
            <a:off x="1154113" y="741363"/>
            <a:ext cx="4814887" cy="3889375"/>
          </a:xfrm>
          <a:prstGeom prst="rect">
            <a:avLst/>
          </a:prstGeom>
          <a:ln/>
        </p:spPr>
      </p:sp>
      <p:sp>
        <p:nvSpPr>
          <p:cNvPr id="155651" name="ノート プレースホルダ 2"/>
          <p:cNvSpPr>
            <a:spLocks noGrp="1" noChangeAspect="1"/>
          </p:cNvSpPr>
          <p:nvPr>
            <p:ph type="body" idx="1"/>
          </p:nvPr>
        </p:nvSpPr>
        <p:spPr>
          <a:xfrm>
            <a:off x="1157699" y="4798565"/>
            <a:ext cx="4880754" cy="5055415"/>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nSpc>
                <a:spcPts val="2064"/>
              </a:lnSpc>
              <a:defRPr/>
            </a:pPr>
            <a:r>
              <a:rPr lang="ja-JP" altLang="en-US" sz="1400" dirty="0">
                <a:latin typeface="HGP明朝E" panose="02020900000000000000" pitchFamily="18" charset="-128"/>
                <a:ea typeface="HGP明朝E" panose="02020900000000000000" pitchFamily="18" charset="-128"/>
              </a:rPr>
              <a:t>　労働者にはストレスチェックを受ける義務が課されておらず</a:t>
            </a:r>
            <a:r>
              <a:rPr lang="en-US" altLang="ja-JP" sz="1400" dirty="0">
                <a:latin typeface="HGP明朝E" panose="02020900000000000000" pitchFamily="18" charset="-128"/>
                <a:ea typeface="HGP明朝E" panose="02020900000000000000" pitchFamily="18" charset="-128"/>
              </a:rPr>
              <a:t>,</a:t>
            </a:r>
            <a:r>
              <a:rPr lang="ja-JP" altLang="en-US" sz="1400" dirty="0">
                <a:latin typeface="HGP明朝E" panose="02020900000000000000" pitchFamily="18" charset="-128"/>
                <a:ea typeface="HGP明朝E" panose="02020900000000000000" pitchFamily="18" charset="-128"/>
              </a:rPr>
              <a:t>これを受けなかった場合に法令に違反することはない。しかし</a:t>
            </a:r>
            <a:r>
              <a:rPr lang="en-US" altLang="ja-JP" sz="1400" dirty="0">
                <a:latin typeface="HGP明朝E" panose="02020900000000000000" pitchFamily="18" charset="-128"/>
                <a:ea typeface="HGP明朝E" panose="02020900000000000000" pitchFamily="18" charset="-128"/>
              </a:rPr>
              <a:t>,</a:t>
            </a:r>
            <a:r>
              <a:rPr lang="ja-JP" altLang="en-US" sz="1400" dirty="0">
                <a:latin typeface="HGP明朝E" panose="02020900000000000000" pitchFamily="18" charset="-128"/>
                <a:ea typeface="HGP明朝E" panose="02020900000000000000" pitchFamily="18" charset="-128"/>
              </a:rPr>
              <a:t>メンタルヘルス不調を未然に防止するためにも</a:t>
            </a:r>
            <a:r>
              <a:rPr lang="en-US" altLang="ja-JP" sz="1400" dirty="0">
                <a:latin typeface="HGP明朝E" panose="02020900000000000000" pitchFamily="18" charset="-128"/>
                <a:ea typeface="HGP明朝E" panose="02020900000000000000" pitchFamily="18" charset="-128"/>
              </a:rPr>
              <a:t>,</a:t>
            </a:r>
            <a:r>
              <a:rPr lang="ja-JP" altLang="en-US" sz="1400" dirty="0">
                <a:latin typeface="HGP明朝E" panose="02020900000000000000" pitchFamily="18" charset="-128"/>
                <a:ea typeface="HGP明朝E" panose="02020900000000000000" pitchFamily="18" charset="-128"/>
              </a:rPr>
              <a:t>ストレスに気づくことは重要なので</a:t>
            </a:r>
            <a:r>
              <a:rPr lang="en-US" altLang="ja-JP" sz="1400" dirty="0">
                <a:latin typeface="HGP明朝E" panose="02020900000000000000" pitchFamily="18" charset="-128"/>
                <a:ea typeface="HGP明朝E" panose="02020900000000000000" pitchFamily="18" charset="-128"/>
              </a:rPr>
              <a:t>,</a:t>
            </a:r>
            <a:r>
              <a:rPr lang="ja-JP" altLang="en-US" sz="1400" dirty="0">
                <a:latin typeface="HGP明朝E" panose="02020900000000000000" pitchFamily="18" charset="-128"/>
                <a:ea typeface="HGP明朝E" panose="02020900000000000000" pitchFamily="18" charset="-128"/>
              </a:rPr>
              <a:t>できるだけ受けることが望ましい。</a:t>
            </a:r>
          </a:p>
          <a:p>
            <a:pPr>
              <a:defRPr/>
            </a:pPr>
            <a:r>
              <a:rPr lang="ja-JP" altLang="en-US" sz="1400" dirty="0">
                <a:latin typeface="HGP明朝E" panose="02020900000000000000" pitchFamily="18" charset="-128"/>
                <a:ea typeface="HGP明朝E" panose="02020900000000000000" pitchFamily="18" charset="-128"/>
              </a:rPr>
              <a:t>　なお</a:t>
            </a:r>
            <a:r>
              <a:rPr lang="en-US" altLang="ja-JP" sz="1400" dirty="0">
                <a:latin typeface="HGP明朝E" panose="02020900000000000000" pitchFamily="18" charset="-128"/>
                <a:ea typeface="HGP明朝E" panose="02020900000000000000" pitchFamily="18" charset="-128"/>
              </a:rPr>
              <a:t>,</a:t>
            </a:r>
            <a:r>
              <a:rPr lang="ja-JP" altLang="en-US" sz="1400" dirty="0">
                <a:latin typeface="HGP明朝E" panose="02020900000000000000" pitchFamily="18" charset="-128"/>
                <a:ea typeface="HGP明朝E" panose="02020900000000000000" pitchFamily="18" charset="-128"/>
              </a:rPr>
              <a:t>厚生労働省が</a:t>
            </a:r>
            <a:r>
              <a:rPr lang="en-US" altLang="ja-JP" sz="1400" dirty="0">
                <a:latin typeface="HGP明朝E" panose="02020900000000000000" pitchFamily="18" charset="-128"/>
                <a:ea typeface="HGP明朝E" panose="02020900000000000000" pitchFamily="18" charset="-128"/>
              </a:rPr>
              <a:t>5</a:t>
            </a:r>
            <a:r>
              <a:rPr lang="ja-JP" altLang="en-US" sz="1400" dirty="0">
                <a:latin typeface="HGP明朝E" panose="02020900000000000000" pitchFamily="18" charset="-128"/>
                <a:ea typeface="HGP明朝E" panose="02020900000000000000" pitchFamily="18" charset="-128"/>
              </a:rPr>
              <a:t>年おきに実施している</a:t>
            </a:r>
            <a:r>
              <a:rPr lang="en-US" altLang="ja-JP" sz="1400" dirty="0">
                <a:latin typeface="HGP明朝E" panose="02020900000000000000" pitchFamily="18" charset="-128"/>
                <a:ea typeface="HGP明朝E" panose="02020900000000000000" pitchFamily="18" charset="-128"/>
              </a:rPr>
              <a:t>｢</a:t>
            </a:r>
            <a:r>
              <a:rPr lang="ja-JP" altLang="en-US" sz="1400" dirty="0">
                <a:latin typeface="HGP明朝E" panose="02020900000000000000" pitchFamily="18" charset="-128"/>
                <a:ea typeface="HGP明朝E" panose="02020900000000000000" pitchFamily="18" charset="-128"/>
              </a:rPr>
              <a:t>労働者健康状況調査</a:t>
            </a:r>
            <a:r>
              <a:rPr lang="en-US" altLang="ja-JP" sz="1400" dirty="0">
                <a:latin typeface="HGP明朝E" panose="02020900000000000000" pitchFamily="18" charset="-128"/>
                <a:ea typeface="HGP明朝E" panose="02020900000000000000" pitchFamily="18" charset="-128"/>
              </a:rPr>
              <a:t>｣</a:t>
            </a:r>
            <a:r>
              <a:rPr lang="ja-JP" altLang="en-US" sz="1400" dirty="0">
                <a:latin typeface="HGP明朝E" panose="02020900000000000000" pitchFamily="18" charset="-128"/>
                <a:ea typeface="HGP明朝E" panose="02020900000000000000" pitchFamily="18" charset="-128"/>
              </a:rPr>
              <a:t>によると</a:t>
            </a:r>
            <a:r>
              <a:rPr lang="en-US" altLang="ja-JP" sz="1400" dirty="0">
                <a:latin typeface="HGP明朝E" panose="02020900000000000000" pitchFamily="18" charset="-128"/>
                <a:ea typeface="HGP明朝E" panose="02020900000000000000" pitchFamily="18" charset="-128"/>
              </a:rPr>
              <a:t>,</a:t>
            </a:r>
            <a:r>
              <a:rPr lang="ja-JP" altLang="en-US" sz="1400" dirty="0">
                <a:latin typeface="HGP明朝E" panose="02020900000000000000" pitchFamily="18" charset="-128"/>
                <a:ea typeface="HGP明朝E" panose="02020900000000000000" pitchFamily="18" charset="-128"/>
              </a:rPr>
              <a:t>平成</a:t>
            </a:r>
            <a:r>
              <a:rPr lang="en-US" altLang="ja-JP" sz="1400" dirty="0">
                <a:latin typeface="HGP明朝E" panose="02020900000000000000" pitchFamily="18" charset="-128"/>
                <a:ea typeface="HGP明朝E" panose="02020900000000000000" pitchFamily="18" charset="-128"/>
              </a:rPr>
              <a:t>24</a:t>
            </a:r>
            <a:r>
              <a:rPr lang="ja-JP" altLang="en-US" sz="1400" dirty="0">
                <a:latin typeface="HGP明朝E" panose="02020900000000000000" pitchFamily="18" charset="-128"/>
                <a:ea typeface="HGP明朝E" panose="02020900000000000000" pitchFamily="18" charset="-128"/>
              </a:rPr>
              <a:t>年の調査では</a:t>
            </a:r>
            <a:r>
              <a:rPr lang="en-US" altLang="ja-JP" sz="1400" dirty="0">
                <a:latin typeface="HGP明朝E" panose="02020900000000000000" pitchFamily="18" charset="-128"/>
                <a:ea typeface="HGP明朝E" panose="02020900000000000000" pitchFamily="18" charset="-128"/>
              </a:rPr>
              <a:t>,</a:t>
            </a:r>
            <a:r>
              <a:rPr lang="ja-JP" altLang="en-US" sz="1400" dirty="0">
                <a:latin typeface="HGP明朝E" panose="02020900000000000000" pitchFamily="18" charset="-128"/>
                <a:ea typeface="HGP明朝E" panose="02020900000000000000" pitchFamily="18" charset="-128"/>
              </a:rPr>
              <a:t>強いストレスなどがある労働者の割合は </a:t>
            </a:r>
            <a:r>
              <a:rPr lang="en-US" altLang="ja-JP" sz="1400" dirty="0">
                <a:latin typeface="HGP明朝E" panose="02020900000000000000" pitchFamily="18" charset="-128"/>
                <a:ea typeface="HGP明朝E" panose="02020900000000000000" pitchFamily="18" charset="-128"/>
              </a:rPr>
              <a:t>60.9</a:t>
            </a:r>
            <a:r>
              <a:rPr lang="ja-JP" altLang="en-US" sz="1400" dirty="0">
                <a:latin typeface="HGP明朝E" panose="02020900000000000000" pitchFamily="18" charset="-128"/>
                <a:ea typeface="HGP明朝E" panose="02020900000000000000" pitchFamily="18" charset="-128"/>
              </a:rPr>
              <a:t>％</a:t>
            </a:r>
            <a:r>
              <a:rPr lang="en-US" altLang="ja-JP" sz="1400" dirty="0">
                <a:latin typeface="HGP明朝E" panose="02020900000000000000" pitchFamily="18" charset="-128"/>
                <a:ea typeface="HGP明朝E" panose="02020900000000000000" pitchFamily="18" charset="-128"/>
              </a:rPr>
              <a:t>(19 </a:t>
            </a:r>
            <a:r>
              <a:rPr lang="ja-JP" altLang="en-US" sz="1400" dirty="0">
                <a:latin typeface="HGP明朝E" panose="02020900000000000000" pitchFamily="18" charset="-128"/>
                <a:ea typeface="HGP明朝E" panose="02020900000000000000" pitchFamily="18" charset="-128"/>
              </a:rPr>
              <a:t>年調査 </a:t>
            </a:r>
            <a:r>
              <a:rPr lang="en-US" altLang="ja-JP" sz="1400" dirty="0">
                <a:latin typeface="HGP明朝E" panose="02020900000000000000" pitchFamily="18" charset="-128"/>
                <a:ea typeface="HGP明朝E" panose="02020900000000000000" pitchFamily="18" charset="-128"/>
              </a:rPr>
              <a:t>58.0</a:t>
            </a:r>
            <a:r>
              <a:rPr lang="ja-JP" altLang="en-US" sz="1400" dirty="0">
                <a:latin typeface="HGP明朝E" panose="02020900000000000000" pitchFamily="18" charset="-128"/>
                <a:ea typeface="HGP明朝E" panose="02020900000000000000" pitchFamily="18" charset="-128"/>
              </a:rPr>
              <a:t>％</a:t>
            </a:r>
            <a:r>
              <a:rPr lang="en-US" altLang="ja-JP" sz="1400" dirty="0">
                <a:latin typeface="HGP明朝E" panose="02020900000000000000" pitchFamily="18" charset="-128"/>
                <a:ea typeface="HGP明朝E" panose="02020900000000000000" pitchFamily="18" charset="-128"/>
              </a:rPr>
              <a:t>)</a:t>
            </a:r>
            <a:r>
              <a:rPr lang="ja-JP" altLang="en-US" sz="1400" dirty="0">
                <a:latin typeface="HGP明朝E" panose="02020900000000000000" pitchFamily="18" charset="-128"/>
                <a:ea typeface="HGP明朝E" panose="02020900000000000000" pitchFamily="18" charset="-128"/>
              </a:rPr>
              <a:t>となっている。</a:t>
            </a:r>
            <a:endParaRPr lang="en-US" altLang="ja-JP" sz="1400" dirty="0">
              <a:latin typeface="HGP明朝E" panose="02020900000000000000" pitchFamily="18" charset="-128"/>
              <a:ea typeface="HGP明朝E" panose="02020900000000000000" pitchFamily="18" charset="-128"/>
            </a:endParaRPr>
          </a:p>
          <a:p>
            <a:pPr>
              <a:defRPr/>
            </a:pPr>
            <a:endParaRPr lang="en-US" altLang="ja-JP" sz="1400" dirty="0">
              <a:latin typeface="HGP明朝E" panose="02020900000000000000" pitchFamily="18" charset="-128"/>
              <a:ea typeface="HGP明朝E" panose="02020900000000000000" pitchFamily="18" charset="-128"/>
            </a:endParaRPr>
          </a:p>
          <a:p>
            <a:r>
              <a:rPr lang="en-US" altLang="ja-JP" sz="1400" dirty="0">
                <a:latin typeface="HGP明朝E" panose="02020900000000000000" pitchFamily="18" charset="-128"/>
                <a:ea typeface="HGP明朝E" panose="02020900000000000000" pitchFamily="18" charset="-128"/>
              </a:rPr>
              <a:t>【</a:t>
            </a:r>
            <a:r>
              <a:rPr lang="ja-JP" altLang="en-US" sz="1400" dirty="0">
                <a:latin typeface="HGP明朝E" panose="02020900000000000000" pitchFamily="18" charset="-128"/>
                <a:ea typeface="HGP明朝E" panose="02020900000000000000" pitchFamily="18" charset="-128"/>
              </a:rPr>
              <a:t>ストレスチェック制度の背景</a:t>
            </a:r>
            <a:r>
              <a:rPr lang="en-US" altLang="ja-JP" sz="1400" dirty="0">
                <a:latin typeface="HGP明朝E" panose="02020900000000000000" pitchFamily="18" charset="-128"/>
                <a:ea typeface="HGP明朝E" panose="02020900000000000000" pitchFamily="18" charset="-128"/>
              </a:rPr>
              <a:t>】</a:t>
            </a:r>
            <a:endParaRPr lang="ja-JP" altLang="en-US" sz="1400" dirty="0">
              <a:latin typeface="HGP明朝E" panose="02020900000000000000" pitchFamily="18" charset="-128"/>
              <a:ea typeface="HGP明朝E" panose="02020900000000000000" pitchFamily="18" charset="-128"/>
            </a:endParaRPr>
          </a:p>
          <a:p>
            <a:r>
              <a:rPr lang="ja-JP" altLang="en-US" sz="1400" dirty="0">
                <a:latin typeface="HGP明朝E" panose="02020900000000000000" pitchFamily="18" charset="-128"/>
                <a:ea typeface="HGP明朝E" panose="02020900000000000000" pitchFamily="18" charset="-128"/>
              </a:rPr>
              <a:t>　</a:t>
            </a:r>
            <a:r>
              <a:rPr lang="en-US" altLang="ja-JP" sz="1400" dirty="0">
                <a:latin typeface="HGP明朝E" panose="02020900000000000000" pitchFamily="18" charset="-128"/>
                <a:ea typeface="HGP明朝E" panose="02020900000000000000" pitchFamily="18" charset="-128"/>
              </a:rPr>
              <a:t>｢</a:t>
            </a:r>
            <a:r>
              <a:rPr lang="ja-JP" altLang="en-US" sz="1400" dirty="0">
                <a:latin typeface="HGP明朝E" panose="02020900000000000000" pitchFamily="18" charset="-128"/>
                <a:ea typeface="HGP明朝E" panose="02020900000000000000" pitchFamily="18" charset="-128"/>
              </a:rPr>
              <a:t>職業生活で強いストレスを感じている労働者の割合は高い状況で推移</a:t>
            </a:r>
            <a:r>
              <a:rPr lang="en-US" altLang="ja-JP" sz="1400" dirty="0">
                <a:latin typeface="HGP明朝E" panose="02020900000000000000" pitchFamily="18" charset="-128"/>
                <a:ea typeface="HGP明朝E" panose="02020900000000000000" pitchFamily="18" charset="-128"/>
              </a:rPr>
              <a:t>｣</a:t>
            </a:r>
            <a:r>
              <a:rPr lang="ja-JP" altLang="en-US" sz="1400" dirty="0">
                <a:latin typeface="HGP明朝E" panose="02020900000000000000" pitchFamily="18" charset="-128"/>
                <a:ea typeface="HGP明朝E" panose="02020900000000000000" pitchFamily="18" charset="-128"/>
              </a:rPr>
              <a:t>と</a:t>
            </a:r>
            <a:r>
              <a:rPr lang="en-US" altLang="ja-JP" sz="1400" dirty="0">
                <a:latin typeface="HGP明朝E" panose="02020900000000000000" pitchFamily="18" charset="-128"/>
                <a:ea typeface="HGP明朝E" panose="02020900000000000000" pitchFamily="18" charset="-128"/>
              </a:rPr>
              <a:t>｢</a:t>
            </a:r>
            <a:r>
              <a:rPr lang="ja-JP" altLang="en-US" sz="1400" dirty="0">
                <a:latin typeface="HGP明朝E" panose="02020900000000000000" pitchFamily="18" charset="-128"/>
                <a:ea typeface="HGP明朝E" panose="02020900000000000000" pitchFamily="18" charset="-128"/>
              </a:rPr>
              <a:t>精神障害の労災認定件数が過去最多の更新</a:t>
            </a:r>
            <a:r>
              <a:rPr lang="en-US" altLang="ja-JP" sz="1400" dirty="0">
                <a:latin typeface="HGP明朝E" panose="02020900000000000000" pitchFamily="18" charset="-128"/>
                <a:ea typeface="HGP明朝E" panose="02020900000000000000" pitchFamily="18" charset="-128"/>
              </a:rPr>
              <a:t>｣</a:t>
            </a:r>
            <a:r>
              <a:rPr lang="ja-JP" altLang="en-US" sz="1400" dirty="0">
                <a:latin typeface="HGP明朝E" panose="02020900000000000000" pitchFamily="18" charset="-128"/>
                <a:ea typeface="HGP明朝E" panose="02020900000000000000" pitchFamily="18" charset="-128"/>
              </a:rPr>
              <a:t>などである。</a:t>
            </a:r>
          </a:p>
          <a:p>
            <a:endParaRPr lang="en-US" altLang="ja-JP" sz="1400" dirty="0">
              <a:latin typeface="HGP明朝E" panose="02020900000000000000" pitchFamily="18" charset="-128"/>
              <a:ea typeface="HGP明朝E" panose="02020900000000000000" pitchFamily="18" charset="-128"/>
            </a:endParaRPr>
          </a:p>
          <a:p>
            <a:r>
              <a:rPr lang="en-US" altLang="ja-JP" sz="1400" dirty="0">
                <a:latin typeface="HGP明朝E" panose="02020900000000000000" pitchFamily="18" charset="-128"/>
                <a:ea typeface="HGP明朝E" panose="02020900000000000000" pitchFamily="18" charset="-128"/>
              </a:rPr>
              <a:t>【</a:t>
            </a:r>
            <a:r>
              <a:rPr lang="ja-JP" altLang="en-US" sz="1400" dirty="0">
                <a:latin typeface="HGP明朝E" panose="02020900000000000000" pitchFamily="18" charset="-128"/>
                <a:ea typeface="HGP明朝E" panose="02020900000000000000" pitchFamily="18" charset="-128"/>
              </a:rPr>
              <a:t>ストレスチェックの対象労働者</a:t>
            </a:r>
            <a:r>
              <a:rPr lang="en-US" altLang="ja-JP" sz="1400" dirty="0">
                <a:latin typeface="HGP明朝E" panose="02020900000000000000" pitchFamily="18" charset="-128"/>
                <a:ea typeface="HGP明朝E" panose="02020900000000000000" pitchFamily="18" charset="-128"/>
              </a:rPr>
              <a:t>】</a:t>
            </a:r>
          </a:p>
          <a:p>
            <a:r>
              <a:rPr lang="ja-JP" altLang="en-US" sz="1400" dirty="0">
                <a:latin typeface="HGP明朝E" panose="02020900000000000000" pitchFamily="18" charset="-128"/>
                <a:ea typeface="HGP明朝E" panose="02020900000000000000" pitchFamily="18" charset="-128"/>
              </a:rPr>
              <a:t>　一般健康診断の対象労働者と同じく</a:t>
            </a:r>
            <a:r>
              <a:rPr lang="en-US" altLang="ja-JP" sz="1400" dirty="0">
                <a:latin typeface="HGP明朝E" panose="02020900000000000000" pitchFamily="18" charset="-128"/>
                <a:ea typeface="HGP明朝E" panose="02020900000000000000" pitchFamily="18" charset="-128"/>
              </a:rPr>
              <a:t>,</a:t>
            </a:r>
            <a:r>
              <a:rPr lang="ja-JP" altLang="en-US" sz="1400" dirty="0">
                <a:latin typeface="HGP明朝E" panose="02020900000000000000" pitchFamily="18" charset="-128"/>
                <a:ea typeface="HGP明朝E" panose="02020900000000000000" pitchFamily="18" charset="-128"/>
              </a:rPr>
              <a:t>常時使用する労働者。つまり</a:t>
            </a:r>
            <a:r>
              <a:rPr lang="en-US" altLang="ja-JP" sz="1400" dirty="0">
                <a:latin typeface="HGP明朝E" panose="02020900000000000000" pitchFamily="18" charset="-128"/>
                <a:ea typeface="HGP明朝E" panose="02020900000000000000" pitchFamily="18" charset="-128"/>
              </a:rPr>
              <a:t>,</a:t>
            </a:r>
            <a:r>
              <a:rPr lang="ja-JP" altLang="en-US" sz="1400" dirty="0">
                <a:latin typeface="HGP明朝E" panose="02020900000000000000" pitchFamily="18" charset="-128"/>
                <a:ea typeface="HGP明朝E" panose="02020900000000000000" pitchFamily="18" charset="-128"/>
              </a:rPr>
              <a:t>期間の定めのない契約により使用される者であって</a:t>
            </a:r>
            <a:r>
              <a:rPr lang="en-US" altLang="ja-JP" sz="1400" dirty="0">
                <a:latin typeface="HGP明朝E" panose="02020900000000000000" pitchFamily="18" charset="-128"/>
                <a:ea typeface="HGP明朝E" panose="02020900000000000000" pitchFamily="18" charset="-128"/>
              </a:rPr>
              <a:t>,</a:t>
            </a:r>
            <a:r>
              <a:rPr lang="ja-JP" altLang="en-US" sz="1400" dirty="0">
                <a:latin typeface="HGP明朝E" panose="02020900000000000000" pitchFamily="18" charset="-128"/>
                <a:ea typeface="HGP明朝E" panose="02020900000000000000" pitchFamily="18" charset="-128"/>
              </a:rPr>
              <a:t>その者の１週間の労働時間数が当該事業場において同種の業務に従事する通常の労働者の１週間の所定労働時間数の４分の３以上であれば対象労働者となる</a:t>
            </a:r>
            <a:r>
              <a:rPr lang="ja-JP" altLang="en-US" sz="1400" dirty="0" smtClean="0">
                <a:latin typeface="HGP明朝E" panose="02020900000000000000" pitchFamily="18" charset="-128"/>
                <a:ea typeface="HGP明朝E" panose="02020900000000000000" pitchFamily="18" charset="-128"/>
              </a:rPr>
              <a:t>。</a:t>
            </a:r>
            <a:endParaRPr lang="en-US" altLang="ja-JP" sz="1400" dirty="0">
              <a:solidFill>
                <a:prstClr val="white"/>
              </a:solidFill>
              <a:latin typeface="HGP明朝E" panose="02020900000000000000" pitchFamily="18" charset="-128"/>
              <a:ea typeface="HGP明朝E" panose="02020900000000000000" pitchFamily="18" charset="-128"/>
            </a:endParaRPr>
          </a:p>
        </p:txBody>
      </p:sp>
      <p:sp>
        <p:nvSpPr>
          <p:cNvPr id="2" name="スライド番号プレースホルダー 1"/>
          <p:cNvSpPr>
            <a:spLocks noGrp="1"/>
          </p:cNvSpPr>
          <p:nvPr>
            <p:ph type="sldNum" sz="quarter" idx="10"/>
          </p:nvPr>
        </p:nvSpPr>
        <p:spPr/>
        <p:txBody>
          <a:bodyPr/>
          <a:lstStyle/>
          <a:p>
            <a:fld id="{5F65748C-C6D8-4748-808C-1CEA1825BD04}" type="slidenum">
              <a:rPr kumimoji="1" lang="ja-JP" altLang="en-US" smtClean="0"/>
              <a:t>95</a:t>
            </a:fld>
            <a:endParaRPr kumimoji="1" lang="ja-JP" altLang="en-US"/>
          </a:p>
        </p:txBody>
      </p:sp>
    </p:spTree>
    <p:extLst>
      <p:ext uri="{BB962C8B-B14F-4D97-AF65-F5344CB8AC3E}">
        <p14:creationId xmlns:p14="http://schemas.microsoft.com/office/powerpoint/2010/main" val="728051615"/>
      </p:ext>
    </p:extLst>
  </p:cSld>
  <p:clrMapOvr>
    <a:masterClrMapping/>
  </p:clrMapOvr>
</p:notes>
</file>

<file path=ppt/notesSlides/notesSlide9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lang="ja-JP" altLang="en-US" sz="1400" dirty="0">
                <a:latin typeface="HGP明朝E" panose="02020900000000000000" pitchFamily="18" charset="-128"/>
                <a:ea typeface="HGP明朝E" panose="02020900000000000000" pitchFamily="18" charset="-128"/>
              </a:rPr>
              <a:t>　ストレスチェックの実施により</a:t>
            </a:r>
            <a:r>
              <a:rPr lang="en-US" altLang="ja-JP" sz="1400" dirty="0">
                <a:latin typeface="HGP明朝E" panose="02020900000000000000" pitchFamily="18" charset="-128"/>
                <a:ea typeface="HGP明朝E" panose="02020900000000000000" pitchFamily="18" charset="-128"/>
              </a:rPr>
              <a:t>,</a:t>
            </a:r>
            <a:r>
              <a:rPr lang="ja-JP" altLang="en-US" sz="1400" dirty="0">
                <a:latin typeface="HGP明朝E" panose="02020900000000000000" pitchFamily="18" charset="-128"/>
                <a:ea typeface="HGP明朝E" panose="02020900000000000000" pitchFamily="18" charset="-128"/>
              </a:rPr>
              <a:t>労働者のメンタルヘルス不調の予防になるのか？</a:t>
            </a:r>
            <a:endParaRPr lang="en-US" altLang="ja-JP" sz="1400" dirty="0">
              <a:latin typeface="HGP明朝E" panose="02020900000000000000" pitchFamily="18" charset="-128"/>
              <a:ea typeface="HGP明朝E" panose="02020900000000000000" pitchFamily="18" charset="-128"/>
            </a:endParaRPr>
          </a:p>
          <a:p>
            <a:pPr>
              <a:lnSpc>
                <a:spcPts val="2064"/>
              </a:lnSpc>
            </a:pPr>
            <a:r>
              <a:rPr lang="ja-JP" altLang="en-US" sz="1400" dirty="0">
                <a:latin typeface="HGP明朝E" panose="02020900000000000000" pitchFamily="18" charset="-128"/>
                <a:ea typeface="HGP明朝E" panose="02020900000000000000" pitchFamily="18" charset="-128"/>
              </a:rPr>
              <a:t>　ストレスを評価するための</a:t>
            </a:r>
            <a:r>
              <a:rPr lang="en-US" altLang="ja-JP" sz="1400" dirty="0">
                <a:latin typeface="HGP明朝E" panose="02020900000000000000" pitchFamily="18" charset="-128"/>
                <a:ea typeface="HGP明朝E" panose="02020900000000000000" pitchFamily="18" charset="-128"/>
              </a:rPr>
              <a:t>｢</a:t>
            </a:r>
            <a:r>
              <a:rPr lang="ja-JP" altLang="en-US" sz="1400" dirty="0">
                <a:latin typeface="HGP明朝E" panose="02020900000000000000" pitchFamily="18" charset="-128"/>
                <a:ea typeface="HGP明朝E" panose="02020900000000000000" pitchFamily="18" charset="-128"/>
              </a:rPr>
              <a:t>調査票</a:t>
            </a:r>
            <a:r>
              <a:rPr lang="en-US" altLang="ja-JP" sz="1400" dirty="0">
                <a:latin typeface="HGP明朝E" panose="02020900000000000000" pitchFamily="18" charset="-128"/>
                <a:ea typeface="HGP明朝E" panose="02020900000000000000" pitchFamily="18" charset="-128"/>
              </a:rPr>
              <a:t>｣</a:t>
            </a:r>
            <a:r>
              <a:rPr lang="ja-JP" altLang="en-US" sz="1400" dirty="0">
                <a:latin typeface="HGP明朝E" panose="02020900000000000000" pitchFamily="18" charset="-128"/>
                <a:ea typeface="HGP明朝E" panose="02020900000000000000" pitchFamily="18" charset="-128"/>
              </a:rPr>
              <a:t>としては</a:t>
            </a:r>
            <a:r>
              <a:rPr lang="en-US" altLang="ja-JP" sz="1400" dirty="0">
                <a:latin typeface="HGP明朝E" panose="02020900000000000000" pitchFamily="18" charset="-128"/>
                <a:ea typeface="HGP明朝E" panose="02020900000000000000" pitchFamily="18" charset="-128"/>
              </a:rPr>
              <a:t>,</a:t>
            </a:r>
            <a:r>
              <a:rPr lang="ja-JP" altLang="en-US" sz="1400" dirty="0">
                <a:latin typeface="HGP明朝E" panose="02020900000000000000" pitchFamily="18" charset="-128"/>
                <a:ea typeface="HGP明朝E" panose="02020900000000000000" pitchFamily="18" charset="-128"/>
              </a:rPr>
              <a:t>産業現場で広く活用されている</a:t>
            </a:r>
            <a:r>
              <a:rPr lang="en-US" altLang="ja-JP" sz="1400" dirty="0">
                <a:latin typeface="HGP明朝E" panose="02020900000000000000" pitchFamily="18" charset="-128"/>
                <a:ea typeface="HGP明朝E" panose="02020900000000000000" pitchFamily="18" charset="-128"/>
              </a:rPr>
              <a:t>57</a:t>
            </a:r>
            <a:r>
              <a:rPr lang="ja-JP" altLang="en-US" sz="1400" dirty="0">
                <a:latin typeface="HGP明朝E" panose="02020900000000000000" pitchFamily="18" charset="-128"/>
                <a:ea typeface="HGP明朝E" panose="02020900000000000000" pitchFamily="18" charset="-128"/>
              </a:rPr>
              <a:t>項目の</a:t>
            </a:r>
            <a:r>
              <a:rPr lang="en-US" altLang="ja-JP" sz="1400" dirty="0">
                <a:latin typeface="HGP明朝E" panose="02020900000000000000" pitchFamily="18" charset="-128"/>
                <a:ea typeface="HGP明朝E" panose="02020900000000000000" pitchFamily="18" charset="-128"/>
              </a:rPr>
              <a:t>｢</a:t>
            </a:r>
            <a:r>
              <a:rPr lang="ja-JP" altLang="en-US" sz="1400" dirty="0">
                <a:latin typeface="HGP明朝E" panose="02020900000000000000" pitchFamily="18" charset="-128"/>
                <a:ea typeface="HGP明朝E" panose="02020900000000000000" pitchFamily="18" charset="-128"/>
              </a:rPr>
              <a:t>職業性ストレス簡易調査票</a:t>
            </a:r>
            <a:r>
              <a:rPr lang="en-US" altLang="ja-JP" sz="1400" dirty="0">
                <a:latin typeface="HGP明朝E" panose="02020900000000000000" pitchFamily="18" charset="-128"/>
                <a:ea typeface="HGP明朝E" panose="02020900000000000000" pitchFamily="18" charset="-128"/>
              </a:rPr>
              <a:t>｣</a:t>
            </a:r>
            <a:r>
              <a:rPr lang="ja-JP" altLang="en-US" sz="1400" dirty="0">
                <a:latin typeface="HGP明朝E" panose="02020900000000000000" pitchFamily="18" charset="-128"/>
                <a:ea typeface="HGP明朝E" panose="02020900000000000000" pitchFamily="18" charset="-128"/>
              </a:rPr>
              <a:t>があり</a:t>
            </a:r>
            <a:r>
              <a:rPr lang="en-US" altLang="ja-JP" sz="1400" dirty="0">
                <a:latin typeface="HGP明朝E" panose="02020900000000000000" pitchFamily="18" charset="-128"/>
                <a:ea typeface="HGP明朝E" panose="02020900000000000000" pitchFamily="18" charset="-128"/>
              </a:rPr>
              <a:t>,</a:t>
            </a:r>
            <a:r>
              <a:rPr lang="ja-JP" altLang="en-US" sz="1400" dirty="0">
                <a:latin typeface="HGP明朝E" panose="02020900000000000000" pitchFamily="18" charset="-128"/>
                <a:ea typeface="HGP明朝E" panose="02020900000000000000" pitchFamily="18" charset="-128"/>
              </a:rPr>
              <a:t>この調査票は</a:t>
            </a:r>
            <a:r>
              <a:rPr lang="en-US" altLang="ja-JP" sz="1400" dirty="0">
                <a:latin typeface="HGP明朝E" panose="02020900000000000000" pitchFamily="18" charset="-128"/>
                <a:ea typeface="HGP明朝E" panose="02020900000000000000" pitchFamily="18" charset="-128"/>
              </a:rPr>
              <a:t>,</a:t>
            </a:r>
            <a:r>
              <a:rPr lang="ja-JP" altLang="en-US" sz="1400" dirty="0">
                <a:latin typeface="HGP明朝E" panose="02020900000000000000" pitchFamily="18" charset="-128"/>
                <a:ea typeface="HGP明朝E" panose="02020900000000000000" pitchFamily="18" charset="-128"/>
              </a:rPr>
              <a:t>平成７年から平成</a:t>
            </a:r>
            <a:r>
              <a:rPr lang="en-US" altLang="ja-JP" sz="1400" dirty="0">
                <a:latin typeface="HGP明朝E" panose="02020900000000000000" pitchFamily="18" charset="-128"/>
                <a:ea typeface="HGP明朝E" panose="02020900000000000000" pitchFamily="18" charset="-128"/>
              </a:rPr>
              <a:t>11</a:t>
            </a:r>
            <a:r>
              <a:rPr lang="ja-JP" altLang="en-US" sz="1400" dirty="0">
                <a:latin typeface="HGP明朝E" panose="02020900000000000000" pitchFamily="18" charset="-128"/>
                <a:ea typeface="HGP明朝E" panose="02020900000000000000" pitchFamily="18" charset="-128"/>
              </a:rPr>
              <a:t>年までの厚生労働省の委託研究により開発されたもので</a:t>
            </a:r>
            <a:r>
              <a:rPr lang="en-US" altLang="ja-JP" sz="1400" dirty="0">
                <a:latin typeface="HGP明朝E" panose="02020900000000000000" pitchFamily="18" charset="-128"/>
                <a:ea typeface="HGP明朝E" panose="02020900000000000000" pitchFamily="18" charset="-128"/>
              </a:rPr>
              <a:t>,</a:t>
            </a:r>
            <a:r>
              <a:rPr lang="ja-JP" altLang="en-US" sz="1400" dirty="0">
                <a:latin typeface="HGP明朝E" panose="02020900000000000000" pitchFamily="18" charset="-128"/>
                <a:ea typeface="HGP明朝E" panose="02020900000000000000" pitchFamily="18" charset="-128"/>
              </a:rPr>
              <a:t>約１万２千人を対象とした試験的調査により</a:t>
            </a:r>
            <a:r>
              <a:rPr lang="en-US" altLang="ja-JP" sz="1400" dirty="0">
                <a:latin typeface="HGP明朝E" panose="02020900000000000000" pitchFamily="18" charset="-128"/>
                <a:ea typeface="HGP明朝E" panose="02020900000000000000" pitchFamily="18" charset="-128"/>
              </a:rPr>
              <a:t>,</a:t>
            </a:r>
            <a:r>
              <a:rPr lang="ja-JP" altLang="en-US" sz="1400" dirty="0">
                <a:latin typeface="HGP明朝E" panose="02020900000000000000" pitchFamily="18" charset="-128"/>
                <a:ea typeface="HGP明朝E" panose="02020900000000000000" pitchFamily="18" charset="-128"/>
              </a:rPr>
              <a:t>その信頼性</a:t>
            </a:r>
            <a:r>
              <a:rPr lang="en-US" altLang="ja-JP" sz="1400" dirty="0">
                <a:latin typeface="HGP明朝E" panose="02020900000000000000" pitchFamily="18" charset="-128"/>
                <a:ea typeface="HGP明朝E" panose="02020900000000000000" pitchFamily="18" charset="-128"/>
              </a:rPr>
              <a:t>,</a:t>
            </a:r>
            <a:r>
              <a:rPr lang="ja-JP" altLang="en-US" sz="1400" dirty="0">
                <a:latin typeface="HGP明朝E" panose="02020900000000000000" pitchFamily="18" charset="-128"/>
                <a:ea typeface="HGP明朝E" panose="02020900000000000000" pitchFamily="18" charset="-128"/>
              </a:rPr>
              <a:t>妥当性が統計学的に確認されているものです。</a:t>
            </a:r>
          </a:p>
          <a:p>
            <a:r>
              <a:rPr lang="ja-JP" altLang="en-US" sz="1400" dirty="0">
                <a:latin typeface="HGP明朝E" panose="02020900000000000000" pitchFamily="18" charset="-128"/>
                <a:ea typeface="HGP明朝E" panose="02020900000000000000" pitchFamily="18" charset="-128"/>
              </a:rPr>
              <a:t>　ストレスチェック制度は</a:t>
            </a:r>
            <a:r>
              <a:rPr lang="en-US" altLang="ja-JP" sz="1400" dirty="0">
                <a:latin typeface="HGP明朝E" panose="02020900000000000000" pitchFamily="18" charset="-128"/>
                <a:ea typeface="HGP明朝E" panose="02020900000000000000" pitchFamily="18" charset="-128"/>
              </a:rPr>
              <a:t>,</a:t>
            </a:r>
            <a:r>
              <a:rPr lang="ja-JP" altLang="ja-JP" sz="1400" dirty="0">
                <a:latin typeface="HGP明朝E" panose="02020900000000000000" pitchFamily="18" charset="-128"/>
                <a:ea typeface="HGP明朝E" panose="02020900000000000000" pitchFamily="18" charset="-128"/>
              </a:rPr>
              <a:t>精神性の疾病を防止するばかりでなく</a:t>
            </a:r>
            <a:r>
              <a:rPr lang="en-US" altLang="ja-JP" sz="1400" dirty="0">
                <a:latin typeface="HGP明朝E" panose="02020900000000000000" pitchFamily="18" charset="-128"/>
                <a:ea typeface="HGP明朝E" panose="02020900000000000000" pitchFamily="18" charset="-128"/>
              </a:rPr>
              <a:t>,</a:t>
            </a:r>
            <a:r>
              <a:rPr lang="ja-JP" altLang="ja-JP" sz="1400" dirty="0">
                <a:latin typeface="HGP明朝E" panose="02020900000000000000" pitchFamily="18" charset="-128"/>
                <a:ea typeface="HGP明朝E" panose="02020900000000000000" pitchFamily="18" charset="-128"/>
              </a:rPr>
              <a:t>職場内のコミュニケーションを良好にし</a:t>
            </a:r>
            <a:r>
              <a:rPr lang="en-US" altLang="ja-JP" sz="1400" dirty="0">
                <a:latin typeface="HGP明朝E" panose="02020900000000000000" pitchFamily="18" charset="-128"/>
                <a:ea typeface="HGP明朝E" panose="02020900000000000000" pitchFamily="18" charset="-128"/>
              </a:rPr>
              <a:t>,</a:t>
            </a:r>
            <a:r>
              <a:rPr lang="ja-JP" altLang="ja-JP" sz="1400" dirty="0">
                <a:latin typeface="HGP明朝E" panose="02020900000000000000" pitchFamily="18" charset="-128"/>
                <a:ea typeface="HGP明朝E" panose="02020900000000000000" pitchFamily="18" charset="-128"/>
              </a:rPr>
              <a:t>活気ある</a:t>
            </a:r>
            <a:r>
              <a:rPr lang="en-US" altLang="ja-JP" sz="1400" dirty="0">
                <a:latin typeface="HGP明朝E" panose="02020900000000000000" pitchFamily="18" charset="-128"/>
                <a:ea typeface="HGP明朝E" panose="02020900000000000000" pitchFamily="18" charset="-128"/>
              </a:rPr>
              <a:t>,</a:t>
            </a:r>
            <a:r>
              <a:rPr lang="ja-JP" altLang="ja-JP" sz="1400" dirty="0">
                <a:latin typeface="HGP明朝E" panose="02020900000000000000" pitchFamily="18" charset="-128"/>
                <a:ea typeface="HGP明朝E" panose="02020900000000000000" pitchFamily="18" charset="-128"/>
              </a:rPr>
              <a:t>生産性の高い職場を作り上げることが可能になるのである。</a:t>
            </a:r>
            <a:endParaRPr lang="en-US" altLang="ja-JP" sz="1400" dirty="0">
              <a:latin typeface="HGP明朝E" panose="02020900000000000000" pitchFamily="18" charset="-128"/>
              <a:ea typeface="HGP明朝E" panose="02020900000000000000" pitchFamily="18" charset="-128"/>
            </a:endParaRPr>
          </a:p>
          <a:p>
            <a:r>
              <a:rPr lang="ja-JP" altLang="en-US" sz="1400" dirty="0">
                <a:latin typeface="HGP明朝E" panose="02020900000000000000" pitchFamily="18" charset="-128"/>
                <a:ea typeface="HGP明朝E" panose="02020900000000000000" pitchFamily="18" charset="-128"/>
              </a:rPr>
              <a:t>　</a:t>
            </a:r>
            <a:r>
              <a:rPr lang="en-US" altLang="ja-JP" sz="1400" dirty="0">
                <a:latin typeface="HGP明朝E" panose="02020900000000000000" pitchFamily="18" charset="-128"/>
                <a:ea typeface="HGP明朝E" panose="02020900000000000000" pitchFamily="18" charset="-128"/>
              </a:rPr>
              <a:t>(</a:t>
            </a:r>
            <a:r>
              <a:rPr lang="ja-JP" altLang="en-US" sz="1400" dirty="0">
                <a:latin typeface="HGP明朝E" panose="02020900000000000000" pitchFamily="18" charset="-128"/>
                <a:ea typeface="HGP明朝E" panose="02020900000000000000" pitchFamily="18" charset="-128"/>
              </a:rPr>
              <a:t>厚生労働省ホームページ等より抜粋</a:t>
            </a:r>
            <a:r>
              <a:rPr lang="en-US" altLang="ja-JP" sz="1400" dirty="0" smtClean="0">
                <a:latin typeface="HGP明朝E" panose="02020900000000000000" pitchFamily="18" charset="-128"/>
                <a:ea typeface="HGP明朝E" panose="02020900000000000000" pitchFamily="18" charset="-128"/>
              </a:rPr>
              <a:t>)</a:t>
            </a:r>
            <a:endParaRPr kumimoji="1" lang="ja-JP" altLang="en-US" dirty="0">
              <a:latin typeface="HGP明朝E" panose="02020900000000000000" pitchFamily="18" charset="-128"/>
              <a:ea typeface="HGP明朝E" panose="02020900000000000000" pitchFamily="18" charset="-128"/>
            </a:endParaRPr>
          </a:p>
        </p:txBody>
      </p:sp>
      <p:sp>
        <p:nvSpPr>
          <p:cNvPr id="4" name="スライド番号プレースホルダー 3"/>
          <p:cNvSpPr>
            <a:spLocks noGrp="1"/>
          </p:cNvSpPr>
          <p:nvPr>
            <p:ph type="sldNum" sz="quarter" idx="10"/>
          </p:nvPr>
        </p:nvSpPr>
        <p:spPr/>
        <p:txBody>
          <a:bodyPr/>
          <a:lstStyle/>
          <a:p>
            <a:fld id="{42F05900-31AE-40EC-86E8-9D1650B2F976}" type="slidenum">
              <a:rPr kumimoji="1" lang="ja-JP" altLang="en-US" smtClean="0"/>
              <a:t>96</a:t>
            </a:fld>
            <a:endParaRPr kumimoji="1" lang="ja-JP" altLang="en-US"/>
          </a:p>
        </p:txBody>
      </p:sp>
    </p:spTree>
    <p:extLst>
      <p:ext uri="{BB962C8B-B14F-4D97-AF65-F5344CB8AC3E}">
        <p14:creationId xmlns:p14="http://schemas.microsoft.com/office/powerpoint/2010/main" val="684839727"/>
      </p:ext>
    </p:extLst>
  </p:cSld>
  <p:clrMapOvr>
    <a:masterClrMapping/>
  </p:clrMapOvr>
</p:notes>
</file>

<file path=ppt/notesSlides/notesSlide9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154113" y="741363"/>
            <a:ext cx="4814887" cy="3889375"/>
          </a:xfrm>
          <a:prstGeom prst="rect">
            <a:avLst/>
          </a:prstGeom>
        </p:spPr>
      </p:sp>
      <p:sp>
        <p:nvSpPr>
          <p:cNvPr id="3" name="ノート プレースホルダー 2"/>
          <p:cNvSpPr>
            <a:spLocks noGrp="1" noChangeAspect="1"/>
          </p:cNvSpPr>
          <p:nvPr>
            <p:ph type="body" idx="1"/>
          </p:nvPr>
        </p:nvSpPr>
        <p:spPr>
          <a:xfrm>
            <a:off x="1105077" y="4890047"/>
            <a:ext cx="4893910" cy="4445497"/>
          </a:xfrm>
          <a:prstGeom prst="rect">
            <a:avLst/>
          </a:prstGeom>
        </p:spPr>
        <p:txBody>
          <a:bodyPr/>
          <a:lstStyle/>
          <a:p>
            <a:r>
              <a:rPr lang="en-US" altLang="ja-JP" sz="1400" dirty="0">
                <a:solidFill>
                  <a:prstClr val="black"/>
                </a:solidFill>
                <a:latin typeface="HGP明朝E" panose="02020900000000000000" pitchFamily="18" charset="-128"/>
                <a:ea typeface="HGP明朝E" panose="02020900000000000000" pitchFamily="18" charset="-128"/>
              </a:rPr>
              <a:t>【</a:t>
            </a:r>
            <a:r>
              <a:rPr lang="zh-TW" altLang="en-US" sz="1400" dirty="0">
                <a:solidFill>
                  <a:prstClr val="black"/>
                </a:solidFill>
                <a:latin typeface="HGP明朝E" panose="02020900000000000000" pitchFamily="18" charset="-128"/>
                <a:ea typeface="HGP明朝E" panose="02020900000000000000" pitchFamily="18" charset="-128"/>
              </a:rPr>
              <a:t>受動喫煙防止</a:t>
            </a:r>
            <a:r>
              <a:rPr lang="ja-JP" altLang="en-US" sz="1400" dirty="0">
                <a:solidFill>
                  <a:prstClr val="black"/>
                </a:solidFill>
                <a:latin typeface="HGP明朝E" panose="02020900000000000000" pitchFamily="18" charset="-128"/>
                <a:ea typeface="HGP明朝E" panose="02020900000000000000" pitchFamily="18" charset="-128"/>
              </a:rPr>
              <a:t>が安衛法で規定された意義は？</a:t>
            </a:r>
            <a:r>
              <a:rPr lang="en-US" altLang="ja-JP" sz="1400" dirty="0">
                <a:solidFill>
                  <a:prstClr val="black"/>
                </a:solidFill>
                <a:latin typeface="HGP明朝E" panose="02020900000000000000" pitchFamily="18" charset="-128"/>
                <a:ea typeface="HGP明朝E" panose="02020900000000000000" pitchFamily="18" charset="-128"/>
              </a:rPr>
              <a:t>】</a:t>
            </a:r>
          </a:p>
          <a:p>
            <a:pPr>
              <a:lnSpc>
                <a:spcPts val="2064"/>
              </a:lnSpc>
            </a:pPr>
            <a:r>
              <a:rPr lang="ja-JP" altLang="en-US" sz="1400" dirty="0">
                <a:solidFill>
                  <a:prstClr val="black"/>
                </a:solidFill>
                <a:latin typeface="HGP明朝E" panose="02020900000000000000" pitchFamily="18" charset="-128"/>
                <a:ea typeface="HGP明朝E" panose="02020900000000000000" pitchFamily="18" charset="-128"/>
              </a:rPr>
              <a:t>　</a:t>
            </a:r>
            <a:r>
              <a:rPr lang="ja-JP" altLang="en-US" sz="1400" dirty="0">
                <a:latin typeface="HGP明朝E" panose="02020900000000000000" pitchFamily="18" charset="-128"/>
                <a:ea typeface="HGP明朝E" panose="02020900000000000000" pitchFamily="18" charset="-128"/>
              </a:rPr>
              <a:t>これまでの喫煙対策は</a:t>
            </a:r>
            <a:r>
              <a:rPr lang="en-US" altLang="ja-JP" sz="1400" dirty="0">
                <a:latin typeface="HGP明朝E" panose="02020900000000000000" pitchFamily="18" charset="-128"/>
                <a:ea typeface="HGP明朝E" panose="02020900000000000000" pitchFamily="18" charset="-128"/>
              </a:rPr>
              <a:t>,｢</a:t>
            </a:r>
            <a:r>
              <a:rPr lang="ja-JP" altLang="en-US" sz="1400" dirty="0">
                <a:latin typeface="HGP明朝E" panose="02020900000000000000" pitchFamily="18" charset="-128"/>
                <a:ea typeface="HGP明朝E" panose="02020900000000000000" pitchFamily="18" charset="-128"/>
              </a:rPr>
              <a:t>快適な職場環境の形成のための措置</a:t>
            </a:r>
            <a:r>
              <a:rPr lang="en-US" altLang="ja-JP" sz="1400" dirty="0">
                <a:latin typeface="HGP明朝E" panose="02020900000000000000" pitchFamily="18" charset="-128"/>
                <a:ea typeface="HGP明朝E" panose="02020900000000000000" pitchFamily="18" charset="-128"/>
              </a:rPr>
              <a:t>｣</a:t>
            </a:r>
            <a:r>
              <a:rPr lang="ja-JP" altLang="en-US" sz="1400" dirty="0">
                <a:latin typeface="HGP明朝E" panose="02020900000000000000" pitchFamily="18" charset="-128"/>
                <a:ea typeface="HGP明朝E" panose="02020900000000000000" pitchFamily="18" charset="-128"/>
              </a:rPr>
              <a:t>（健康の保持増進の措置ではない）として法令でない</a:t>
            </a:r>
            <a:r>
              <a:rPr lang="en-US" altLang="ja-JP" sz="1400" dirty="0">
                <a:latin typeface="HGP明朝E" panose="02020900000000000000" pitchFamily="18" charset="-128"/>
                <a:ea typeface="HGP明朝E" panose="02020900000000000000" pitchFamily="18" charset="-128"/>
              </a:rPr>
              <a:t>｢</a:t>
            </a:r>
            <a:r>
              <a:rPr lang="ja-JP" altLang="en-US" sz="1400" dirty="0">
                <a:latin typeface="HGP明朝E" panose="02020900000000000000" pitchFamily="18" charset="-128"/>
                <a:ea typeface="HGP明朝E" panose="02020900000000000000" pitchFamily="18" charset="-128"/>
              </a:rPr>
              <a:t>ガイドライン</a:t>
            </a:r>
            <a:r>
              <a:rPr lang="en-US" altLang="ja-JP" sz="1400" dirty="0">
                <a:latin typeface="HGP明朝E" panose="02020900000000000000" pitchFamily="18" charset="-128"/>
                <a:ea typeface="HGP明朝E" panose="02020900000000000000" pitchFamily="18" charset="-128"/>
              </a:rPr>
              <a:t>｣</a:t>
            </a:r>
            <a:r>
              <a:rPr lang="ja-JP" altLang="en-US" sz="1400" dirty="0" err="1">
                <a:latin typeface="HGP明朝E" panose="02020900000000000000" pitchFamily="18" charset="-128"/>
                <a:ea typeface="HGP明朝E" panose="02020900000000000000" pitchFamily="18" charset="-128"/>
              </a:rPr>
              <a:t>だった</a:t>
            </a:r>
            <a:r>
              <a:rPr lang="ja-JP" altLang="en-US" sz="1400" dirty="0">
                <a:latin typeface="HGP明朝E" panose="02020900000000000000" pitchFamily="18" charset="-128"/>
                <a:ea typeface="HGP明朝E" panose="02020900000000000000" pitchFamily="18" charset="-128"/>
              </a:rPr>
              <a:t>が</a:t>
            </a:r>
            <a:r>
              <a:rPr lang="en-US" altLang="ja-JP" sz="1400" dirty="0">
                <a:latin typeface="HGP明朝E" panose="02020900000000000000" pitchFamily="18" charset="-128"/>
                <a:ea typeface="HGP明朝E" panose="02020900000000000000" pitchFamily="18" charset="-128"/>
              </a:rPr>
              <a:t>,</a:t>
            </a:r>
            <a:r>
              <a:rPr lang="ja-JP" altLang="en-US" sz="1400" dirty="0">
                <a:latin typeface="HGP明朝E" panose="02020900000000000000" pitchFamily="18" charset="-128"/>
                <a:ea typeface="HGP明朝E" panose="02020900000000000000" pitchFamily="18" charset="-128"/>
              </a:rPr>
              <a:t>平成</a:t>
            </a:r>
            <a:r>
              <a:rPr lang="en-US" altLang="ja-JP" sz="1400" dirty="0">
                <a:latin typeface="HGP明朝E" panose="02020900000000000000" pitchFamily="18" charset="-128"/>
                <a:ea typeface="HGP明朝E" panose="02020900000000000000" pitchFamily="18" charset="-128"/>
              </a:rPr>
              <a:t>27</a:t>
            </a:r>
            <a:r>
              <a:rPr lang="ja-JP" altLang="en-US" sz="1400" dirty="0">
                <a:latin typeface="HGP明朝E" panose="02020900000000000000" pitchFamily="18" charset="-128"/>
                <a:ea typeface="HGP明朝E" panose="02020900000000000000" pitchFamily="18" charset="-128"/>
              </a:rPr>
              <a:t>年</a:t>
            </a:r>
            <a:r>
              <a:rPr lang="en-US" altLang="ja-JP" sz="1400" dirty="0">
                <a:latin typeface="HGP明朝E" panose="02020900000000000000" pitchFamily="18" charset="-128"/>
                <a:ea typeface="HGP明朝E" panose="02020900000000000000" pitchFamily="18" charset="-128"/>
              </a:rPr>
              <a:t>6</a:t>
            </a:r>
            <a:r>
              <a:rPr lang="ja-JP" altLang="en-US" sz="1400" dirty="0">
                <a:latin typeface="HGP明朝E" panose="02020900000000000000" pitchFamily="18" charset="-128"/>
                <a:ea typeface="HGP明朝E" panose="02020900000000000000" pitchFamily="18" charset="-128"/>
              </a:rPr>
              <a:t>月から</a:t>
            </a:r>
            <a:r>
              <a:rPr lang="en-US" altLang="ja-JP" sz="1400" dirty="0">
                <a:latin typeface="HGP明朝E" panose="02020900000000000000" pitchFamily="18" charset="-128"/>
                <a:ea typeface="HGP明朝E" panose="02020900000000000000" pitchFamily="18" charset="-128"/>
              </a:rPr>
              <a:t>,</a:t>
            </a:r>
            <a:r>
              <a:rPr lang="ja-JP" altLang="en-US" sz="1400" dirty="0">
                <a:latin typeface="HGP明朝E" panose="02020900000000000000" pitchFamily="18" charset="-128"/>
                <a:ea typeface="HGP明朝E" panose="02020900000000000000" pitchFamily="18" charset="-128"/>
              </a:rPr>
              <a:t>受動喫煙防止対策が努力義務として</a:t>
            </a:r>
            <a:r>
              <a:rPr lang="en-US" altLang="ja-JP" sz="1400" dirty="0">
                <a:latin typeface="HGP明朝E" panose="02020900000000000000" pitchFamily="18" charset="-128"/>
                <a:ea typeface="HGP明朝E" panose="02020900000000000000" pitchFamily="18" charset="-128"/>
              </a:rPr>
              <a:t>,｢</a:t>
            </a:r>
            <a:r>
              <a:rPr lang="ja-JP" altLang="en-US" sz="1400" dirty="0">
                <a:latin typeface="HGP明朝E" panose="02020900000000000000" pitchFamily="18" charset="-128"/>
                <a:ea typeface="HGP明朝E" panose="02020900000000000000" pitchFamily="18" charset="-128"/>
              </a:rPr>
              <a:t>労働者の健康の保持増進のための措置</a:t>
            </a:r>
            <a:r>
              <a:rPr lang="en-US" altLang="ja-JP" sz="1400" dirty="0">
                <a:latin typeface="HGP明朝E" panose="02020900000000000000" pitchFamily="18" charset="-128"/>
                <a:ea typeface="HGP明朝E" panose="02020900000000000000" pitchFamily="18" charset="-128"/>
              </a:rPr>
              <a:t>｣</a:t>
            </a:r>
            <a:r>
              <a:rPr lang="ja-JP" altLang="en-US" sz="1400" dirty="0">
                <a:latin typeface="HGP明朝E" panose="02020900000000000000" pitchFamily="18" charset="-128"/>
                <a:ea typeface="HGP明朝E" panose="02020900000000000000" pitchFamily="18" charset="-128"/>
              </a:rPr>
              <a:t>として</a:t>
            </a:r>
            <a:r>
              <a:rPr lang="en-US" altLang="ja-JP" sz="1400" dirty="0">
                <a:latin typeface="HGP明朝E" panose="02020900000000000000" pitchFamily="18" charset="-128"/>
                <a:ea typeface="HGP明朝E" panose="02020900000000000000" pitchFamily="18" charset="-128"/>
              </a:rPr>
              <a:t>｢</a:t>
            </a:r>
            <a:r>
              <a:rPr lang="ja-JP" altLang="en-US" sz="1400" dirty="0">
                <a:latin typeface="HGP明朝E" panose="02020900000000000000" pitchFamily="18" charset="-128"/>
                <a:ea typeface="HGP明朝E" panose="02020900000000000000" pitchFamily="18" charset="-128"/>
              </a:rPr>
              <a:t>法律</a:t>
            </a:r>
            <a:r>
              <a:rPr lang="en-US" altLang="ja-JP" sz="1400" dirty="0">
                <a:latin typeface="HGP明朝E" panose="02020900000000000000" pitchFamily="18" charset="-128"/>
                <a:ea typeface="HGP明朝E" panose="02020900000000000000" pitchFamily="18" charset="-128"/>
              </a:rPr>
              <a:t>｣</a:t>
            </a:r>
            <a:r>
              <a:rPr lang="ja-JP" altLang="en-US" sz="1400" dirty="0">
                <a:latin typeface="HGP明朝E" panose="02020900000000000000" pitchFamily="18" charset="-128"/>
                <a:ea typeface="HGP明朝E" panose="02020900000000000000" pitchFamily="18" charset="-128"/>
              </a:rPr>
              <a:t>となったことは意義がある。</a:t>
            </a:r>
            <a:endParaRPr lang="en-US" altLang="ja-JP" sz="1400" dirty="0">
              <a:latin typeface="HGP明朝E" panose="02020900000000000000" pitchFamily="18" charset="-128"/>
              <a:ea typeface="HGP明朝E" panose="02020900000000000000" pitchFamily="18" charset="-128"/>
            </a:endParaRPr>
          </a:p>
          <a:p>
            <a:r>
              <a:rPr lang="ja-JP" altLang="en-US" sz="1400" dirty="0">
                <a:latin typeface="HGP明朝E" panose="02020900000000000000" pitchFamily="18" charset="-128"/>
                <a:ea typeface="HGP明朝E" panose="02020900000000000000" pitchFamily="18" charset="-128"/>
              </a:rPr>
              <a:t>　また</a:t>
            </a:r>
            <a:r>
              <a:rPr lang="en-US" altLang="ja-JP" sz="1400" dirty="0">
                <a:latin typeface="HGP明朝E" panose="02020900000000000000" pitchFamily="18" charset="-128"/>
                <a:ea typeface="HGP明朝E" panose="02020900000000000000" pitchFamily="18" charset="-128"/>
              </a:rPr>
              <a:t>,</a:t>
            </a:r>
            <a:r>
              <a:rPr lang="ja-JP" altLang="en-US" sz="1400" dirty="0">
                <a:latin typeface="HGP明朝E" panose="02020900000000000000" pitchFamily="18" charset="-128"/>
                <a:ea typeface="HGP明朝E" panose="02020900000000000000" pitchFamily="18" charset="-128"/>
              </a:rPr>
              <a:t>法第</a:t>
            </a:r>
            <a:r>
              <a:rPr lang="en-US" altLang="ja-JP" sz="1400" dirty="0">
                <a:latin typeface="HGP明朝E" panose="02020900000000000000" pitchFamily="18" charset="-128"/>
                <a:ea typeface="HGP明朝E" panose="02020900000000000000" pitchFamily="18" charset="-128"/>
              </a:rPr>
              <a:t>71</a:t>
            </a:r>
            <a:r>
              <a:rPr lang="ja-JP" altLang="en-US" sz="1400" dirty="0">
                <a:latin typeface="HGP明朝E" panose="02020900000000000000" pitchFamily="18" charset="-128"/>
                <a:ea typeface="HGP明朝E" panose="02020900000000000000" pitchFamily="18" charset="-128"/>
              </a:rPr>
              <a:t>条</a:t>
            </a:r>
            <a:r>
              <a:rPr lang="en-US" altLang="ja-JP" sz="1400" dirty="0">
                <a:latin typeface="HGP明朝E" panose="02020900000000000000" pitchFamily="18" charset="-128"/>
                <a:ea typeface="HGP明朝E" panose="02020900000000000000" pitchFamily="18" charset="-128"/>
              </a:rPr>
              <a:t>(</a:t>
            </a:r>
            <a:r>
              <a:rPr lang="ja-JP" altLang="en-US" sz="1400" dirty="0">
                <a:latin typeface="HGP明朝E" panose="02020900000000000000" pitchFamily="18" charset="-128"/>
                <a:ea typeface="HGP明朝E" panose="02020900000000000000" pitchFamily="18" charset="-128"/>
              </a:rPr>
              <a:t>国が援助に努める規定</a:t>
            </a:r>
            <a:r>
              <a:rPr lang="en-US" altLang="ja-JP" sz="1400" dirty="0">
                <a:latin typeface="HGP明朝E" panose="02020900000000000000" pitchFamily="18" charset="-128"/>
                <a:ea typeface="HGP明朝E" panose="02020900000000000000" pitchFamily="18" charset="-128"/>
              </a:rPr>
              <a:t>)</a:t>
            </a:r>
            <a:r>
              <a:rPr lang="ja-JP" altLang="en-US" sz="1400" dirty="0">
                <a:latin typeface="HGP明朝E" panose="02020900000000000000" pitchFamily="18" charset="-128"/>
                <a:ea typeface="HGP明朝E" panose="02020900000000000000" pitchFamily="18" charset="-128"/>
              </a:rPr>
              <a:t>の改正もあり</a:t>
            </a:r>
            <a:r>
              <a:rPr lang="en-US" altLang="ja-JP" sz="1400" dirty="0">
                <a:latin typeface="HGP明朝E" panose="02020900000000000000" pitchFamily="18" charset="-128"/>
                <a:ea typeface="HGP明朝E" panose="02020900000000000000" pitchFamily="18" charset="-128"/>
              </a:rPr>
              <a:t>,</a:t>
            </a:r>
            <a:r>
              <a:rPr lang="ja-JP" altLang="en-US" sz="1400" dirty="0">
                <a:latin typeface="HGP明朝E" panose="02020900000000000000" pitchFamily="18" charset="-128"/>
                <a:ea typeface="HGP明朝E" panose="02020900000000000000" pitchFamily="18" charset="-128"/>
              </a:rPr>
              <a:t>助成金等にも繋がった。</a:t>
            </a:r>
            <a:endParaRPr lang="en-US" altLang="ja-JP" sz="1400" dirty="0">
              <a:latin typeface="HGP明朝E" panose="02020900000000000000" pitchFamily="18" charset="-128"/>
              <a:ea typeface="HGP明朝E" panose="02020900000000000000" pitchFamily="18" charset="-128"/>
            </a:endParaRPr>
          </a:p>
          <a:p>
            <a:r>
              <a:rPr lang="ja-JP" altLang="en-US" sz="1400" dirty="0">
                <a:latin typeface="HGP明朝E" panose="02020900000000000000" pitchFamily="18" charset="-128"/>
                <a:ea typeface="HGP明朝E" panose="02020900000000000000" pitchFamily="18" charset="-128"/>
              </a:rPr>
              <a:t>　法的根拠ができたので</a:t>
            </a:r>
            <a:r>
              <a:rPr lang="en-US" altLang="ja-JP" sz="1400" dirty="0">
                <a:latin typeface="HGP明朝E" panose="02020900000000000000" pitchFamily="18" charset="-128"/>
                <a:ea typeface="HGP明朝E" panose="02020900000000000000" pitchFamily="18" charset="-128"/>
              </a:rPr>
              <a:t>,</a:t>
            </a:r>
            <a:r>
              <a:rPr lang="ja-JP" altLang="en-US" sz="1400" dirty="0">
                <a:latin typeface="HGP明朝E" panose="02020900000000000000" pitchFamily="18" charset="-128"/>
                <a:ea typeface="HGP明朝E" panose="02020900000000000000" pitchFamily="18" charset="-128"/>
              </a:rPr>
              <a:t>労働基準監督署も受動喫煙を防ぐための措置を講じていない場合は</a:t>
            </a:r>
            <a:r>
              <a:rPr lang="en-US" altLang="ja-JP" sz="1400" dirty="0">
                <a:latin typeface="HGP明朝E" panose="02020900000000000000" pitchFamily="18" charset="-128"/>
                <a:ea typeface="HGP明朝E" panose="02020900000000000000" pitchFamily="18" charset="-128"/>
              </a:rPr>
              <a:t>,</a:t>
            </a:r>
            <a:r>
              <a:rPr lang="ja-JP" altLang="en-US" sz="1400" dirty="0">
                <a:latin typeface="HGP明朝E" panose="02020900000000000000" pitchFamily="18" charset="-128"/>
                <a:ea typeface="HGP明朝E" panose="02020900000000000000" pitchFamily="18" charset="-128"/>
              </a:rPr>
              <a:t>適切な措置を講じる必要性を指導することになった。</a:t>
            </a:r>
          </a:p>
          <a:p>
            <a:endParaRPr lang="en-US" altLang="ja-JP" sz="1400" dirty="0">
              <a:latin typeface="HGP明朝E" panose="02020900000000000000" pitchFamily="18" charset="-128"/>
              <a:ea typeface="HGP明朝E" panose="02020900000000000000" pitchFamily="18" charset="-128"/>
            </a:endParaRPr>
          </a:p>
          <a:p>
            <a:r>
              <a:rPr lang="en-US" altLang="ja-JP" sz="1400" dirty="0">
                <a:latin typeface="HGP明朝E" panose="02020900000000000000" pitchFamily="18" charset="-128"/>
                <a:ea typeface="HGP明朝E" panose="02020900000000000000" pitchFamily="18" charset="-128"/>
              </a:rPr>
              <a:t>【｢</a:t>
            </a:r>
            <a:r>
              <a:rPr lang="ja-JP" altLang="en-US" sz="1400" dirty="0">
                <a:latin typeface="HGP明朝E" panose="02020900000000000000" pitchFamily="18" charset="-128"/>
                <a:ea typeface="HGP明朝E" panose="02020900000000000000" pitchFamily="18" charset="-128"/>
              </a:rPr>
              <a:t>禁煙</a:t>
            </a:r>
            <a:r>
              <a:rPr lang="en-US" altLang="ja-JP" sz="1400" dirty="0">
                <a:latin typeface="HGP明朝E" panose="02020900000000000000" pitchFamily="18" charset="-128"/>
                <a:ea typeface="HGP明朝E" panose="02020900000000000000" pitchFamily="18" charset="-128"/>
              </a:rPr>
              <a:t>｣</a:t>
            </a:r>
            <a:r>
              <a:rPr lang="ja-JP" altLang="en-US" sz="1400" dirty="0">
                <a:latin typeface="HGP明朝E" panose="02020900000000000000" pitchFamily="18" charset="-128"/>
                <a:ea typeface="HGP明朝E" panose="02020900000000000000" pitchFamily="18" charset="-128"/>
              </a:rPr>
              <a:t>自体を推進していくものか？</a:t>
            </a:r>
            <a:r>
              <a:rPr lang="en-US" altLang="ja-JP" sz="1400" dirty="0">
                <a:latin typeface="HGP明朝E" panose="02020900000000000000" pitchFamily="18" charset="-128"/>
                <a:ea typeface="HGP明朝E" panose="02020900000000000000" pitchFamily="18" charset="-128"/>
              </a:rPr>
              <a:t>】</a:t>
            </a:r>
          </a:p>
          <a:p>
            <a:r>
              <a:rPr lang="ja-JP" altLang="en-US" sz="1400" dirty="0">
                <a:latin typeface="HGP明朝E" panose="02020900000000000000" pitchFamily="18" charset="-128"/>
                <a:ea typeface="HGP明朝E" panose="02020900000000000000" pitchFamily="18" charset="-128"/>
              </a:rPr>
              <a:t>　労働者の健康の保持増進の観点から</a:t>
            </a:r>
            <a:r>
              <a:rPr lang="en-US" altLang="ja-JP" sz="1400" dirty="0">
                <a:latin typeface="HGP明朝E" panose="02020900000000000000" pitchFamily="18" charset="-128"/>
                <a:ea typeface="HGP明朝E" panose="02020900000000000000" pitchFamily="18" charset="-128"/>
              </a:rPr>
              <a:t>,</a:t>
            </a:r>
            <a:r>
              <a:rPr lang="ja-JP" altLang="en-US" sz="1400" dirty="0">
                <a:latin typeface="HGP明朝E" panose="02020900000000000000" pitchFamily="18" charset="-128"/>
                <a:ea typeface="HGP明朝E" panose="02020900000000000000" pitchFamily="18" charset="-128"/>
              </a:rPr>
              <a:t>職場という個人の自由がきかない空間において</a:t>
            </a:r>
            <a:r>
              <a:rPr lang="en-US" altLang="ja-JP" sz="1400" dirty="0">
                <a:latin typeface="HGP明朝E" panose="02020900000000000000" pitchFamily="18" charset="-128"/>
                <a:ea typeface="HGP明朝E" panose="02020900000000000000" pitchFamily="18" charset="-128"/>
              </a:rPr>
              <a:t>,</a:t>
            </a:r>
            <a:r>
              <a:rPr lang="ja-JP" altLang="en-US" sz="1400" dirty="0">
                <a:latin typeface="HGP明朝E" panose="02020900000000000000" pitchFamily="18" charset="-128"/>
                <a:ea typeface="HGP明朝E" panose="02020900000000000000" pitchFamily="18" charset="-128"/>
              </a:rPr>
              <a:t>労働者が業務中に他人のたばこの煙にさらされないようにするためのものであり</a:t>
            </a:r>
            <a:r>
              <a:rPr lang="en-US" altLang="ja-JP" sz="1400" dirty="0">
                <a:latin typeface="HGP明朝E" panose="02020900000000000000" pitchFamily="18" charset="-128"/>
                <a:ea typeface="HGP明朝E" panose="02020900000000000000" pitchFamily="18" charset="-128"/>
              </a:rPr>
              <a:t>,</a:t>
            </a:r>
            <a:r>
              <a:rPr lang="ja-JP" altLang="en-US" sz="1400" dirty="0">
                <a:latin typeface="HGP明朝E" panose="02020900000000000000" pitchFamily="18" charset="-128"/>
                <a:ea typeface="HGP明朝E" panose="02020900000000000000" pitchFamily="18" charset="-128"/>
              </a:rPr>
              <a:t>喫煙そのものを制限することを目的としていない。</a:t>
            </a:r>
          </a:p>
        </p:txBody>
      </p:sp>
      <p:sp>
        <p:nvSpPr>
          <p:cNvPr id="5" name="スライド番号プレースホルダー 4"/>
          <p:cNvSpPr>
            <a:spLocks noGrp="1"/>
          </p:cNvSpPr>
          <p:nvPr>
            <p:ph type="sldNum" sz="quarter" idx="10"/>
          </p:nvPr>
        </p:nvSpPr>
        <p:spPr/>
        <p:txBody>
          <a:bodyPr/>
          <a:lstStyle/>
          <a:p>
            <a:fld id="{5F65748C-C6D8-4748-808C-1CEA1825BD04}" type="slidenum">
              <a:rPr kumimoji="1" lang="ja-JP" altLang="en-US" smtClean="0"/>
              <a:t>97</a:t>
            </a:fld>
            <a:endParaRPr kumimoji="1" lang="ja-JP" altLang="en-US"/>
          </a:p>
        </p:txBody>
      </p:sp>
    </p:spTree>
    <p:extLst>
      <p:ext uri="{BB962C8B-B14F-4D97-AF65-F5344CB8AC3E}">
        <p14:creationId xmlns:p14="http://schemas.microsoft.com/office/powerpoint/2010/main" val="3961524419"/>
      </p:ext>
    </p:extLst>
  </p:cSld>
  <p:clrMapOvr>
    <a:masterClrMapping/>
  </p:clrMapOvr>
</p:notes>
</file>

<file path=ppt/notesSlides/notesSlide9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154113" y="741363"/>
            <a:ext cx="4814887" cy="3889375"/>
          </a:xfrm>
          <a:prstGeom prst="rect">
            <a:avLst/>
          </a:prstGeom>
        </p:spPr>
      </p:sp>
      <p:sp>
        <p:nvSpPr>
          <p:cNvPr id="3" name="ノート プレースホルダー 2"/>
          <p:cNvSpPr>
            <a:spLocks noGrp="1" noChangeAspect="1"/>
          </p:cNvSpPr>
          <p:nvPr>
            <p:ph type="body" idx="1"/>
          </p:nvPr>
        </p:nvSpPr>
        <p:spPr>
          <a:xfrm>
            <a:off x="1105077" y="4890047"/>
            <a:ext cx="4893910" cy="4445497"/>
          </a:xfrm>
          <a:prstGeom prst="rect">
            <a:avLst/>
          </a:prstGeom>
        </p:spPr>
        <p:txBody>
          <a:bodyPr/>
          <a:lstStyle/>
          <a:p>
            <a:pPr>
              <a:lnSpc>
                <a:spcPts val="2064"/>
              </a:lnSpc>
            </a:pPr>
            <a:r>
              <a:rPr lang="ja-JP" altLang="en-US" sz="1400" dirty="0">
                <a:latin typeface="HGP明朝E" panose="02020900000000000000" pitchFamily="18" charset="-128"/>
                <a:ea typeface="HGP明朝E" panose="02020900000000000000" pitchFamily="18" charset="-128"/>
              </a:rPr>
              <a:t>　昭和</a:t>
            </a:r>
            <a:r>
              <a:rPr lang="en-US" altLang="ja-JP" sz="1400" dirty="0">
                <a:latin typeface="HGP明朝E" panose="02020900000000000000" pitchFamily="18" charset="-128"/>
                <a:ea typeface="HGP明朝E" panose="02020900000000000000" pitchFamily="18" charset="-128"/>
              </a:rPr>
              <a:t>53</a:t>
            </a:r>
            <a:r>
              <a:rPr lang="ja-JP" altLang="en-US" sz="1400" dirty="0">
                <a:latin typeface="HGP明朝E" panose="02020900000000000000" pitchFamily="18" charset="-128"/>
                <a:ea typeface="HGP明朝E" panose="02020900000000000000" pitchFamily="18" charset="-128"/>
              </a:rPr>
              <a:t>年から</a:t>
            </a:r>
            <a:r>
              <a:rPr lang="en-US" altLang="ja-JP" sz="1400" dirty="0">
                <a:latin typeface="HGP明朝E" panose="02020900000000000000" pitchFamily="18" charset="-128"/>
                <a:ea typeface="HGP明朝E" panose="02020900000000000000" pitchFamily="18" charset="-128"/>
              </a:rPr>
              <a:t>｢</a:t>
            </a:r>
            <a:r>
              <a:rPr lang="ja-JP" altLang="en-US" sz="1400" dirty="0">
                <a:latin typeface="HGP明朝E" panose="02020900000000000000" pitchFamily="18" charset="-128"/>
                <a:ea typeface="HGP明朝E" panose="02020900000000000000" pitchFamily="18" charset="-128"/>
              </a:rPr>
              <a:t>中高年齢労働者の健康づくり運動</a:t>
            </a:r>
            <a:r>
              <a:rPr lang="en-US" altLang="ja-JP" sz="1400" dirty="0">
                <a:latin typeface="HGP明朝E" panose="02020900000000000000" pitchFamily="18" charset="-128"/>
                <a:ea typeface="HGP明朝E" panose="02020900000000000000" pitchFamily="18" charset="-128"/>
              </a:rPr>
              <a:t>(</a:t>
            </a:r>
            <a:r>
              <a:rPr lang="ja-JP" altLang="en-US" sz="1400" dirty="0">
                <a:latin typeface="HGP明朝E" panose="02020900000000000000" pitchFamily="18" charset="-128"/>
                <a:ea typeface="HGP明朝E" panose="02020900000000000000" pitchFamily="18" charset="-128"/>
              </a:rPr>
              <a:t>シルバー・ヘルス・プラン</a:t>
            </a:r>
            <a:r>
              <a:rPr lang="en-US" altLang="ja-JP" sz="1400" dirty="0">
                <a:latin typeface="HGP明朝E" panose="02020900000000000000" pitchFamily="18" charset="-128"/>
                <a:ea typeface="HGP明朝E" panose="02020900000000000000" pitchFamily="18" charset="-128"/>
              </a:rPr>
              <a:t>)｣</a:t>
            </a:r>
            <a:r>
              <a:rPr lang="ja-JP" altLang="en-US" sz="1400" dirty="0">
                <a:latin typeface="HGP明朝E" panose="02020900000000000000" pitchFamily="18" charset="-128"/>
                <a:ea typeface="HGP明朝E" panose="02020900000000000000" pitchFamily="18" charset="-128"/>
              </a:rPr>
              <a:t> “</a:t>
            </a:r>
            <a:r>
              <a:rPr lang="en-US" altLang="ja-JP" sz="1400" dirty="0">
                <a:latin typeface="HGP明朝E" panose="02020900000000000000" pitchFamily="18" charset="-128"/>
                <a:ea typeface="HGP明朝E" panose="02020900000000000000" pitchFamily="18" charset="-128"/>
              </a:rPr>
              <a:t>Silver Health Plan(SHP)”</a:t>
            </a:r>
            <a:r>
              <a:rPr lang="ja-JP" altLang="en-US" sz="1400" dirty="0">
                <a:latin typeface="HGP明朝E" panose="02020900000000000000" pitchFamily="18" charset="-128"/>
                <a:ea typeface="HGP明朝E" panose="02020900000000000000" pitchFamily="18" charset="-128"/>
              </a:rPr>
              <a:t>を提唱し</a:t>
            </a:r>
            <a:r>
              <a:rPr lang="en-US" altLang="ja-JP" sz="1400" dirty="0">
                <a:latin typeface="HGP明朝E" panose="02020900000000000000" pitchFamily="18" charset="-128"/>
                <a:ea typeface="HGP明朝E" panose="02020900000000000000" pitchFamily="18" charset="-128"/>
              </a:rPr>
              <a:t>,</a:t>
            </a:r>
            <a:r>
              <a:rPr lang="ja-JP" altLang="en-US" sz="1400" dirty="0">
                <a:latin typeface="HGP明朝E" panose="02020900000000000000" pitchFamily="18" charset="-128"/>
                <a:ea typeface="HGP明朝E" panose="02020900000000000000" pitchFamily="18" charset="-128"/>
              </a:rPr>
              <a:t>その推進を図ってきた。</a:t>
            </a:r>
            <a:endParaRPr lang="en-US" altLang="ja-JP" sz="1400" dirty="0">
              <a:latin typeface="HGP明朝E" panose="02020900000000000000" pitchFamily="18" charset="-128"/>
              <a:ea typeface="HGP明朝E" panose="02020900000000000000" pitchFamily="18" charset="-128"/>
            </a:endParaRPr>
          </a:p>
          <a:p>
            <a:pPr>
              <a:lnSpc>
                <a:spcPts val="2064"/>
              </a:lnSpc>
            </a:pPr>
            <a:endParaRPr lang="en-US" altLang="ja-JP" sz="1400" dirty="0">
              <a:latin typeface="HGP明朝E" panose="02020900000000000000" pitchFamily="18" charset="-128"/>
              <a:ea typeface="HGP明朝E" panose="02020900000000000000" pitchFamily="18" charset="-128"/>
            </a:endParaRPr>
          </a:p>
          <a:p>
            <a:pPr eaLnBrk="1" hangingPunct="1"/>
            <a:r>
              <a:rPr lang="ja-JP" altLang="en-US" sz="1400" dirty="0">
                <a:latin typeface="HGP明朝E" panose="02020900000000000000" pitchFamily="18" charset="-128"/>
                <a:ea typeface="HGP明朝E" panose="02020900000000000000" pitchFamily="18" charset="-128"/>
              </a:rPr>
              <a:t>　昭和</a:t>
            </a:r>
            <a:r>
              <a:rPr lang="en-US" altLang="ja-JP" sz="1400" dirty="0">
                <a:latin typeface="HGP明朝E" panose="02020900000000000000" pitchFamily="18" charset="-128"/>
                <a:ea typeface="HGP明朝E" panose="02020900000000000000" pitchFamily="18" charset="-128"/>
              </a:rPr>
              <a:t>63</a:t>
            </a:r>
            <a:r>
              <a:rPr lang="ja-JP" altLang="en-US" sz="1400" dirty="0">
                <a:latin typeface="HGP明朝E" panose="02020900000000000000" pitchFamily="18" charset="-128"/>
                <a:ea typeface="HGP明朝E" panose="02020900000000000000" pitchFamily="18" charset="-128"/>
              </a:rPr>
              <a:t>年に</a:t>
            </a:r>
            <a:r>
              <a:rPr lang="en-US" altLang="ja-JP" sz="1400" dirty="0">
                <a:latin typeface="HGP明朝E" panose="02020900000000000000" pitchFamily="18" charset="-128"/>
                <a:ea typeface="HGP明朝E" panose="02020900000000000000" pitchFamily="18" charset="-128"/>
              </a:rPr>
              <a:t>,</a:t>
            </a:r>
            <a:r>
              <a:rPr lang="ja-JP" altLang="en-US" sz="1400" dirty="0">
                <a:latin typeface="HGP明朝E" panose="02020900000000000000" pitchFamily="18" charset="-128"/>
                <a:ea typeface="HGP明朝E" panose="02020900000000000000" pitchFamily="18" charset="-128"/>
              </a:rPr>
              <a:t>安全衛生法が大きく改正され</a:t>
            </a:r>
            <a:r>
              <a:rPr lang="en-US" altLang="ja-JP" sz="1400" dirty="0">
                <a:latin typeface="HGP明朝E" panose="02020900000000000000" pitchFamily="18" charset="-128"/>
                <a:ea typeface="HGP明朝E" panose="02020900000000000000" pitchFamily="18" charset="-128"/>
              </a:rPr>
              <a:t>SHP</a:t>
            </a:r>
            <a:r>
              <a:rPr lang="ja-JP" altLang="en-US" sz="1400" dirty="0">
                <a:latin typeface="HGP明朝E" panose="02020900000000000000" pitchFamily="18" charset="-128"/>
                <a:ea typeface="HGP明朝E" panose="02020900000000000000" pitchFamily="18" charset="-128"/>
              </a:rPr>
              <a:t>における対象者の年齢枠</a:t>
            </a:r>
            <a:r>
              <a:rPr lang="en-US" altLang="ja-JP" sz="1400" dirty="0">
                <a:latin typeface="HGP明朝E" panose="02020900000000000000" pitchFamily="18" charset="-128"/>
                <a:ea typeface="HGP明朝E" panose="02020900000000000000" pitchFamily="18" charset="-128"/>
              </a:rPr>
              <a:t>(40</a:t>
            </a:r>
            <a:r>
              <a:rPr lang="ja-JP" altLang="en-US" sz="1400" dirty="0">
                <a:latin typeface="HGP明朝E" panose="02020900000000000000" pitchFamily="18" charset="-128"/>
                <a:ea typeface="HGP明朝E" panose="02020900000000000000" pitchFamily="18" charset="-128"/>
              </a:rPr>
              <a:t>歳以上</a:t>
            </a:r>
            <a:r>
              <a:rPr lang="en-US" altLang="ja-JP" sz="1400" dirty="0">
                <a:latin typeface="HGP明朝E" panose="02020900000000000000" pitchFamily="18" charset="-128"/>
                <a:ea typeface="HGP明朝E" panose="02020900000000000000" pitchFamily="18" charset="-128"/>
              </a:rPr>
              <a:t>)</a:t>
            </a:r>
            <a:r>
              <a:rPr lang="ja-JP" altLang="en-US" sz="1400" dirty="0">
                <a:latin typeface="HGP明朝E" panose="02020900000000000000" pitchFamily="18" charset="-128"/>
                <a:ea typeface="HGP明朝E" panose="02020900000000000000" pitchFamily="18" charset="-128"/>
              </a:rPr>
              <a:t>と事業所の従業員数による企業規模枠</a:t>
            </a:r>
            <a:r>
              <a:rPr lang="en-US" altLang="ja-JP" sz="1400" dirty="0">
                <a:latin typeface="HGP明朝E" panose="02020900000000000000" pitchFamily="18" charset="-128"/>
                <a:ea typeface="HGP明朝E" panose="02020900000000000000" pitchFamily="18" charset="-128"/>
              </a:rPr>
              <a:t>(50</a:t>
            </a:r>
            <a:r>
              <a:rPr lang="ja-JP" altLang="en-US" sz="1400" dirty="0">
                <a:latin typeface="HGP明朝E" panose="02020900000000000000" pitchFamily="18" charset="-128"/>
                <a:ea typeface="HGP明朝E" panose="02020900000000000000" pitchFamily="18" charset="-128"/>
              </a:rPr>
              <a:t>名以下を除外していた</a:t>
            </a:r>
            <a:r>
              <a:rPr lang="en-US" altLang="ja-JP" sz="1400" dirty="0">
                <a:latin typeface="HGP明朝E" panose="02020900000000000000" pitchFamily="18" charset="-128"/>
                <a:ea typeface="HGP明朝E" panose="02020900000000000000" pitchFamily="18" charset="-128"/>
              </a:rPr>
              <a:t>)</a:t>
            </a:r>
            <a:r>
              <a:rPr lang="ja-JP" altLang="en-US" sz="1400" dirty="0">
                <a:latin typeface="HGP明朝E" panose="02020900000000000000" pitchFamily="18" charset="-128"/>
                <a:ea typeface="HGP明朝E" panose="02020900000000000000" pitchFamily="18" charset="-128"/>
              </a:rPr>
              <a:t>をはずして</a:t>
            </a:r>
            <a:r>
              <a:rPr lang="en-US" altLang="ja-JP" sz="1400" dirty="0">
                <a:latin typeface="HGP明朝E" panose="02020900000000000000" pitchFamily="18" charset="-128"/>
                <a:ea typeface="HGP明朝E" panose="02020900000000000000" pitchFamily="18" charset="-128"/>
              </a:rPr>
              <a:t>,</a:t>
            </a:r>
            <a:r>
              <a:rPr lang="ja-JP" altLang="en-US" sz="1400" dirty="0">
                <a:latin typeface="HGP明朝E" panose="02020900000000000000" pitchFamily="18" charset="-128"/>
                <a:ea typeface="HGP明朝E" panose="02020900000000000000" pitchFamily="18" charset="-128"/>
              </a:rPr>
              <a:t>すべての労働者を対象に</a:t>
            </a:r>
            <a:r>
              <a:rPr lang="en-US" altLang="ja-JP" sz="1400" dirty="0">
                <a:latin typeface="HGP明朝E" panose="02020900000000000000" pitchFamily="18" charset="-128"/>
                <a:ea typeface="HGP明朝E" panose="02020900000000000000" pitchFamily="18" charset="-128"/>
              </a:rPr>
              <a:t>,</a:t>
            </a:r>
            <a:r>
              <a:rPr lang="ja-JP" altLang="en-US" sz="1400" dirty="0">
                <a:latin typeface="HGP明朝E" panose="02020900000000000000" pitchFamily="18" charset="-128"/>
                <a:ea typeface="HGP明朝E" panose="02020900000000000000" pitchFamily="18" charset="-128"/>
              </a:rPr>
              <a:t>すべての事業所における</a:t>
            </a:r>
            <a:r>
              <a:rPr lang="en-US" altLang="ja-JP" sz="1400" dirty="0">
                <a:latin typeface="HGP明朝E" panose="02020900000000000000" pitchFamily="18" charset="-128"/>
                <a:ea typeface="HGP明朝E" panose="02020900000000000000" pitchFamily="18" charset="-128"/>
              </a:rPr>
              <a:t>｢</a:t>
            </a:r>
            <a:r>
              <a:rPr lang="ja-JP" altLang="en-US" sz="1400" dirty="0">
                <a:latin typeface="HGP明朝E" panose="02020900000000000000" pitchFamily="18" charset="-128"/>
                <a:ea typeface="HGP明朝E" panose="02020900000000000000" pitchFamily="18" charset="-128"/>
              </a:rPr>
              <a:t>心と身体の健康づくり</a:t>
            </a:r>
            <a:r>
              <a:rPr lang="en-US" altLang="ja-JP" sz="1400" dirty="0">
                <a:latin typeface="HGP明朝E" panose="02020900000000000000" pitchFamily="18" charset="-128"/>
                <a:ea typeface="HGP明朝E" panose="02020900000000000000" pitchFamily="18" charset="-128"/>
              </a:rPr>
              <a:t>｣</a:t>
            </a:r>
            <a:r>
              <a:rPr lang="ja-JP" altLang="en-US" sz="1400" dirty="0">
                <a:latin typeface="HGP明朝E" panose="02020900000000000000" pitchFamily="18" charset="-128"/>
                <a:ea typeface="HGP明朝E" panose="02020900000000000000" pitchFamily="18" charset="-128"/>
              </a:rPr>
              <a:t>－</a:t>
            </a:r>
            <a:r>
              <a:rPr lang="en-US" altLang="ja-JP" sz="1400" dirty="0">
                <a:latin typeface="HGP明朝E" panose="02020900000000000000" pitchFamily="18" charset="-128"/>
                <a:ea typeface="HGP明朝E" panose="02020900000000000000" pitchFamily="18" charset="-128"/>
              </a:rPr>
              <a:t>Total</a:t>
            </a:r>
            <a:r>
              <a:rPr lang="ja-JP" altLang="en-US" sz="1400" dirty="0">
                <a:latin typeface="HGP明朝E" panose="02020900000000000000" pitchFamily="18" charset="-128"/>
                <a:ea typeface="HGP明朝E" panose="02020900000000000000" pitchFamily="18" charset="-128"/>
              </a:rPr>
              <a:t>　</a:t>
            </a:r>
            <a:r>
              <a:rPr lang="en-US" altLang="ja-JP" sz="1400" dirty="0">
                <a:latin typeface="HGP明朝E" panose="02020900000000000000" pitchFamily="18" charset="-128"/>
                <a:ea typeface="HGP明朝E" panose="02020900000000000000" pitchFamily="18" charset="-128"/>
              </a:rPr>
              <a:t>Health</a:t>
            </a:r>
            <a:r>
              <a:rPr lang="ja-JP" altLang="en-US" sz="1400" dirty="0">
                <a:latin typeface="HGP明朝E" panose="02020900000000000000" pitchFamily="18" charset="-128"/>
                <a:ea typeface="HGP明朝E" panose="02020900000000000000" pitchFamily="18" charset="-128"/>
              </a:rPr>
              <a:t>　</a:t>
            </a:r>
            <a:r>
              <a:rPr lang="en-US" altLang="ja-JP" sz="1400" dirty="0">
                <a:latin typeface="HGP明朝E" panose="02020900000000000000" pitchFamily="18" charset="-128"/>
                <a:ea typeface="HGP明朝E" panose="02020900000000000000" pitchFamily="18" charset="-128"/>
              </a:rPr>
              <a:t>Promotion</a:t>
            </a:r>
            <a:r>
              <a:rPr lang="ja-JP" altLang="en-US" sz="1400" dirty="0">
                <a:latin typeface="HGP明朝E" panose="02020900000000000000" pitchFamily="18" charset="-128"/>
                <a:ea typeface="HGP明朝E" panose="02020900000000000000" pitchFamily="18" charset="-128"/>
              </a:rPr>
              <a:t>　</a:t>
            </a:r>
            <a:r>
              <a:rPr lang="en-US" altLang="ja-JP" sz="1400" dirty="0">
                <a:latin typeface="HGP明朝E" panose="02020900000000000000" pitchFamily="18" charset="-128"/>
                <a:ea typeface="HGP明朝E" panose="02020900000000000000" pitchFamily="18" charset="-128"/>
              </a:rPr>
              <a:t>plan(</a:t>
            </a:r>
            <a:r>
              <a:rPr lang="ja-JP" altLang="en-US" sz="1400" dirty="0">
                <a:latin typeface="HGP明朝E" panose="02020900000000000000" pitchFamily="18" charset="-128"/>
                <a:ea typeface="HGP明朝E" panose="02020900000000000000" pitchFamily="18" charset="-128"/>
              </a:rPr>
              <a:t>ＴＨＰ</a:t>
            </a:r>
            <a:r>
              <a:rPr lang="en-US" altLang="ja-JP" sz="1400" dirty="0">
                <a:latin typeface="HGP明朝E" panose="02020900000000000000" pitchFamily="18" charset="-128"/>
                <a:ea typeface="HGP明朝E" panose="02020900000000000000" pitchFamily="18" charset="-128"/>
              </a:rPr>
              <a:t>)</a:t>
            </a:r>
            <a:r>
              <a:rPr lang="ja-JP" altLang="en-US" sz="1400" dirty="0">
                <a:latin typeface="HGP明朝E" panose="02020900000000000000" pitchFamily="18" charset="-128"/>
                <a:ea typeface="HGP明朝E" panose="02020900000000000000" pitchFamily="18" charset="-128"/>
              </a:rPr>
              <a:t>が公表された。</a:t>
            </a:r>
            <a:endParaRPr lang="en-US" altLang="ja-JP" sz="1400" dirty="0">
              <a:latin typeface="HGP明朝E" panose="02020900000000000000" pitchFamily="18" charset="-128"/>
              <a:ea typeface="HGP明朝E" panose="02020900000000000000" pitchFamily="18" charset="-128"/>
            </a:endParaRPr>
          </a:p>
          <a:p>
            <a:pPr eaLnBrk="1" hangingPunct="1"/>
            <a:endParaRPr lang="en-US" altLang="ja-JP" sz="1400" dirty="0">
              <a:latin typeface="HGP明朝E" panose="02020900000000000000" pitchFamily="18" charset="-128"/>
              <a:ea typeface="HGP明朝E" panose="02020900000000000000" pitchFamily="18" charset="-128"/>
            </a:endParaRPr>
          </a:p>
          <a:p>
            <a:pPr eaLnBrk="1" hangingPunct="1"/>
            <a:r>
              <a:rPr lang="ja-JP" altLang="en-US" sz="1400" dirty="0">
                <a:latin typeface="HGP明朝E" panose="02020900000000000000" pitchFamily="18" charset="-128"/>
                <a:ea typeface="HGP明朝E" panose="02020900000000000000" pitchFamily="18" charset="-128"/>
              </a:rPr>
              <a:t>　平成</a:t>
            </a:r>
            <a:r>
              <a:rPr lang="en-US" altLang="ja-JP" sz="1400" dirty="0">
                <a:latin typeface="HGP明朝E" panose="02020900000000000000" pitchFamily="18" charset="-128"/>
                <a:ea typeface="HGP明朝E" panose="02020900000000000000" pitchFamily="18" charset="-128"/>
              </a:rPr>
              <a:t>28</a:t>
            </a:r>
            <a:r>
              <a:rPr lang="ja-JP" altLang="en-US" sz="1400" dirty="0">
                <a:latin typeface="HGP明朝E" panose="02020900000000000000" pitchFamily="18" charset="-128"/>
                <a:ea typeface="HGP明朝E" panose="02020900000000000000" pitchFamily="18" charset="-128"/>
              </a:rPr>
              <a:t>年には</a:t>
            </a:r>
            <a:r>
              <a:rPr lang="en-US" altLang="ja-JP" sz="1400" dirty="0">
                <a:latin typeface="HGP明朝E" panose="02020900000000000000" pitchFamily="18" charset="-128"/>
                <a:ea typeface="HGP明朝E" panose="02020900000000000000" pitchFamily="18" charset="-128"/>
              </a:rPr>
              <a:t>,</a:t>
            </a:r>
            <a:r>
              <a:rPr lang="ja-JP" altLang="en-US" sz="1400" dirty="0">
                <a:latin typeface="HGP明朝E" panose="02020900000000000000" pitchFamily="18" charset="-128"/>
                <a:ea typeface="HGP明朝E" panose="02020900000000000000" pitchFamily="18" charset="-128"/>
              </a:rPr>
              <a:t>ストレスチェックもあわせ</a:t>
            </a:r>
            <a:r>
              <a:rPr lang="en-US" altLang="ja-JP" sz="1400" dirty="0">
                <a:latin typeface="HGP明朝E" panose="02020900000000000000" pitchFamily="18" charset="-128"/>
                <a:ea typeface="HGP明朝E" panose="02020900000000000000" pitchFamily="18" charset="-128"/>
              </a:rPr>
              <a:t>,</a:t>
            </a:r>
            <a:r>
              <a:rPr lang="ja-JP" altLang="en-US" sz="1400" dirty="0">
                <a:latin typeface="HGP明朝E" panose="02020900000000000000" pitchFamily="18" charset="-128"/>
                <a:ea typeface="HGP明朝E" panose="02020900000000000000" pitchFamily="18" charset="-128"/>
              </a:rPr>
              <a:t>心身両面にわたる職場づくりとしている。</a:t>
            </a:r>
            <a:endParaRPr lang="en-US" altLang="ja-JP" sz="1400" dirty="0">
              <a:latin typeface="HGP明朝E" panose="02020900000000000000" pitchFamily="18" charset="-128"/>
              <a:ea typeface="HGP明朝E" panose="02020900000000000000" pitchFamily="18" charset="-128"/>
            </a:endParaRPr>
          </a:p>
          <a:p>
            <a:pPr eaLnBrk="1" hangingPunct="1"/>
            <a:endParaRPr lang="en-US" altLang="ja-JP" sz="1400" dirty="0">
              <a:latin typeface="HGP明朝E" panose="02020900000000000000" pitchFamily="18" charset="-128"/>
              <a:ea typeface="HGP明朝E" panose="02020900000000000000" pitchFamily="18" charset="-128"/>
            </a:endParaRPr>
          </a:p>
          <a:p>
            <a:pPr eaLnBrk="1" hangingPunct="1"/>
            <a:r>
              <a:rPr lang="ja-JP" altLang="en-US" sz="1400" dirty="0">
                <a:latin typeface="HGP明朝E" panose="02020900000000000000" pitchFamily="18" charset="-128"/>
                <a:ea typeface="HGP明朝E" panose="02020900000000000000" pitchFamily="18" charset="-128"/>
              </a:rPr>
              <a:t>　ところで</a:t>
            </a:r>
            <a:r>
              <a:rPr lang="en-US" altLang="ja-JP" sz="1400" dirty="0">
                <a:latin typeface="HGP明朝E" panose="02020900000000000000" pitchFamily="18" charset="-128"/>
                <a:ea typeface="HGP明朝E" panose="02020900000000000000" pitchFamily="18" charset="-128"/>
              </a:rPr>
              <a:t>,</a:t>
            </a:r>
            <a:r>
              <a:rPr lang="ja-JP" altLang="en-US" sz="1400" dirty="0">
                <a:latin typeface="HGP明朝E" panose="02020900000000000000" pitchFamily="18" charset="-128"/>
                <a:ea typeface="HGP明朝E" panose="02020900000000000000" pitchFamily="18" charset="-128"/>
              </a:rPr>
              <a:t>ＳＨＰからＴＨＰになったことを考えると</a:t>
            </a:r>
            <a:r>
              <a:rPr lang="en-US" altLang="ja-JP" sz="1400" dirty="0">
                <a:latin typeface="HGP明朝E" panose="02020900000000000000" pitchFamily="18" charset="-128"/>
                <a:ea typeface="HGP明朝E" panose="02020900000000000000" pitchFamily="18" charset="-128"/>
              </a:rPr>
              <a:t>,</a:t>
            </a:r>
            <a:r>
              <a:rPr lang="ja-JP" altLang="en-US" sz="1400" dirty="0">
                <a:latin typeface="HGP明朝E" panose="02020900000000000000" pitchFamily="18" charset="-128"/>
                <a:ea typeface="HGP明朝E" panose="02020900000000000000" pitchFamily="18" charset="-128"/>
              </a:rPr>
              <a:t>高年齢労働者の対策が弱くなったという感じが否めない。</a:t>
            </a:r>
            <a:endParaRPr lang="en-US" altLang="ja-JP" sz="1400" dirty="0">
              <a:latin typeface="HGP明朝E" panose="02020900000000000000" pitchFamily="18" charset="-128"/>
              <a:ea typeface="HGP明朝E" panose="02020900000000000000" pitchFamily="18" charset="-128"/>
            </a:endParaRPr>
          </a:p>
          <a:p>
            <a:pPr eaLnBrk="1" hangingPunct="1"/>
            <a:r>
              <a:rPr lang="ja-JP" altLang="en-US" sz="1400" dirty="0">
                <a:latin typeface="HGP明朝E" panose="02020900000000000000" pitchFamily="18" charset="-128"/>
                <a:ea typeface="HGP明朝E" panose="02020900000000000000" pitchFamily="18" charset="-128"/>
              </a:rPr>
              <a:t>　昨今は</a:t>
            </a:r>
            <a:r>
              <a:rPr lang="en-US" altLang="ja-JP" sz="1400" dirty="0">
                <a:latin typeface="HGP明朝E" panose="02020900000000000000" pitchFamily="18" charset="-128"/>
                <a:ea typeface="HGP明朝E" panose="02020900000000000000" pitchFamily="18" charset="-128"/>
              </a:rPr>
              <a:t>,</a:t>
            </a:r>
            <a:r>
              <a:rPr lang="ja-JP" altLang="en-US" sz="1400" dirty="0">
                <a:latin typeface="HGP明朝E" panose="02020900000000000000" pitchFamily="18" charset="-128"/>
                <a:ea typeface="HGP明朝E" panose="02020900000000000000" pitchFamily="18" charset="-128"/>
              </a:rPr>
              <a:t>年金や定年制の延長など</a:t>
            </a:r>
            <a:r>
              <a:rPr lang="en-US" altLang="ja-JP" sz="1400" dirty="0">
                <a:latin typeface="HGP明朝E" panose="02020900000000000000" pitchFamily="18" charset="-128"/>
                <a:ea typeface="HGP明朝E" panose="02020900000000000000" pitchFamily="18" charset="-128"/>
              </a:rPr>
              <a:t>,</a:t>
            </a:r>
            <a:r>
              <a:rPr lang="ja-JP" altLang="en-US" sz="1400" dirty="0">
                <a:latin typeface="HGP明朝E" panose="02020900000000000000" pitchFamily="18" charset="-128"/>
                <a:ea typeface="HGP明朝E" panose="02020900000000000000" pitchFamily="18" charset="-128"/>
              </a:rPr>
              <a:t>高年齢者の働く機会が増え</a:t>
            </a:r>
            <a:r>
              <a:rPr lang="en-US" altLang="ja-JP" sz="1400" dirty="0">
                <a:latin typeface="HGP明朝E" panose="02020900000000000000" pitchFamily="18" charset="-128"/>
                <a:ea typeface="HGP明朝E" panose="02020900000000000000" pitchFamily="18" charset="-128"/>
              </a:rPr>
              <a:t>,</a:t>
            </a:r>
            <a:r>
              <a:rPr lang="ja-JP" altLang="en-US" sz="1400" dirty="0">
                <a:latin typeface="HGP明朝E" panose="02020900000000000000" pitchFamily="18" charset="-128"/>
                <a:ea typeface="HGP明朝E" panose="02020900000000000000" pitchFamily="18" charset="-128"/>
              </a:rPr>
              <a:t>労働者全体での割合も高くなると</a:t>
            </a:r>
            <a:r>
              <a:rPr lang="en-US" altLang="ja-JP" sz="1400" dirty="0">
                <a:latin typeface="HGP明朝E" panose="02020900000000000000" pitchFamily="18" charset="-128"/>
                <a:ea typeface="HGP明朝E" panose="02020900000000000000" pitchFamily="18" charset="-128"/>
              </a:rPr>
              <a:t>, </a:t>
            </a:r>
            <a:r>
              <a:rPr lang="ja-JP" altLang="en-US" sz="1400" dirty="0">
                <a:latin typeface="HGP明朝E" panose="02020900000000000000" pitchFamily="18" charset="-128"/>
                <a:ea typeface="HGP明朝E" panose="02020900000000000000" pitchFamily="18" charset="-128"/>
              </a:rPr>
              <a:t>“</a:t>
            </a:r>
            <a:r>
              <a:rPr lang="en-US" altLang="ja-JP" sz="1400" dirty="0">
                <a:latin typeface="HGP明朝E" panose="02020900000000000000" pitchFamily="18" charset="-128"/>
                <a:ea typeface="HGP明朝E" panose="02020900000000000000" pitchFamily="18" charset="-128"/>
              </a:rPr>
              <a:t>Silver Safe</a:t>
            </a:r>
            <a:r>
              <a:rPr lang="ja-JP" altLang="en-US" sz="1400" dirty="0">
                <a:latin typeface="HGP明朝E" panose="02020900000000000000" pitchFamily="18" charset="-128"/>
                <a:ea typeface="HGP明朝E" panose="02020900000000000000" pitchFamily="18" charset="-128"/>
              </a:rPr>
              <a:t>＆</a:t>
            </a:r>
            <a:r>
              <a:rPr lang="en-US" altLang="ja-JP" sz="1400" dirty="0">
                <a:latin typeface="HGP明朝E" panose="02020900000000000000" pitchFamily="18" charset="-128"/>
                <a:ea typeface="HGP明朝E" panose="02020900000000000000" pitchFamily="18" charset="-128"/>
              </a:rPr>
              <a:t>Health Plan(SSHP)”</a:t>
            </a:r>
            <a:r>
              <a:rPr lang="ja-JP" altLang="en-US" sz="1400" dirty="0">
                <a:latin typeface="HGP明朝E" panose="02020900000000000000" pitchFamily="18" charset="-128"/>
                <a:ea typeface="HGP明朝E" panose="02020900000000000000" pitchFamily="18" charset="-128"/>
              </a:rPr>
              <a:t>の取組が必要になるのでは。</a:t>
            </a:r>
            <a:endParaRPr lang="ja-JP" altLang="en-US" sz="1400" dirty="0">
              <a:ea typeface="ＭＳ Ｐ明朝" pitchFamily="18" charset="-128"/>
            </a:endParaRPr>
          </a:p>
        </p:txBody>
      </p:sp>
      <p:sp>
        <p:nvSpPr>
          <p:cNvPr id="5" name="スライド番号プレースホルダー 4"/>
          <p:cNvSpPr>
            <a:spLocks noGrp="1"/>
          </p:cNvSpPr>
          <p:nvPr>
            <p:ph type="sldNum" sz="quarter" idx="10"/>
          </p:nvPr>
        </p:nvSpPr>
        <p:spPr/>
        <p:txBody>
          <a:bodyPr/>
          <a:lstStyle/>
          <a:p>
            <a:fld id="{5F65748C-C6D8-4748-808C-1CEA1825BD04}" type="slidenum">
              <a:rPr kumimoji="1" lang="ja-JP" altLang="en-US" smtClean="0"/>
              <a:t>98</a:t>
            </a:fld>
            <a:endParaRPr kumimoji="1" lang="ja-JP" altLang="en-US"/>
          </a:p>
        </p:txBody>
      </p:sp>
    </p:spTree>
    <p:extLst>
      <p:ext uri="{BB962C8B-B14F-4D97-AF65-F5344CB8AC3E}">
        <p14:creationId xmlns:p14="http://schemas.microsoft.com/office/powerpoint/2010/main" val="2482161708"/>
      </p:ext>
    </p:extLst>
  </p:cSld>
  <p:clrMapOvr>
    <a:masterClrMapping/>
  </p:clrMapOvr>
</p:notes>
</file>

<file path=ppt/notesSlides/notesSlide9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154113" y="741363"/>
            <a:ext cx="4814887" cy="3889375"/>
          </a:xfrm>
          <a:prstGeom prst="rect">
            <a:avLst/>
          </a:prstGeom>
        </p:spPr>
      </p:sp>
      <p:sp>
        <p:nvSpPr>
          <p:cNvPr id="3" name="ノート プレースホルダー 2"/>
          <p:cNvSpPr>
            <a:spLocks noGrp="1" noChangeAspect="1"/>
          </p:cNvSpPr>
          <p:nvPr>
            <p:ph type="body" idx="1"/>
          </p:nvPr>
        </p:nvSpPr>
        <p:spPr>
          <a:xfrm>
            <a:off x="1105077" y="4850840"/>
            <a:ext cx="4893910" cy="5055415"/>
          </a:xfrm>
          <a:prstGeom prst="rect">
            <a:avLst/>
          </a:prstGeom>
        </p:spPr>
        <p:txBody>
          <a:bodyPr/>
          <a:lstStyle/>
          <a:p>
            <a:r>
              <a:rPr lang="ja-JP" altLang="en-US" sz="1400" dirty="0">
                <a:latin typeface="HGP明朝E" panose="02020900000000000000" pitchFamily="18" charset="-128"/>
                <a:ea typeface="HGP明朝E" panose="02020900000000000000" pitchFamily="18" charset="-128"/>
              </a:rPr>
              <a:t>　働くことにより労働者が健康を損なうようなことはあってはならないものであり</a:t>
            </a:r>
            <a:r>
              <a:rPr lang="en-US" altLang="ja-JP" sz="1400" dirty="0">
                <a:latin typeface="HGP明朝E" panose="02020900000000000000" pitchFamily="18" charset="-128"/>
                <a:ea typeface="HGP明朝E" panose="02020900000000000000" pitchFamily="18" charset="-128"/>
              </a:rPr>
              <a:t>,</a:t>
            </a:r>
            <a:r>
              <a:rPr lang="ja-JP" altLang="en-US" sz="1400" dirty="0">
                <a:latin typeface="HGP明朝E" panose="02020900000000000000" pitchFamily="18" charset="-128"/>
                <a:ea typeface="HGP明朝E" panose="02020900000000000000" pitchFamily="18" charset="-128"/>
              </a:rPr>
              <a:t>社会問題となっている過労死等を防止するため</a:t>
            </a:r>
            <a:r>
              <a:rPr lang="en-US" altLang="ja-JP" sz="1400" dirty="0">
                <a:latin typeface="HGP明朝E" panose="02020900000000000000" pitchFamily="18" charset="-128"/>
                <a:ea typeface="HGP明朝E" panose="02020900000000000000" pitchFamily="18" charset="-128"/>
              </a:rPr>
              <a:t>,</a:t>
            </a:r>
            <a:r>
              <a:rPr lang="ja-JP" altLang="en-US" sz="1400" dirty="0">
                <a:latin typeface="HGP明朝E" panose="02020900000000000000" pitchFamily="18" charset="-128"/>
                <a:ea typeface="HGP明朝E" panose="02020900000000000000" pitchFamily="18" charset="-128"/>
              </a:rPr>
              <a:t>平成</a:t>
            </a:r>
            <a:r>
              <a:rPr lang="en-US" altLang="ja-JP" sz="1400" dirty="0">
                <a:latin typeface="HGP明朝E" panose="02020900000000000000" pitchFamily="18" charset="-128"/>
                <a:ea typeface="HGP明朝E" panose="02020900000000000000" pitchFamily="18" charset="-128"/>
              </a:rPr>
              <a:t>26</a:t>
            </a:r>
            <a:r>
              <a:rPr lang="ja-JP" altLang="en-US" sz="1400" dirty="0">
                <a:latin typeface="HGP明朝E" panose="02020900000000000000" pitchFamily="18" charset="-128"/>
                <a:ea typeface="HGP明朝E" panose="02020900000000000000" pitchFamily="18" charset="-128"/>
              </a:rPr>
              <a:t>年</a:t>
            </a:r>
            <a:r>
              <a:rPr lang="en-US" altLang="ja-JP" sz="1400" dirty="0">
                <a:latin typeface="HGP明朝E" panose="02020900000000000000" pitchFamily="18" charset="-128"/>
                <a:ea typeface="HGP明朝E" panose="02020900000000000000" pitchFamily="18" charset="-128"/>
              </a:rPr>
              <a:t>6</a:t>
            </a:r>
            <a:r>
              <a:rPr lang="ja-JP" altLang="en-US" sz="1400" dirty="0">
                <a:latin typeface="HGP明朝E" panose="02020900000000000000" pitchFamily="18" charset="-128"/>
                <a:ea typeface="HGP明朝E" panose="02020900000000000000" pitchFamily="18" charset="-128"/>
              </a:rPr>
              <a:t>月に過労死等防止対策推進法が制定され</a:t>
            </a:r>
            <a:r>
              <a:rPr lang="en-US" altLang="ja-JP" sz="1400" dirty="0">
                <a:latin typeface="HGP明朝E" panose="02020900000000000000" pitchFamily="18" charset="-128"/>
                <a:ea typeface="HGP明朝E" panose="02020900000000000000" pitchFamily="18" charset="-128"/>
              </a:rPr>
              <a:t>,</a:t>
            </a:r>
            <a:r>
              <a:rPr lang="ja-JP" altLang="en-US" sz="1400" dirty="0">
                <a:latin typeface="HGP明朝E" panose="02020900000000000000" pitchFamily="18" charset="-128"/>
                <a:ea typeface="HGP明朝E" panose="02020900000000000000" pitchFamily="18" charset="-128"/>
              </a:rPr>
              <a:t>同法に基づき平成</a:t>
            </a:r>
            <a:r>
              <a:rPr lang="en-US" altLang="ja-JP" sz="1400" dirty="0">
                <a:latin typeface="HGP明朝E" panose="02020900000000000000" pitchFamily="18" charset="-128"/>
                <a:ea typeface="HGP明朝E" panose="02020900000000000000" pitchFamily="18" charset="-128"/>
              </a:rPr>
              <a:t>27</a:t>
            </a:r>
            <a:r>
              <a:rPr lang="ja-JP" altLang="en-US" sz="1400" dirty="0">
                <a:latin typeface="HGP明朝E" panose="02020900000000000000" pitchFamily="18" charset="-128"/>
                <a:ea typeface="HGP明朝E" panose="02020900000000000000" pitchFamily="18" charset="-128"/>
              </a:rPr>
              <a:t>年</a:t>
            </a:r>
            <a:r>
              <a:rPr lang="en-US" altLang="ja-JP" sz="1400" dirty="0">
                <a:latin typeface="HGP明朝E" panose="02020900000000000000" pitchFamily="18" charset="-128"/>
                <a:ea typeface="HGP明朝E" panose="02020900000000000000" pitchFamily="18" charset="-128"/>
              </a:rPr>
              <a:t>7</a:t>
            </a:r>
            <a:r>
              <a:rPr lang="ja-JP" altLang="en-US" sz="1400" dirty="0">
                <a:latin typeface="HGP明朝E" panose="02020900000000000000" pitchFamily="18" charset="-128"/>
                <a:ea typeface="HGP明朝E" panose="02020900000000000000" pitchFamily="18" charset="-128"/>
              </a:rPr>
              <a:t>月に</a:t>
            </a:r>
            <a:r>
              <a:rPr lang="en-US" altLang="ja-JP" sz="1400" dirty="0">
                <a:latin typeface="HGP明朝E" panose="02020900000000000000" pitchFamily="18" charset="-128"/>
                <a:ea typeface="HGP明朝E" panose="02020900000000000000" pitchFamily="18" charset="-128"/>
              </a:rPr>
              <a:t>｢</a:t>
            </a:r>
            <a:r>
              <a:rPr lang="ja-JP" altLang="en-US" sz="1400" dirty="0">
                <a:latin typeface="HGP明朝E" panose="02020900000000000000" pitchFamily="18" charset="-128"/>
                <a:ea typeface="HGP明朝E" panose="02020900000000000000" pitchFamily="18" charset="-128"/>
              </a:rPr>
              <a:t>過労死等の防止のための対策に関する大綱</a:t>
            </a:r>
            <a:r>
              <a:rPr lang="en-US" altLang="ja-JP" sz="1400" dirty="0">
                <a:latin typeface="HGP明朝E" panose="02020900000000000000" pitchFamily="18" charset="-128"/>
                <a:ea typeface="HGP明朝E" panose="02020900000000000000" pitchFamily="18" charset="-128"/>
              </a:rPr>
              <a:t>｣</a:t>
            </a:r>
            <a:r>
              <a:rPr lang="ja-JP" altLang="en-US" sz="1400" dirty="0">
                <a:latin typeface="HGP明朝E" panose="02020900000000000000" pitchFamily="18" charset="-128"/>
                <a:ea typeface="HGP明朝E" panose="02020900000000000000" pitchFamily="18" charset="-128"/>
              </a:rPr>
              <a:t>が定められた。</a:t>
            </a:r>
            <a:endParaRPr lang="en-US" altLang="ja-JP" sz="1400" dirty="0">
              <a:latin typeface="HGP明朝E" panose="02020900000000000000" pitchFamily="18" charset="-128"/>
              <a:ea typeface="HGP明朝E" panose="02020900000000000000" pitchFamily="18" charset="-128"/>
            </a:endParaRPr>
          </a:p>
          <a:p>
            <a:pPr>
              <a:lnSpc>
                <a:spcPts val="2064"/>
              </a:lnSpc>
            </a:pPr>
            <a:r>
              <a:rPr lang="ja-JP" altLang="en-US" sz="1400" dirty="0">
                <a:latin typeface="HGP明朝E" panose="02020900000000000000" pitchFamily="18" charset="-128"/>
                <a:ea typeface="HGP明朝E" panose="02020900000000000000" pitchFamily="18" charset="-128"/>
              </a:rPr>
              <a:t>　過重労働対策については</a:t>
            </a:r>
            <a:r>
              <a:rPr lang="en-US" altLang="ja-JP" sz="1400" dirty="0">
                <a:latin typeface="HGP明朝E" panose="02020900000000000000" pitchFamily="18" charset="-128"/>
                <a:ea typeface="HGP明朝E" panose="02020900000000000000" pitchFamily="18" charset="-128"/>
              </a:rPr>
              <a:t>,</a:t>
            </a:r>
            <a:r>
              <a:rPr lang="ja-JP" altLang="en-US" sz="1400" dirty="0">
                <a:latin typeface="HGP明朝E" panose="02020900000000000000" pitchFamily="18" charset="-128"/>
                <a:ea typeface="HGP明朝E" panose="02020900000000000000" pitchFamily="18" charset="-128"/>
              </a:rPr>
              <a:t>平成</a:t>
            </a:r>
            <a:r>
              <a:rPr lang="en-US" altLang="ja-JP" sz="1400" dirty="0">
                <a:latin typeface="HGP明朝E" panose="02020900000000000000" pitchFamily="18" charset="-128"/>
                <a:ea typeface="HGP明朝E" panose="02020900000000000000" pitchFamily="18" charset="-128"/>
              </a:rPr>
              <a:t>14</a:t>
            </a:r>
            <a:r>
              <a:rPr lang="ja-JP" altLang="en-US" sz="1400" dirty="0">
                <a:latin typeface="HGP明朝E" panose="02020900000000000000" pitchFamily="18" charset="-128"/>
                <a:ea typeface="HGP明朝E" panose="02020900000000000000" pitchFamily="18" charset="-128"/>
              </a:rPr>
              <a:t>年に</a:t>
            </a:r>
            <a:r>
              <a:rPr lang="en-US" altLang="ja-JP" sz="1400" dirty="0">
                <a:latin typeface="HGP明朝E" panose="02020900000000000000" pitchFamily="18" charset="-128"/>
                <a:ea typeface="HGP明朝E" panose="02020900000000000000" pitchFamily="18" charset="-128"/>
              </a:rPr>
              <a:t>｢</a:t>
            </a:r>
            <a:r>
              <a:rPr lang="ja-JP" altLang="en-US" sz="1400" dirty="0">
                <a:latin typeface="HGP明朝E" panose="02020900000000000000" pitchFamily="18" charset="-128"/>
                <a:ea typeface="HGP明朝E" panose="02020900000000000000" pitchFamily="18" charset="-128"/>
              </a:rPr>
              <a:t>過重労働による健康障害防止のための総合対策</a:t>
            </a:r>
            <a:r>
              <a:rPr lang="en-US" altLang="ja-JP" sz="1400" dirty="0">
                <a:latin typeface="HGP明朝E" panose="02020900000000000000" pitchFamily="18" charset="-128"/>
                <a:ea typeface="HGP明朝E" panose="02020900000000000000" pitchFamily="18" charset="-128"/>
              </a:rPr>
              <a:t>｣</a:t>
            </a:r>
            <a:r>
              <a:rPr lang="ja-JP" altLang="en-US" sz="1400" dirty="0">
                <a:latin typeface="HGP明朝E" panose="02020900000000000000" pitchFamily="18" charset="-128"/>
                <a:ea typeface="HGP明朝E" panose="02020900000000000000" pitchFamily="18" charset="-128"/>
              </a:rPr>
              <a:t>が策定され</a:t>
            </a:r>
            <a:r>
              <a:rPr lang="en-US" altLang="ja-JP" sz="1400" dirty="0">
                <a:latin typeface="HGP明朝E" panose="02020900000000000000" pitchFamily="18" charset="-128"/>
                <a:ea typeface="HGP明朝E" panose="02020900000000000000" pitchFamily="18" charset="-128"/>
              </a:rPr>
              <a:t>(</a:t>
            </a:r>
            <a:r>
              <a:rPr lang="ja-JP" altLang="en-US" sz="1400" dirty="0">
                <a:latin typeface="HGP明朝E" panose="02020900000000000000" pitchFamily="18" charset="-128"/>
                <a:ea typeface="HGP明朝E" panose="02020900000000000000" pitchFamily="18" charset="-128"/>
              </a:rPr>
              <a:t>平成</a:t>
            </a:r>
            <a:r>
              <a:rPr lang="en-US" altLang="ja-JP" sz="1400" dirty="0">
                <a:latin typeface="HGP明朝E" panose="02020900000000000000" pitchFamily="18" charset="-128"/>
                <a:ea typeface="HGP明朝E" panose="02020900000000000000" pitchFamily="18" charset="-128"/>
              </a:rPr>
              <a:t>18</a:t>
            </a:r>
            <a:r>
              <a:rPr lang="ja-JP" altLang="en-US" sz="1400" dirty="0">
                <a:latin typeface="HGP明朝E" panose="02020900000000000000" pitchFamily="18" charset="-128"/>
                <a:ea typeface="HGP明朝E" panose="02020900000000000000" pitchFamily="18" charset="-128"/>
              </a:rPr>
              <a:t>年に全面改定</a:t>
            </a:r>
            <a:r>
              <a:rPr lang="en-US" altLang="ja-JP" sz="1400" dirty="0">
                <a:latin typeface="HGP明朝E" panose="02020900000000000000" pitchFamily="18" charset="-128"/>
                <a:ea typeface="HGP明朝E" panose="02020900000000000000" pitchFamily="18" charset="-128"/>
              </a:rPr>
              <a:t>),</a:t>
            </a:r>
            <a:r>
              <a:rPr lang="ja-JP" altLang="en-US" sz="1400" dirty="0">
                <a:latin typeface="HGP明朝E" panose="02020900000000000000" pitchFamily="18" charset="-128"/>
                <a:ea typeface="HGP明朝E" panose="02020900000000000000" pitchFamily="18" charset="-128"/>
              </a:rPr>
              <a:t>時間外・休日労働の削減などとともに</a:t>
            </a:r>
            <a:r>
              <a:rPr lang="en-US" altLang="ja-JP" sz="1400" dirty="0">
                <a:latin typeface="HGP明朝E" panose="02020900000000000000" pitchFamily="18" charset="-128"/>
                <a:ea typeface="HGP明朝E" panose="02020900000000000000" pitchFamily="18" charset="-128"/>
              </a:rPr>
              <a:t>,</a:t>
            </a:r>
            <a:r>
              <a:rPr lang="ja-JP" altLang="en-US" sz="1400" dirty="0">
                <a:latin typeface="HGP明朝E" panose="02020900000000000000" pitchFamily="18" charset="-128"/>
                <a:ea typeface="HGP明朝E" panose="02020900000000000000" pitchFamily="18" charset="-128"/>
              </a:rPr>
              <a:t>一定時間以上の時間外・休日労働を行わせた場合の健康管理措置の徹底が示されている。</a:t>
            </a:r>
            <a:endParaRPr lang="en-US" altLang="ja-JP" sz="1400" dirty="0">
              <a:latin typeface="HGP明朝E" panose="02020900000000000000" pitchFamily="18" charset="-128"/>
              <a:ea typeface="HGP明朝E" panose="02020900000000000000" pitchFamily="18" charset="-128"/>
            </a:endParaRPr>
          </a:p>
          <a:p>
            <a:endParaRPr lang="en-US" altLang="ja-JP" sz="1400" dirty="0">
              <a:latin typeface="HGP明朝E" panose="02020900000000000000" pitchFamily="18" charset="-128"/>
              <a:ea typeface="HGP明朝E" panose="02020900000000000000" pitchFamily="18" charset="-128"/>
            </a:endParaRPr>
          </a:p>
          <a:p>
            <a:r>
              <a:rPr lang="en-US" altLang="ja-JP" sz="1400" dirty="0">
                <a:latin typeface="HGP明朝E" panose="02020900000000000000" pitchFamily="18" charset="-128"/>
                <a:ea typeface="HGP明朝E" panose="02020900000000000000" pitchFamily="18" charset="-128"/>
              </a:rPr>
              <a:t>【</a:t>
            </a:r>
            <a:r>
              <a:rPr lang="zh-TW" altLang="en-US" sz="1400" dirty="0">
                <a:latin typeface="HGP明朝E" panose="02020900000000000000" pitchFamily="18" charset="-128"/>
                <a:ea typeface="HGP明朝E" panose="02020900000000000000" pitchFamily="18" charset="-128"/>
              </a:rPr>
              <a:t>過重労働対策</a:t>
            </a:r>
            <a:r>
              <a:rPr lang="ja-JP" altLang="en-US" sz="1400" dirty="0">
                <a:latin typeface="HGP明朝E" panose="02020900000000000000" pitchFamily="18" charset="-128"/>
                <a:ea typeface="HGP明朝E" panose="02020900000000000000" pitchFamily="18" charset="-128"/>
              </a:rPr>
              <a:t>のポイント</a:t>
            </a:r>
            <a:r>
              <a:rPr lang="en-US" altLang="ja-JP" sz="1400" dirty="0">
                <a:latin typeface="HGP明朝E" panose="02020900000000000000" pitchFamily="18" charset="-128"/>
                <a:ea typeface="HGP明朝E" panose="02020900000000000000" pitchFamily="18" charset="-128"/>
              </a:rPr>
              <a:t>】</a:t>
            </a:r>
          </a:p>
          <a:p>
            <a:r>
              <a:rPr lang="ja-JP" altLang="ja-JP" sz="1400" dirty="0">
                <a:latin typeface="HGP明朝E" panose="02020900000000000000" pitchFamily="18" charset="-128"/>
                <a:ea typeface="HGP明朝E" panose="02020900000000000000" pitchFamily="18" charset="-128"/>
              </a:rPr>
              <a:t>①</a:t>
            </a:r>
            <a:r>
              <a:rPr lang="en-US" altLang="ja-JP" sz="1400" dirty="0">
                <a:latin typeface="HGP明朝E" panose="02020900000000000000" pitchFamily="18" charset="-128"/>
                <a:ea typeface="HGP明朝E" panose="02020900000000000000" pitchFamily="18" charset="-128"/>
              </a:rPr>
              <a:t> </a:t>
            </a:r>
            <a:r>
              <a:rPr lang="ja-JP" altLang="ja-JP" sz="1400" dirty="0">
                <a:latin typeface="HGP明朝E" panose="02020900000000000000" pitchFamily="18" charset="-128"/>
                <a:ea typeface="HGP明朝E" panose="02020900000000000000" pitchFamily="18" charset="-128"/>
              </a:rPr>
              <a:t>健康管理の徹底による労働者の健康障害リスクの低減</a:t>
            </a:r>
          </a:p>
          <a:p>
            <a:r>
              <a:rPr lang="ja-JP" altLang="ja-JP" sz="1400" dirty="0">
                <a:latin typeface="HGP明朝E" panose="02020900000000000000" pitchFamily="18" charset="-128"/>
                <a:ea typeface="HGP明朝E" panose="02020900000000000000" pitchFamily="18" charset="-128"/>
              </a:rPr>
              <a:t>②</a:t>
            </a:r>
            <a:r>
              <a:rPr lang="en-US" altLang="ja-JP" sz="1400" dirty="0">
                <a:latin typeface="HGP明朝E" panose="02020900000000000000" pitchFamily="18" charset="-128"/>
                <a:ea typeface="HGP明朝E" panose="02020900000000000000" pitchFamily="18" charset="-128"/>
              </a:rPr>
              <a:t> </a:t>
            </a:r>
            <a:r>
              <a:rPr lang="ja-JP" altLang="ja-JP" sz="1400" dirty="0">
                <a:latin typeface="HGP明朝E" panose="02020900000000000000" pitchFamily="18" charset="-128"/>
                <a:ea typeface="HGP明朝E" panose="02020900000000000000" pitchFamily="18" charset="-128"/>
              </a:rPr>
              <a:t>働き方・休み方の見直しの推進</a:t>
            </a:r>
          </a:p>
          <a:p>
            <a:endParaRPr lang="en-US" altLang="ja-JP" sz="1400" dirty="0">
              <a:latin typeface="HGP明朝E" panose="02020900000000000000" pitchFamily="18" charset="-128"/>
              <a:ea typeface="HGP明朝E" panose="02020900000000000000" pitchFamily="18" charset="-128"/>
            </a:endParaRPr>
          </a:p>
          <a:p>
            <a:r>
              <a:rPr lang="en-US" altLang="ja-JP" sz="1400" dirty="0">
                <a:latin typeface="HGP明朝E" panose="02020900000000000000" pitchFamily="18" charset="-128"/>
                <a:ea typeface="HGP明朝E" panose="02020900000000000000" pitchFamily="18" charset="-128"/>
              </a:rPr>
              <a:t>【</a:t>
            </a:r>
            <a:r>
              <a:rPr lang="ja-JP" altLang="en-US" sz="1400" dirty="0">
                <a:latin typeface="HGP明朝E" panose="02020900000000000000" pitchFamily="18" charset="-128"/>
                <a:ea typeface="HGP明朝E" panose="02020900000000000000" pitchFamily="18" charset="-128"/>
              </a:rPr>
              <a:t>労働者の疲労蓄積度診断チェックリスト</a:t>
            </a:r>
            <a:r>
              <a:rPr lang="en-US" altLang="ja-JP" sz="1400" dirty="0">
                <a:latin typeface="HGP明朝E" panose="02020900000000000000" pitchFamily="18" charset="-128"/>
                <a:ea typeface="HGP明朝E" panose="02020900000000000000" pitchFamily="18" charset="-128"/>
              </a:rPr>
              <a:t>】</a:t>
            </a:r>
            <a:endParaRPr lang="ja-JP" altLang="en-US" sz="1400" dirty="0">
              <a:latin typeface="HGP明朝E" panose="02020900000000000000" pitchFamily="18" charset="-128"/>
              <a:ea typeface="HGP明朝E" panose="02020900000000000000" pitchFamily="18" charset="-128"/>
            </a:endParaRPr>
          </a:p>
          <a:p>
            <a:r>
              <a:rPr lang="ja-JP" altLang="en-US" sz="1400" dirty="0">
                <a:latin typeface="HGP明朝E" panose="02020900000000000000" pitchFamily="18" charset="-128"/>
                <a:ea typeface="HGP明朝E" panose="02020900000000000000" pitchFamily="18" charset="-128"/>
              </a:rPr>
              <a:t>　過重労働による健康障害を防止するため</a:t>
            </a:r>
            <a:r>
              <a:rPr lang="en-US" altLang="ja-JP" sz="1400" dirty="0">
                <a:latin typeface="HGP明朝E" panose="02020900000000000000" pitchFamily="18" charset="-128"/>
                <a:ea typeface="HGP明朝E" panose="02020900000000000000" pitchFamily="18" charset="-128"/>
              </a:rPr>
              <a:t>,</a:t>
            </a:r>
            <a:r>
              <a:rPr lang="ja-JP" altLang="en-US" sz="1400" dirty="0">
                <a:latin typeface="HGP明朝E" panose="02020900000000000000" pitchFamily="18" charset="-128"/>
                <a:ea typeface="HGP明朝E" panose="02020900000000000000" pitchFamily="18" charset="-128"/>
              </a:rPr>
              <a:t>働く人それぞれの疲労蓄積度を判定するためのチェックリスト</a:t>
            </a:r>
            <a:r>
              <a:rPr lang="en-US" altLang="ja-JP" sz="1400" dirty="0">
                <a:latin typeface="HGP明朝E" panose="02020900000000000000" pitchFamily="18" charset="-128"/>
                <a:ea typeface="HGP明朝E" panose="02020900000000000000" pitchFamily="18" charset="-128"/>
              </a:rPr>
              <a:t>(</a:t>
            </a:r>
            <a:r>
              <a:rPr lang="ja-JP" altLang="en-US" sz="1400" dirty="0">
                <a:latin typeface="HGP明朝E" panose="02020900000000000000" pitchFamily="18" charset="-128"/>
                <a:ea typeface="HGP明朝E" panose="02020900000000000000" pitchFamily="18" charset="-128"/>
              </a:rPr>
              <a:t>労働者本人による自己診断のためのチェックリスト及びご家族により労働者の疲労蓄積度を判定できるチェックリスト</a:t>
            </a:r>
            <a:r>
              <a:rPr lang="en-US" altLang="ja-JP" sz="1400" dirty="0">
                <a:latin typeface="HGP明朝E" panose="02020900000000000000" pitchFamily="18" charset="-128"/>
                <a:ea typeface="HGP明朝E" panose="02020900000000000000" pitchFamily="18" charset="-128"/>
              </a:rPr>
              <a:t>)</a:t>
            </a:r>
            <a:r>
              <a:rPr lang="ja-JP" altLang="en-US" sz="1400" dirty="0">
                <a:latin typeface="HGP明朝E" panose="02020900000000000000" pitchFamily="18" charset="-128"/>
                <a:ea typeface="HGP明朝E" panose="02020900000000000000" pitchFamily="18" charset="-128"/>
              </a:rPr>
              <a:t>がインターネットなどで簡単にできるのでやってみよう。</a:t>
            </a:r>
            <a:endParaRPr lang="en-US" altLang="ja-JP" sz="1400" dirty="0">
              <a:latin typeface="HGP明朝E" panose="02020900000000000000" pitchFamily="18" charset="-128"/>
              <a:ea typeface="HGP明朝E" panose="02020900000000000000" pitchFamily="18" charset="-128"/>
            </a:endParaRPr>
          </a:p>
        </p:txBody>
      </p:sp>
      <p:sp>
        <p:nvSpPr>
          <p:cNvPr id="5" name="スライド番号プレースホルダー 4"/>
          <p:cNvSpPr>
            <a:spLocks noGrp="1"/>
          </p:cNvSpPr>
          <p:nvPr>
            <p:ph type="sldNum" sz="quarter" idx="10"/>
          </p:nvPr>
        </p:nvSpPr>
        <p:spPr/>
        <p:txBody>
          <a:bodyPr/>
          <a:lstStyle/>
          <a:p>
            <a:fld id="{5F65748C-C6D8-4748-808C-1CEA1825BD04}" type="slidenum">
              <a:rPr kumimoji="1" lang="ja-JP" altLang="en-US" smtClean="0"/>
              <a:t>99</a:t>
            </a:fld>
            <a:endParaRPr kumimoji="1" lang="ja-JP" altLang="en-US"/>
          </a:p>
        </p:txBody>
      </p:sp>
    </p:spTree>
    <p:extLst>
      <p:ext uri="{BB962C8B-B14F-4D97-AF65-F5344CB8AC3E}">
        <p14:creationId xmlns:p14="http://schemas.microsoft.com/office/powerpoint/2010/main" val="310718441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タイトル スライド">
    <p:spTree>
      <p:nvGrpSpPr>
        <p:cNvPr id="1" name=""/>
        <p:cNvGrpSpPr/>
        <p:nvPr/>
      </p:nvGrpSpPr>
      <p:grpSpPr>
        <a:xfrm>
          <a:off x="0" y="0"/>
          <a:ext cx="0" cy="0"/>
          <a:chOff x="0" y="0"/>
          <a:chExt cx="0" cy="0"/>
        </a:xfrm>
      </p:grpSpPr>
      <p:sp>
        <p:nvSpPr>
          <p:cNvPr id="16" name="Rounded Rectangle 15"/>
          <p:cNvSpPr/>
          <p:nvPr/>
        </p:nvSpPr>
        <p:spPr>
          <a:xfrm>
            <a:off x="233998" y="251989"/>
            <a:ext cx="8901265" cy="6652514"/>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748">
              <a:solidFill>
                <a:prstClr val="white"/>
              </a:solidFill>
            </a:endParaRPr>
          </a:p>
        </p:txBody>
      </p:sp>
      <p:grpSp>
        <p:nvGrpSpPr>
          <p:cNvPr id="7" name="Group 9"/>
          <p:cNvGrpSpPr>
            <a:grpSpLocks noChangeAspect="1"/>
          </p:cNvGrpSpPr>
          <p:nvPr/>
        </p:nvGrpSpPr>
        <p:grpSpPr bwMode="hidden">
          <a:xfrm>
            <a:off x="216663" y="5901753"/>
            <a:ext cx="8929345" cy="1467821"/>
            <a:chOff x="-3905250" y="4294188"/>
            <a:chExt cx="13011150" cy="1892300"/>
          </a:xfrm>
        </p:grpSpPr>
        <p:sp>
          <p:nvSpPr>
            <p:cNvPr id="11"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sz="1748">
                <a:solidFill>
                  <a:prstClr val="black"/>
                </a:solidFill>
              </a:endParaRPr>
            </a:p>
          </p:txBody>
        </p:sp>
        <p:sp>
          <p:nvSpPr>
            <p:cNvPr id="12"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sz="1748">
                <a:solidFill>
                  <a:prstClr val="black"/>
                </a:solidFill>
              </a:endParaRPr>
            </a:p>
          </p:txBody>
        </p:sp>
        <p:sp>
          <p:nvSpPr>
            <p:cNvPr id="13"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sz="1748">
                <a:solidFill>
                  <a:prstClr val="black"/>
                </a:solidFill>
              </a:endParaRPr>
            </a:p>
          </p:txBody>
        </p:sp>
        <p:sp>
          <p:nvSpPr>
            <p:cNvPr id="14"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sz="1748">
                <a:solidFill>
                  <a:prstClr val="black"/>
                </a:solidFill>
              </a:endParaRPr>
            </a:p>
          </p:txBody>
        </p:sp>
        <p:sp useBgFill="1">
          <p:nvSpPr>
            <p:cNvPr id="15" name="Freeform 10"/>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sz="1748">
                <a:solidFill>
                  <a:prstClr val="black"/>
                </a:solidFill>
              </a:endParaRPr>
            </a:p>
          </p:txBody>
        </p:sp>
      </p:grpSp>
      <p:sp>
        <p:nvSpPr>
          <p:cNvPr id="2" name="Title 1"/>
          <p:cNvSpPr>
            <a:spLocks noGrp="1"/>
          </p:cNvSpPr>
          <p:nvPr>
            <p:ph type="ctrTitle"/>
          </p:nvPr>
        </p:nvSpPr>
        <p:spPr>
          <a:xfrm>
            <a:off x="701995" y="1763926"/>
            <a:ext cx="7955915" cy="1962239"/>
          </a:xfrm>
        </p:spPr>
        <p:txBody>
          <a:bodyPr anchor="b">
            <a:normAutofit/>
          </a:bodyPr>
          <a:lstStyle>
            <a:lvl1pPr>
              <a:defRPr sz="4274">
                <a:solidFill>
                  <a:srgbClr val="FFFFFF"/>
                </a:solidFill>
              </a:defRPr>
            </a:lvl1pPr>
          </a:lstStyle>
          <a:p>
            <a:r>
              <a:rPr lang="ja-JP" altLang="en-US" smtClean="0"/>
              <a:t>マスター タイトルの書式設定</a:t>
            </a:r>
            <a:endParaRPr lang="en-US" dirty="0"/>
          </a:p>
        </p:txBody>
      </p:sp>
      <p:sp>
        <p:nvSpPr>
          <p:cNvPr id="3" name="Subtitle 2"/>
          <p:cNvSpPr>
            <a:spLocks noGrp="1"/>
          </p:cNvSpPr>
          <p:nvPr>
            <p:ph type="subTitle" idx="1"/>
          </p:nvPr>
        </p:nvSpPr>
        <p:spPr>
          <a:xfrm>
            <a:off x="1403986" y="3919833"/>
            <a:ext cx="6551930" cy="1623930"/>
          </a:xfrm>
        </p:spPr>
        <p:txBody>
          <a:bodyPr>
            <a:normAutofit/>
          </a:bodyPr>
          <a:lstStyle>
            <a:lvl1pPr marL="0" indent="0" algn="ctr">
              <a:buNone/>
              <a:defRPr sz="1943">
                <a:solidFill>
                  <a:srgbClr val="FFFFFF"/>
                </a:solidFill>
              </a:defRPr>
            </a:lvl1pPr>
            <a:lvl2pPr marL="444093" indent="0" algn="ctr">
              <a:buNone/>
              <a:defRPr>
                <a:solidFill>
                  <a:schemeClr val="tx1">
                    <a:tint val="75000"/>
                  </a:schemeClr>
                </a:solidFill>
              </a:defRPr>
            </a:lvl2pPr>
            <a:lvl3pPr marL="888186" indent="0" algn="ctr">
              <a:buNone/>
              <a:defRPr>
                <a:solidFill>
                  <a:schemeClr val="tx1">
                    <a:tint val="75000"/>
                  </a:schemeClr>
                </a:solidFill>
              </a:defRPr>
            </a:lvl3pPr>
            <a:lvl4pPr marL="1332279" indent="0" algn="ctr">
              <a:buNone/>
              <a:defRPr>
                <a:solidFill>
                  <a:schemeClr val="tx1">
                    <a:tint val="75000"/>
                  </a:schemeClr>
                </a:solidFill>
              </a:defRPr>
            </a:lvl4pPr>
            <a:lvl5pPr marL="1776373" indent="0" algn="ctr">
              <a:buNone/>
              <a:defRPr>
                <a:solidFill>
                  <a:schemeClr val="tx1">
                    <a:tint val="75000"/>
                  </a:schemeClr>
                </a:solidFill>
              </a:defRPr>
            </a:lvl5pPr>
            <a:lvl6pPr marL="2220466" indent="0" algn="ctr">
              <a:buNone/>
              <a:defRPr>
                <a:solidFill>
                  <a:schemeClr val="tx1">
                    <a:tint val="75000"/>
                  </a:schemeClr>
                </a:solidFill>
              </a:defRPr>
            </a:lvl6pPr>
            <a:lvl7pPr marL="2664559" indent="0" algn="ctr">
              <a:buNone/>
              <a:defRPr>
                <a:solidFill>
                  <a:schemeClr val="tx1">
                    <a:tint val="75000"/>
                  </a:schemeClr>
                </a:solidFill>
              </a:defRPr>
            </a:lvl7pPr>
            <a:lvl8pPr marL="3108652" indent="0" algn="ctr">
              <a:buNone/>
              <a:defRPr>
                <a:solidFill>
                  <a:schemeClr val="tx1">
                    <a:tint val="75000"/>
                  </a:schemeClr>
                </a:solidFill>
              </a:defRPr>
            </a:lvl8pPr>
            <a:lvl9pPr marL="3552745" indent="0" algn="ctr">
              <a:buNone/>
              <a:defRPr>
                <a:solidFill>
                  <a:schemeClr val="tx1">
                    <a:tint val="75000"/>
                  </a:schemeClr>
                </a:solidFill>
              </a:defRPr>
            </a:lvl9pPr>
          </a:lstStyle>
          <a:p>
            <a:r>
              <a:rPr lang="ja-JP" altLang="en-US" smtClean="0"/>
              <a:t>マスター サブタイトルの書式設定</a:t>
            </a:r>
            <a:endParaRPr lang="en-US" dirty="0"/>
          </a:p>
        </p:txBody>
      </p:sp>
      <p:sp>
        <p:nvSpPr>
          <p:cNvPr id="4" name="Date Placeholder 3"/>
          <p:cNvSpPr>
            <a:spLocks noGrp="1"/>
          </p:cNvSpPr>
          <p:nvPr>
            <p:ph type="dt" sz="half" idx="10"/>
          </p:nvPr>
        </p:nvSpPr>
        <p:spPr/>
        <p:txBody>
          <a:bodyPr/>
          <a:lstStyle/>
          <a:p>
            <a:fld id="{1BB9995C-E9D3-4995-A454-BBEF6E6A8FC2}" type="datetimeFigureOut">
              <a:rPr lang="ja-JP" altLang="en-US" smtClean="0">
                <a:solidFill>
                  <a:srgbClr val="073E87"/>
                </a:solidFill>
              </a:rPr>
              <a:pPr/>
              <a:t>2017/7/10</a:t>
            </a:fld>
            <a:endParaRPr lang="ja-JP" altLang="en-US">
              <a:solidFill>
                <a:srgbClr val="073E87"/>
              </a:solidFill>
            </a:endParaRPr>
          </a:p>
        </p:txBody>
      </p:sp>
      <p:sp>
        <p:nvSpPr>
          <p:cNvPr id="5" name="Footer Placeholder 4"/>
          <p:cNvSpPr>
            <a:spLocks noGrp="1"/>
          </p:cNvSpPr>
          <p:nvPr>
            <p:ph type="ftr" sz="quarter" idx="11"/>
          </p:nvPr>
        </p:nvSpPr>
        <p:spPr/>
        <p:txBody>
          <a:bodyPr/>
          <a:lstStyle/>
          <a:p>
            <a:endParaRPr lang="ja-JP" altLang="en-US">
              <a:solidFill>
                <a:srgbClr val="073E87"/>
              </a:solidFill>
            </a:endParaRPr>
          </a:p>
        </p:txBody>
      </p:sp>
      <p:sp>
        <p:nvSpPr>
          <p:cNvPr id="6" name="Slide Number Placeholder 5"/>
          <p:cNvSpPr>
            <a:spLocks noGrp="1"/>
          </p:cNvSpPr>
          <p:nvPr>
            <p:ph type="sldNum" sz="quarter" idx="12"/>
          </p:nvPr>
        </p:nvSpPr>
        <p:spPr/>
        <p:txBody>
          <a:bodyPr/>
          <a:lstStyle/>
          <a:p>
            <a:fld id="{C9F3B1E6-B141-41D2-866E-F1C14754FFBF}" type="slidenum">
              <a:rPr lang="ja-JP" altLang="en-US" smtClean="0">
                <a:solidFill>
                  <a:srgbClr val="073E87"/>
                </a:solidFill>
              </a:rPr>
              <a:pPr/>
              <a:t>‹#›</a:t>
            </a:fld>
            <a:endParaRPr lang="ja-JP" altLang="en-US">
              <a:solidFill>
                <a:srgbClr val="073E87"/>
              </a:solidFill>
            </a:endParaRPr>
          </a:p>
        </p:txBody>
      </p:sp>
    </p:spTree>
    <p:extLst>
      <p:ext uri="{BB962C8B-B14F-4D97-AF65-F5344CB8AC3E}">
        <p14:creationId xmlns:p14="http://schemas.microsoft.com/office/powerpoint/2010/main" val="104051338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smtClean="0"/>
              <a:t>マスター タイトルの書式設定</a:t>
            </a:r>
            <a:endParaRPr lang="en-US"/>
          </a:p>
        </p:txBody>
      </p:sp>
      <p:sp>
        <p:nvSpPr>
          <p:cNvPr id="3" name="Vertical Text Placeholder 2"/>
          <p:cNvSpPr>
            <a:spLocks noGrp="1"/>
          </p:cNvSpPr>
          <p:nvPr>
            <p:ph type="body" orient="vert" idx="1"/>
          </p:nvPr>
        </p:nvSpPr>
        <p:spPr/>
        <p:txBody>
          <a:bodyPr vert="eaVert" anchor="ctr"/>
          <a:lstStyle>
            <a:lvl1pPr algn="l">
              <a:defRPr/>
            </a:lvl1pPr>
            <a:lvl2pPr algn="l">
              <a:defRPr/>
            </a:lvl2pPr>
            <a:lvl3pPr algn="l">
              <a:defRPr/>
            </a:lvl3pPr>
            <a:lvl4pPr algn="l">
              <a:defRPr/>
            </a:lvl4pPr>
            <a:lvl5pPr algn="l">
              <a:defRPr/>
            </a:lvl5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a:p>
        </p:txBody>
      </p:sp>
      <p:sp>
        <p:nvSpPr>
          <p:cNvPr id="4" name="Date Placeholder 3"/>
          <p:cNvSpPr>
            <a:spLocks noGrp="1"/>
          </p:cNvSpPr>
          <p:nvPr>
            <p:ph type="dt" sz="half" idx="10"/>
          </p:nvPr>
        </p:nvSpPr>
        <p:spPr/>
        <p:txBody>
          <a:bodyPr/>
          <a:lstStyle/>
          <a:p>
            <a:fld id="{1BB9995C-E9D3-4995-A454-BBEF6E6A8FC2}" type="datetimeFigureOut">
              <a:rPr lang="ja-JP" altLang="en-US" smtClean="0">
                <a:solidFill>
                  <a:srgbClr val="073E87"/>
                </a:solidFill>
              </a:rPr>
              <a:pPr/>
              <a:t>2017/7/10</a:t>
            </a:fld>
            <a:endParaRPr lang="ja-JP" altLang="en-US">
              <a:solidFill>
                <a:srgbClr val="073E87"/>
              </a:solidFill>
            </a:endParaRPr>
          </a:p>
        </p:txBody>
      </p:sp>
      <p:sp>
        <p:nvSpPr>
          <p:cNvPr id="5" name="Footer Placeholder 4"/>
          <p:cNvSpPr>
            <a:spLocks noGrp="1"/>
          </p:cNvSpPr>
          <p:nvPr>
            <p:ph type="ftr" sz="quarter" idx="11"/>
          </p:nvPr>
        </p:nvSpPr>
        <p:spPr/>
        <p:txBody>
          <a:bodyPr/>
          <a:lstStyle/>
          <a:p>
            <a:endParaRPr lang="ja-JP" altLang="en-US">
              <a:solidFill>
                <a:srgbClr val="073E87"/>
              </a:solidFill>
            </a:endParaRPr>
          </a:p>
        </p:txBody>
      </p:sp>
      <p:sp>
        <p:nvSpPr>
          <p:cNvPr id="6" name="Slide Number Placeholder 5"/>
          <p:cNvSpPr>
            <a:spLocks noGrp="1"/>
          </p:cNvSpPr>
          <p:nvPr>
            <p:ph type="sldNum" sz="quarter" idx="12"/>
          </p:nvPr>
        </p:nvSpPr>
        <p:spPr/>
        <p:txBody>
          <a:bodyPr/>
          <a:lstStyle/>
          <a:p>
            <a:fld id="{C9F3B1E6-B141-41D2-866E-F1C14754FFBF}" type="slidenum">
              <a:rPr lang="ja-JP" altLang="en-US" smtClean="0">
                <a:solidFill>
                  <a:srgbClr val="073E87"/>
                </a:solidFill>
              </a:rPr>
              <a:pPr/>
              <a:t>‹#›</a:t>
            </a:fld>
            <a:endParaRPr lang="ja-JP" altLang="en-US">
              <a:solidFill>
                <a:srgbClr val="073E87"/>
              </a:solidFill>
            </a:endParaRPr>
          </a:p>
        </p:txBody>
      </p:sp>
    </p:spTree>
    <p:extLst>
      <p:ext uri="{BB962C8B-B14F-4D97-AF65-F5344CB8AC3E}">
        <p14:creationId xmlns:p14="http://schemas.microsoft.com/office/powerpoint/2010/main" val="68029386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縦書きタイトルと&#10;縦書きテキスト">
    <p:spTree>
      <p:nvGrpSpPr>
        <p:cNvPr id="1" name=""/>
        <p:cNvGrpSpPr/>
        <p:nvPr/>
      </p:nvGrpSpPr>
      <p:grpSpPr>
        <a:xfrm>
          <a:off x="0" y="0"/>
          <a:ext cx="0" cy="0"/>
          <a:chOff x="0" y="0"/>
          <a:chExt cx="0" cy="0"/>
        </a:xfrm>
      </p:grpSpPr>
      <p:sp>
        <p:nvSpPr>
          <p:cNvPr id="21" name="Rounded Rectangle 20"/>
          <p:cNvSpPr/>
          <p:nvPr/>
        </p:nvSpPr>
        <p:spPr bwMode="hidden">
          <a:xfrm>
            <a:off x="233998" y="251990"/>
            <a:ext cx="8901265" cy="1572412"/>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748">
              <a:solidFill>
                <a:prstClr val="white"/>
              </a:solidFill>
            </a:endParaRPr>
          </a:p>
        </p:txBody>
      </p:sp>
      <p:sp>
        <p:nvSpPr>
          <p:cNvPr id="4" name="Date Placeholder 3"/>
          <p:cNvSpPr>
            <a:spLocks noGrp="1"/>
          </p:cNvSpPr>
          <p:nvPr>
            <p:ph type="dt" sz="half" idx="10"/>
          </p:nvPr>
        </p:nvSpPr>
        <p:spPr/>
        <p:txBody>
          <a:bodyPr/>
          <a:lstStyle/>
          <a:p>
            <a:fld id="{1BB9995C-E9D3-4995-A454-BBEF6E6A8FC2}" type="datetimeFigureOut">
              <a:rPr lang="ja-JP" altLang="en-US" smtClean="0">
                <a:solidFill>
                  <a:srgbClr val="073E87"/>
                </a:solidFill>
              </a:rPr>
              <a:pPr/>
              <a:t>2017/7/10</a:t>
            </a:fld>
            <a:endParaRPr lang="ja-JP" altLang="en-US">
              <a:solidFill>
                <a:srgbClr val="073E87"/>
              </a:solidFill>
            </a:endParaRPr>
          </a:p>
        </p:txBody>
      </p:sp>
      <p:sp>
        <p:nvSpPr>
          <p:cNvPr id="5" name="Footer Placeholder 4"/>
          <p:cNvSpPr>
            <a:spLocks noGrp="1"/>
          </p:cNvSpPr>
          <p:nvPr>
            <p:ph type="ftr" sz="quarter" idx="11"/>
          </p:nvPr>
        </p:nvSpPr>
        <p:spPr/>
        <p:txBody>
          <a:bodyPr/>
          <a:lstStyle/>
          <a:p>
            <a:endParaRPr lang="ja-JP" altLang="en-US">
              <a:solidFill>
                <a:srgbClr val="073E87"/>
              </a:solidFill>
            </a:endParaRPr>
          </a:p>
        </p:txBody>
      </p:sp>
      <p:sp>
        <p:nvSpPr>
          <p:cNvPr id="6" name="Slide Number Placeholder 5"/>
          <p:cNvSpPr>
            <a:spLocks noGrp="1"/>
          </p:cNvSpPr>
          <p:nvPr>
            <p:ph type="sldNum" sz="quarter" idx="12"/>
          </p:nvPr>
        </p:nvSpPr>
        <p:spPr/>
        <p:txBody>
          <a:bodyPr/>
          <a:lstStyle/>
          <a:p>
            <a:fld id="{C9F3B1E6-B141-41D2-866E-F1C14754FFBF}" type="slidenum">
              <a:rPr lang="ja-JP" altLang="en-US" smtClean="0">
                <a:solidFill>
                  <a:srgbClr val="073E87"/>
                </a:solidFill>
              </a:rPr>
              <a:pPr/>
              <a:t>‹#›</a:t>
            </a:fld>
            <a:endParaRPr lang="ja-JP" altLang="en-US">
              <a:solidFill>
                <a:srgbClr val="073E87"/>
              </a:solidFill>
            </a:endParaRPr>
          </a:p>
        </p:txBody>
      </p:sp>
      <p:grpSp>
        <p:nvGrpSpPr>
          <p:cNvPr id="15" name="Group 14"/>
          <p:cNvGrpSpPr>
            <a:grpSpLocks noChangeAspect="1"/>
          </p:cNvGrpSpPr>
          <p:nvPr/>
        </p:nvGrpSpPr>
        <p:grpSpPr bwMode="hidden">
          <a:xfrm>
            <a:off x="216663" y="787263"/>
            <a:ext cx="8929345" cy="1467821"/>
            <a:chOff x="-3905250" y="4294188"/>
            <a:chExt cx="13011150" cy="1892300"/>
          </a:xfrm>
        </p:grpSpPr>
        <p:sp>
          <p:nvSpPr>
            <p:cNvPr id="16"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sz="1748">
                <a:solidFill>
                  <a:prstClr val="black"/>
                </a:solidFill>
              </a:endParaRPr>
            </a:p>
          </p:txBody>
        </p:sp>
        <p:sp>
          <p:nvSpPr>
            <p:cNvPr id="17"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sz="1748">
                <a:solidFill>
                  <a:prstClr val="black"/>
                </a:solidFill>
              </a:endParaRPr>
            </a:p>
          </p:txBody>
        </p:sp>
        <p:sp>
          <p:nvSpPr>
            <p:cNvPr id="18"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sz="1748">
                <a:solidFill>
                  <a:prstClr val="black"/>
                </a:solidFill>
              </a:endParaRPr>
            </a:p>
          </p:txBody>
        </p:sp>
        <p:sp>
          <p:nvSpPr>
            <p:cNvPr id="19"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sz="1748">
                <a:solidFill>
                  <a:prstClr val="black"/>
                </a:solidFill>
              </a:endParaRPr>
            </a:p>
          </p:txBody>
        </p:sp>
        <p:sp useBgFill="1">
          <p:nvSpPr>
            <p:cNvPr id="20" name="Freeform 19"/>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sz="1748">
                <a:solidFill>
                  <a:prstClr val="black"/>
                </a:solidFill>
              </a:endParaRPr>
            </a:p>
          </p:txBody>
        </p:sp>
      </p:grpSp>
      <p:sp>
        <p:nvSpPr>
          <p:cNvPr id="2" name="Vertical Title 1"/>
          <p:cNvSpPr>
            <a:spLocks noGrp="1"/>
          </p:cNvSpPr>
          <p:nvPr>
            <p:ph type="title" orient="vert"/>
          </p:nvPr>
        </p:nvSpPr>
        <p:spPr>
          <a:xfrm>
            <a:off x="6785927" y="1595939"/>
            <a:ext cx="2105978" cy="4946453"/>
          </a:xfrm>
        </p:spPr>
        <p:txBody>
          <a:bodyPr vert="eaVert" anchor="ctr"/>
          <a:lstStyle>
            <a:lvl1pPr algn="l">
              <a:defRPr>
                <a:solidFill>
                  <a:schemeClr val="tx2"/>
                </a:solidFill>
              </a:defRPr>
            </a:lvl1pPr>
          </a:lstStyle>
          <a:p>
            <a:r>
              <a:rPr lang="ja-JP" altLang="en-US" smtClean="0"/>
              <a:t>マスター タイトルの書式設定</a:t>
            </a:r>
            <a:endParaRPr lang="en-US" dirty="0"/>
          </a:p>
        </p:txBody>
      </p:sp>
      <p:sp>
        <p:nvSpPr>
          <p:cNvPr id="3" name="Vertical Text Placeholder 2"/>
          <p:cNvSpPr>
            <a:spLocks noGrp="1"/>
          </p:cNvSpPr>
          <p:nvPr>
            <p:ph type="body" orient="vert" idx="1"/>
          </p:nvPr>
        </p:nvSpPr>
        <p:spPr>
          <a:xfrm>
            <a:off x="467995" y="1595932"/>
            <a:ext cx="6161934" cy="4946454"/>
          </a:xfrm>
        </p:spPr>
        <p:txBody>
          <a:bodyPr vert="eaVert"/>
          <a:lstStyle>
            <a:lvl1pPr>
              <a:buClr>
                <a:schemeClr val="accent1"/>
              </a:buClr>
              <a:defRPr/>
            </a:lvl1pPr>
            <a:lvl2pPr>
              <a:buClr>
                <a:schemeClr val="accent1"/>
              </a:buClr>
              <a:defRPr/>
            </a:lvl2pPr>
            <a:lvl3pPr>
              <a:buClr>
                <a:schemeClr val="accent1"/>
              </a:buClr>
              <a:defRPr/>
            </a:lvl3pPr>
            <a:lvl4pPr>
              <a:buClr>
                <a:schemeClr val="accent1"/>
              </a:buClr>
              <a:defRPr/>
            </a:lvl4pPr>
            <a:lvl5pPr>
              <a:buClr>
                <a:schemeClr val="accent1"/>
              </a:buClr>
              <a:defRPr/>
            </a:lvl5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Tree>
    <p:extLst>
      <p:ext uri="{BB962C8B-B14F-4D97-AF65-F5344CB8AC3E}">
        <p14:creationId xmlns:p14="http://schemas.microsoft.com/office/powerpoint/2010/main" val="332587126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タイトル スライド">
    <p:spTree>
      <p:nvGrpSpPr>
        <p:cNvPr id="1" name=""/>
        <p:cNvGrpSpPr/>
        <p:nvPr/>
      </p:nvGrpSpPr>
      <p:grpSpPr>
        <a:xfrm>
          <a:off x="0" y="0"/>
          <a:ext cx="0" cy="0"/>
          <a:chOff x="0" y="0"/>
          <a:chExt cx="0" cy="0"/>
        </a:xfrm>
      </p:grpSpPr>
      <p:sp>
        <p:nvSpPr>
          <p:cNvPr id="11" name="Rectangle 10"/>
          <p:cNvSpPr/>
          <p:nvPr/>
        </p:nvSpPr>
        <p:spPr>
          <a:xfrm>
            <a:off x="0" y="4262563"/>
            <a:ext cx="9359900" cy="3297112"/>
          </a:xfrm>
          <a:prstGeom prst="rect">
            <a:avLst/>
          </a:prstGeom>
          <a:gradFill>
            <a:gsLst>
              <a:gs pos="0">
                <a:schemeClr val="bg1">
                  <a:alpha val="91000"/>
                </a:schemeClr>
              </a:gs>
              <a:gs pos="37000">
                <a:schemeClr val="bg1">
                  <a:alpha val="76000"/>
                </a:schemeClr>
              </a:gs>
              <a:gs pos="100000">
                <a:schemeClr val="bg2">
                  <a:alpha val="79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35980" fontAlgn="base">
              <a:spcBef>
                <a:spcPct val="0"/>
              </a:spcBef>
              <a:spcAft>
                <a:spcPct val="0"/>
              </a:spcAft>
            </a:pPr>
            <a:endParaRPr lang="en-US" sz="2866">
              <a:solidFill>
                <a:prstClr val="white"/>
              </a:solidFill>
            </a:endParaRPr>
          </a:p>
        </p:txBody>
      </p:sp>
      <p:sp>
        <p:nvSpPr>
          <p:cNvPr id="12" name="Rectangle 11"/>
          <p:cNvSpPr/>
          <p:nvPr/>
        </p:nvSpPr>
        <p:spPr>
          <a:xfrm>
            <a:off x="0" y="0"/>
            <a:ext cx="9359900" cy="4262563"/>
          </a:xfrm>
          <a:prstGeom prst="rect">
            <a:avLst/>
          </a:prstGeom>
          <a:gradFill flip="none" rotWithShape="1">
            <a:gsLst>
              <a:gs pos="0">
                <a:schemeClr val="bg1">
                  <a:alpha val="89000"/>
                </a:schemeClr>
              </a:gs>
              <a:gs pos="48000">
                <a:schemeClr val="bg1">
                  <a:alpha val="62000"/>
                </a:schemeClr>
              </a:gs>
              <a:gs pos="100000">
                <a:schemeClr val="bg2">
                  <a:alpha val="79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35980" fontAlgn="base">
              <a:spcBef>
                <a:spcPct val="0"/>
              </a:spcBef>
              <a:spcAft>
                <a:spcPct val="0"/>
              </a:spcAft>
            </a:pPr>
            <a:endParaRPr lang="en-US" sz="2866" dirty="0">
              <a:solidFill>
                <a:prstClr val="white"/>
              </a:solidFill>
            </a:endParaRPr>
          </a:p>
        </p:txBody>
      </p:sp>
      <p:sp>
        <p:nvSpPr>
          <p:cNvPr id="13" name="Rectangle 12"/>
          <p:cNvSpPr/>
          <p:nvPr/>
        </p:nvSpPr>
        <p:spPr>
          <a:xfrm>
            <a:off x="0" y="2923682"/>
            <a:ext cx="9359900" cy="2519892"/>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35980" fontAlgn="base">
              <a:spcBef>
                <a:spcPct val="0"/>
              </a:spcBef>
              <a:spcAft>
                <a:spcPct val="0"/>
              </a:spcAft>
            </a:pPr>
            <a:endParaRPr lang="en-US" sz="2866">
              <a:solidFill>
                <a:prstClr val="white"/>
              </a:solidFill>
            </a:endParaRPr>
          </a:p>
        </p:txBody>
      </p:sp>
      <p:sp>
        <p:nvSpPr>
          <p:cNvPr id="14" name="Oval 13"/>
          <p:cNvSpPr/>
          <p:nvPr/>
        </p:nvSpPr>
        <p:spPr>
          <a:xfrm>
            <a:off x="0" y="1763924"/>
            <a:ext cx="9359900" cy="5627758"/>
          </a:xfrm>
          <a:prstGeom prst="ellipse">
            <a:avLst/>
          </a:prstGeom>
          <a:gradFill flip="none" rotWithShape="1">
            <a:gsLst>
              <a:gs pos="0">
                <a:schemeClr val="bg1"/>
              </a:gs>
              <a:gs pos="54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35980" fontAlgn="base">
              <a:spcBef>
                <a:spcPct val="0"/>
              </a:spcBef>
              <a:spcAft>
                <a:spcPct val="0"/>
              </a:spcAft>
            </a:pPr>
            <a:endParaRPr lang="en-US" sz="2866">
              <a:solidFill>
                <a:prstClr val="white"/>
              </a:solidFill>
            </a:endParaRPr>
          </a:p>
        </p:txBody>
      </p:sp>
      <p:sp>
        <p:nvSpPr>
          <p:cNvPr id="3" name="Subtitle 2"/>
          <p:cNvSpPr>
            <a:spLocks noGrp="1"/>
          </p:cNvSpPr>
          <p:nvPr>
            <p:ph type="subTitle" idx="1"/>
          </p:nvPr>
        </p:nvSpPr>
        <p:spPr>
          <a:xfrm>
            <a:off x="1508593" y="5569588"/>
            <a:ext cx="5770106" cy="972373"/>
          </a:xfrm>
        </p:spPr>
        <p:txBody>
          <a:bodyPr>
            <a:normAutofit/>
          </a:bodyPr>
          <a:lstStyle>
            <a:lvl1pPr marL="0" indent="0" algn="l">
              <a:buNone/>
              <a:defRPr sz="2252">
                <a:solidFill>
                  <a:schemeClr val="tx2"/>
                </a:solidFill>
              </a:defRPr>
            </a:lvl1pPr>
            <a:lvl2pPr marL="467990" indent="0" algn="ctr">
              <a:buNone/>
              <a:defRPr>
                <a:solidFill>
                  <a:schemeClr val="tx1">
                    <a:tint val="75000"/>
                  </a:schemeClr>
                </a:solidFill>
              </a:defRPr>
            </a:lvl2pPr>
            <a:lvl3pPr marL="935980" indent="0" algn="ctr">
              <a:buNone/>
              <a:defRPr>
                <a:solidFill>
                  <a:schemeClr val="tx1">
                    <a:tint val="75000"/>
                  </a:schemeClr>
                </a:solidFill>
              </a:defRPr>
            </a:lvl3pPr>
            <a:lvl4pPr marL="1403970" indent="0" algn="ctr">
              <a:buNone/>
              <a:defRPr>
                <a:solidFill>
                  <a:schemeClr val="tx1">
                    <a:tint val="75000"/>
                  </a:schemeClr>
                </a:solidFill>
              </a:defRPr>
            </a:lvl4pPr>
            <a:lvl5pPr marL="1871960" indent="0" algn="ctr">
              <a:buNone/>
              <a:defRPr>
                <a:solidFill>
                  <a:schemeClr val="tx1">
                    <a:tint val="75000"/>
                  </a:schemeClr>
                </a:solidFill>
              </a:defRPr>
            </a:lvl5pPr>
            <a:lvl6pPr marL="2339950" indent="0" algn="ctr">
              <a:buNone/>
              <a:defRPr>
                <a:solidFill>
                  <a:schemeClr val="tx1">
                    <a:tint val="75000"/>
                  </a:schemeClr>
                </a:solidFill>
              </a:defRPr>
            </a:lvl6pPr>
            <a:lvl7pPr marL="2807940" indent="0" algn="ctr">
              <a:buNone/>
              <a:defRPr>
                <a:solidFill>
                  <a:schemeClr val="tx1">
                    <a:tint val="75000"/>
                  </a:schemeClr>
                </a:solidFill>
              </a:defRPr>
            </a:lvl7pPr>
            <a:lvl8pPr marL="3275929" indent="0" algn="ctr">
              <a:buNone/>
              <a:defRPr>
                <a:solidFill>
                  <a:schemeClr val="tx1">
                    <a:tint val="75000"/>
                  </a:schemeClr>
                </a:solidFill>
              </a:defRPr>
            </a:lvl8pPr>
            <a:lvl9pPr marL="3743919" indent="0" algn="ctr">
              <a:buNone/>
              <a:defRPr>
                <a:solidFill>
                  <a:schemeClr val="tx1">
                    <a:tint val="75000"/>
                  </a:schemeClr>
                </a:solidFill>
              </a:defRPr>
            </a:lvl9pPr>
          </a:lstStyle>
          <a:p>
            <a:r>
              <a:rPr lang="ja-JP" altLang="en-US" smtClean="0"/>
              <a:t>マスター サブタイトルの書式設定</a:t>
            </a:r>
            <a:endParaRPr lang="en-US" dirty="0"/>
          </a:p>
        </p:txBody>
      </p:sp>
      <p:sp>
        <p:nvSpPr>
          <p:cNvPr id="4" name="Date Placeholder 3"/>
          <p:cNvSpPr>
            <a:spLocks noGrp="1"/>
          </p:cNvSpPr>
          <p:nvPr>
            <p:ph type="dt" sz="half" idx="10"/>
          </p:nvPr>
        </p:nvSpPr>
        <p:spPr/>
        <p:txBody>
          <a:bodyPr/>
          <a:lstStyle/>
          <a:p>
            <a:pPr>
              <a:defRPr/>
            </a:pPr>
            <a:endParaRPr lang="ja-JP" altLang="en-US">
              <a:solidFill>
                <a:prstClr val="black">
                  <a:lumMod val="50000"/>
                  <a:lumOff val="50000"/>
                </a:prstClr>
              </a:solidFill>
            </a:endParaRPr>
          </a:p>
        </p:txBody>
      </p:sp>
      <p:sp>
        <p:nvSpPr>
          <p:cNvPr id="5" name="Footer Placeholder 4"/>
          <p:cNvSpPr>
            <a:spLocks noGrp="1"/>
          </p:cNvSpPr>
          <p:nvPr>
            <p:ph type="ftr" sz="quarter" idx="11"/>
          </p:nvPr>
        </p:nvSpPr>
        <p:spPr/>
        <p:txBody>
          <a:bodyPr/>
          <a:lstStyle/>
          <a:p>
            <a:pPr>
              <a:defRPr/>
            </a:pPr>
            <a:endParaRPr lang="ja-JP" altLang="en-US">
              <a:solidFill>
                <a:prstClr val="black">
                  <a:lumMod val="50000"/>
                  <a:lumOff val="50000"/>
                </a:prstClr>
              </a:solidFill>
            </a:endParaRPr>
          </a:p>
        </p:txBody>
      </p:sp>
      <p:sp>
        <p:nvSpPr>
          <p:cNvPr id="6" name="Slide Number Placeholder 5"/>
          <p:cNvSpPr>
            <a:spLocks noGrp="1"/>
          </p:cNvSpPr>
          <p:nvPr>
            <p:ph type="sldNum" sz="quarter" idx="12"/>
          </p:nvPr>
        </p:nvSpPr>
        <p:spPr/>
        <p:txBody>
          <a:bodyPr/>
          <a:lstStyle/>
          <a:p>
            <a:pPr>
              <a:defRPr/>
            </a:pPr>
            <a:fld id="{72A45B08-6138-4E9F-8AA0-A2159BA7A163}" type="slidenum">
              <a:rPr lang="ja-JP" altLang="en-US" smtClean="0">
                <a:solidFill>
                  <a:prstClr val="black">
                    <a:lumMod val="50000"/>
                    <a:lumOff val="50000"/>
                  </a:prstClr>
                </a:solidFill>
              </a:rPr>
              <a:pPr>
                <a:defRPr/>
              </a:pPr>
              <a:t>‹#›</a:t>
            </a:fld>
            <a:endParaRPr lang="ja-JP" altLang="en-US">
              <a:solidFill>
                <a:prstClr val="black">
                  <a:lumMod val="50000"/>
                  <a:lumOff val="50000"/>
                </a:prstClr>
              </a:solidFill>
            </a:endParaRPr>
          </a:p>
        </p:txBody>
      </p:sp>
      <p:sp>
        <p:nvSpPr>
          <p:cNvPr id="2" name="Title 1"/>
          <p:cNvSpPr>
            <a:spLocks noGrp="1"/>
          </p:cNvSpPr>
          <p:nvPr>
            <p:ph type="ctrTitle"/>
          </p:nvPr>
        </p:nvSpPr>
        <p:spPr>
          <a:xfrm>
            <a:off x="836913" y="3452770"/>
            <a:ext cx="7344769" cy="1976635"/>
          </a:xfrm>
          <a:effectLst/>
        </p:spPr>
        <p:txBody>
          <a:bodyPr>
            <a:noAutofit/>
          </a:bodyPr>
          <a:lstStyle>
            <a:lvl1pPr marL="655186" indent="-467990" algn="l">
              <a:defRPr sz="5527"/>
            </a:lvl1pPr>
          </a:lstStyle>
          <a:p>
            <a:r>
              <a:rPr lang="ja-JP" altLang="en-US" smtClean="0"/>
              <a:t>マスター タイトルの書式設定</a:t>
            </a:r>
            <a:endParaRPr lang="en-US" dirty="0"/>
          </a:p>
        </p:txBody>
      </p:sp>
    </p:spTree>
    <p:extLst>
      <p:ext uri="{BB962C8B-B14F-4D97-AF65-F5344CB8AC3E}">
        <p14:creationId xmlns:p14="http://schemas.microsoft.com/office/powerpoint/2010/main" val="689557346"/>
      </p:ext>
    </p:extLst>
  </p:cSld>
  <p:clrMapOvr>
    <a:masterClrMapping/>
  </p:clrMapOvr>
  <mc:AlternateContent xmlns:mc="http://schemas.openxmlformats.org/markup-compatibility/2006" xmlns:p14="http://schemas.microsoft.com/office/powerpoint/2010/main">
    <mc:Choice Requires="p14">
      <p:transition p14:dur="10">
        <p:wheel spokes="1"/>
      </p:transition>
    </mc:Choice>
    <mc:Fallback xmlns="">
      <p:transition>
        <p:wheel spokes="1"/>
      </p:transition>
    </mc:Fallback>
  </mc:AlternateContent>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pPr>
              <a:defRPr/>
            </a:pPr>
            <a:endParaRPr lang="ja-JP" altLang="en-US">
              <a:solidFill>
                <a:prstClr val="black">
                  <a:lumMod val="50000"/>
                  <a:lumOff val="50000"/>
                </a:prstClr>
              </a:solidFill>
            </a:endParaRPr>
          </a:p>
        </p:txBody>
      </p:sp>
      <p:sp>
        <p:nvSpPr>
          <p:cNvPr id="5" name="Footer Placeholder 4"/>
          <p:cNvSpPr>
            <a:spLocks noGrp="1"/>
          </p:cNvSpPr>
          <p:nvPr>
            <p:ph type="ftr" sz="quarter" idx="11"/>
          </p:nvPr>
        </p:nvSpPr>
        <p:spPr/>
        <p:txBody>
          <a:bodyPr/>
          <a:lstStyle/>
          <a:p>
            <a:pPr>
              <a:defRPr/>
            </a:pPr>
            <a:endParaRPr lang="ja-JP" altLang="en-US">
              <a:solidFill>
                <a:prstClr val="black">
                  <a:lumMod val="50000"/>
                  <a:lumOff val="50000"/>
                </a:prstClr>
              </a:solidFill>
            </a:endParaRPr>
          </a:p>
        </p:txBody>
      </p:sp>
      <p:sp>
        <p:nvSpPr>
          <p:cNvPr id="6" name="Slide Number Placeholder 5"/>
          <p:cNvSpPr>
            <a:spLocks noGrp="1"/>
          </p:cNvSpPr>
          <p:nvPr>
            <p:ph type="sldNum" sz="quarter" idx="12"/>
          </p:nvPr>
        </p:nvSpPr>
        <p:spPr/>
        <p:txBody>
          <a:bodyPr/>
          <a:lstStyle/>
          <a:p>
            <a:pPr>
              <a:defRPr/>
            </a:pPr>
            <a:fld id="{3257DEF4-5F90-4E8E-AEE8-83BB82BCD394}" type="slidenum">
              <a:rPr lang="ja-JP" altLang="en-US" smtClean="0">
                <a:solidFill>
                  <a:prstClr val="black">
                    <a:lumMod val="50000"/>
                    <a:lumOff val="50000"/>
                  </a:prstClr>
                </a:solidFill>
              </a:rPr>
              <a:pPr>
                <a:defRPr/>
              </a:pPr>
              <a:t>‹#›</a:t>
            </a:fld>
            <a:endParaRPr lang="ja-JP" altLang="en-US">
              <a:solidFill>
                <a:prstClr val="black">
                  <a:lumMod val="50000"/>
                  <a:lumOff val="50000"/>
                </a:prstClr>
              </a:solidFill>
            </a:endParaRPr>
          </a:p>
        </p:txBody>
      </p:sp>
      <p:sp>
        <p:nvSpPr>
          <p:cNvPr id="8" name="Title 7"/>
          <p:cNvSpPr>
            <a:spLocks noGrp="1"/>
          </p:cNvSpPr>
          <p:nvPr>
            <p:ph type="title"/>
          </p:nvPr>
        </p:nvSpPr>
        <p:spPr/>
        <p:txBody>
          <a:bodyPr/>
          <a:lstStyle/>
          <a:p>
            <a:r>
              <a:rPr lang="ja-JP" altLang="en-US" smtClean="0"/>
              <a:t>マスター タイトルの書式設定</a:t>
            </a:r>
            <a:endParaRPr lang="en-US"/>
          </a:p>
        </p:txBody>
      </p:sp>
      <p:sp>
        <p:nvSpPr>
          <p:cNvPr id="10" name="Content Placeholder 9"/>
          <p:cNvSpPr>
            <a:spLocks noGrp="1"/>
          </p:cNvSpPr>
          <p:nvPr>
            <p:ph sz="quarter" idx="13"/>
          </p:nvPr>
        </p:nvSpPr>
        <p:spPr>
          <a:xfrm>
            <a:off x="1169988" y="806366"/>
            <a:ext cx="6551930" cy="3830235"/>
          </a:xfrm>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Tree>
    <p:extLst>
      <p:ext uri="{BB962C8B-B14F-4D97-AF65-F5344CB8AC3E}">
        <p14:creationId xmlns:p14="http://schemas.microsoft.com/office/powerpoint/2010/main" val="2161800421"/>
      </p:ext>
    </p:extLst>
  </p:cSld>
  <p:clrMapOvr>
    <a:masterClrMapping/>
  </p:clrMapOvr>
  <mc:AlternateContent xmlns:mc="http://schemas.openxmlformats.org/markup-compatibility/2006" xmlns:p14="http://schemas.microsoft.com/office/powerpoint/2010/main">
    <mc:Choice Requires="p14">
      <p:transition p14:dur="10">
        <p:wheel spokes="1"/>
      </p:transition>
    </mc:Choice>
    <mc:Fallback xmlns="">
      <p:transition>
        <p:wheel spokes="1"/>
      </p:transition>
    </mc:Fallback>
  </mc:AlternateContent>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7" name="Rectangle 6"/>
          <p:cNvSpPr/>
          <p:nvPr/>
        </p:nvSpPr>
        <p:spPr>
          <a:xfrm>
            <a:off x="0" y="4262563"/>
            <a:ext cx="9359900" cy="3297112"/>
          </a:xfrm>
          <a:prstGeom prst="rect">
            <a:avLst/>
          </a:prstGeom>
          <a:gradFill>
            <a:gsLst>
              <a:gs pos="0">
                <a:schemeClr val="bg1">
                  <a:alpha val="92000"/>
                </a:schemeClr>
              </a:gs>
              <a:gs pos="37000">
                <a:schemeClr val="bg1">
                  <a:alpha val="77000"/>
                </a:schemeClr>
              </a:gs>
              <a:gs pos="100000">
                <a:schemeClr val="bg2">
                  <a:alpha val="80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35980" fontAlgn="base">
              <a:spcBef>
                <a:spcPct val="0"/>
              </a:spcBef>
              <a:spcAft>
                <a:spcPct val="0"/>
              </a:spcAft>
            </a:pPr>
            <a:endParaRPr lang="en-US" sz="2866">
              <a:solidFill>
                <a:prstClr val="white"/>
              </a:solidFill>
            </a:endParaRPr>
          </a:p>
        </p:txBody>
      </p:sp>
      <p:sp>
        <p:nvSpPr>
          <p:cNvPr id="8" name="Rectangle 7"/>
          <p:cNvSpPr/>
          <p:nvPr/>
        </p:nvSpPr>
        <p:spPr>
          <a:xfrm>
            <a:off x="0" y="0"/>
            <a:ext cx="9359900" cy="4262563"/>
          </a:xfrm>
          <a:prstGeom prst="rect">
            <a:avLst/>
          </a:prstGeom>
          <a:gradFill flip="none" rotWithShape="1">
            <a:gsLst>
              <a:gs pos="0">
                <a:schemeClr val="bg1">
                  <a:alpha val="90000"/>
                </a:schemeClr>
              </a:gs>
              <a:gs pos="48000">
                <a:schemeClr val="bg1">
                  <a:alpha val="63000"/>
                </a:schemeClr>
              </a:gs>
              <a:gs pos="100000">
                <a:schemeClr val="bg2">
                  <a:alpha val="8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35980" fontAlgn="base">
              <a:spcBef>
                <a:spcPct val="0"/>
              </a:spcBef>
              <a:spcAft>
                <a:spcPct val="0"/>
              </a:spcAft>
            </a:pPr>
            <a:endParaRPr lang="en-US" sz="2866" dirty="0">
              <a:solidFill>
                <a:prstClr val="white"/>
              </a:solidFill>
            </a:endParaRPr>
          </a:p>
        </p:txBody>
      </p:sp>
      <p:sp>
        <p:nvSpPr>
          <p:cNvPr id="9" name="Rectangle 8"/>
          <p:cNvSpPr/>
          <p:nvPr/>
        </p:nvSpPr>
        <p:spPr>
          <a:xfrm>
            <a:off x="0" y="2923682"/>
            <a:ext cx="9359900" cy="2519892"/>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35980" fontAlgn="base">
              <a:spcBef>
                <a:spcPct val="0"/>
              </a:spcBef>
              <a:spcAft>
                <a:spcPct val="0"/>
              </a:spcAft>
            </a:pPr>
            <a:endParaRPr lang="en-US" sz="2866">
              <a:solidFill>
                <a:prstClr val="white"/>
              </a:solidFill>
            </a:endParaRPr>
          </a:p>
        </p:txBody>
      </p:sp>
      <p:sp>
        <p:nvSpPr>
          <p:cNvPr id="10" name="Oval 9"/>
          <p:cNvSpPr/>
          <p:nvPr/>
        </p:nvSpPr>
        <p:spPr>
          <a:xfrm>
            <a:off x="0" y="1763924"/>
            <a:ext cx="9359900" cy="5627758"/>
          </a:xfrm>
          <a:prstGeom prst="ellipse">
            <a:avLst/>
          </a:prstGeom>
          <a:gradFill flip="none" rotWithShape="1">
            <a:gsLst>
              <a:gs pos="0">
                <a:schemeClr val="bg1"/>
              </a:gs>
              <a:gs pos="54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35980" fontAlgn="base">
              <a:spcBef>
                <a:spcPct val="0"/>
              </a:spcBef>
              <a:spcAft>
                <a:spcPct val="0"/>
              </a:spcAft>
            </a:pPr>
            <a:endParaRPr lang="en-US" sz="2866">
              <a:solidFill>
                <a:prstClr val="white"/>
              </a:solidFill>
            </a:endParaRPr>
          </a:p>
        </p:txBody>
      </p:sp>
      <p:sp>
        <p:nvSpPr>
          <p:cNvPr id="2" name="Title 1"/>
          <p:cNvSpPr>
            <a:spLocks noGrp="1"/>
          </p:cNvSpPr>
          <p:nvPr>
            <p:ph type="title"/>
          </p:nvPr>
        </p:nvSpPr>
        <p:spPr>
          <a:xfrm>
            <a:off x="2081201" y="2394942"/>
            <a:ext cx="6107546" cy="2671290"/>
          </a:xfrm>
          <a:effectLst/>
        </p:spPr>
        <p:txBody>
          <a:bodyPr anchor="b"/>
          <a:lstStyle>
            <a:lvl1pPr algn="r">
              <a:defRPr sz="4709" b="1" cap="none" baseline="0"/>
            </a:lvl1pPr>
          </a:lstStyle>
          <a:p>
            <a:r>
              <a:rPr lang="ja-JP" altLang="en-US" smtClean="0"/>
              <a:t>マスター タイトルの書式設定</a:t>
            </a:r>
            <a:endParaRPr lang="en-US" dirty="0"/>
          </a:p>
        </p:txBody>
      </p:sp>
      <p:sp>
        <p:nvSpPr>
          <p:cNvPr id="3" name="Text Placeholder 2"/>
          <p:cNvSpPr>
            <a:spLocks noGrp="1"/>
          </p:cNvSpPr>
          <p:nvPr>
            <p:ph type="body" idx="1"/>
          </p:nvPr>
        </p:nvSpPr>
        <p:spPr>
          <a:xfrm>
            <a:off x="2070195" y="5078928"/>
            <a:ext cx="6111464" cy="920940"/>
          </a:xfrm>
        </p:spPr>
        <p:txBody>
          <a:bodyPr anchor="t"/>
          <a:lstStyle>
            <a:lvl1pPr marL="0" indent="0" algn="r">
              <a:buNone/>
              <a:defRPr sz="2047">
                <a:solidFill>
                  <a:schemeClr val="tx2"/>
                </a:solidFill>
              </a:defRPr>
            </a:lvl1pPr>
            <a:lvl2pPr marL="467990" indent="0">
              <a:buNone/>
              <a:defRPr sz="1842">
                <a:solidFill>
                  <a:schemeClr val="tx1">
                    <a:tint val="75000"/>
                  </a:schemeClr>
                </a:solidFill>
              </a:defRPr>
            </a:lvl2pPr>
            <a:lvl3pPr marL="935980" indent="0">
              <a:buNone/>
              <a:defRPr sz="1638">
                <a:solidFill>
                  <a:schemeClr val="tx1">
                    <a:tint val="75000"/>
                  </a:schemeClr>
                </a:solidFill>
              </a:defRPr>
            </a:lvl3pPr>
            <a:lvl4pPr marL="1403970" indent="0">
              <a:buNone/>
              <a:defRPr sz="1433">
                <a:solidFill>
                  <a:schemeClr val="tx1">
                    <a:tint val="75000"/>
                  </a:schemeClr>
                </a:solidFill>
              </a:defRPr>
            </a:lvl4pPr>
            <a:lvl5pPr marL="1871960" indent="0">
              <a:buNone/>
              <a:defRPr sz="1433">
                <a:solidFill>
                  <a:schemeClr val="tx1">
                    <a:tint val="75000"/>
                  </a:schemeClr>
                </a:solidFill>
              </a:defRPr>
            </a:lvl5pPr>
            <a:lvl6pPr marL="2339950" indent="0">
              <a:buNone/>
              <a:defRPr sz="1433">
                <a:solidFill>
                  <a:schemeClr val="tx1">
                    <a:tint val="75000"/>
                  </a:schemeClr>
                </a:solidFill>
              </a:defRPr>
            </a:lvl6pPr>
            <a:lvl7pPr marL="2807940" indent="0">
              <a:buNone/>
              <a:defRPr sz="1433">
                <a:solidFill>
                  <a:schemeClr val="tx1">
                    <a:tint val="75000"/>
                  </a:schemeClr>
                </a:solidFill>
              </a:defRPr>
            </a:lvl7pPr>
            <a:lvl8pPr marL="3275929" indent="0">
              <a:buNone/>
              <a:defRPr sz="1433">
                <a:solidFill>
                  <a:schemeClr val="tx1">
                    <a:tint val="75000"/>
                  </a:schemeClr>
                </a:solidFill>
              </a:defRPr>
            </a:lvl8pPr>
            <a:lvl9pPr marL="3743919" indent="0">
              <a:buNone/>
              <a:defRPr sz="1433">
                <a:solidFill>
                  <a:schemeClr val="tx1">
                    <a:tint val="75000"/>
                  </a:schemeClr>
                </a:solidFill>
              </a:defRPr>
            </a:lvl9pPr>
          </a:lstStyle>
          <a:p>
            <a:pPr lvl="0"/>
            <a:r>
              <a:rPr lang="ja-JP" altLang="en-US" smtClean="0"/>
              <a:t>マスター テキストの書式設定</a:t>
            </a:r>
          </a:p>
        </p:txBody>
      </p:sp>
      <p:sp>
        <p:nvSpPr>
          <p:cNvPr id="4" name="Date Placeholder 3"/>
          <p:cNvSpPr>
            <a:spLocks noGrp="1"/>
          </p:cNvSpPr>
          <p:nvPr>
            <p:ph type="dt" sz="half" idx="10"/>
          </p:nvPr>
        </p:nvSpPr>
        <p:spPr/>
        <p:txBody>
          <a:bodyPr/>
          <a:lstStyle/>
          <a:p>
            <a:pPr>
              <a:defRPr/>
            </a:pPr>
            <a:endParaRPr lang="ja-JP" altLang="en-US">
              <a:solidFill>
                <a:prstClr val="black">
                  <a:lumMod val="50000"/>
                  <a:lumOff val="50000"/>
                </a:prstClr>
              </a:solidFill>
            </a:endParaRPr>
          </a:p>
        </p:txBody>
      </p:sp>
      <p:sp>
        <p:nvSpPr>
          <p:cNvPr id="5" name="Footer Placeholder 4"/>
          <p:cNvSpPr>
            <a:spLocks noGrp="1"/>
          </p:cNvSpPr>
          <p:nvPr>
            <p:ph type="ftr" sz="quarter" idx="11"/>
          </p:nvPr>
        </p:nvSpPr>
        <p:spPr/>
        <p:txBody>
          <a:bodyPr/>
          <a:lstStyle/>
          <a:p>
            <a:pPr>
              <a:defRPr/>
            </a:pPr>
            <a:endParaRPr lang="ja-JP" altLang="en-US">
              <a:solidFill>
                <a:prstClr val="black">
                  <a:lumMod val="50000"/>
                  <a:lumOff val="50000"/>
                </a:prstClr>
              </a:solidFill>
            </a:endParaRPr>
          </a:p>
        </p:txBody>
      </p:sp>
      <p:sp>
        <p:nvSpPr>
          <p:cNvPr id="6" name="Slide Number Placeholder 5"/>
          <p:cNvSpPr>
            <a:spLocks noGrp="1"/>
          </p:cNvSpPr>
          <p:nvPr>
            <p:ph type="sldNum" sz="quarter" idx="12"/>
          </p:nvPr>
        </p:nvSpPr>
        <p:spPr/>
        <p:txBody>
          <a:bodyPr/>
          <a:lstStyle/>
          <a:p>
            <a:pPr>
              <a:defRPr/>
            </a:pPr>
            <a:fld id="{D662851A-5B32-4120-9828-5AC9529B4D61}" type="slidenum">
              <a:rPr lang="ja-JP" altLang="en-US" smtClean="0">
                <a:solidFill>
                  <a:prstClr val="black">
                    <a:lumMod val="50000"/>
                    <a:lumOff val="50000"/>
                  </a:prstClr>
                </a:solidFill>
              </a:rPr>
              <a:pPr>
                <a:defRPr/>
              </a:pPr>
              <a:t>‹#›</a:t>
            </a:fld>
            <a:endParaRPr lang="ja-JP" altLang="en-US">
              <a:solidFill>
                <a:prstClr val="black">
                  <a:lumMod val="50000"/>
                  <a:lumOff val="50000"/>
                </a:prstClr>
              </a:solidFill>
            </a:endParaRPr>
          </a:p>
        </p:txBody>
      </p:sp>
    </p:spTree>
    <p:extLst>
      <p:ext uri="{BB962C8B-B14F-4D97-AF65-F5344CB8AC3E}">
        <p14:creationId xmlns:p14="http://schemas.microsoft.com/office/powerpoint/2010/main" val="2686895901"/>
      </p:ext>
    </p:extLst>
  </p:cSld>
  <p:clrMapOvr>
    <a:masterClrMapping/>
  </p:clrMapOvr>
  <mc:AlternateContent xmlns:mc="http://schemas.openxmlformats.org/markup-compatibility/2006" xmlns:p14="http://schemas.microsoft.com/office/powerpoint/2010/main">
    <mc:Choice Requires="p14">
      <p:transition p14:dur="10">
        <p:wheel spokes="1"/>
      </p:transition>
    </mc:Choice>
    <mc:Fallback xmlns="">
      <p:transition>
        <p:wheel spokes="1"/>
      </p:transition>
    </mc:Fallback>
  </mc:AlternateContent>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pPr>
              <a:defRPr/>
            </a:pPr>
            <a:endParaRPr lang="ja-JP" altLang="en-US">
              <a:solidFill>
                <a:prstClr val="black">
                  <a:lumMod val="50000"/>
                  <a:lumOff val="50000"/>
                </a:prstClr>
              </a:solidFill>
            </a:endParaRPr>
          </a:p>
        </p:txBody>
      </p:sp>
      <p:sp>
        <p:nvSpPr>
          <p:cNvPr id="6" name="Footer Placeholder 5"/>
          <p:cNvSpPr>
            <a:spLocks noGrp="1"/>
          </p:cNvSpPr>
          <p:nvPr>
            <p:ph type="ftr" sz="quarter" idx="11"/>
          </p:nvPr>
        </p:nvSpPr>
        <p:spPr/>
        <p:txBody>
          <a:bodyPr/>
          <a:lstStyle/>
          <a:p>
            <a:pPr>
              <a:defRPr/>
            </a:pPr>
            <a:endParaRPr lang="ja-JP" altLang="en-US">
              <a:solidFill>
                <a:prstClr val="black">
                  <a:lumMod val="50000"/>
                  <a:lumOff val="50000"/>
                </a:prstClr>
              </a:solidFill>
            </a:endParaRPr>
          </a:p>
        </p:txBody>
      </p:sp>
      <p:sp>
        <p:nvSpPr>
          <p:cNvPr id="7" name="Slide Number Placeholder 6"/>
          <p:cNvSpPr>
            <a:spLocks noGrp="1"/>
          </p:cNvSpPr>
          <p:nvPr>
            <p:ph type="sldNum" sz="quarter" idx="12"/>
          </p:nvPr>
        </p:nvSpPr>
        <p:spPr/>
        <p:txBody>
          <a:bodyPr/>
          <a:lstStyle/>
          <a:p>
            <a:pPr>
              <a:defRPr/>
            </a:pPr>
            <a:fld id="{BE36982E-2341-4106-AF75-166EE7E6ECEC}" type="slidenum">
              <a:rPr lang="ja-JP" altLang="en-US" smtClean="0">
                <a:solidFill>
                  <a:prstClr val="black">
                    <a:lumMod val="50000"/>
                    <a:lumOff val="50000"/>
                  </a:prstClr>
                </a:solidFill>
              </a:rPr>
              <a:pPr>
                <a:defRPr/>
              </a:pPr>
              <a:t>‹#›</a:t>
            </a:fld>
            <a:endParaRPr lang="ja-JP" altLang="en-US">
              <a:solidFill>
                <a:prstClr val="black">
                  <a:lumMod val="50000"/>
                  <a:lumOff val="50000"/>
                </a:prstClr>
              </a:solidFill>
            </a:endParaRPr>
          </a:p>
        </p:txBody>
      </p:sp>
      <p:sp>
        <p:nvSpPr>
          <p:cNvPr id="8" name="Title 7"/>
          <p:cNvSpPr>
            <a:spLocks noGrp="1"/>
          </p:cNvSpPr>
          <p:nvPr>
            <p:ph type="title"/>
          </p:nvPr>
        </p:nvSpPr>
        <p:spPr/>
        <p:txBody>
          <a:bodyPr/>
          <a:lstStyle/>
          <a:p>
            <a:r>
              <a:rPr lang="ja-JP" altLang="en-US" smtClean="0"/>
              <a:t>マスター タイトルの書式設定</a:t>
            </a:r>
            <a:endParaRPr lang="en-US"/>
          </a:p>
        </p:txBody>
      </p:sp>
      <p:sp>
        <p:nvSpPr>
          <p:cNvPr id="9" name="Content Placeholder 8"/>
          <p:cNvSpPr>
            <a:spLocks noGrp="1"/>
          </p:cNvSpPr>
          <p:nvPr>
            <p:ph sz="quarter" idx="13"/>
          </p:nvPr>
        </p:nvSpPr>
        <p:spPr>
          <a:xfrm>
            <a:off x="1169987" y="806364"/>
            <a:ext cx="3425723" cy="3830235"/>
          </a:xfrm>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a:p>
        </p:txBody>
      </p:sp>
      <p:sp>
        <p:nvSpPr>
          <p:cNvPr id="11" name="Content Placeholder 10"/>
          <p:cNvSpPr>
            <a:spLocks noGrp="1"/>
          </p:cNvSpPr>
          <p:nvPr>
            <p:ph sz="quarter" idx="14"/>
          </p:nvPr>
        </p:nvSpPr>
        <p:spPr>
          <a:xfrm>
            <a:off x="4754829" y="806366"/>
            <a:ext cx="3425723" cy="3830235"/>
          </a:xfrm>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a:p>
        </p:txBody>
      </p:sp>
    </p:spTree>
    <p:extLst>
      <p:ext uri="{BB962C8B-B14F-4D97-AF65-F5344CB8AC3E}">
        <p14:creationId xmlns:p14="http://schemas.microsoft.com/office/powerpoint/2010/main" val="1149655983"/>
      </p:ext>
    </p:extLst>
  </p:cSld>
  <p:clrMapOvr>
    <a:masterClrMapping/>
  </p:clrMapOvr>
  <mc:AlternateContent xmlns:mc="http://schemas.openxmlformats.org/markup-compatibility/2006" xmlns:p14="http://schemas.microsoft.com/office/powerpoint/2010/main">
    <mc:Choice Requires="p14">
      <p:transition p14:dur="10">
        <p:wheel spokes="1"/>
      </p:transition>
    </mc:Choice>
    <mc:Fallback xmlns="">
      <p:transition>
        <p:wheel spokes="1"/>
      </p:transition>
    </mc:Fallback>
  </mc:AlternateContent>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169988" y="806365"/>
            <a:ext cx="3425723" cy="705219"/>
          </a:xfrm>
        </p:spPr>
        <p:txBody>
          <a:bodyPr anchor="b">
            <a:noAutofit/>
          </a:bodyPr>
          <a:lstStyle>
            <a:lvl1pPr marL="0" indent="0" algn="ctr">
              <a:buNone/>
              <a:defRPr lang="en-US" sz="2457" b="1" i="0" kern="1200" dirty="0" smtClean="0">
                <a:gradFill>
                  <a:gsLst>
                    <a:gs pos="0">
                      <a:schemeClr val="tx1"/>
                    </a:gs>
                    <a:gs pos="40000">
                      <a:schemeClr val="tx1">
                        <a:lumMod val="75000"/>
                        <a:lumOff val="25000"/>
                      </a:schemeClr>
                    </a:gs>
                    <a:gs pos="100000">
                      <a:schemeClr val="tx2">
                        <a:alpha val="65000"/>
                      </a:schemeClr>
                    </a:gs>
                  </a:gsLst>
                  <a:lin ang="5400000" scaled="0"/>
                </a:gradFill>
                <a:effectLst/>
                <a:latin typeface="+mj-lt"/>
                <a:ea typeface="+mj-ea"/>
                <a:cs typeface="+mj-cs"/>
              </a:defRPr>
            </a:lvl1pPr>
            <a:lvl2pPr marL="467990" indent="0">
              <a:buNone/>
              <a:defRPr sz="2047" b="1"/>
            </a:lvl2pPr>
            <a:lvl3pPr marL="935980" indent="0">
              <a:buNone/>
              <a:defRPr sz="1842" b="1"/>
            </a:lvl3pPr>
            <a:lvl4pPr marL="1403970" indent="0">
              <a:buNone/>
              <a:defRPr sz="1638" b="1"/>
            </a:lvl4pPr>
            <a:lvl5pPr marL="1871960" indent="0">
              <a:buNone/>
              <a:defRPr sz="1638" b="1"/>
            </a:lvl5pPr>
            <a:lvl6pPr marL="2339950" indent="0">
              <a:buNone/>
              <a:defRPr sz="1638" b="1"/>
            </a:lvl6pPr>
            <a:lvl7pPr marL="2807940" indent="0">
              <a:buNone/>
              <a:defRPr sz="1638" b="1"/>
            </a:lvl7pPr>
            <a:lvl8pPr marL="3275929" indent="0">
              <a:buNone/>
              <a:defRPr sz="1638" b="1"/>
            </a:lvl8pPr>
            <a:lvl9pPr marL="3743919" indent="0">
              <a:buNone/>
              <a:defRPr sz="1638" b="1"/>
            </a:lvl9pPr>
          </a:lstStyle>
          <a:p>
            <a:pPr lvl="0"/>
            <a:r>
              <a:rPr lang="ja-JP" altLang="en-US" smtClean="0"/>
              <a:t>マスター テキストの書式設定</a:t>
            </a:r>
          </a:p>
        </p:txBody>
      </p:sp>
      <p:sp>
        <p:nvSpPr>
          <p:cNvPr id="4" name="Content Placeholder 3"/>
          <p:cNvSpPr>
            <a:spLocks noGrp="1"/>
          </p:cNvSpPr>
          <p:nvPr>
            <p:ph sz="half" idx="2"/>
          </p:nvPr>
        </p:nvSpPr>
        <p:spPr>
          <a:xfrm>
            <a:off x="1183752" y="1543601"/>
            <a:ext cx="3425723" cy="3023870"/>
          </a:xfrm>
        </p:spPr>
        <p:txBody>
          <a:bodyPr>
            <a:normAutofit/>
          </a:bodyPr>
          <a:lstStyle>
            <a:lvl1pPr>
              <a:defRPr sz="1842"/>
            </a:lvl1pPr>
            <a:lvl2pPr>
              <a:defRPr sz="1842"/>
            </a:lvl2pPr>
            <a:lvl3pPr>
              <a:defRPr sz="1638"/>
            </a:lvl3pPr>
            <a:lvl4pPr>
              <a:defRPr sz="1638"/>
            </a:lvl4pPr>
            <a:lvl5pPr>
              <a:defRPr sz="1638"/>
            </a:lvl5pPr>
            <a:lvl6pPr>
              <a:defRPr sz="1638"/>
            </a:lvl6pPr>
            <a:lvl7pPr>
              <a:defRPr sz="1638"/>
            </a:lvl7pPr>
            <a:lvl8pPr>
              <a:defRPr sz="1638"/>
            </a:lvl8pPr>
            <a:lvl9pPr>
              <a:defRPr sz="1638"/>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5" name="Text Placeholder 4"/>
          <p:cNvSpPr>
            <a:spLocks noGrp="1"/>
          </p:cNvSpPr>
          <p:nvPr>
            <p:ph type="body" sz="quarter" idx="3"/>
          </p:nvPr>
        </p:nvSpPr>
        <p:spPr>
          <a:xfrm>
            <a:off x="4757030" y="806365"/>
            <a:ext cx="3425723" cy="705219"/>
          </a:xfrm>
        </p:spPr>
        <p:txBody>
          <a:bodyPr anchor="b">
            <a:noAutofit/>
          </a:bodyPr>
          <a:lstStyle>
            <a:lvl1pPr marL="0" indent="0" algn="ctr">
              <a:buNone/>
              <a:defRPr lang="en-US" sz="2457" b="1" i="0" kern="1200" dirty="0" smtClean="0">
                <a:gradFill>
                  <a:gsLst>
                    <a:gs pos="0">
                      <a:schemeClr val="tx1"/>
                    </a:gs>
                    <a:gs pos="40000">
                      <a:schemeClr val="tx1">
                        <a:lumMod val="75000"/>
                        <a:lumOff val="25000"/>
                      </a:schemeClr>
                    </a:gs>
                    <a:gs pos="100000">
                      <a:schemeClr val="tx2">
                        <a:alpha val="65000"/>
                      </a:schemeClr>
                    </a:gs>
                  </a:gsLst>
                  <a:lin ang="5400000" scaled="0"/>
                </a:gradFill>
                <a:effectLst/>
                <a:latin typeface="+mj-lt"/>
                <a:ea typeface="+mj-ea"/>
                <a:cs typeface="+mj-cs"/>
              </a:defRPr>
            </a:lvl1pPr>
            <a:lvl2pPr marL="467990" indent="0">
              <a:buNone/>
              <a:defRPr sz="2047" b="1"/>
            </a:lvl2pPr>
            <a:lvl3pPr marL="935980" indent="0">
              <a:buNone/>
              <a:defRPr sz="1842" b="1"/>
            </a:lvl3pPr>
            <a:lvl4pPr marL="1403970" indent="0">
              <a:buNone/>
              <a:defRPr sz="1638" b="1"/>
            </a:lvl4pPr>
            <a:lvl5pPr marL="1871960" indent="0">
              <a:buNone/>
              <a:defRPr sz="1638" b="1"/>
            </a:lvl5pPr>
            <a:lvl6pPr marL="2339950" indent="0">
              <a:buNone/>
              <a:defRPr sz="1638" b="1"/>
            </a:lvl6pPr>
            <a:lvl7pPr marL="2807940" indent="0">
              <a:buNone/>
              <a:defRPr sz="1638" b="1"/>
            </a:lvl7pPr>
            <a:lvl8pPr marL="3275929" indent="0">
              <a:buNone/>
              <a:defRPr sz="1638" b="1"/>
            </a:lvl8pPr>
            <a:lvl9pPr marL="3743919" indent="0">
              <a:buNone/>
              <a:defRPr sz="1638" b="1"/>
            </a:lvl9pPr>
          </a:lstStyle>
          <a:p>
            <a:pPr marL="0" lvl="0" indent="0" algn="ctr" defTabSz="935980" rtl="0" eaLnBrk="1" latinLnBrk="0" hangingPunct="1">
              <a:spcBef>
                <a:spcPct val="20000"/>
              </a:spcBef>
              <a:spcAft>
                <a:spcPts val="307"/>
              </a:spcAft>
              <a:buClr>
                <a:schemeClr val="accent6">
                  <a:lumMod val="75000"/>
                </a:schemeClr>
              </a:buClr>
              <a:buSzPct val="130000"/>
              <a:buFont typeface="Georgia" pitchFamily="18" charset="0"/>
              <a:buNone/>
            </a:pPr>
            <a:r>
              <a:rPr lang="ja-JP" altLang="en-US" smtClean="0"/>
              <a:t>マスター テキストの書式設定</a:t>
            </a:r>
          </a:p>
        </p:txBody>
      </p:sp>
      <p:sp>
        <p:nvSpPr>
          <p:cNvPr id="6" name="Content Placeholder 5"/>
          <p:cNvSpPr>
            <a:spLocks noGrp="1"/>
          </p:cNvSpPr>
          <p:nvPr>
            <p:ph sz="quarter" idx="4"/>
          </p:nvPr>
        </p:nvSpPr>
        <p:spPr>
          <a:xfrm>
            <a:off x="4754699" y="1542174"/>
            <a:ext cx="3425723" cy="3023870"/>
          </a:xfrm>
        </p:spPr>
        <p:txBody>
          <a:bodyPr>
            <a:normAutofit/>
          </a:bodyPr>
          <a:lstStyle>
            <a:lvl1pPr>
              <a:defRPr sz="1842"/>
            </a:lvl1pPr>
            <a:lvl2pPr>
              <a:defRPr sz="1842"/>
            </a:lvl2pPr>
            <a:lvl3pPr>
              <a:defRPr sz="1638"/>
            </a:lvl3pPr>
            <a:lvl4pPr>
              <a:defRPr sz="1638"/>
            </a:lvl4pPr>
            <a:lvl5pPr>
              <a:defRPr sz="1638"/>
            </a:lvl5pPr>
            <a:lvl6pPr>
              <a:defRPr sz="1638"/>
            </a:lvl6pPr>
            <a:lvl7pPr>
              <a:defRPr sz="1638"/>
            </a:lvl7pPr>
            <a:lvl8pPr>
              <a:defRPr sz="1638"/>
            </a:lvl8pPr>
            <a:lvl9pPr>
              <a:defRPr sz="1638"/>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7" name="Date Placeholder 6"/>
          <p:cNvSpPr>
            <a:spLocks noGrp="1"/>
          </p:cNvSpPr>
          <p:nvPr>
            <p:ph type="dt" sz="half" idx="10"/>
          </p:nvPr>
        </p:nvSpPr>
        <p:spPr/>
        <p:txBody>
          <a:bodyPr/>
          <a:lstStyle/>
          <a:p>
            <a:pPr>
              <a:defRPr/>
            </a:pPr>
            <a:endParaRPr lang="ja-JP" altLang="en-US">
              <a:solidFill>
                <a:prstClr val="black">
                  <a:lumMod val="50000"/>
                  <a:lumOff val="50000"/>
                </a:prstClr>
              </a:solidFill>
            </a:endParaRPr>
          </a:p>
        </p:txBody>
      </p:sp>
      <p:sp>
        <p:nvSpPr>
          <p:cNvPr id="8" name="Footer Placeholder 7"/>
          <p:cNvSpPr>
            <a:spLocks noGrp="1"/>
          </p:cNvSpPr>
          <p:nvPr>
            <p:ph type="ftr" sz="quarter" idx="11"/>
          </p:nvPr>
        </p:nvSpPr>
        <p:spPr/>
        <p:txBody>
          <a:bodyPr/>
          <a:lstStyle/>
          <a:p>
            <a:pPr>
              <a:defRPr/>
            </a:pPr>
            <a:endParaRPr lang="ja-JP" altLang="en-US">
              <a:solidFill>
                <a:prstClr val="black">
                  <a:lumMod val="50000"/>
                  <a:lumOff val="50000"/>
                </a:prstClr>
              </a:solidFill>
            </a:endParaRPr>
          </a:p>
        </p:txBody>
      </p:sp>
      <p:sp>
        <p:nvSpPr>
          <p:cNvPr id="9" name="Slide Number Placeholder 8"/>
          <p:cNvSpPr>
            <a:spLocks noGrp="1"/>
          </p:cNvSpPr>
          <p:nvPr>
            <p:ph type="sldNum" sz="quarter" idx="12"/>
          </p:nvPr>
        </p:nvSpPr>
        <p:spPr/>
        <p:txBody>
          <a:bodyPr/>
          <a:lstStyle/>
          <a:p>
            <a:pPr>
              <a:defRPr/>
            </a:pPr>
            <a:fld id="{A6DB376C-C685-49DA-95FE-B5AAD89D4029}" type="slidenum">
              <a:rPr lang="ja-JP" altLang="en-US" smtClean="0">
                <a:solidFill>
                  <a:prstClr val="black">
                    <a:lumMod val="50000"/>
                    <a:lumOff val="50000"/>
                  </a:prstClr>
                </a:solidFill>
              </a:rPr>
              <a:pPr>
                <a:defRPr/>
              </a:pPr>
              <a:t>‹#›</a:t>
            </a:fld>
            <a:endParaRPr lang="ja-JP" altLang="en-US">
              <a:solidFill>
                <a:prstClr val="black">
                  <a:lumMod val="50000"/>
                  <a:lumOff val="50000"/>
                </a:prstClr>
              </a:solidFill>
            </a:endParaRPr>
          </a:p>
        </p:txBody>
      </p:sp>
      <p:sp>
        <p:nvSpPr>
          <p:cNvPr id="10" name="Title 9"/>
          <p:cNvSpPr>
            <a:spLocks noGrp="1"/>
          </p:cNvSpPr>
          <p:nvPr>
            <p:ph type="title"/>
          </p:nvPr>
        </p:nvSpPr>
        <p:spPr/>
        <p:txBody>
          <a:bodyPr/>
          <a:lstStyle/>
          <a:p>
            <a:r>
              <a:rPr lang="ja-JP" altLang="en-US" smtClean="0"/>
              <a:t>マスター タイトルの書式設定</a:t>
            </a:r>
            <a:endParaRPr lang="en-US" dirty="0"/>
          </a:p>
        </p:txBody>
      </p:sp>
    </p:spTree>
    <p:extLst>
      <p:ext uri="{BB962C8B-B14F-4D97-AF65-F5344CB8AC3E}">
        <p14:creationId xmlns:p14="http://schemas.microsoft.com/office/powerpoint/2010/main" val="2055295332"/>
      </p:ext>
    </p:extLst>
  </p:cSld>
  <p:clrMapOvr>
    <a:masterClrMapping/>
  </p:clrMapOvr>
  <mc:AlternateContent xmlns:mc="http://schemas.openxmlformats.org/markup-compatibility/2006" xmlns:p14="http://schemas.microsoft.com/office/powerpoint/2010/main">
    <mc:Choice Requires="p14">
      <p:transition p14:dur="10">
        <p:wheel spokes="1"/>
      </p:transition>
    </mc:Choice>
    <mc:Fallback xmlns="">
      <p:transition>
        <p:wheel spokes="1"/>
      </p:transition>
    </mc:Fallback>
  </mc:AlternateContent>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smtClean="0"/>
              <a:t>マスター タイトルの書式設定</a:t>
            </a:r>
            <a:endParaRPr lang="en-US" dirty="0"/>
          </a:p>
        </p:txBody>
      </p:sp>
      <p:sp>
        <p:nvSpPr>
          <p:cNvPr id="3" name="Date Placeholder 2"/>
          <p:cNvSpPr>
            <a:spLocks noGrp="1"/>
          </p:cNvSpPr>
          <p:nvPr>
            <p:ph type="dt" sz="half" idx="10"/>
          </p:nvPr>
        </p:nvSpPr>
        <p:spPr/>
        <p:txBody>
          <a:bodyPr/>
          <a:lstStyle/>
          <a:p>
            <a:pPr>
              <a:defRPr/>
            </a:pPr>
            <a:endParaRPr lang="ja-JP" altLang="en-US">
              <a:solidFill>
                <a:prstClr val="black">
                  <a:lumMod val="50000"/>
                  <a:lumOff val="50000"/>
                </a:prstClr>
              </a:solidFill>
            </a:endParaRPr>
          </a:p>
        </p:txBody>
      </p:sp>
      <p:sp>
        <p:nvSpPr>
          <p:cNvPr id="4" name="Footer Placeholder 3"/>
          <p:cNvSpPr>
            <a:spLocks noGrp="1"/>
          </p:cNvSpPr>
          <p:nvPr>
            <p:ph type="ftr" sz="quarter" idx="11"/>
          </p:nvPr>
        </p:nvSpPr>
        <p:spPr/>
        <p:txBody>
          <a:bodyPr/>
          <a:lstStyle/>
          <a:p>
            <a:pPr>
              <a:defRPr/>
            </a:pPr>
            <a:endParaRPr lang="ja-JP" altLang="en-US">
              <a:solidFill>
                <a:prstClr val="black">
                  <a:lumMod val="50000"/>
                  <a:lumOff val="50000"/>
                </a:prstClr>
              </a:solidFill>
            </a:endParaRPr>
          </a:p>
        </p:txBody>
      </p:sp>
      <p:sp>
        <p:nvSpPr>
          <p:cNvPr id="5" name="Slide Number Placeholder 4"/>
          <p:cNvSpPr>
            <a:spLocks noGrp="1"/>
          </p:cNvSpPr>
          <p:nvPr>
            <p:ph type="sldNum" sz="quarter" idx="12"/>
          </p:nvPr>
        </p:nvSpPr>
        <p:spPr/>
        <p:txBody>
          <a:bodyPr/>
          <a:lstStyle/>
          <a:p>
            <a:pPr>
              <a:defRPr/>
            </a:pPr>
            <a:fld id="{7E5EC498-7EE5-42A1-994E-5D94450D37D1}" type="slidenum">
              <a:rPr lang="ja-JP" altLang="en-US" smtClean="0">
                <a:solidFill>
                  <a:prstClr val="black">
                    <a:lumMod val="50000"/>
                    <a:lumOff val="50000"/>
                  </a:prstClr>
                </a:solidFill>
              </a:rPr>
              <a:pPr>
                <a:defRPr/>
              </a:pPr>
              <a:t>‹#›</a:t>
            </a:fld>
            <a:endParaRPr lang="ja-JP" altLang="en-US">
              <a:solidFill>
                <a:prstClr val="black">
                  <a:lumMod val="50000"/>
                  <a:lumOff val="50000"/>
                </a:prstClr>
              </a:solidFill>
            </a:endParaRPr>
          </a:p>
        </p:txBody>
      </p:sp>
    </p:spTree>
    <p:extLst>
      <p:ext uri="{BB962C8B-B14F-4D97-AF65-F5344CB8AC3E}">
        <p14:creationId xmlns:p14="http://schemas.microsoft.com/office/powerpoint/2010/main" val="3945161370"/>
      </p:ext>
    </p:extLst>
  </p:cSld>
  <p:clrMapOvr>
    <a:masterClrMapping/>
  </p:clrMapOvr>
  <mc:AlternateContent xmlns:mc="http://schemas.openxmlformats.org/markup-compatibility/2006" xmlns:p14="http://schemas.microsoft.com/office/powerpoint/2010/main">
    <mc:Choice Requires="p14">
      <p:transition p14:dur="10">
        <p:wheel spokes="1"/>
      </p:transition>
    </mc:Choice>
    <mc:Fallback xmlns="">
      <p:transition>
        <p:wheel spokes="1"/>
      </p:transition>
    </mc:Fallback>
  </mc:AlternateContent>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endParaRPr lang="ja-JP" altLang="en-US">
              <a:solidFill>
                <a:prstClr val="black">
                  <a:lumMod val="50000"/>
                  <a:lumOff val="50000"/>
                </a:prstClr>
              </a:solidFill>
            </a:endParaRPr>
          </a:p>
        </p:txBody>
      </p:sp>
      <p:sp>
        <p:nvSpPr>
          <p:cNvPr id="3" name="Footer Placeholder 2"/>
          <p:cNvSpPr>
            <a:spLocks noGrp="1"/>
          </p:cNvSpPr>
          <p:nvPr>
            <p:ph type="ftr" sz="quarter" idx="11"/>
          </p:nvPr>
        </p:nvSpPr>
        <p:spPr/>
        <p:txBody>
          <a:bodyPr/>
          <a:lstStyle/>
          <a:p>
            <a:pPr>
              <a:defRPr/>
            </a:pPr>
            <a:endParaRPr lang="ja-JP" altLang="en-US">
              <a:solidFill>
                <a:prstClr val="black">
                  <a:lumMod val="50000"/>
                  <a:lumOff val="50000"/>
                </a:prstClr>
              </a:solidFill>
            </a:endParaRPr>
          </a:p>
        </p:txBody>
      </p:sp>
      <p:sp>
        <p:nvSpPr>
          <p:cNvPr id="4" name="Slide Number Placeholder 3"/>
          <p:cNvSpPr>
            <a:spLocks noGrp="1"/>
          </p:cNvSpPr>
          <p:nvPr>
            <p:ph type="sldNum" sz="quarter" idx="12"/>
          </p:nvPr>
        </p:nvSpPr>
        <p:spPr/>
        <p:txBody>
          <a:bodyPr/>
          <a:lstStyle/>
          <a:p>
            <a:pPr>
              <a:defRPr/>
            </a:pPr>
            <a:fld id="{454BBF3D-B9C2-486F-A1E6-FD86BAD5F8A8}" type="slidenum">
              <a:rPr lang="ja-JP" altLang="en-US" smtClean="0">
                <a:solidFill>
                  <a:prstClr val="black">
                    <a:lumMod val="50000"/>
                    <a:lumOff val="50000"/>
                  </a:prstClr>
                </a:solidFill>
              </a:rPr>
              <a:pPr>
                <a:defRPr/>
              </a:pPr>
              <a:t>‹#›</a:t>
            </a:fld>
            <a:endParaRPr lang="ja-JP" altLang="en-US">
              <a:solidFill>
                <a:prstClr val="black">
                  <a:lumMod val="50000"/>
                  <a:lumOff val="50000"/>
                </a:prstClr>
              </a:solidFill>
            </a:endParaRPr>
          </a:p>
        </p:txBody>
      </p:sp>
    </p:spTree>
    <p:extLst>
      <p:ext uri="{BB962C8B-B14F-4D97-AF65-F5344CB8AC3E}">
        <p14:creationId xmlns:p14="http://schemas.microsoft.com/office/powerpoint/2010/main" val="970529733"/>
      </p:ext>
    </p:extLst>
  </p:cSld>
  <p:clrMapOvr>
    <a:masterClrMapping/>
  </p:clrMapOvr>
  <mc:AlternateContent xmlns:mc="http://schemas.openxmlformats.org/markup-compatibility/2006" xmlns:p14="http://schemas.microsoft.com/office/powerpoint/2010/main">
    <mc:Choice Requires="p14">
      <p:transition p14:dur="10">
        <p:wheel spokes="1"/>
      </p:transition>
    </mc:Choice>
    <mc:Fallback xmlns="">
      <p:transition>
        <p:wheel spokes="1"/>
      </p:transition>
    </mc:Fallback>
  </mc:AlternateContent>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858907" y="2435989"/>
            <a:ext cx="3721937" cy="1387255"/>
          </a:xfrm>
          <a:effectLst/>
        </p:spPr>
        <p:txBody>
          <a:bodyPr anchor="b">
            <a:noAutofit/>
          </a:bodyPr>
          <a:lstStyle>
            <a:lvl1pPr marL="233995" indent="-233995" algn="l">
              <a:defRPr sz="2866" b="1">
                <a:effectLst/>
              </a:defRPr>
            </a:lvl1pPr>
          </a:lstStyle>
          <a:p>
            <a:r>
              <a:rPr lang="ja-JP" altLang="en-US" smtClean="0"/>
              <a:t>マスター タイトルの書式設定</a:t>
            </a:r>
            <a:endParaRPr lang="en-US" dirty="0"/>
          </a:p>
        </p:txBody>
      </p:sp>
      <p:sp>
        <p:nvSpPr>
          <p:cNvPr id="3" name="Content Placeholder 2"/>
          <p:cNvSpPr>
            <a:spLocks noGrp="1"/>
          </p:cNvSpPr>
          <p:nvPr>
            <p:ph idx="1"/>
          </p:nvPr>
        </p:nvSpPr>
        <p:spPr>
          <a:xfrm>
            <a:off x="4701981" y="806366"/>
            <a:ext cx="4111933" cy="5395533"/>
          </a:xfrm>
        </p:spPr>
        <p:txBody>
          <a:bodyPr anchor="ctr"/>
          <a:lstStyle>
            <a:lvl1pPr>
              <a:defRPr sz="2252"/>
            </a:lvl1pPr>
            <a:lvl2pPr>
              <a:defRPr sz="2047"/>
            </a:lvl2pPr>
            <a:lvl3pPr>
              <a:defRPr sz="1842"/>
            </a:lvl3pPr>
            <a:lvl4pPr>
              <a:defRPr sz="1638"/>
            </a:lvl4pPr>
            <a:lvl5pPr>
              <a:defRPr sz="1433"/>
            </a:lvl5pPr>
            <a:lvl6pPr>
              <a:defRPr sz="2047"/>
            </a:lvl6pPr>
            <a:lvl7pPr>
              <a:defRPr sz="2047"/>
            </a:lvl7pPr>
            <a:lvl8pPr>
              <a:defRPr sz="2047"/>
            </a:lvl8pPr>
            <a:lvl9pPr>
              <a:defRPr sz="2047"/>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Text Placeholder 3"/>
          <p:cNvSpPr>
            <a:spLocks noGrp="1"/>
          </p:cNvSpPr>
          <p:nvPr>
            <p:ph type="body" sz="half" idx="2"/>
          </p:nvPr>
        </p:nvSpPr>
        <p:spPr>
          <a:xfrm>
            <a:off x="1101165" y="3855679"/>
            <a:ext cx="3468670" cy="2358422"/>
          </a:xfrm>
        </p:spPr>
        <p:txBody>
          <a:bodyPr/>
          <a:lstStyle>
            <a:lvl1pPr marL="0" indent="0">
              <a:buNone/>
              <a:defRPr sz="1433"/>
            </a:lvl1pPr>
            <a:lvl2pPr marL="467990" indent="0">
              <a:buNone/>
              <a:defRPr sz="1228"/>
            </a:lvl2pPr>
            <a:lvl3pPr marL="935980" indent="0">
              <a:buNone/>
              <a:defRPr sz="1024"/>
            </a:lvl3pPr>
            <a:lvl4pPr marL="1403970" indent="0">
              <a:buNone/>
              <a:defRPr sz="921"/>
            </a:lvl4pPr>
            <a:lvl5pPr marL="1871960" indent="0">
              <a:buNone/>
              <a:defRPr sz="921"/>
            </a:lvl5pPr>
            <a:lvl6pPr marL="2339950" indent="0">
              <a:buNone/>
              <a:defRPr sz="921"/>
            </a:lvl6pPr>
            <a:lvl7pPr marL="2807940" indent="0">
              <a:buNone/>
              <a:defRPr sz="921"/>
            </a:lvl7pPr>
            <a:lvl8pPr marL="3275929" indent="0">
              <a:buNone/>
              <a:defRPr sz="921"/>
            </a:lvl8pPr>
            <a:lvl9pPr marL="3743919" indent="0">
              <a:buNone/>
              <a:defRPr sz="921"/>
            </a:lvl9pPr>
          </a:lstStyle>
          <a:p>
            <a:pPr lvl="0"/>
            <a:r>
              <a:rPr lang="ja-JP" altLang="en-US" smtClean="0"/>
              <a:t>マスター テキストの書式設定</a:t>
            </a:r>
          </a:p>
        </p:txBody>
      </p:sp>
      <p:sp>
        <p:nvSpPr>
          <p:cNvPr id="5" name="Date Placeholder 4"/>
          <p:cNvSpPr>
            <a:spLocks noGrp="1"/>
          </p:cNvSpPr>
          <p:nvPr>
            <p:ph type="dt" sz="half" idx="10"/>
          </p:nvPr>
        </p:nvSpPr>
        <p:spPr/>
        <p:txBody>
          <a:bodyPr/>
          <a:lstStyle/>
          <a:p>
            <a:pPr>
              <a:defRPr/>
            </a:pPr>
            <a:endParaRPr lang="ja-JP" altLang="en-US">
              <a:solidFill>
                <a:prstClr val="black">
                  <a:lumMod val="50000"/>
                  <a:lumOff val="50000"/>
                </a:prstClr>
              </a:solidFill>
            </a:endParaRPr>
          </a:p>
        </p:txBody>
      </p:sp>
      <p:sp>
        <p:nvSpPr>
          <p:cNvPr id="6" name="Footer Placeholder 5"/>
          <p:cNvSpPr>
            <a:spLocks noGrp="1"/>
          </p:cNvSpPr>
          <p:nvPr>
            <p:ph type="ftr" sz="quarter" idx="11"/>
          </p:nvPr>
        </p:nvSpPr>
        <p:spPr/>
        <p:txBody>
          <a:bodyPr/>
          <a:lstStyle/>
          <a:p>
            <a:pPr>
              <a:defRPr/>
            </a:pPr>
            <a:endParaRPr lang="ja-JP" altLang="en-US">
              <a:solidFill>
                <a:prstClr val="black">
                  <a:lumMod val="50000"/>
                  <a:lumOff val="50000"/>
                </a:prstClr>
              </a:solidFill>
            </a:endParaRPr>
          </a:p>
        </p:txBody>
      </p:sp>
      <p:sp>
        <p:nvSpPr>
          <p:cNvPr id="7" name="Slide Number Placeholder 6"/>
          <p:cNvSpPr>
            <a:spLocks noGrp="1"/>
          </p:cNvSpPr>
          <p:nvPr>
            <p:ph type="sldNum" sz="quarter" idx="12"/>
          </p:nvPr>
        </p:nvSpPr>
        <p:spPr/>
        <p:txBody>
          <a:bodyPr/>
          <a:lstStyle/>
          <a:p>
            <a:pPr>
              <a:defRPr/>
            </a:pPr>
            <a:fld id="{FD0FF0C7-A283-4DAF-A200-FA96508891FB}" type="slidenum">
              <a:rPr lang="ja-JP" altLang="en-US" smtClean="0">
                <a:solidFill>
                  <a:prstClr val="black">
                    <a:lumMod val="50000"/>
                    <a:lumOff val="50000"/>
                  </a:prstClr>
                </a:solidFill>
              </a:rPr>
              <a:pPr>
                <a:defRPr/>
              </a:pPr>
              <a:t>‹#›</a:t>
            </a:fld>
            <a:endParaRPr lang="ja-JP" altLang="en-US">
              <a:solidFill>
                <a:prstClr val="black">
                  <a:lumMod val="50000"/>
                  <a:lumOff val="50000"/>
                </a:prstClr>
              </a:solidFill>
            </a:endParaRPr>
          </a:p>
        </p:txBody>
      </p:sp>
    </p:spTree>
    <p:extLst>
      <p:ext uri="{BB962C8B-B14F-4D97-AF65-F5344CB8AC3E}">
        <p14:creationId xmlns:p14="http://schemas.microsoft.com/office/powerpoint/2010/main" val="1888749115"/>
      </p:ext>
    </p:extLst>
  </p:cSld>
  <p:clrMapOvr>
    <a:masterClrMapping/>
  </p:clrMapOvr>
  <mc:AlternateContent xmlns:mc="http://schemas.openxmlformats.org/markup-compatibility/2006" xmlns:p14="http://schemas.microsoft.com/office/powerpoint/2010/main">
    <mc:Choice Requires="p14">
      <p:transition p14:dur="10">
        <p:wheel spokes="1"/>
      </p:transition>
    </mc:Choice>
    <mc:Fallback xmlns="">
      <p:transition>
        <p:wheel spokes="1"/>
      </p:transition>
    </mc:Fallback>
  </mc:AlternateContent>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a:p>
        </p:txBody>
      </p:sp>
      <p:sp>
        <p:nvSpPr>
          <p:cNvPr id="4" name="Date Placeholder 3"/>
          <p:cNvSpPr>
            <a:spLocks noGrp="1"/>
          </p:cNvSpPr>
          <p:nvPr>
            <p:ph type="dt" sz="half" idx="10"/>
          </p:nvPr>
        </p:nvSpPr>
        <p:spPr/>
        <p:txBody>
          <a:bodyPr/>
          <a:lstStyle/>
          <a:p>
            <a:fld id="{1BB9995C-E9D3-4995-A454-BBEF6E6A8FC2}" type="datetimeFigureOut">
              <a:rPr lang="ja-JP" altLang="en-US" smtClean="0">
                <a:solidFill>
                  <a:srgbClr val="073E87"/>
                </a:solidFill>
              </a:rPr>
              <a:pPr/>
              <a:t>2017/7/10</a:t>
            </a:fld>
            <a:endParaRPr lang="ja-JP" altLang="en-US">
              <a:solidFill>
                <a:srgbClr val="073E87"/>
              </a:solidFill>
            </a:endParaRPr>
          </a:p>
        </p:txBody>
      </p:sp>
      <p:sp>
        <p:nvSpPr>
          <p:cNvPr id="5" name="Footer Placeholder 4"/>
          <p:cNvSpPr>
            <a:spLocks noGrp="1"/>
          </p:cNvSpPr>
          <p:nvPr>
            <p:ph type="ftr" sz="quarter" idx="11"/>
          </p:nvPr>
        </p:nvSpPr>
        <p:spPr/>
        <p:txBody>
          <a:bodyPr/>
          <a:lstStyle/>
          <a:p>
            <a:endParaRPr lang="ja-JP" altLang="en-US">
              <a:solidFill>
                <a:srgbClr val="073E87"/>
              </a:solidFill>
            </a:endParaRPr>
          </a:p>
        </p:txBody>
      </p:sp>
      <p:sp>
        <p:nvSpPr>
          <p:cNvPr id="6" name="Slide Number Placeholder 5"/>
          <p:cNvSpPr>
            <a:spLocks noGrp="1"/>
          </p:cNvSpPr>
          <p:nvPr>
            <p:ph type="sldNum" sz="quarter" idx="12"/>
          </p:nvPr>
        </p:nvSpPr>
        <p:spPr/>
        <p:txBody>
          <a:bodyPr/>
          <a:lstStyle/>
          <a:p>
            <a:fld id="{C9F3B1E6-B141-41D2-866E-F1C14754FFBF}" type="slidenum">
              <a:rPr lang="ja-JP" altLang="en-US" smtClean="0">
                <a:solidFill>
                  <a:srgbClr val="073E87"/>
                </a:solidFill>
              </a:rPr>
              <a:pPr/>
              <a:t>‹#›</a:t>
            </a:fld>
            <a:endParaRPr lang="ja-JP" altLang="en-US">
              <a:solidFill>
                <a:srgbClr val="073E87"/>
              </a:solidFill>
            </a:endParaRPr>
          </a:p>
        </p:txBody>
      </p:sp>
      <p:sp>
        <p:nvSpPr>
          <p:cNvPr id="7" name="Title 6"/>
          <p:cNvSpPr>
            <a:spLocks noGrp="1"/>
          </p:cNvSpPr>
          <p:nvPr>
            <p:ph type="title"/>
          </p:nvPr>
        </p:nvSpPr>
        <p:spPr/>
        <p:txBody>
          <a:bodyPr/>
          <a:lstStyle/>
          <a:p>
            <a:r>
              <a:rPr lang="ja-JP" altLang="en-US" smtClean="0"/>
              <a:t>マスター タイトルの書式設定</a:t>
            </a:r>
            <a:endParaRPr lang="en-US"/>
          </a:p>
        </p:txBody>
      </p:sp>
    </p:spTree>
    <p:extLst>
      <p:ext uri="{BB962C8B-B14F-4D97-AF65-F5344CB8AC3E}">
        <p14:creationId xmlns:p14="http://schemas.microsoft.com/office/powerpoint/2010/main" val="302307367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picTx" preserve="1">
  <p:cSld name="タイトル付きの図">
    <p:spTree>
      <p:nvGrpSpPr>
        <p:cNvPr id="1" name=""/>
        <p:cNvGrpSpPr/>
        <p:nvPr/>
      </p:nvGrpSpPr>
      <p:grpSpPr>
        <a:xfrm>
          <a:off x="0" y="0"/>
          <a:ext cx="0" cy="0"/>
          <a:chOff x="0" y="0"/>
          <a:chExt cx="0" cy="0"/>
        </a:xfrm>
      </p:grpSpPr>
      <p:sp>
        <p:nvSpPr>
          <p:cNvPr id="8" name="Rectangle 7"/>
          <p:cNvSpPr/>
          <p:nvPr/>
        </p:nvSpPr>
        <p:spPr>
          <a:xfrm>
            <a:off x="0" y="4262563"/>
            <a:ext cx="9359900" cy="3297112"/>
          </a:xfrm>
          <a:prstGeom prst="rect">
            <a:avLst/>
          </a:prstGeom>
          <a:gradFill>
            <a:gsLst>
              <a:gs pos="0">
                <a:schemeClr val="bg1">
                  <a:alpha val="92000"/>
                </a:schemeClr>
              </a:gs>
              <a:gs pos="37000">
                <a:schemeClr val="bg1">
                  <a:alpha val="77000"/>
                </a:schemeClr>
              </a:gs>
              <a:gs pos="100000">
                <a:schemeClr val="bg2">
                  <a:alpha val="80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35980" fontAlgn="base">
              <a:spcBef>
                <a:spcPct val="0"/>
              </a:spcBef>
              <a:spcAft>
                <a:spcPct val="0"/>
              </a:spcAft>
            </a:pPr>
            <a:endParaRPr lang="en-US" sz="2866">
              <a:solidFill>
                <a:prstClr val="white"/>
              </a:solidFill>
            </a:endParaRPr>
          </a:p>
        </p:txBody>
      </p:sp>
      <p:sp>
        <p:nvSpPr>
          <p:cNvPr id="9" name="Rectangle 8"/>
          <p:cNvSpPr/>
          <p:nvPr/>
        </p:nvSpPr>
        <p:spPr>
          <a:xfrm>
            <a:off x="0" y="0"/>
            <a:ext cx="9359900" cy="4262563"/>
          </a:xfrm>
          <a:prstGeom prst="rect">
            <a:avLst/>
          </a:prstGeom>
          <a:gradFill flip="none" rotWithShape="1">
            <a:gsLst>
              <a:gs pos="0">
                <a:schemeClr val="bg1">
                  <a:alpha val="90000"/>
                </a:schemeClr>
              </a:gs>
              <a:gs pos="48000">
                <a:schemeClr val="bg1">
                  <a:alpha val="63000"/>
                </a:schemeClr>
              </a:gs>
              <a:gs pos="100000">
                <a:schemeClr val="bg2">
                  <a:alpha val="8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35980" fontAlgn="base">
              <a:spcBef>
                <a:spcPct val="0"/>
              </a:spcBef>
              <a:spcAft>
                <a:spcPct val="0"/>
              </a:spcAft>
            </a:pPr>
            <a:endParaRPr lang="en-US" sz="2866" dirty="0">
              <a:solidFill>
                <a:prstClr val="white"/>
              </a:solidFill>
            </a:endParaRPr>
          </a:p>
        </p:txBody>
      </p:sp>
      <p:sp>
        <p:nvSpPr>
          <p:cNvPr id="10" name="Rectangle 9"/>
          <p:cNvSpPr/>
          <p:nvPr/>
        </p:nvSpPr>
        <p:spPr>
          <a:xfrm>
            <a:off x="0" y="2923682"/>
            <a:ext cx="9359900" cy="2519892"/>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35980" fontAlgn="base">
              <a:spcBef>
                <a:spcPct val="0"/>
              </a:spcBef>
              <a:spcAft>
                <a:spcPct val="0"/>
              </a:spcAft>
            </a:pPr>
            <a:endParaRPr lang="en-US" sz="2866">
              <a:solidFill>
                <a:prstClr val="white"/>
              </a:solidFill>
            </a:endParaRPr>
          </a:p>
        </p:txBody>
      </p:sp>
      <p:sp>
        <p:nvSpPr>
          <p:cNvPr id="11" name="Oval 10"/>
          <p:cNvSpPr/>
          <p:nvPr/>
        </p:nvSpPr>
        <p:spPr>
          <a:xfrm>
            <a:off x="0" y="1763924"/>
            <a:ext cx="9359900" cy="5627758"/>
          </a:xfrm>
          <a:prstGeom prst="ellipse">
            <a:avLst/>
          </a:prstGeom>
          <a:gradFill flip="none" rotWithShape="1">
            <a:gsLst>
              <a:gs pos="0">
                <a:schemeClr val="bg1"/>
              </a:gs>
              <a:gs pos="54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35980" fontAlgn="base">
              <a:spcBef>
                <a:spcPct val="0"/>
              </a:spcBef>
              <a:spcAft>
                <a:spcPct val="0"/>
              </a:spcAft>
            </a:pPr>
            <a:endParaRPr lang="en-US" sz="2866">
              <a:solidFill>
                <a:prstClr val="white"/>
              </a:solidFill>
            </a:endParaRPr>
          </a:p>
        </p:txBody>
      </p:sp>
      <p:sp>
        <p:nvSpPr>
          <p:cNvPr id="3" name="Picture Placeholder 2"/>
          <p:cNvSpPr>
            <a:spLocks noGrp="1"/>
          </p:cNvSpPr>
          <p:nvPr>
            <p:ph type="pic" idx="1"/>
          </p:nvPr>
        </p:nvSpPr>
        <p:spPr>
          <a:xfrm>
            <a:off x="4580839" y="1259946"/>
            <a:ext cx="4211955" cy="3447827"/>
          </a:xfrm>
          <a:prstGeom prst="roundRect">
            <a:avLst>
              <a:gd name="adj" fmla="val 4230"/>
            </a:avLst>
          </a:prstGeom>
          <a:solidFill>
            <a:schemeClr val="bg2">
              <a:lumMod val="90000"/>
            </a:schemeClr>
          </a:solidFill>
          <a:effectLst>
            <a:reflection blurRad="4350" stA="23000" endA="300" endPos="28000" dir="5400000" sy="-100000" algn="bl" rotWithShape="0"/>
          </a:effectLst>
          <a:scene3d>
            <a:camera prst="perspectiveContrastingLeftFacing" fov="1800000">
              <a:rot lat="300000" lon="2100000" rev="0"/>
            </a:camera>
            <a:lightRig rig="balanced" dir="t"/>
          </a:scene3d>
          <a:sp3d>
            <a:bevelT w="50800" h="50800"/>
          </a:sp3d>
        </p:spPr>
        <p:txBody>
          <a:bodyPr>
            <a:normAutofit/>
            <a:flatTx/>
          </a:bodyPr>
          <a:lstStyle>
            <a:lvl1pPr marL="0" indent="0" algn="ctr">
              <a:buNone/>
              <a:defRPr sz="2047"/>
            </a:lvl1pPr>
            <a:lvl2pPr marL="467990" indent="0">
              <a:buNone/>
              <a:defRPr sz="2866"/>
            </a:lvl2pPr>
            <a:lvl3pPr marL="935980" indent="0">
              <a:buNone/>
              <a:defRPr sz="2457"/>
            </a:lvl3pPr>
            <a:lvl4pPr marL="1403970" indent="0">
              <a:buNone/>
              <a:defRPr sz="2047"/>
            </a:lvl4pPr>
            <a:lvl5pPr marL="1871960" indent="0">
              <a:buNone/>
              <a:defRPr sz="2047"/>
            </a:lvl5pPr>
            <a:lvl6pPr marL="2339950" indent="0">
              <a:buNone/>
              <a:defRPr sz="2047"/>
            </a:lvl6pPr>
            <a:lvl7pPr marL="2807940" indent="0">
              <a:buNone/>
              <a:defRPr sz="2047"/>
            </a:lvl7pPr>
            <a:lvl8pPr marL="3275929" indent="0">
              <a:buNone/>
              <a:defRPr sz="2047"/>
            </a:lvl8pPr>
            <a:lvl9pPr marL="3743919" indent="0">
              <a:buNone/>
              <a:defRPr sz="2047"/>
            </a:lvl9pPr>
          </a:lstStyle>
          <a:p>
            <a:r>
              <a:rPr lang="ja-JP" altLang="en-US" smtClean="0"/>
              <a:t>アイコンをクリックして図を追加</a:t>
            </a:r>
            <a:endParaRPr lang="en-US" dirty="0"/>
          </a:p>
        </p:txBody>
      </p:sp>
      <p:sp>
        <p:nvSpPr>
          <p:cNvPr id="4" name="Text Placeholder 3"/>
          <p:cNvSpPr>
            <a:spLocks noGrp="1"/>
          </p:cNvSpPr>
          <p:nvPr>
            <p:ph type="body" sz="half" idx="2"/>
          </p:nvPr>
        </p:nvSpPr>
        <p:spPr>
          <a:xfrm>
            <a:off x="898615" y="1113874"/>
            <a:ext cx="3781336" cy="2384329"/>
          </a:xfrm>
        </p:spPr>
        <p:txBody>
          <a:bodyPr anchor="b"/>
          <a:lstStyle>
            <a:lvl1pPr marL="187196" indent="-187196">
              <a:buFont typeface="Georgia" pitchFamily="18" charset="0"/>
              <a:buChar char="*"/>
              <a:defRPr sz="1638"/>
            </a:lvl1pPr>
            <a:lvl2pPr marL="467990" indent="0">
              <a:buNone/>
              <a:defRPr sz="1228"/>
            </a:lvl2pPr>
            <a:lvl3pPr marL="935980" indent="0">
              <a:buNone/>
              <a:defRPr sz="1024"/>
            </a:lvl3pPr>
            <a:lvl4pPr marL="1403970" indent="0">
              <a:buNone/>
              <a:defRPr sz="921"/>
            </a:lvl4pPr>
            <a:lvl5pPr marL="1871960" indent="0">
              <a:buNone/>
              <a:defRPr sz="921"/>
            </a:lvl5pPr>
            <a:lvl6pPr marL="2339950" indent="0">
              <a:buNone/>
              <a:defRPr sz="921"/>
            </a:lvl6pPr>
            <a:lvl7pPr marL="2807940" indent="0">
              <a:buNone/>
              <a:defRPr sz="921"/>
            </a:lvl7pPr>
            <a:lvl8pPr marL="3275929" indent="0">
              <a:buNone/>
              <a:defRPr sz="921"/>
            </a:lvl8pPr>
            <a:lvl9pPr marL="3743919" indent="0">
              <a:buNone/>
              <a:defRPr sz="921"/>
            </a:lvl9pPr>
          </a:lstStyle>
          <a:p>
            <a:pPr lvl="0"/>
            <a:r>
              <a:rPr lang="ja-JP" altLang="en-US" smtClean="0"/>
              <a:t>マスター テキストの書式設定</a:t>
            </a:r>
          </a:p>
        </p:txBody>
      </p:sp>
      <p:sp>
        <p:nvSpPr>
          <p:cNvPr id="5" name="Date Placeholder 4"/>
          <p:cNvSpPr>
            <a:spLocks noGrp="1"/>
          </p:cNvSpPr>
          <p:nvPr>
            <p:ph type="dt" sz="half" idx="10"/>
          </p:nvPr>
        </p:nvSpPr>
        <p:spPr/>
        <p:txBody>
          <a:bodyPr/>
          <a:lstStyle/>
          <a:p>
            <a:pPr>
              <a:defRPr/>
            </a:pPr>
            <a:endParaRPr lang="ja-JP" altLang="en-US">
              <a:solidFill>
                <a:prstClr val="black">
                  <a:lumMod val="50000"/>
                  <a:lumOff val="50000"/>
                </a:prstClr>
              </a:solidFill>
            </a:endParaRPr>
          </a:p>
        </p:txBody>
      </p:sp>
      <p:sp>
        <p:nvSpPr>
          <p:cNvPr id="6" name="Footer Placeholder 5"/>
          <p:cNvSpPr>
            <a:spLocks noGrp="1"/>
          </p:cNvSpPr>
          <p:nvPr>
            <p:ph type="ftr" sz="quarter" idx="11"/>
          </p:nvPr>
        </p:nvSpPr>
        <p:spPr/>
        <p:txBody>
          <a:bodyPr/>
          <a:lstStyle/>
          <a:p>
            <a:pPr>
              <a:defRPr/>
            </a:pPr>
            <a:endParaRPr lang="ja-JP" altLang="en-US">
              <a:solidFill>
                <a:prstClr val="black">
                  <a:lumMod val="50000"/>
                  <a:lumOff val="50000"/>
                </a:prstClr>
              </a:solidFill>
            </a:endParaRPr>
          </a:p>
        </p:txBody>
      </p:sp>
      <p:sp>
        <p:nvSpPr>
          <p:cNvPr id="7" name="Slide Number Placeholder 6"/>
          <p:cNvSpPr>
            <a:spLocks noGrp="1"/>
          </p:cNvSpPr>
          <p:nvPr>
            <p:ph type="sldNum" sz="quarter" idx="12"/>
          </p:nvPr>
        </p:nvSpPr>
        <p:spPr/>
        <p:txBody>
          <a:bodyPr/>
          <a:lstStyle/>
          <a:p>
            <a:pPr>
              <a:defRPr/>
            </a:pPr>
            <a:fld id="{C0484672-842F-49EF-83F3-6A583B67F137}" type="slidenum">
              <a:rPr lang="ja-JP" altLang="en-US" smtClean="0">
                <a:solidFill>
                  <a:prstClr val="black">
                    <a:lumMod val="50000"/>
                    <a:lumOff val="50000"/>
                  </a:prstClr>
                </a:solidFill>
              </a:rPr>
              <a:pPr>
                <a:defRPr/>
              </a:pPr>
              <a:t>‹#›</a:t>
            </a:fld>
            <a:endParaRPr lang="ja-JP" altLang="en-US">
              <a:solidFill>
                <a:prstClr val="black">
                  <a:lumMod val="50000"/>
                  <a:lumOff val="50000"/>
                </a:prstClr>
              </a:solidFill>
            </a:endParaRPr>
          </a:p>
        </p:txBody>
      </p:sp>
      <p:sp>
        <p:nvSpPr>
          <p:cNvPr id="2" name="Title 1"/>
          <p:cNvSpPr>
            <a:spLocks noGrp="1"/>
          </p:cNvSpPr>
          <p:nvPr>
            <p:ph type="title"/>
          </p:nvPr>
        </p:nvSpPr>
        <p:spPr>
          <a:xfrm>
            <a:off x="744440" y="4921197"/>
            <a:ext cx="6534260" cy="1259946"/>
          </a:xfrm>
        </p:spPr>
        <p:txBody>
          <a:bodyPr anchor="b">
            <a:noAutofit/>
          </a:bodyPr>
          <a:lstStyle>
            <a:lvl1pPr algn="l">
              <a:defRPr sz="4709" b="1"/>
            </a:lvl1pPr>
          </a:lstStyle>
          <a:p>
            <a:r>
              <a:rPr lang="ja-JP" altLang="en-US" smtClean="0"/>
              <a:t>マスター タイトルの書式設定</a:t>
            </a:r>
            <a:endParaRPr lang="en-US" dirty="0"/>
          </a:p>
        </p:txBody>
      </p:sp>
    </p:spTree>
    <p:extLst>
      <p:ext uri="{BB962C8B-B14F-4D97-AF65-F5344CB8AC3E}">
        <p14:creationId xmlns:p14="http://schemas.microsoft.com/office/powerpoint/2010/main" val="1711936109"/>
      </p:ext>
    </p:extLst>
  </p:cSld>
  <p:clrMapOvr>
    <a:masterClrMapping/>
  </p:clrMapOvr>
  <mc:AlternateContent xmlns:mc="http://schemas.openxmlformats.org/markup-compatibility/2006" xmlns:p14="http://schemas.microsoft.com/office/powerpoint/2010/main">
    <mc:Choice Requires="p14">
      <p:transition p14:dur="10">
        <p:wheel spokes="1"/>
      </p:transition>
    </mc:Choice>
    <mc:Fallback xmlns="">
      <p:transition>
        <p:wheel spokes="1"/>
      </p:transition>
    </mc:Fallback>
  </mc:AlternateContent>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smtClean="0"/>
              <a:t>マスター タイトルの書式設定</a:t>
            </a:r>
            <a:endParaRPr lang="en-US"/>
          </a:p>
        </p:txBody>
      </p:sp>
      <p:sp>
        <p:nvSpPr>
          <p:cNvPr id="3" name="Vertical Text Placeholder 2"/>
          <p:cNvSpPr>
            <a:spLocks noGrp="1"/>
          </p:cNvSpPr>
          <p:nvPr>
            <p:ph type="body" orient="vert" idx="1"/>
          </p:nvPr>
        </p:nvSpPr>
        <p:spPr>
          <a:xfrm>
            <a:off x="1949979" y="806364"/>
            <a:ext cx="6551930" cy="3830235"/>
          </a:xfrm>
        </p:spPr>
        <p:txBody>
          <a:bodyPr vert="eaVert"/>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a:p>
        </p:txBody>
      </p:sp>
      <p:sp>
        <p:nvSpPr>
          <p:cNvPr id="4" name="Date Placeholder 3"/>
          <p:cNvSpPr>
            <a:spLocks noGrp="1"/>
          </p:cNvSpPr>
          <p:nvPr>
            <p:ph type="dt" sz="half" idx="10"/>
          </p:nvPr>
        </p:nvSpPr>
        <p:spPr/>
        <p:txBody>
          <a:bodyPr/>
          <a:lstStyle/>
          <a:p>
            <a:pPr>
              <a:defRPr/>
            </a:pPr>
            <a:endParaRPr lang="ja-JP" altLang="en-US">
              <a:solidFill>
                <a:prstClr val="black">
                  <a:lumMod val="50000"/>
                  <a:lumOff val="50000"/>
                </a:prstClr>
              </a:solidFill>
            </a:endParaRPr>
          </a:p>
        </p:txBody>
      </p:sp>
      <p:sp>
        <p:nvSpPr>
          <p:cNvPr id="5" name="Footer Placeholder 4"/>
          <p:cNvSpPr>
            <a:spLocks noGrp="1"/>
          </p:cNvSpPr>
          <p:nvPr>
            <p:ph type="ftr" sz="quarter" idx="11"/>
          </p:nvPr>
        </p:nvSpPr>
        <p:spPr/>
        <p:txBody>
          <a:bodyPr/>
          <a:lstStyle/>
          <a:p>
            <a:pPr>
              <a:defRPr/>
            </a:pPr>
            <a:endParaRPr lang="ja-JP" altLang="en-US">
              <a:solidFill>
                <a:prstClr val="black">
                  <a:lumMod val="50000"/>
                  <a:lumOff val="50000"/>
                </a:prstClr>
              </a:solidFill>
            </a:endParaRPr>
          </a:p>
        </p:txBody>
      </p:sp>
      <p:sp>
        <p:nvSpPr>
          <p:cNvPr id="6" name="Slide Number Placeholder 5"/>
          <p:cNvSpPr>
            <a:spLocks noGrp="1"/>
          </p:cNvSpPr>
          <p:nvPr>
            <p:ph type="sldNum" sz="quarter" idx="12"/>
          </p:nvPr>
        </p:nvSpPr>
        <p:spPr/>
        <p:txBody>
          <a:bodyPr/>
          <a:lstStyle/>
          <a:p>
            <a:pPr>
              <a:defRPr/>
            </a:pPr>
            <a:fld id="{1B17558B-B0A9-4129-AFC0-E824EBD8B1EB}" type="slidenum">
              <a:rPr lang="ja-JP" altLang="en-US" smtClean="0">
                <a:solidFill>
                  <a:prstClr val="black">
                    <a:lumMod val="50000"/>
                    <a:lumOff val="50000"/>
                  </a:prstClr>
                </a:solidFill>
              </a:rPr>
              <a:pPr>
                <a:defRPr/>
              </a:pPr>
              <a:t>‹#›</a:t>
            </a:fld>
            <a:endParaRPr lang="ja-JP" altLang="en-US">
              <a:solidFill>
                <a:prstClr val="black">
                  <a:lumMod val="50000"/>
                  <a:lumOff val="50000"/>
                </a:prstClr>
              </a:solidFill>
            </a:endParaRPr>
          </a:p>
        </p:txBody>
      </p:sp>
    </p:spTree>
    <p:extLst>
      <p:ext uri="{BB962C8B-B14F-4D97-AF65-F5344CB8AC3E}">
        <p14:creationId xmlns:p14="http://schemas.microsoft.com/office/powerpoint/2010/main" val="3713896642"/>
      </p:ext>
    </p:extLst>
  </p:cSld>
  <p:clrMapOvr>
    <a:masterClrMapping/>
  </p:clrMapOvr>
  <mc:AlternateContent xmlns:mc="http://schemas.openxmlformats.org/markup-compatibility/2006" xmlns:p14="http://schemas.microsoft.com/office/powerpoint/2010/main">
    <mc:Choice Requires="p14">
      <p:transition p14:dur="10">
        <p:wheel spokes="1"/>
      </p:transition>
    </mc:Choice>
    <mc:Fallback xmlns="">
      <p:transition>
        <p:wheel spokes="1"/>
      </p:transition>
    </mc:Fallback>
  </mc:AlternateContent>
  <p:timing>
    <p:tnLst>
      <p:par>
        <p:cT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180999" y="415041"/>
            <a:ext cx="2105978" cy="5774299"/>
          </a:xfrm>
          <a:effectLst/>
        </p:spPr>
        <p:txBody>
          <a:bodyPr vert="eaVert"/>
          <a:lstStyle>
            <a:lvl1pPr algn="l">
              <a:defRPr/>
            </a:lvl1pPr>
          </a:lstStyle>
          <a:p>
            <a:r>
              <a:rPr lang="ja-JP" altLang="en-US" smtClean="0"/>
              <a:t>マスター タイトルの書式設定</a:t>
            </a:r>
            <a:endParaRPr lang="en-US"/>
          </a:p>
        </p:txBody>
      </p:sp>
      <p:sp>
        <p:nvSpPr>
          <p:cNvPr id="3" name="Vertical Text Placeholder 2"/>
          <p:cNvSpPr>
            <a:spLocks noGrp="1"/>
          </p:cNvSpPr>
          <p:nvPr>
            <p:ph type="body" orient="vert" idx="1"/>
          </p:nvPr>
        </p:nvSpPr>
        <p:spPr>
          <a:xfrm>
            <a:off x="3402604" y="806365"/>
            <a:ext cx="4943312" cy="5395532"/>
          </a:xfrm>
        </p:spPr>
        <p:txBody>
          <a:bodyPr vert="eaVert"/>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Date Placeholder 3"/>
          <p:cNvSpPr>
            <a:spLocks noGrp="1"/>
          </p:cNvSpPr>
          <p:nvPr>
            <p:ph type="dt" sz="half" idx="10"/>
          </p:nvPr>
        </p:nvSpPr>
        <p:spPr/>
        <p:txBody>
          <a:bodyPr/>
          <a:lstStyle/>
          <a:p>
            <a:pPr>
              <a:defRPr/>
            </a:pPr>
            <a:endParaRPr lang="ja-JP" altLang="en-US">
              <a:solidFill>
                <a:prstClr val="black">
                  <a:lumMod val="50000"/>
                  <a:lumOff val="50000"/>
                </a:prstClr>
              </a:solidFill>
            </a:endParaRPr>
          </a:p>
        </p:txBody>
      </p:sp>
      <p:sp>
        <p:nvSpPr>
          <p:cNvPr id="5" name="Footer Placeholder 4"/>
          <p:cNvSpPr>
            <a:spLocks noGrp="1"/>
          </p:cNvSpPr>
          <p:nvPr>
            <p:ph type="ftr" sz="quarter" idx="11"/>
          </p:nvPr>
        </p:nvSpPr>
        <p:spPr/>
        <p:txBody>
          <a:bodyPr/>
          <a:lstStyle/>
          <a:p>
            <a:pPr>
              <a:defRPr/>
            </a:pPr>
            <a:endParaRPr lang="ja-JP" altLang="en-US">
              <a:solidFill>
                <a:prstClr val="black">
                  <a:lumMod val="50000"/>
                  <a:lumOff val="50000"/>
                </a:prstClr>
              </a:solidFill>
            </a:endParaRPr>
          </a:p>
        </p:txBody>
      </p:sp>
      <p:sp>
        <p:nvSpPr>
          <p:cNvPr id="6" name="Slide Number Placeholder 5"/>
          <p:cNvSpPr>
            <a:spLocks noGrp="1"/>
          </p:cNvSpPr>
          <p:nvPr>
            <p:ph type="sldNum" sz="quarter" idx="12"/>
          </p:nvPr>
        </p:nvSpPr>
        <p:spPr/>
        <p:txBody>
          <a:bodyPr/>
          <a:lstStyle/>
          <a:p>
            <a:pPr>
              <a:defRPr/>
            </a:pPr>
            <a:fld id="{E0310B30-115B-48A9-8C92-48EFB723E225}" type="slidenum">
              <a:rPr lang="ja-JP" altLang="en-US" smtClean="0">
                <a:solidFill>
                  <a:prstClr val="black">
                    <a:lumMod val="50000"/>
                    <a:lumOff val="50000"/>
                  </a:prstClr>
                </a:solidFill>
              </a:rPr>
              <a:pPr>
                <a:defRPr/>
              </a:pPr>
              <a:t>‹#›</a:t>
            </a:fld>
            <a:endParaRPr lang="ja-JP" altLang="en-US">
              <a:solidFill>
                <a:prstClr val="black">
                  <a:lumMod val="50000"/>
                  <a:lumOff val="50000"/>
                </a:prstClr>
              </a:solidFill>
            </a:endParaRPr>
          </a:p>
        </p:txBody>
      </p:sp>
    </p:spTree>
    <p:extLst>
      <p:ext uri="{BB962C8B-B14F-4D97-AF65-F5344CB8AC3E}">
        <p14:creationId xmlns:p14="http://schemas.microsoft.com/office/powerpoint/2010/main" val="35532606"/>
      </p:ext>
    </p:extLst>
  </p:cSld>
  <p:clrMapOvr>
    <a:masterClrMapping/>
  </p:clrMapOvr>
  <mc:AlternateContent xmlns:mc="http://schemas.openxmlformats.org/markup-compatibility/2006" xmlns:p14="http://schemas.microsoft.com/office/powerpoint/2010/main">
    <mc:Choice Requires="p14">
      <p:transition p14:dur="10">
        <p:wheel spokes="1"/>
      </p:transition>
    </mc:Choice>
    <mc:Fallback xmlns="">
      <p:transition>
        <p:wheel spokes="1"/>
      </p:transition>
    </mc:Fallback>
  </mc:AlternateContent>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セクション見出し">
    <p:spTree>
      <p:nvGrpSpPr>
        <p:cNvPr id="1" name=""/>
        <p:cNvGrpSpPr/>
        <p:nvPr/>
      </p:nvGrpSpPr>
      <p:grpSpPr>
        <a:xfrm>
          <a:off x="0" y="0"/>
          <a:ext cx="0" cy="0"/>
          <a:chOff x="0" y="0"/>
          <a:chExt cx="0" cy="0"/>
        </a:xfrm>
      </p:grpSpPr>
      <p:sp>
        <p:nvSpPr>
          <p:cNvPr id="14" name="Rounded Rectangle 13"/>
          <p:cNvSpPr/>
          <p:nvPr/>
        </p:nvSpPr>
        <p:spPr>
          <a:xfrm>
            <a:off x="233998" y="251989"/>
            <a:ext cx="8901265" cy="5221216"/>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748">
              <a:solidFill>
                <a:prstClr val="white"/>
              </a:solidFill>
            </a:endParaRPr>
          </a:p>
        </p:txBody>
      </p:sp>
      <p:sp>
        <p:nvSpPr>
          <p:cNvPr id="9" name="Freeform 14"/>
          <p:cNvSpPr>
            <a:spLocks/>
          </p:cNvSpPr>
          <p:nvPr/>
        </p:nvSpPr>
        <p:spPr bwMode="hidden">
          <a:xfrm>
            <a:off x="6190230" y="4633682"/>
            <a:ext cx="2944345" cy="787081"/>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88817" tIns="44408" rIns="88817" bIns="44408" numCol="1" anchor="t" anchorCtr="0" compatLnSpc="1">
            <a:prstTxWarp prst="textNoShape">
              <a:avLst/>
            </a:prstTxWarp>
          </a:bodyPr>
          <a:lstStyle/>
          <a:p>
            <a:endParaRPr lang="en-US" sz="1748">
              <a:solidFill>
                <a:prstClr val="black"/>
              </a:solidFill>
            </a:endParaRPr>
          </a:p>
        </p:txBody>
      </p:sp>
      <p:sp>
        <p:nvSpPr>
          <p:cNvPr id="10" name="Freeform 18"/>
          <p:cNvSpPr>
            <a:spLocks/>
          </p:cNvSpPr>
          <p:nvPr/>
        </p:nvSpPr>
        <p:spPr bwMode="hidden">
          <a:xfrm>
            <a:off x="2681171" y="4492253"/>
            <a:ext cx="5675427" cy="937120"/>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88817" tIns="44408" rIns="88817" bIns="44408" numCol="1" anchor="t" anchorCtr="0" compatLnSpc="1">
            <a:prstTxWarp prst="textNoShape">
              <a:avLst/>
            </a:prstTxWarp>
          </a:bodyPr>
          <a:lstStyle/>
          <a:p>
            <a:endParaRPr lang="en-US" sz="1748">
              <a:solidFill>
                <a:prstClr val="black"/>
              </a:solidFill>
            </a:endParaRPr>
          </a:p>
        </p:txBody>
      </p:sp>
      <p:sp>
        <p:nvSpPr>
          <p:cNvPr id="11" name="Freeform 22"/>
          <p:cNvSpPr>
            <a:spLocks/>
          </p:cNvSpPr>
          <p:nvPr/>
        </p:nvSpPr>
        <p:spPr bwMode="hidden">
          <a:xfrm>
            <a:off x="2895519" y="4505780"/>
            <a:ext cx="5597085" cy="853491"/>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88817" tIns="44408" rIns="88817" bIns="44408" numCol="1" anchor="t" anchorCtr="0" compatLnSpc="1">
            <a:prstTxWarp prst="textNoShape">
              <a:avLst/>
            </a:prstTxWarp>
          </a:bodyPr>
          <a:lstStyle/>
          <a:p>
            <a:endParaRPr lang="en-US" sz="1748">
              <a:solidFill>
                <a:prstClr val="black"/>
              </a:solidFill>
            </a:endParaRPr>
          </a:p>
        </p:txBody>
      </p:sp>
      <p:sp>
        <p:nvSpPr>
          <p:cNvPr id="12" name="Freeform 26"/>
          <p:cNvSpPr>
            <a:spLocks/>
          </p:cNvSpPr>
          <p:nvPr/>
        </p:nvSpPr>
        <p:spPr bwMode="hidden">
          <a:xfrm>
            <a:off x="5741940" y="4491033"/>
            <a:ext cx="3386105" cy="718212"/>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88817" tIns="44408" rIns="88817" bIns="44408" numCol="1" anchor="t" anchorCtr="0" compatLnSpc="1">
            <a:prstTxWarp prst="textNoShape">
              <a:avLst/>
            </a:prstTxWarp>
          </a:bodyPr>
          <a:lstStyle/>
          <a:p>
            <a:endParaRPr lang="en-US" sz="1748">
              <a:solidFill>
                <a:prstClr val="black"/>
              </a:solidFill>
            </a:endParaRPr>
          </a:p>
        </p:txBody>
      </p:sp>
      <p:sp useBgFill="1">
        <p:nvSpPr>
          <p:cNvPr id="13" name="Freeform 10"/>
          <p:cNvSpPr>
            <a:spLocks/>
          </p:cNvSpPr>
          <p:nvPr/>
        </p:nvSpPr>
        <p:spPr bwMode="hidden">
          <a:xfrm>
            <a:off x="216663" y="4473806"/>
            <a:ext cx="8929345" cy="146594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88817" tIns="44408" rIns="88817" bIns="44408" numCol="1" anchor="t" anchorCtr="0" compatLnSpc="1">
            <a:prstTxWarp prst="textNoShape">
              <a:avLst/>
            </a:prstTxWarp>
          </a:bodyPr>
          <a:lstStyle/>
          <a:p>
            <a:endParaRPr lang="en-US" sz="1748">
              <a:solidFill>
                <a:prstClr val="black"/>
              </a:solidFill>
            </a:endParaRPr>
          </a:p>
        </p:txBody>
      </p:sp>
      <p:sp>
        <p:nvSpPr>
          <p:cNvPr id="2" name="Title 1"/>
          <p:cNvSpPr>
            <a:spLocks noGrp="1"/>
          </p:cNvSpPr>
          <p:nvPr>
            <p:ph type="title"/>
          </p:nvPr>
        </p:nvSpPr>
        <p:spPr>
          <a:xfrm>
            <a:off x="706326" y="2715620"/>
            <a:ext cx="7955915" cy="1679927"/>
          </a:xfrm>
        </p:spPr>
        <p:txBody>
          <a:bodyPr anchor="t">
            <a:normAutofit/>
          </a:bodyPr>
          <a:lstStyle>
            <a:lvl1pPr algn="ctr">
              <a:defRPr sz="4274" b="0" cap="none"/>
            </a:lvl1pPr>
          </a:lstStyle>
          <a:p>
            <a:r>
              <a:rPr lang="ja-JP" altLang="en-US" smtClean="0"/>
              <a:t>マスター タイトルの書式設定</a:t>
            </a:r>
            <a:endParaRPr lang="en-US" dirty="0"/>
          </a:p>
        </p:txBody>
      </p:sp>
      <p:sp>
        <p:nvSpPr>
          <p:cNvPr id="3" name="Text Placeholder 2"/>
          <p:cNvSpPr>
            <a:spLocks noGrp="1"/>
          </p:cNvSpPr>
          <p:nvPr>
            <p:ph type="body" idx="1"/>
          </p:nvPr>
        </p:nvSpPr>
        <p:spPr>
          <a:xfrm>
            <a:off x="1399652" y="1584522"/>
            <a:ext cx="6569264" cy="1035957"/>
          </a:xfrm>
        </p:spPr>
        <p:txBody>
          <a:bodyPr anchor="b">
            <a:normAutofit/>
          </a:bodyPr>
          <a:lstStyle>
            <a:lvl1pPr marL="0" indent="0" algn="ctr">
              <a:buNone/>
              <a:defRPr sz="1943">
                <a:solidFill>
                  <a:srgbClr val="FFFFFF"/>
                </a:solidFill>
              </a:defRPr>
            </a:lvl1pPr>
            <a:lvl2pPr marL="444093" indent="0">
              <a:buNone/>
              <a:defRPr sz="1748">
                <a:solidFill>
                  <a:schemeClr val="tx1">
                    <a:tint val="75000"/>
                  </a:schemeClr>
                </a:solidFill>
              </a:defRPr>
            </a:lvl2pPr>
            <a:lvl3pPr marL="888186" indent="0">
              <a:buNone/>
              <a:defRPr sz="1554">
                <a:solidFill>
                  <a:schemeClr val="tx1">
                    <a:tint val="75000"/>
                  </a:schemeClr>
                </a:solidFill>
              </a:defRPr>
            </a:lvl3pPr>
            <a:lvl4pPr marL="1332279" indent="0">
              <a:buNone/>
              <a:defRPr sz="1359">
                <a:solidFill>
                  <a:schemeClr val="tx1">
                    <a:tint val="75000"/>
                  </a:schemeClr>
                </a:solidFill>
              </a:defRPr>
            </a:lvl4pPr>
            <a:lvl5pPr marL="1776373" indent="0">
              <a:buNone/>
              <a:defRPr sz="1359">
                <a:solidFill>
                  <a:schemeClr val="tx1">
                    <a:tint val="75000"/>
                  </a:schemeClr>
                </a:solidFill>
              </a:defRPr>
            </a:lvl5pPr>
            <a:lvl6pPr marL="2220466" indent="0">
              <a:buNone/>
              <a:defRPr sz="1359">
                <a:solidFill>
                  <a:schemeClr val="tx1">
                    <a:tint val="75000"/>
                  </a:schemeClr>
                </a:solidFill>
              </a:defRPr>
            </a:lvl6pPr>
            <a:lvl7pPr marL="2664559" indent="0">
              <a:buNone/>
              <a:defRPr sz="1359">
                <a:solidFill>
                  <a:schemeClr val="tx1">
                    <a:tint val="75000"/>
                  </a:schemeClr>
                </a:solidFill>
              </a:defRPr>
            </a:lvl7pPr>
            <a:lvl8pPr marL="3108652" indent="0">
              <a:buNone/>
              <a:defRPr sz="1359">
                <a:solidFill>
                  <a:schemeClr val="tx1">
                    <a:tint val="75000"/>
                  </a:schemeClr>
                </a:solidFill>
              </a:defRPr>
            </a:lvl8pPr>
            <a:lvl9pPr marL="3552745" indent="0">
              <a:buNone/>
              <a:defRPr sz="1359">
                <a:solidFill>
                  <a:schemeClr val="tx1">
                    <a:tint val="75000"/>
                  </a:schemeClr>
                </a:solidFill>
              </a:defRPr>
            </a:lvl9pPr>
          </a:lstStyle>
          <a:p>
            <a:pPr lvl="0"/>
            <a:r>
              <a:rPr lang="ja-JP" altLang="en-US" smtClean="0"/>
              <a:t>マスター テキストの書式設定</a:t>
            </a:r>
          </a:p>
        </p:txBody>
      </p:sp>
      <p:sp>
        <p:nvSpPr>
          <p:cNvPr id="4" name="Date Placeholder 3"/>
          <p:cNvSpPr>
            <a:spLocks noGrp="1"/>
          </p:cNvSpPr>
          <p:nvPr>
            <p:ph type="dt" sz="half" idx="10"/>
          </p:nvPr>
        </p:nvSpPr>
        <p:spPr/>
        <p:txBody>
          <a:bodyPr/>
          <a:lstStyle/>
          <a:p>
            <a:fld id="{1BB9995C-E9D3-4995-A454-BBEF6E6A8FC2}" type="datetimeFigureOut">
              <a:rPr lang="ja-JP" altLang="en-US" smtClean="0">
                <a:solidFill>
                  <a:srgbClr val="073E87"/>
                </a:solidFill>
              </a:rPr>
              <a:pPr/>
              <a:t>2017/7/10</a:t>
            </a:fld>
            <a:endParaRPr lang="ja-JP" altLang="en-US">
              <a:solidFill>
                <a:srgbClr val="073E87"/>
              </a:solidFill>
            </a:endParaRPr>
          </a:p>
        </p:txBody>
      </p:sp>
      <p:sp>
        <p:nvSpPr>
          <p:cNvPr id="5" name="Footer Placeholder 4"/>
          <p:cNvSpPr>
            <a:spLocks noGrp="1"/>
          </p:cNvSpPr>
          <p:nvPr>
            <p:ph type="ftr" sz="quarter" idx="11"/>
          </p:nvPr>
        </p:nvSpPr>
        <p:spPr/>
        <p:txBody>
          <a:bodyPr/>
          <a:lstStyle/>
          <a:p>
            <a:endParaRPr lang="ja-JP" altLang="en-US">
              <a:solidFill>
                <a:srgbClr val="073E87"/>
              </a:solidFill>
            </a:endParaRPr>
          </a:p>
        </p:txBody>
      </p:sp>
      <p:sp>
        <p:nvSpPr>
          <p:cNvPr id="6" name="Slide Number Placeholder 5"/>
          <p:cNvSpPr>
            <a:spLocks noGrp="1"/>
          </p:cNvSpPr>
          <p:nvPr>
            <p:ph type="sldNum" sz="quarter" idx="12"/>
          </p:nvPr>
        </p:nvSpPr>
        <p:spPr/>
        <p:txBody>
          <a:bodyPr/>
          <a:lstStyle/>
          <a:p>
            <a:fld id="{C9F3B1E6-B141-41D2-866E-F1C14754FFBF}" type="slidenum">
              <a:rPr lang="ja-JP" altLang="en-US" smtClean="0">
                <a:solidFill>
                  <a:srgbClr val="073E87"/>
                </a:solidFill>
              </a:rPr>
              <a:pPr/>
              <a:t>‹#›</a:t>
            </a:fld>
            <a:endParaRPr lang="ja-JP" altLang="en-US">
              <a:solidFill>
                <a:srgbClr val="073E87"/>
              </a:solidFill>
            </a:endParaRPr>
          </a:p>
        </p:txBody>
      </p:sp>
    </p:spTree>
    <p:extLst>
      <p:ext uri="{BB962C8B-B14F-4D97-AF65-F5344CB8AC3E}">
        <p14:creationId xmlns:p14="http://schemas.microsoft.com/office/powerpoint/2010/main" val="400960268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smtClean="0"/>
              <a:t>マスター タイトルの書式設定</a:t>
            </a:r>
            <a:endParaRPr lang="en-US"/>
          </a:p>
        </p:txBody>
      </p:sp>
      <p:sp>
        <p:nvSpPr>
          <p:cNvPr id="5" name="Date Placeholder 4"/>
          <p:cNvSpPr>
            <a:spLocks noGrp="1"/>
          </p:cNvSpPr>
          <p:nvPr>
            <p:ph type="dt" sz="half" idx="10"/>
          </p:nvPr>
        </p:nvSpPr>
        <p:spPr/>
        <p:txBody>
          <a:bodyPr/>
          <a:lstStyle/>
          <a:p>
            <a:fld id="{1BB9995C-E9D3-4995-A454-BBEF6E6A8FC2}" type="datetimeFigureOut">
              <a:rPr lang="ja-JP" altLang="en-US" smtClean="0">
                <a:solidFill>
                  <a:srgbClr val="073E87"/>
                </a:solidFill>
              </a:rPr>
              <a:pPr/>
              <a:t>2017/7/10</a:t>
            </a:fld>
            <a:endParaRPr lang="ja-JP" altLang="en-US">
              <a:solidFill>
                <a:srgbClr val="073E87"/>
              </a:solidFill>
            </a:endParaRPr>
          </a:p>
        </p:txBody>
      </p:sp>
      <p:sp>
        <p:nvSpPr>
          <p:cNvPr id="6" name="Footer Placeholder 5"/>
          <p:cNvSpPr>
            <a:spLocks noGrp="1"/>
          </p:cNvSpPr>
          <p:nvPr>
            <p:ph type="ftr" sz="quarter" idx="11"/>
          </p:nvPr>
        </p:nvSpPr>
        <p:spPr/>
        <p:txBody>
          <a:bodyPr/>
          <a:lstStyle/>
          <a:p>
            <a:endParaRPr lang="ja-JP" altLang="en-US">
              <a:solidFill>
                <a:srgbClr val="073E87"/>
              </a:solidFill>
            </a:endParaRPr>
          </a:p>
        </p:txBody>
      </p:sp>
      <p:sp>
        <p:nvSpPr>
          <p:cNvPr id="7" name="Slide Number Placeholder 6"/>
          <p:cNvSpPr>
            <a:spLocks noGrp="1"/>
          </p:cNvSpPr>
          <p:nvPr>
            <p:ph type="sldNum" sz="quarter" idx="12"/>
          </p:nvPr>
        </p:nvSpPr>
        <p:spPr/>
        <p:txBody>
          <a:bodyPr/>
          <a:lstStyle/>
          <a:p>
            <a:fld id="{C9F3B1E6-B141-41D2-866E-F1C14754FFBF}" type="slidenum">
              <a:rPr lang="ja-JP" altLang="en-US" smtClean="0">
                <a:solidFill>
                  <a:srgbClr val="073E87"/>
                </a:solidFill>
              </a:rPr>
              <a:pPr/>
              <a:t>‹#›</a:t>
            </a:fld>
            <a:endParaRPr lang="ja-JP" altLang="en-US">
              <a:solidFill>
                <a:srgbClr val="073E87"/>
              </a:solidFill>
            </a:endParaRPr>
          </a:p>
        </p:txBody>
      </p:sp>
      <p:sp>
        <p:nvSpPr>
          <p:cNvPr id="9" name="Content Placeholder 8"/>
          <p:cNvSpPr>
            <a:spLocks noGrp="1"/>
          </p:cNvSpPr>
          <p:nvPr>
            <p:ph sz="quarter" idx="13"/>
          </p:nvPr>
        </p:nvSpPr>
        <p:spPr>
          <a:xfrm>
            <a:off x="692634" y="2953313"/>
            <a:ext cx="3912438" cy="3799997"/>
          </a:xfrm>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a:p>
        </p:txBody>
      </p:sp>
      <p:sp>
        <p:nvSpPr>
          <p:cNvPr id="11" name="Content Placeholder 10"/>
          <p:cNvSpPr>
            <a:spLocks noGrp="1"/>
          </p:cNvSpPr>
          <p:nvPr>
            <p:ph sz="quarter" idx="14"/>
          </p:nvPr>
        </p:nvSpPr>
        <p:spPr>
          <a:xfrm>
            <a:off x="4754829" y="2953313"/>
            <a:ext cx="3912438" cy="3799997"/>
          </a:xfrm>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a:p>
        </p:txBody>
      </p:sp>
    </p:spTree>
    <p:extLst>
      <p:ext uri="{BB962C8B-B14F-4D97-AF65-F5344CB8AC3E}">
        <p14:creationId xmlns:p14="http://schemas.microsoft.com/office/powerpoint/2010/main" val="100770813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ja-JP" altLang="en-US" smtClean="0"/>
              <a:t>マスター タイトルの書式設定</a:t>
            </a:r>
            <a:endParaRPr lang="en-US"/>
          </a:p>
        </p:txBody>
      </p:sp>
      <p:sp>
        <p:nvSpPr>
          <p:cNvPr id="3" name="Text Placeholder 2"/>
          <p:cNvSpPr>
            <a:spLocks noGrp="1"/>
          </p:cNvSpPr>
          <p:nvPr>
            <p:ph type="body" idx="1"/>
          </p:nvPr>
        </p:nvSpPr>
        <p:spPr>
          <a:xfrm>
            <a:off x="692635" y="2952125"/>
            <a:ext cx="3912438" cy="705219"/>
          </a:xfrm>
        </p:spPr>
        <p:txBody>
          <a:bodyPr anchor="ctr"/>
          <a:lstStyle>
            <a:lvl1pPr marL="0" indent="0" algn="ctr">
              <a:buNone/>
              <a:defRPr sz="2332" b="0">
                <a:solidFill>
                  <a:schemeClr val="tx2"/>
                </a:solidFill>
                <a:latin typeface="+mj-lt"/>
              </a:defRPr>
            </a:lvl1pPr>
            <a:lvl2pPr marL="444093" indent="0">
              <a:buNone/>
              <a:defRPr sz="1943" b="1"/>
            </a:lvl2pPr>
            <a:lvl3pPr marL="888186" indent="0">
              <a:buNone/>
              <a:defRPr sz="1748" b="1"/>
            </a:lvl3pPr>
            <a:lvl4pPr marL="1332279" indent="0">
              <a:buNone/>
              <a:defRPr sz="1554" b="1"/>
            </a:lvl4pPr>
            <a:lvl5pPr marL="1776373" indent="0">
              <a:buNone/>
              <a:defRPr sz="1554" b="1"/>
            </a:lvl5pPr>
            <a:lvl6pPr marL="2220466" indent="0">
              <a:buNone/>
              <a:defRPr sz="1554" b="1"/>
            </a:lvl6pPr>
            <a:lvl7pPr marL="2664559" indent="0">
              <a:buNone/>
              <a:defRPr sz="1554" b="1"/>
            </a:lvl7pPr>
            <a:lvl8pPr marL="3108652" indent="0">
              <a:buNone/>
              <a:defRPr sz="1554" b="1"/>
            </a:lvl8pPr>
            <a:lvl9pPr marL="3552745" indent="0">
              <a:buNone/>
              <a:defRPr sz="1554" b="1"/>
            </a:lvl9pPr>
          </a:lstStyle>
          <a:p>
            <a:pPr lvl="0"/>
            <a:r>
              <a:rPr lang="ja-JP" altLang="en-US" smtClean="0"/>
              <a:t>マスター テキストの書式設定</a:t>
            </a:r>
          </a:p>
        </p:txBody>
      </p:sp>
      <p:sp>
        <p:nvSpPr>
          <p:cNvPr id="4" name="Content Placeholder 3"/>
          <p:cNvSpPr>
            <a:spLocks noGrp="1"/>
          </p:cNvSpPr>
          <p:nvPr>
            <p:ph sz="half" idx="2"/>
          </p:nvPr>
        </p:nvSpPr>
        <p:spPr>
          <a:xfrm>
            <a:off x="693329" y="3779848"/>
            <a:ext cx="3910250" cy="2973123"/>
          </a:xfrm>
        </p:spPr>
        <p:txBody>
          <a:bodyPr/>
          <a:lstStyle>
            <a:lvl1pPr>
              <a:defRPr sz="1943"/>
            </a:lvl1pPr>
            <a:lvl2pPr>
              <a:defRPr sz="1748"/>
            </a:lvl2pPr>
            <a:lvl3pPr>
              <a:defRPr sz="1554"/>
            </a:lvl3pPr>
            <a:lvl4pPr>
              <a:defRPr sz="1359"/>
            </a:lvl4pPr>
            <a:lvl5pPr>
              <a:defRPr sz="1359"/>
            </a:lvl5pPr>
            <a:lvl6pPr>
              <a:defRPr sz="1554"/>
            </a:lvl6pPr>
            <a:lvl7pPr>
              <a:defRPr sz="1554"/>
            </a:lvl7pPr>
            <a:lvl8pPr>
              <a:defRPr sz="1554"/>
            </a:lvl8pPr>
            <a:lvl9pPr>
              <a:defRPr sz="1554"/>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5" name="Text Placeholder 4"/>
          <p:cNvSpPr>
            <a:spLocks noGrp="1"/>
          </p:cNvSpPr>
          <p:nvPr>
            <p:ph type="body" sz="quarter" idx="3"/>
          </p:nvPr>
        </p:nvSpPr>
        <p:spPr>
          <a:xfrm>
            <a:off x="4757949" y="2952124"/>
            <a:ext cx="3912438" cy="705219"/>
          </a:xfrm>
        </p:spPr>
        <p:txBody>
          <a:bodyPr anchor="ctr"/>
          <a:lstStyle>
            <a:lvl1pPr marL="0" indent="0" algn="ctr">
              <a:buNone/>
              <a:defRPr sz="2332" b="0" i="0">
                <a:solidFill>
                  <a:schemeClr val="tx2"/>
                </a:solidFill>
                <a:latin typeface="+mj-lt"/>
              </a:defRPr>
            </a:lvl1pPr>
            <a:lvl2pPr marL="444093" indent="0">
              <a:buNone/>
              <a:defRPr sz="1943" b="1"/>
            </a:lvl2pPr>
            <a:lvl3pPr marL="888186" indent="0">
              <a:buNone/>
              <a:defRPr sz="1748" b="1"/>
            </a:lvl3pPr>
            <a:lvl4pPr marL="1332279" indent="0">
              <a:buNone/>
              <a:defRPr sz="1554" b="1"/>
            </a:lvl4pPr>
            <a:lvl5pPr marL="1776373" indent="0">
              <a:buNone/>
              <a:defRPr sz="1554" b="1"/>
            </a:lvl5pPr>
            <a:lvl6pPr marL="2220466" indent="0">
              <a:buNone/>
              <a:defRPr sz="1554" b="1"/>
            </a:lvl6pPr>
            <a:lvl7pPr marL="2664559" indent="0">
              <a:buNone/>
              <a:defRPr sz="1554" b="1"/>
            </a:lvl7pPr>
            <a:lvl8pPr marL="3108652" indent="0">
              <a:buNone/>
              <a:defRPr sz="1554" b="1"/>
            </a:lvl8pPr>
            <a:lvl9pPr marL="3552745" indent="0">
              <a:buNone/>
              <a:defRPr sz="1554" b="1"/>
            </a:lvl9pPr>
          </a:lstStyle>
          <a:p>
            <a:pPr lvl="0"/>
            <a:r>
              <a:rPr lang="ja-JP" altLang="en-US" smtClean="0"/>
              <a:t>マスター テキストの書式設定</a:t>
            </a:r>
          </a:p>
        </p:txBody>
      </p:sp>
      <p:sp>
        <p:nvSpPr>
          <p:cNvPr id="6" name="Content Placeholder 5"/>
          <p:cNvSpPr>
            <a:spLocks noGrp="1"/>
          </p:cNvSpPr>
          <p:nvPr>
            <p:ph sz="quarter" idx="4"/>
          </p:nvPr>
        </p:nvSpPr>
        <p:spPr>
          <a:xfrm>
            <a:off x="4754700" y="3779848"/>
            <a:ext cx="3912438" cy="2973123"/>
          </a:xfrm>
        </p:spPr>
        <p:txBody>
          <a:bodyPr/>
          <a:lstStyle>
            <a:lvl1pPr>
              <a:defRPr sz="1943"/>
            </a:lvl1pPr>
            <a:lvl2pPr>
              <a:defRPr sz="1748"/>
            </a:lvl2pPr>
            <a:lvl3pPr>
              <a:defRPr sz="1554"/>
            </a:lvl3pPr>
            <a:lvl4pPr>
              <a:defRPr sz="1359"/>
            </a:lvl4pPr>
            <a:lvl5pPr>
              <a:defRPr sz="1359"/>
            </a:lvl5pPr>
            <a:lvl6pPr>
              <a:defRPr sz="1554"/>
            </a:lvl6pPr>
            <a:lvl7pPr>
              <a:defRPr sz="1554"/>
            </a:lvl7pPr>
            <a:lvl8pPr>
              <a:defRPr sz="1554"/>
            </a:lvl8pPr>
            <a:lvl9pPr>
              <a:defRPr sz="1554"/>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7" name="Date Placeholder 6"/>
          <p:cNvSpPr>
            <a:spLocks noGrp="1"/>
          </p:cNvSpPr>
          <p:nvPr>
            <p:ph type="dt" sz="half" idx="10"/>
          </p:nvPr>
        </p:nvSpPr>
        <p:spPr/>
        <p:txBody>
          <a:bodyPr/>
          <a:lstStyle/>
          <a:p>
            <a:fld id="{1BB9995C-E9D3-4995-A454-BBEF6E6A8FC2}" type="datetimeFigureOut">
              <a:rPr lang="ja-JP" altLang="en-US" smtClean="0">
                <a:solidFill>
                  <a:srgbClr val="073E87"/>
                </a:solidFill>
              </a:rPr>
              <a:pPr/>
              <a:t>2017/7/10</a:t>
            </a:fld>
            <a:endParaRPr lang="ja-JP" altLang="en-US">
              <a:solidFill>
                <a:srgbClr val="073E87"/>
              </a:solidFill>
            </a:endParaRPr>
          </a:p>
        </p:txBody>
      </p:sp>
      <p:sp>
        <p:nvSpPr>
          <p:cNvPr id="8" name="Footer Placeholder 7"/>
          <p:cNvSpPr>
            <a:spLocks noGrp="1"/>
          </p:cNvSpPr>
          <p:nvPr>
            <p:ph type="ftr" sz="quarter" idx="11"/>
          </p:nvPr>
        </p:nvSpPr>
        <p:spPr/>
        <p:txBody>
          <a:bodyPr/>
          <a:lstStyle/>
          <a:p>
            <a:endParaRPr lang="ja-JP" altLang="en-US">
              <a:solidFill>
                <a:srgbClr val="073E87"/>
              </a:solidFill>
            </a:endParaRPr>
          </a:p>
        </p:txBody>
      </p:sp>
      <p:sp>
        <p:nvSpPr>
          <p:cNvPr id="9" name="Slide Number Placeholder 8"/>
          <p:cNvSpPr>
            <a:spLocks noGrp="1"/>
          </p:cNvSpPr>
          <p:nvPr>
            <p:ph type="sldNum" sz="quarter" idx="12"/>
          </p:nvPr>
        </p:nvSpPr>
        <p:spPr/>
        <p:txBody>
          <a:bodyPr/>
          <a:lstStyle/>
          <a:p>
            <a:fld id="{C9F3B1E6-B141-41D2-866E-F1C14754FFBF}" type="slidenum">
              <a:rPr lang="ja-JP" altLang="en-US" smtClean="0">
                <a:solidFill>
                  <a:srgbClr val="073E87"/>
                </a:solidFill>
              </a:rPr>
              <a:pPr/>
              <a:t>‹#›</a:t>
            </a:fld>
            <a:endParaRPr lang="ja-JP" altLang="en-US">
              <a:solidFill>
                <a:srgbClr val="073E87"/>
              </a:solidFill>
            </a:endParaRPr>
          </a:p>
        </p:txBody>
      </p:sp>
    </p:spTree>
    <p:extLst>
      <p:ext uri="{BB962C8B-B14F-4D97-AF65-F5344CB8AC3E}">
        <p14:creationId xmlns:p14="http://schemas.microsoft.com/office/powerpoint/2010/main" val="63025012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smtClean="0"/>
              <a:t>マスター タイトルの書式設定</a:t>
            </a:r>
            <a:endParaRPr lang="en-US"/>
          </a:p>
        </p:txBody>
      </p:sp>
      <p:sp>
        <p:nvSpPr>
          <p:cNvPr id="3" name="Date Placeholder 2"/>
          <p:cNvSpPr>
            <a:spLocks noGrp="1"/>
          </p:cNvSpPr>
          <p:nvPr>
            <p:ph type="dt" sz="half" idx="10"/>
          </p:nvPr>
        </p:nvSpPr>
        <p:spPr/>
        <p:txBody>
          <a:bodyPr/>
          <a:lstStyle/>
          <a:p>
            <a:fld id="{1BB9995C-E9D3-4995-A454-BBEF6E6A8FC2}" type="datetimeFigureOut">
              <a:rPr lang="ja-JP" altLang="en-US" smtClean="0">
                <a:solidFill>
                  <a:srgbClr val="073E87"/>
                </a:solidFill>
              </a:rPr>
              <a:pPr/>
              <a:t>2017/7/10</a:t>
            </a:fld>
            <a:endParaRPr lang="ja-JP" altLang="en-US">
              <a:solidFill>
                <a:srgbClr val="073E87"/>
              </a:solidFill>
            </a:endParaRPr>
          </a:p>
        </p:txBody>
      </p:sp>
      <p:sp>
        <p:nvSpPr>
          <p:cNvPr id="4" name="Footer Placeholder 3"/>
          <p:cNvSpPr>
            <a:spLocks noGrp="1"/>
          </p:cNvSpPr>
          <p:nvPr>
            <p:ph type="ftr" sz="quarter" idx="11"/>
          </p:nvPr>
        </p:nvSpPr>
        <p:spPr/>
        <p:txBody>
          <a:bodyPr/>
          <a:lstStyle/>
          <a:p>
            <a:endParaRPr lang="ja-JP" altLang="en-US">
              <a:solidFill>
                <a:srgbClr val="073E87"/>
              </a:solidFill>
            </a:endParaRPr>
          </a:p>
        </p:txBody>
      </p:sp>
      <p:sp>
        <p:nvSpPr>
          <p:cNvPr id="5" name="Slide Number Placeholder 4"/>
          <p:cNvSpPr>
            <a:spLocks noGrp="1"/>
          </p:cNvSpPr>
          <p:nvPr>
            <p:ph type="sldNum" sz="quarter" idx="12"/>
          </p:nvPr>
        </p:nvSpPr>
        <p:spPr/>
        <p:txBody>
          <a:bodyPr/>
          <a:lstStyle/>
          <a:p>
            <a:fld id="{C9F3B1E6-B141-41D2-866E-F1C14754FFBF}" type="slidenum">
              <a:rPr lang="ja-JP" altLang="en-US" smtClean="0">
                <a:solidFill>
                  <a:srgbClr val="073E87"/>
                </a:solidFill>
              </a:rPr>
              <a:pPr/>
              <a:t>‹#›</a:t>
            </a:fld>
            <a:endParaRPr lang="ja-JP" altLang="en-US">
              <a:solidFill>
                <a:srgbClr val="073E87"/>
              </a:solidFill>
            </a:endParaRPr>
          </a:p>
        </p:txBody>
      </p:sp>
    </p:spTree>
    <p:extLst>
      <p:ext uri="{BB962C8B-B14F-4D97-AF65-F5344CB8AC3E}">
        <p14:creationId xmlns:p14="http://schemas.microsoft.com/office/powerpoint/2010/main" val="140479652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白紙">
    <p:spTree>
      <p:nvGrpSpPr>
        <p:cNvPr id="1" name=""/>
        <p:cNvGrpSpPr/>
        <p:nvPr/>
      </p:nvGrpSpPr>
      <p:grpSpPr>
        <a:xfrm>
          <a:off x="0" y="0"/>
          <a:ext cx="0" cy="0"/>
          <a:chOff x="0" y="0"/>
          <a:chExt cx="0" cy="0"/>
        </a:xfrm>
      </p:grpSpPr>
      <p:sp>
        <p:nvSpPr>
          <p:cNvPr id="12" name="Rounded Rectangle 11"/>
          <p:cNvSpPr/>
          <p:nvPr/>
        </p:nvSpPr>
        <p:spPr>
          <a:xfrm>
            <a:off x="233998" y="251990"/>
            <a:ext cx="8901265" cy="1572412"/>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748">
              <a:solidFill>
                <a:prstClr val="white"/>
              </a:solidFill>
            </a:endParaRPr>
          </a:p>
        </p:txBody>
      </p:sp>
      <p:grpSp>
        <p:nvGrpSpPr>
          <p:cNvPr id="6" name="Group 5"/>
          <p:cNvGrpSpPr>
            <a:grpSpLocks noChangeAspect="1"/>
          </p:cNvGrpSpPr>
          <p:nvPr/>
        </p:nvGrpSpPr>
        <p:grpSpPr bwMode="hidden">
          <a:xfrm>
            <a:off x="216663" y="787263"/>
            <a:ext cx="8929345" cy="1465940"/>
            <a:chOff x="-3905251" y="4294188"/>
            <a:chExt cx="13027839" cy="1892300"/>
          </a:xfrm>
        </p:grpSpPr>
        <p:sp>
          <p:nvSpPr>
            <p:cNvPr id="7"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sz="1748">
                <a:solidFill>
                  <a:prstClr val="black"/>
                </a:solidFill>
              </a:endParaRPr>
            </a:p>
          </p:txBody>
        </p:sp>
        <p:sp>
          <p:nvSpPr>
            <p:cNvPr id="8"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sz="1748">
                <a:solidFill>
                  <a:prstClr val="black"/>
                </a:solidFill>
              </a:endParaRPr>
            </a:p>
          </p:txBody>
        </p:sp>
        <p:sp>
          <p:nvSpPr>
            <p:cNvPr id="9"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sz="1748">
                <a:solidFill>
                  <a:prstClr val="black"/>
                </a:solidFill>
              </a:endParaRPr>
            </a:p>
          </p:txBody>
        </p:sp>
        <p:sp>
          <p:nvSpPr>
            <p:cNvPr id="10"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sz="1748">
                <a:solidFill>
                  <a:prstClr val="black"/>
                </a:solidFill>
              </a:endParaRPr>
            </a:p>
          </p:txBody>
        </p:sp>
        <p:sp useBgFill="1">
          <p:nvSpPr>
            <p:cNvPr id="11" name="Freeform 10"/>
            <p:cNvSpPr>
              <a:spLocks/>
            </p:cNvSpPr>
            <p:nvPr/>
          </p:nvSpPr>
          <p:spPr bwMode="hidden">
            <a:xfrm>
              <a:off x="-3905251" y="4294188"/>
              <a:ext cx="13027839"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sz="1748">
                <a:solidFill>
                  <a:prstClr val="black"/>
                </a:solidFill>
              </a:endParaRPr>
            </a:p>
          </p:txBody>
        </p:sp>
      </p:grpSp>
      <p:sp>
        <p:nvSpPr>
          <p:cNvPr id="2" name="Date Placeholder 1"/>
          <p:cNvSpPr>
            <a:spLocks noGrp="1"/>
          </p:cNvSpPr>
          <p:nvPr>
            <p:ph type="dt" sz="half" idx="10"/>
          </p:nvPr>
        </p:nvSpPr>
        <p:spPr/>
        <p:txBody>
          <a:bodyPr/>
          <a:lstStyle/>
          <a:p>
            <a:fld id="{1BB9995C-E9D3-4995-A454-BBEF6E6A8FC2}" type="datetimeFigureOut">
              <a:rPr lang="ja-JP" altLang="en-US" smtClean="0">
                <a:solidFill>
                  <a:srgbClr val="073E87"/>
                </a:solidFill>
              </a:rPr>
              <a:pPr/>
              <a:t>2017/7/10</a:t>
            </a:fld>
            <a:endParaRPr lang="ja-JP" altLang="en-US">
              <a:solidFill>
                <a:srgbClr val="073E87"/>
              </a:solidFill>
            </a:endParaRPr>
          </a:p>
        </p:txBody>
      </p:sp>
      <p:sp>
        <p:nvSpPr>
          <p:cNvPr id="3" name="Footer Placeholder 2"/>
          <p:cNvSpPr>
            <a:spLocks noGrp="1"/>
          </p:cNvSpPr>
          <p:nvPr>
            <p:ph type="ftr" sz="quarter" idx="11"/>
          </p:nvPr>
        </p:nvSpPr>
        <p:spPr/>
        <p:txBody>
          <a:bodyPr/>
          <a:lstStyle/>
          <a:p>
            <a:endParaRPr lang="ja-JP" altLang="en-US">
              <a:solidFill>
                <a:srgbClr val="073E87"/>
              </a:solidFill>
            </a:endParaRPr>
          </a:p>
        </p:txBody>
      </p:sp>
      <p:sp>
        <p:nvSpPr>
          <p:cNvPr id="4" name="Slide Number Placeholder 3"/>
          <p:cNvSpPr>
            <a:spLocks noGrp="1"/>
          </p:cNvSpPr>
          <p:nvPr>
            <p:ph type="sldNum" sz="quarter" idx="12"/>
          </p:nvPr>
        </p:nvSpPr>
        <p:spPr/>
        <p:txBody>
          <a:bodyPr/>
          <a:lstStyle/>
          <a:p>
            <a:fld id="{C9F3B1E6-B141-41D2-866E-F1C14754FFBF}" type="slidenum">
              <a:rPr lang="ja-JP" altLang="en-US" smtClean="0">
                <a:solidFill>
                  <a:srgbClr val="073E87"/>
                </a:solidFill>
              </a:rPr>
              <a:pPr/>
              <a:t>‹#›</a:t>
            </a:fld>
            <a:endParaRPr lang="ja-JP" altLang="en-US">
              <a:solidFill>
                <a:srgbClr val="073E87"/>
              </a:solidFill>
            </a:endParaRPr>
          </a:p>
        </p:txBody>
      </p:sp>
    </p:spTree>
    <p:extLst>
      <p:ext uri="{BB962C8B-B14F-4D97-AF65-F5344CB8AC3E}">
        <p14:creationId xmlns:p14="http://schemas.microsoft.com/office/powerpoint/2010/main" val="407090095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タイトル付きの&#10;コンテンツ">
    <p:spTree>
      <p:nvGrpSpPr>
        <p:cNvPr id="1" name=""/>
        <p:cNvGrpSpPr/>
        <p:nvPr/>
      </p:nvGrpSpPr>
      <p:grpSpPr>
        <a:xfrm>
          <a:off x="0" y="0"/>
          <a:ext cx="0" cy="0"/>
          <a:chOff x="0" y="0"/>
          <a:chExt cx="0" cy="0"/>
        </a:xfrm>
      </p:grpSpPr>
      <p:sp>
        <p:nvSpPr>
          <p:cNvPr id="15" name="Rounded Rectangle 14"/>
          <p:cNvSpPr/>
          <p:nvPr/>
        </p:nvSpPr>
        <p:spPr>
          <a:xfrm>
            <a:off x="233998" y="251990"/>
            <a:ext cx="8901265" cy="1572412"/>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748">
              <a:solidFill>
                <a:prstClr val="white"/>
              </a:solidFill>
            </a:endParaRPr>
          </a:p>
        </p:txBody>
      </p:sp>
      <p:sp>
        <p:nvSpPr>
          <p:cNvPr id="5" name="Date Placeholder 4"/>
          <p:cNvSpPr>
            <a:spLocks noGrp="1"/>
          </p:cNvSpPr>
          <p:nvPr>
            <p:ph type="dt" sz="half" idx="10"/>
          </p:nvPr>
        </p:nvSpPr>
        <p:spPr/>
        <p:txBody>
          <a:bodyPr/>
          <a:lstStyle/>
          <a:p>
            <a:fld id="{1BB9995C-E9D3-4995-A454-BBEF6E6A8FC2}" type="datetimeFigureOut">
              <a:rPr lang="ja-JP" altLang="en-US" smtClean="0">
                <a:solidFill>
                  <a:srgbClr val="073E87"/>
                </a:solidFill>
              </a:rPr>
              <a:pPr/>
              <a:t>2017/7/10</a:t>
            </a:fld>
            <a:endParaRPr lang="ja-JP" altLang="en-US">
              <a:solidFill>
                <a:srgbClr val="073E87"/>
              </a:solidFill>
            </a:endParaRPr>
          </a:p>
        </p:txBody>
      </p:sp>
      <p:sp>
        <p:nvSpPr>
          <p:cNvPr id="6" name="Footer Placeholder 5"/>
          <p:cNvSpPr>
            <a:spLocks noGrp="1"/>
          </p:cNvSpPr>
          <p:nvPr>
            <p:ph type="ftr" sz="quarter" idx="11"/>
          </p:nvPr>
        </p:nvSpPr>
        <p:spPr/>
        <p:txBody>
          <a:bodyPr/>
          <a:lstStyle/>
          <a:p>
            <a:endParaRPr lang="ja-JP" altLang="en-US">
              <a:solidFill>
                <a:srgbClr val="073E87"/>
              </a:solidFill>
            </a:endParaRPr>
          </a:p>
        </p:txBody>
      </p:sp>
      <p:sp>
        <p:nvSpPr>
          <p:cNvPr id="7" name="Slide Number Placeholder 6"/>
          <p:cNvSpPr>
            <a:spLocks noGrp="1"/>
          </p:cNvSpPr>
          <p:nvPr>
            <p:ph type="sldNum" sz="quarter" idx="12"/>
          </p:nvPr>
        </p:nvSpPr>
        <p:spPr/>
        <p:txBody>
          <a:bodyPr/>
          <a:lstStyle/>
          <a:p>
            <a:fld id="{C9F3B1E6-B141-41D2-866E-F1C14754FFBF}" type="slidenum">
              <a:rPr lang="ja-JP" altLang="en-US" smtClean="0">
                <a:solidFill>
                  <a:srgbClr val="073E87"/>
                </a:solidFill>
              </a:rPr>
              <a:pPr/>
              <a:t>‹#›</a:t>
            </a:fld>
            <a:endParaRPr lang="ja-JP" altLang="en-US">
              <a:solidFill>
                <a:srgbClr val="073E87"/>
              </a:solidFill>
            </a:endParaRPr>
          </a:p>
        </p:txBody>
      </p:sp>
      <p:sp>
        <p:nvSpPr>
          <p:cNvPr id="4" name="Text Placeholder 3"/>
          <p:cNvSpPr>
            <a:spLocks noGrp="1"/>
          </p:cNvSpPr>
          <p:nvPr>
            <p:ph type="body" sz="half" idx="2"/>
          </p:nvPr>
        </p:nvSpPr>
        <p:spPr>
          <a:xfrm>
            <a:off x="935992" y="3947838"/>
            <a:ext cx="3431963" cy="2099911"/>
          </a:xfrm>
        </p:spPr>
        <p:txBody>
          <a:bodyPr anchor="t">
            <a:normAutofit/>
          </a:bodyPr>
          <a:lstStyle>
            <a:lvl1pPr marL="0" indent="0">
              <a:spcBef>
                <a:spcPts val="0"/>
              </a:spcBef>
              <a:spcAft>
                <a:spcPts val="582"/>
              </a:spcAft>
              <a:buNone/>
              <a:defRPr sz="1748">
                <a:solidFill>
                  <a:schemeClr val="tx2"/>
                </a:solidFill>
              </a:defRPr>
            </a:lvl1pPr>
            <a:lvl2pPr marL="444093" indent="0">
              <a:buNone/>
              <a:defRPr sz="1166"/>
            </a:lvl2pPr>
            <a:lvl3pPr marL="888186" indent="0">
              <a:buNone/>
              <a:defRPr sz="971"/>
            </a:lvl3pPr>
            <a:lvl4pPr marL="1332279" indent="0">
              <a:buNone/>
              <a:defRPr sz="874"/>
            </a:lvl4pPr>
            <a:lvl5pPr marL="1776373" indent="0">
              <a:buNone/>
              <a:defRPr sz="874"/>
            </a:lvl5pPr>
            <a:lvl6pPr marL="2220466" indent="0">
              <a:buNone/>
              <a:defRPr sz="874"/>
            </a:lvl6pPr>
            <a:lvl7pPr marL="2664559" indent="0">
              <a:buNone/>
              <a:defRPr sz="874"/>
            </a:lvl7pPr>
            <a:lvl8pPr marL="3108652" indent="0">
              <a:buNone/>
              <a:defRPr sz="874"/>
            </a:lvl8pPr>
            <a:lvl9pPr marL="3552745" indent="0">
              <a:buNone/>
              <a:defRPr sz="874"/>
            </a:lvl9pPr>
          </a:lstStyle>
          <a:p>
            <a:pPr lvl="0"/>
            <a:r>
              <a:rPr lang="ja-JP" altLang="en-US" smtClean="0"/>
              <a:t>マスター テキストの書式設定</a:t>
            </a:r>
          </a:p>
        </p:txBody>
      </p:sp>
      <p:grpSp>
        <p:nvGrpSpPr>
          <p:cNvPr id="2" name="Group 23"/>
          <p:cNvGrpSpPr>
            <a:grpSpLocks noChangeAspect="1"/>
          </p:cNvGrpSpPr>
          <p:nvPr/>
        </p:nvGrpSpPr>
        <p:grpSpPr bwMode="hidden">
          <a:xfrm>
            <a:off x="216663" y="787263"/>
            <a:ext cx="8929345" cy="1467821"/>
            <a:chOff x="-3905250" y="4294188"/>
            <a:chExt cx="13011150" cy="1892300"/>
          </a:xfrm>
        </p:grpSpPr>
        <p:sp>
          <p:nvSpPr>
            <p:cNvPr id="25"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sz="1748">
                <a:solidFill>
                  <a:prstClr val="black"/>
                </a:solidFill>
              </a:endParaRPr>
            </a:p>
          </p:txBody>
        </p:sp>
        <p:sp>
          <p:nvSpPr>
            <p:cNvPr id="26"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sz="1748">
                <a:solidFill>
                  <a:prstClr val="black"/>
                </a:solidFill>
              </a:endParaRPr>
            </a:p>
          </p:txBody>
        </p:sp>
        <p:sp>
          <p:nvSpPr>
            <p:cNvPr id="27"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sz="1748">
                <a:solidFill>
                  <a:prstClr val="black"/>
                </a:solidFill>
              </a:endParaRPr>
            </a:p>
          </p:txBody>
        </p:sp>
        <p:sp>
          <p:nvSpPr>
            <p:cNvPr id="28"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sz="1748">
                <a:solidFill>
                  <a:prstClr val="black"/>
                </a:solidFill>
              </a:endParaRPr>
            </a:p>
          </p:txBody>
        </p:sp>
        <p:sp useBgFill="1">
          <p:nvSpPr>
            <p:cNvPr id="29" name="Freeform 28"/>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sz="1748">
                <a:solidFill>
                  <a:prstClr val="black"/>
                </a:solidFill>
              </a:endParaRPr>
            </a:p>
          </p:txBody>
        </p:sp>
      </p:grpSp>
      <p:sp>
        <p:nvSpPr>
          <p:cNvPr id="22" name="Title 21"/>
          <p:cNvSpPr>
            <a:spLocks noGrp="1"/>
          </p:cNvSpPr>
          <p:nvPr>
            <p:ph type="title"/>
          </p:nvPr>
        </p:nvSpPr>
        <p:spPr>
          <a:xfrm>
            <a:off x="935992" y="2519894"/>
            <a:ext cx="3431963" cy="1380901"/>
          </a:xfrm>
        </p:spPr>
        <p:txBody>
          <a:bodyPr anchor="b">
            <a:noAutofit/>
          </a:bodyPr>
          <a:lstStyle>
            <a:lvl1pPr algn="l">
              <a:defRPr sz="3108">
                <a:solidFill>
                  <a:schemeClr val="tx2"/>
                </a:solidFill>
              </a:defRPr>
            </a:lvl1pPr>
          </a:lstStyle>
          <a:p>
            <a:r>
              <a:rPr lang="ja-JP" altLang="en-US" smtClean="0"/>
              <a:t>マスター タイトルの書式設定</a:t>
            </a:r>
            <a:endParaRPr lang="en-US" dirty="0"/>
          </a:p>
        </p:txBody>
      </p:sp>
      <p:sp>
        <p:nvSpPr>
          <p:cNvPr id="3" name="Content Placeholder 2"/>
          <p:cNvSpPr>
            <a:spLocks noGrp="1"/>
          </p:cNvSpPr>
          <p:nvPr>
            <p:ph idx="1"/>
          </p:nvPr>
        </p:nvSpPr>
        <p:spPr>
          <a:xfrm>
            <a:off x="4761804" y="2015914"/>
            <a:ext cx="3996255" cy="4199819"/>
          </a:xfrm>
        </p:spPr>
        <p:txBody>
          <a:bodyPr anchor="ctr"/>
          <a:lstStyle>
            <a:lvl1pPr>
              <a:buClr>
                <a:schemeClr val="bg1"/>
              </a:buClr>
              <a:defRPr sz="2138">
                <a:solidFill>
                  <a:schemeClr val="tx2"/>
                </a:solidFill>
              </a:defRPr>
            </a:lvl1pPr>
            <a:lvl2pPr>
              <a:buClr>
                <a:schemeClr val="bg1"/>
              </a:buClr>
              <a:defRPr sz="1943">
                <a:solidFill>
                  <a:schemeClr val="tx2"/>
                </a:solidFill>
              </a:defRPr>
            </a:lvl2pPr>
            <a:lvl3pPr>
              <a:buClr>
                <a:schemeClr val="bg1"/>
              </a:buClr>
              <a:defRPr sz="1748">
                <a:solidFill>
                  <a:schemeClr val="tx2"/>
                </a:solidFill>
              </a:defRPr>
            </a:lvl3pPr>
            <a:lvl4pPr>
              <a:buClr>
                <a:schemeClr val="bg1"/>
              </a:buClr>
              <a:defRPr sz="1554">
                <a:solidFill>
                  <a:schemeClr val="tx2"/>
                </a:solidFill>
              </a:defRPr>
            </a:lvl4pPr>
            <a:lvl5pPr>
              <a:buClr>
                <a:schemeClr val="bg1"/>
              </a:buClr>
              <a:defRPr sz="1554">
                <a:solidFill>
                  <a:schemeClr val="tx2"/>
                </a:solidFill>
              </a:defRPr>
            </a:lvl5pPr>
            <a:lvl6pPr>
              <a:defRPr sz="1943"/>
            </a:lvl6pPr>
            <a:lvl7pPr>
              <a:defRPr sz="1943"/>
            </a:lvl7pPr>
            <a:lvl8pPr>
              <a:defRPr sz="1943"/>
            </a:lvl8pPr>
            <a:lvl9pPr>
              <a:defRPr sz="1943"/>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Tree>
    <p:extLst>
      <p:ext uri="{BB962C8B-B14F-4D97-AF65-F5344CB8AC3E}">
        <p14:creationId xmlns:p14="http://schemas.microsoft.com/office/powerpoint/2010/main" val="309754786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タイトル付きの図">
    <p:spTree>
      <p:nvGrpSpPr>
        <p:cNvPr id="1" name=""/>
        <p:cNvGrpSpPr/>
        <p:nvPr/>
      </p:nvGrpSpPr>
      <p:grpSpPr>
        <a:xfrm>
          <a:off x="0" y="0"/>
          <a:ext cx="0" cy="0"/>
          <a:chOff x="0" y="0"/>
          <a:chExt cx="0" cy="0"/>
        </a:xfrm>
      </p:grpSpPr>
      <p:sp>
        <p:nvSpPr>
          <p:cNvPr id="15" name="Rounded Rectangle 14"/>
          <p:cNvSpPr/>
          <p:nvPr/>
        </p:nvSpPr>
        <p:spPr>
          <a:xfrm>
            <a:off x="233998" y="251989"/>
            <a:ext cx="8901265" cy="6652514"/>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748">
              <a:solidFill>
                <a:prstClr val="white"/>
              </a:solidFill>
            </a:endParaRPr>
          </a:p>
        </p:txBody>
      </p:sp>
      <p:grpSp>
        <p:nvGrpSpPr>
          <p:cNvPr id="9" name="Group 8"/>
          <p:cNvGrpSpPr>
            <a:grpSpLocks noChangeAspect="1"/>
          </p:cNvGrpSpPr>
          <p:nvPr/>
        </p:nvGrpSpPr>
        <p:grpSpPr bwMode="hidden">
          <a:xfrm>
            <a:off x="216663" y="5901753"/>
            <a:ext cx="8929345" cy="1467821"/>
            <a:chOff x="-3905250" y="4294188"/>
            <a:chExt cx="13011150" cy="1892300"/>
          </a:xfrm>
        </p:grpSpPr>
        <p:sp>
          <p:nvSpPr>
            <p:cNvPr id="10"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sz="1748">
                <a:solidFill>
                  <a:prstClr val="black"/>
                </a:solidFill>
              </a:endParaRPr>
            </a:p>
          </p:txBody>
        </p:sp>
        <p:sp>
          <p:nvSpPr>
            <p:cNvPr id="11"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sz="1748">
                <a:solidFill>
                  <a:prstClr val="black"/>
                </a:solidFill>
              </a:endParaRPr>
            </a:p>
          </p:txBody>
        </p:sp>
        <p:sp>
          <p:nvSpPr>
            <p:cNvPr id="12"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sz="1748">
                <a:solidFill>
                  <a:prstClr val="black"/>
                </a:solidFill>
              </a:endParaRPr>
            </a:p>
          </p:txBody>
        </p:sp>
        <p:sp>
          <p:nvSpPr>
            <p:cNvPr id="13"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sz="1748">
                <a:solidFill>
                  <a:prstClr val="black"/>
                </a:solidFill>
              </a:endParaRPr>
            </a:p>
          </p:txBody>
        </p:sp>
        <p:sp useBgFill="1">
          <p:nvSpPr>
            <p:cNvPr id="14" name="Freeform 10"/>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sz="1748">
                <a:solidFill>
                  <a:prstClr val="black"/>
                </a:solidFill>
              </a:endParaRPr>
            </a:p>
          </p:txBody>
        </p:sp>
      </p:grpSp>
      <p:sp>
        <p:nvSpPr>
          <p:cNvPr id="2" name="Title 1"/>
          <p:cNvSpPr>
            <a:spLocks noGrp="1"/>
          </p:cNvSpPr>
          <p:nvPr>
            <p:ph type="title"/>
          </p:nvPr>
        </p:nvSpPr>
        <p:spPr>
          <a:xfrm>
            <a:off x="4989244" y="373318"/>
            <a:ext cx="3902667" cy="2678552"/>
          </a:xfrm>
        </p:spPr>
        <p:txBody>
          <a:bodyPr anchor="b">
            <a:normAutofit/>
          </a:bodyPr>
          <a:lstStyle>
            <a:lvl1pPr algn="l">
              <a:defRPr sz="2720" b="0">
                <a:solidFill>
                  <a:srgbClr val="FFFFFF"/>
                </a:solidFill>
              </a:defRPr>
            </a:lvl1pPr>
          </a:lstStyle>
          <a:p>
            <a:r>
              <a:rPr lang="ja-JP" altLang="en-US" smtClean="0"/>
              <a:t>マスター タイトルの書式設定</a:t>
            </a:r>
            <a:endParaRPr lang="en-US" dirty="0"/>
          </a:p>
        </p:txBody>
      </p:sp>
      <p:sp>
        <p:nvSpPr>
          <p:cNvPr id="4" name="Text Placeholder 3"/>
          <p:cNvSpPr>
            <a:spLocks noGrp="1"/>
          </p:cNvSpPr>
          <p:nvPr>
            <p:ph type="body" sz="half" idx="2"/>
          </p:nvPr>
        </p:nvSpPr>
        <p:spPr>
          <a:xfrm>
            <a:off x="4983285" y="3070538"/>
            <a:ext cx="3908624" cy="2669219"/>
          </a:xfrm>
        </p:spPr>
        <p:txBody>
          <a:bodyPr>
            <a:normAutofit/>
          </a:bodyPr>
          <a:lstStyle>
            <a:lvl1pPr marL="0" indent="0">
              <a:buNone/>
              <a:defRPr sz="1748">
                <a:solidFill>
                  <a:srgbClr val="FFFFFF"/>
                </a:solidFill>
              </a:defRPr>
            </a:lvl1pPr>
            <a:lvl2pPr marL="444093" indent="0">
              <a:buNone/>
              <a:defRPr sz="1166"/>
            </a:lvl2pPr>
            <a:lvl3pPr marL="888186" indent="0">
              <a:buNone/>
              <a:defRPr sz="971"/>
            </a:lvl3pPr>
            <a:lvl4pPr marL="1332279" indent="0">
              <a:buNone/>
              <a:defRPr sz="874"/>
            </a:lvl4pPr>
            <a:lvl5pPr marL="1776373" indent="0">
              <a:buNone/>
              <a:defRPr sz="874"/>
            </a:lvl5pPr>
            <a:lvl6pPr marL="2220466" indent="0">
              <a:buNone/>
              <a:defRPr sz="874"/>
            </a:lvl6pPr>
            <a:lvl7pPr marL="2664559" indent="0">
              <a:buNone/>
              <a:defRPr sz="874"/>
            </a:lvl7pPr>
            <a:lvl8pPr marL="3108652" indent="0">
              <a:buNone/>
              <a:defRPr sz="874"/>
            </a:lvl8pPr>
            <a:lvl9pPr marL="3552745" indent="0">
              <a:buNone/>
              <a:defRPr sz="874"/>
            </a:lvl9pPr>
          </a:lstStyle>
          <a:p>
            <a:pPr lvl="0"/>
            <a:r>
              <a:rPr lang="ja-JP" altLang="en-US" smtClean="0"/>
              <a:t>マスター テキストの書式設定</a:t>
            </a:r>
          </a:p>
        </p:txBody>
      </p:sp>
      <p:sp>
        <p:nvSpPr>
          <p:cNvPr id="5" name="Date Placeholder 4"/>
          <p:cNvSpPr>
            <a:spLocks noGrp="1"/>
          </p:cNvSpPr>
          <p:nvPr>
            <p:ph type="dt" sz="half" idx="10"/>
          </p:nvPr>
        </p:nvSpPr>
        <p:spPr/>
        <p:txBody>
          <a:bodyPr/>
          <a:lstStyle/>
          <a:p>
            <a:fld id="{1BB9995C-E9D3-4995-A454-BBEF6E6A8FC2}" type="datetimeFigureOut">
              <a:rPr lang="ja-JP" altLang="en-US" smtClean="0">
                <a:solidFill>
                  <a:srgbClr val="073E87"/>
                </a:solidFill>
              </a:rPr>
              <a:pPr/>
              <a:t>2017/7/10</a:t>
            </a:fld>
            <a:endParaRPr lang="ja-JP" altLang="en-US">
              <a:solidFill>
                <a:srgbClr val="073E87"/>
              </a:solidFill>
            </a:endParaRPr>
          </a:p>
        </p:txBody>
      </p:sp>
      <p:sp>
        <p:nvSpPr>
          <p:cNvPr id="6" name="Footer Placeholder 5"/>
          <p:cNvSpPr>
            <a:spLocks noGrp="1"/>
          </p:cNvSpPr>
          <p:nvPr>
            <p:ph type="ftr" sz="quarter" idx="11"/>
          </p:nvPr>
        </p:nvSpPr>
        <p:spPr/>
        <p:txBody>
          <a:bodyPr/>
          <a:lstStyle/>
          <a:p>
            <a:endParaRPr lang="ja-JP" altLang="en-US">
              <a:solidFill>
                <a:srgbClr val="073E87"/>
              </a:solidFill>
            </a:endParaRPr>
          </a:p>
        </p:txBody>
      </p:sp>
      <p:sp>
        <p:nvSpPr>
          <p:cNvPr id="7" name="Slide Number Placeholder 6"/>
          <p:cNvSpPr>
            <a:spLocks noGrp="1"/>
          </p:cNvSpPr>
          <p:nvPr>
            <p:ph type="sldNum" sz="quarter" idx="12"/>
          </p:nvPr>
        </p:nvSpPr>
        <p:spPr/>
        <p:txBody>
          <a:bodyPr/>
          <a:lstStyle/>
          <a:p>
            <a:fld id="{C9F3B1E6-B141-41D2-866E-F1C14754FFBF}" type="slidenum">
              <a:rPr lang="ja-JP" altLang="en-US" smtClean="0">
                <a:solidFill>
                  <a:srgbClr val="073E87"/>
                </a:solidFill>
              </a:rPr>
              <a:pPr/>
              <a:t>‹#›</a:t>
            </a:fld>
            <a:endParaRPr lang="ja-JP" altLang="en-US">
              <a:solidFill>
                <a:srgbClr val="073E87"/>
              </a:solidFill>
            </a:endParaRPr>
          </a:p>
        </p:txBody>
      </p:sp>
      <p:sp>
        <p:nvSpPr>
          <p:cNvPr id="3" name="Picture Placeholder 2"/>
          <p:cNvSpPr>
            <a:spLocks noGrp="1"/>
          </p:cNvSpPr>
          <p:nvPr>
            <p:ph type="pic" idx="1"/>
          </p:nvPr>
        </p:nvSpPr>
        <p:spPr>
          <a:xfrm>
            <a:off x="857992" y="1511938"/>
            <a:ext cx="3650361" cy="3225461"/>
          </a:xfrm>
          <a:prstGeom prst="roundRect">
            <a:avLst>
              <a:gd name="adj" fmla="val 3924"/>
            </a:avLst>
          </a:prstGeom>
          <a:solidFill>
            <a:schemeClr val="accent1"/>
          </a:solidFill>
          <a:ln>
            <a:noFill/>
          </a:ln>
          <a:effectLst>
            <a:reflection blurRad="12700" stA="30000" endPos="30000" dist="5000" dir="5400000" sy="-100000" algn="bl" rotWithShape="0"/>
          </a:effectLst>
          <a:scene3d>
            <a:camera prst="perspectiveContrastingLeftFacing" fov="600000">
              <a:rot lat="240000" lon="19799999" rev="0"/>
            </a:camera>
            <a:lightRig rig="threePt" dir="t">
              <a:rot lat="0" lon="0" rev="2700000"/>
            </a:lightRig>
          </a:scene3d>
          <a:sp3d>
            <a:bevelT w="44450" h="31750"/>
          </a:sp3d>
        </p:spPr>
        <p:txBody>
          <a:bodyPr/>
          <a:lstStyle>
            <a:lvl1pPr marL="0" indent="0" algn="ctr">
              <a:buNone/>
              <a:defRPr sz="3108">
                <a:solidFill>
                  <a:schemeClr val="bg1"/>
                </a:solidFill>
              </a:defRPr>
            </a:lvl1pPr>
            <a:lvl2pPr marL="444093" indent="0">
              <a:buNone/>
              <a:defRPr sz="2720"/>
            </a:lvl2pPr>
            <a:lvl3pPr marL="888186" indent="0">
              <a:buNone/>
              <a:defRPr sz="2332"/>
            </a:lvl3pPr>
            <a:lvl4pPr marL="1332279" indent="0">
              <a:buNone/>
              <a:defRPr sz="1943"/>
            </a:lvl4pPr>
            <a:lvl5pPr marL="1776373" indent="0">
              <a:buNone/>
              <a:defRPr sz="1943"/>
            </a:lvl5pPr>
            <a:lvl6pPr marL="2220466" indent="0">
              <a:buNone/>
              <a:defRPr sz="1943"/>
            </a:lvl6pPr>
            <a:lvl7pPr marL="2664559" indent="0">
              <a:buNone/>
              <a:defRPr sz="1943"/>
            </a:lvl7pPr>
            <a:lvl8pPr marL="3108652" indent="0">
              <a:buNone/>
              <a:defRPr sz="1943"/>
            </a:lvl8pPr>
            <a:lvl9pPr marL="3552745" indent="0">
              <a:buNone/>
              <a:defRPr sz="1943"/>
            </a:lvl9pPr>
          </a:lstStyle>
          <a:p>
            <a:r>
              <a:rPr lang="ja-JP" altLang="en-US" smtClean="0"/>
              <a:t>アイコンをクリックして図を追加</a:t>
            </a:r>
            <a:endParaRPr lang="en-US" dirty="0"/>
          </a:p>
        </p:txBody>
      </p:sp>
    </p:spTree>
    <p:extLst>
      <p:ext uri="{BB962C8B-B14F-4D97-AF65-F5344CB8AC3E}">
        <p14:creationId xmlns:p14="http://schemas.microsoft.com/office/powerpoint/2010/main" val="364985513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4" name="Rounded Rectangle 13"/>
          <p:cNvSpPr/>
          <p:nvPr/>
        </p:nvSpPr>
        <p:spPr>
          <a:xfrm>
            <a:off x="233998" y="251991"/>
            <a:ext cx="8901265" cy="2721483"/>
          </a:xfrm>
          <a:prstGeom prst="roundRect">
            <a:avLst>
              <a:gd name="adj" fmla="val 3362"/>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748">
              <a:solidFill>
                <a:prstClr val="white"/>
              </a:solidFill>
            </a:endParaRPr>
          </a:p>
        </p:txBody>
      </p:sp>
      <p:grpSp>
        <p:nvGrpSpPr>
          <p:cNvPr id="8" name="Group 15"/>
          <p:cNvGrpSpPr>
            <a:grpSpLocks noChangeAspect="1"/>
          </p:cNvGrpSpPr>
          <p:nvPr/>
        </p:nvGrpSpPr>
        <p:grpSpPr bwMode="hidden">
          <a:xfrm>
            <a:off x="216663" y="1851260"/>
            <a:ext cx="8929345" cy="1465940"/>
            <a:chOff x="-3905251" y="4294188"/>
            <a:chExt cx="13027839" cy="1892300"/>
          </a:xfrm>
        </p:grpSpPr>
        <p:sp>
          <p:nvSpPr>
            <p:cNvPr id="17"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sz="1748">
                <a:solidFill>
                  <a:prstClr val="black"/>
                </a:solidFill>
              </a:endParaRPr>
            </a:p>
          </p:txBody>
        </p:sp>
        <p:sp>
          <p:nvSpPr>
            <p:cNvPr id="18"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sz="1748">
                <a:solidFill>
                  <a:prstClr val="black"/>
                </a:solidFill>
              </a:endParaRPr>
            </a:p>
          </p:txBody>
        </p:sp>
        <p:sp>
          <p:nvSpPr>
            <p:cNvPr id="19"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sz="1748">
                <a:solidFill>
                  <a:prstClr val="black"/>
                </a:solidFill>
              </a:endParaRPr>
            </a:p>
          </p:txBody>
        </p:sp>
        <p:sp>
          <p:nvSpPr>
            <p:cNvPr id="20"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sz="1748">
                <a:solidFill>
                  <a:prstClr val="black"/>
                </a:solidFill>
              </a:endParaRPr>
            </a:p>
          </p:txBody>
        </p:sp>
        <p:sp useBgFill="1">
          <p:nvSpPr>
            <p:cNvPr id="21" name="Freeform 10"/>
            <p:cNvSpPr>
              <a:spLocks/>
            </p:cNvSpPr>
            <p:nvPr/>
          </p:nvSpPr>
          <p:spPr bwMode="hidden">
            <a:xfrm>
              <a:off x="-3905251" y="4294188"/>
              <a:ext cx="13027839"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sz="1748">
                <a:solidFill>
                  <a:prstClr val="black"/>
                </a:solidFill>
              </a:endParaRPr>
            </a:p>
          </p:txBody>
        </p:sp>
      </p:grpSp>
      <p:sp>
        <p:nvSpPr>
          <p:cNvPr id="2" name="Title Placeholder 1"/>
          <p:cNvSpPr>
            <a:spLocks noGrp="1"/>
          </p:cNvSpPr>
          <p:nvPr>
            <p:ph type="title"/>
          </p:nvPr>
        </p:nvSpPr>
        <p:spPr>
          <a:xfrm>
            <a:off x="467995" y="372947"/>
            <a:ext cx="8423910" cy="1380901"/>
          </a:xfrm>
          <a:prstGeom prst="rect">
            <a:avLst/>
          </a:prstGeom>
        </p:spPr>
        <p:txBody>
          <a:bodyPr vert="horz" lIns="91440" tIns="45720" rIns="91440" bIns="45720" rtlCol="0" anchor="ctr">
            <a:normAutofit/>
          </a:bodyPr>
          <a:lstStyle/>
          <a:p>
            <a:r>
              <a:rPr lang="ja-JP" altLang="en-US" smtClean="0"/>
              <a:t>マスター タイトルの書式設定</a:t>
            </a:r>
            <a:endParaRPr lang="en-US" dirty="0"/>
          </a:p>
        </p:txBody>
      </p:sp>
      <p:sp>
        <p:nvSpPr>
          <p:cNvPr id="4" name="Date Placeholder 3"/>
          <p:cNvSpPr>
            <a:spLocks noGrp="1"/>
          </p:cNvSpPr>
          <p:nvPr>
            <p:ph type="dt" sz="half" idx="2"/>
          </p:nvPr>
        </p:nvSpPr>
        <p:spPr>
          <a:xfrm>
            <a:off x="5285592" y="6889660"/>
            <a:ext cx="3876098" cy="402483"/>
          </a:xfrm>
          <a:prstGeom prst="rect">
            <a:avLst/>
          </a:prstGeom>
        </p:spPr>
        <p:txBody>
          <a:bodyPr vert="horz" lIns="91440" tIns="45720" rIns="91440" bIns="45720" rtlCol="0" anchor="ctr"/>
          <a:lstStyle>
            <a:lvl1pPr algn="r">
              <a:defRPr sz="971">
                <a:solidFill>
                  <a:schemeClr val="tx2"/>
                </a:solidFill>
              </a:defRPr>
            </a:lvl1pPr>
          </a:lstStyle>
          <a:p>
            <a:fld id="{1BB9995C-E9D3-4995-A454-BBEF6E6A8FC2}" type="datetimeFigureOut">
              <a:rPr lang="ja-JP" altLang="en-US" smtClean="0">
                <a:solidFill>
                  <a:srgbClr val="073E87"/>
                </a:solidFill>
              </a:rPr>
              <a:pPr/>
              <a:t>2017/7/10</a:t>
            </a:fld>
            <a:endParaRPr lang="ja-JP" altLang="en-US">
              <a:solidFill>
                <a:srgbClr val="073E87"/>
              </a:solidFill>
            </a:endParaRPr>
          </a:p>
        </p:txBody>
      </p:sp>
      <p:sp>
        <p:nvSpPr>
          <p:cNvPr id="5" name="Footer Placeholder 4"/>
          <p:cNvSpPr>
            <a:spLocks noGrp="1"/>
          </p:cNvSpPr>
          <p:nvPr>
            <p:ph type="ftr" sz="quarter" idx="3"/>
          </p:nvPr>
        </p:nvSpPr>
        <p:spPr>
          <a:xfrm>
            <a:off x="198218" y="6889660"/>
            <a:ext cx="3876099" cy="402483"/>
          </a:xfrm>
          <a:prstGeom prst="rect">
            <a:avLst/>
          </a:prstGeom>
        </p:spPr>
        <p:txBody>
          <a:bodyPr vert="horz" lIns="91440" tIns="45720" rIns="91440" bIns="45720" rtlCol="0" anchor="ctr"/>
          <a:lstStyle>
            <a:lvl1pPr algn="l">
              <a:defRPr sz="971">
                <a:solidFill>
                  <a:schemeClr val="tx2"/>
                </a:solidFill>
              </a:defRPr>
            </a:lvl1pPr>
          </a:lstStyle>
          <a:p>
            <a:endParaRPr lang="ja-JP" altLang="en-US">
              <a:solidFill>
                <a:srgbClr val="073E87"/>
              </a:solidFill>
            </a:endParaRPr>
          </a:p>
        </p:txBody>
      </p:sp>
      <p:sp>
        <p:nvSpPr>
          <p:cNvPr id="6" name="Slide Number Placeholder 5"/>
          <p:cNvSpPr>
            <a:spLocks noGrp="1"/>
          </p:cNvSpPr>
          <p:nvPr>
            <p:ph type="sldNum" sz="quarter" idx="4"/>
          </p:nvPr>
        </p:nvSpPr>
        <p:spPr>
          <a:xfrm>
            <a:off x="4085323" y="6889658"/>
            <a:ext cx="1189258" cy="402483"/>
          </a:xfrm>
          <a:prstGeom prst="rect">
            <a:avLst/>
          </a:prstGeom>
        </p:spPr>
        <p:txBody>
          <a:bodyPr vert="horz" lIns="91440" tIns="45720" rIns="91440" bIns="45720" rtlCol="0" anchor="ctr"/>
          <a:lstStyle>
            <a:lvl1pPr algn="ctr">
              <a:defRPr sz="971">
                <a:solidFill>
                  <a:schemeClr val="tx2"/>
                </a:solidFill>
              </a:defRPr>
            </a:lvl1pPr>
          </a:lstStyle>
          <a:p>
            <a:fld id="{C9F3B1E6-B141-41D2-866E-F1C14754FFBF}" type="slidenum">
              <a:rPr lang="ja-JP" altLang="en-US" smtClean="0">
                <a:solidFill>
                  <a:srgbClr val="073E87"/>
                </a:solidFill>
              </a:rPr>
              <a:pPr/>
              <a:t>‹#›</a:t>
            </a:fld>
            <a:endParaRPr lang="ja-JP" altLang="en-US">
              <a:solidFill>
                <a:srgbClr val="073E87"/>
              </a:solidFill>
            </a:endParaRPr>
          </a:p>
        </p:txBody>
      </p:sp>
      <p:sp>
        <p:nvSpPr>
          <p:cNvPr id="3" name="Text Placeholder 2"/>
          <p:cNvSpPr>
            <a:spLocks noGrp="1"/>
          </p:cNvSpPr>
          <p:nvPr>
            <p:ph type="body" idx="1"/>
          </p:nvPr>
        </p:nvSpPr>
        <p:spPr>
          <a:xfrm>
            <a:off x="892662" y="2949207"/>
            <a:ext cx="7583252" cy="3803753"/>
          </a:xfrm>
          <a:prstGeom prst="rect">
            <a:avLst/>
          </a:prstGeom>
        </p:spPr>
        <p:txBody>
          <a:bodyPr vert="horz" lIns="91440" tIns="45720" rIns="91440" bIns="45720" rtlCol="0">
            <a:normAutofit/>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Tree>
    <p:extLst>
      <p:ext uri="{BB962C8B-B14F-4D97-AF65-F5344CB8AC3E}">
        <p14:creationId xmlns:p14="http://schemas.microsoft.com/office/powerpoint/2010/main" val="1179795579"/>
      </p:ext>
    </p:extLst>
  </p:cSld>
  <p:clrMap bg1="lt1" tx1="dk1" bg2="lt2" tx2="dk2" accent1="accent1" accent2="accent2" accent3="accent3" accent4="accent4" accent5="accent5" accent6="accent6" hlink="hlink" folHlink="folHlink"/>
  <p:sldLayoutIdLst>
    <p:sldLayoutId id="2147483983" r:id="rId1"/>
    <p:sldLayoutId id="2147483984" r:id="rId2"/>
    <p:sldLayoutId id="2147483985" r:id="rId3"/>
    <p:sldLayoutId id="2147483986" r:id="rId4"/>
    <p:sldLayoutId id="2147483987" r:id="rId5"/>
    <p:sldLayoutId id="2147483988" r:id="rId6"/>
    <p:sldLayoutId id="2147483989" r:id="rId7"/>
    <p:sldLayoutId id="2147483990" r:id="rId8"/>
    <p:sldLayoutId id="2147483991" r:id="rId9"/>
    <p:sldLayoutId id="2147483992" r:id="rId10"/>
    <p:sldLayoutId id="2147483993" r:id="rId11"/>
  </p:sldLayoutIdLst>
  <mc:AlternateContent xmlns:mc="http://schemas.openxmlformats.org/markup-compatibility/2006" xmlns:p14="http://schemas.microsoft.com/office/powerpoint/2010/main">
    <mc:Choice Requires="p14">
      <p:transition spd="slow" p14:dur="2000"/>
    </mc:Choice>
    <mc:Fallback xmlns="">
      <p:transition spd="slow"/>
    </mc:Fallback>
  </mc:AlternateContent>
  <p:txStyles>
    <p:titleStyle>
      <a:lvl1pPr algn="ctr" defTabSz="888186" rtl="0" eaLnBrk="1" latinLnBrk="0" hangingPunct="1">
        <a:spcBef>
          <a:spcPct val="0"/>
        </a:spcBef>
        <a:buNone/>
        <a:defRPr kumimoji="1" sz="4274" kern="1200">
          <a:solidFill>
            <a:srgbClr val="FFFFFF"/>
          </a:solidFill>
          <a:latin typeface="+mj-lt"/>
          <a:ea typeface="+mj-ea"/>
          <a:cs typeface="+mj-cs"/>
        </a:defRPr>
      </a:lvl1pPr>
      <a:lvl2pPr eaLnBrk="1" hangingPunct="1">
        <a:defRPr kumimoji="1">
          <a:solidFill>
            <a:schemeClr val="tx2"/>
          </a:solidFill>
        </a:defRPr>
      </a:lvl2pPr>
      <a:lvl3pPr eaLnBrk="1" hangingPunct="1">
        <a:defRPr kumimoji="1">
          <a:solidFill>
            <a:schemeClr val="tx2"/>
          </a:solidFill>
        </a:defRPr>
      </a:lvl3pPr>
      <a:lvl4pPr eaLnBrk="1" hangingPunct="1">
        <a:defRPr kumimoji="1">
          <a:solidFill>
            <a:schemeClr val="tx2"/>
          </a:solidFill>
        </a:defRPr>
      </a:lvl4pPr>
      <a:lvl5pPr eaLnBrk="1" hangingPunct="1">
        <a:defRPr kumimoji="1">
          <a:solidFill>
            <a:schemeClr val="tx2"/>
          </a:solidFill>
        </a:defRPr>
      </a:lvl5pPr>
      <a:lvl6pPr eaLnBrk="1" hangingPunct="1">
        <a:defRPr kumimoji="1">
          <a:solidFill>
            <a:schemeClr val="tx2"/>
          </a:solidFill>
        </a:defRPr>
      </a:lvl6pPr>
      <a:lvl7pPr eaLnBrk="1" hangingPunct="1">
        <a:defRPr kumimoji="1">
          <a:solidFill>
            <a:schemeClr val="tx2"/>
          </a:solidFill>
        </a:defRPr>
      </a:lvl7pPr>
      <a:lvl8pPr eaLnBrk="1" hangingPunct="1">
        <a:defRPr kumimoji="1">
          <a:solidFill>
            <a:schemeClr val="tx2"/>
          </a:solidFill>
        </a:defRPr>
      </a:lvl8pPr>
      <a:lvl9pPr eaLnBrk="1" hangingPunct="1">
        <a:defRPr kumimoji="1">
          <a:solidFill>
            <a:schemeClr val="tx2"/>
          </a:solidFill>
        </a:defRPr>
      </a:lvl9pPr>
    </p:titleStyle>
    <p:bodyStyle>
      <a:lvl1pPr marL="266456" indent="-266456" algn="l" defTabSz="888186" rtl="0" eaLnBrk="1" latinLnBrk="0" hangingPunct="1">
        <a:spcBef>
          <a:spcPct val="20000"/>
        </a:spcBef>
        <a:buClr>
          <a:schemeClr val="accent1"/>
        </a:buClr>
        <a:buSzPct val="100000"/>
        <a:buFont typeface="Symbol" pitchFamily="18" charset="2"/>
        <a:buChar char=""/>
        <a:defRPr kumimoji="1" sz="2332" kern="1200">
          <a:solidFill>
            <a:schemeClr val="tx2"/>
          </a:solidFill>
          <a:latin typeface="+mn-lt"/>
          <a:ea typeface="+mn-ea"/>
          <a:cs typeface="+mn-cs"/>
        </a:defRPr>
      </a:lvl1pPr>
      <a:lvl2pPr marL="559743" indent="-266456" algn="l" defTabSz="888186" rtl="0" eaLnBrk="1" latinLnBrk="0" hangingPunct="1">
        <a:spcBef>
          <a:spcPct val="20000"/>
        </a:spcBef>
        <a:buClr>
          <a:schemeClr val="accent1"/>
        </a:buClr>
        <a:buSzPct val="100000"/>
        <a:buFont typeface="Symbol" pitchFamily="18" charset="2"/>
        <a:buChar char=""/>
        <a:defRPr kumimoji="1" sz="2138" kern="1200">
          <a:solidFill>
            <a:schemeClr val="tx2"/>
          </a:solidFill>
          <a:latin typeface="+mn-lt"/>
          <a:ea typeface="+mn-ea"/>
          <a:cs typeface="+mn-cs"/>
        </a:defRPr>
      </a:lvl2pPr>
      <a:lvl3pPr marL="831134" indent="-222046" algn="l" defTabSz="888186" rtl="0" eaLnBrk="1" latinLnBrk="0" hangingPunct="1">
        <a:spcBef>
          <a:spcPct val="20000"/>
        </a:spcBef>
        <a:buClr>
          <a:schemeClr val="accent1"/>
        </a:buClr>
        <a:buSzPct val="100000"/>
        <a:buFont typeface="Symbol" pitchFamily="18" charset="2"/>
        <a:buChar char=""/>
        <a:defRPr kumimoji="1" sz="1943" kern="1200">
          <a:solidFill>
            <a:schemeClr val="tx2"/>
          </a:solidFill>
          <a:latin typeface="+mn-lt"/>
          <a:ea typeface="+mn-ea"/>
          <a:cs typeface="+mn-cs"/>
        </a:defRPr>
      </a:lvl3pPr>
      <a:lvl4pPr marL="1110232" indent="-222046" algn="l" defTabSz="888186" rtl="0" eaLnBrk="1" latinLnBrk="0" hangingPunct="1">
        <a:spcBef>
          <a:spcPct val="20000"/>
        </a:spcBef>
        <a:buClr>
          <a:schemeClr val="accent1"/>
        </a:buClr>
        <a:buSzPct val="100000"/>
        <a:buFont typeface="Symbol" pitchFamily="18" charset="2"/>
        <a:buChar char=""/>
        <a:defRPr kumimoji="1" sz="1748" kern="1200">
          <a:solidFill>
            <a:schemeClr val="tx2"/>
          </a:solidFill>
          <a:latin typeface="+mn-lt"/>
          <a:ea typeface="+mn-ea"/>
          <a:cs typeface="+mn-cs"/>
        </a:defRPr>
      </a:lvl4pPr>
      <a:lvl5pPr marL="1421098" indent="-222046" algn="l" defTabSz="888186" rtl="0" eaLnBrk="1" latinLnBrk="0" hangingPunct="1">
        <a:spcBef>
          <a:spcPct val="20000"/>
        </a:spcBef>
        <a:buClr>
          <a:schemeClr val="accent1"/>
        </a:buClr>
        <a:buSzPct val="100000"/>
        <a:buFont typeface="Symbol" pitchFamily="18" charset="2"/>
        <a:buChar char=""/>
        <a:defRPr kumimoji="1" sz="1554" kern="1200">
          <a:solidFill>
            <a:schemeClr val="tx2"/>
          </a:solidFill>
          <a:latin typeface="+mn-lt"/>
          <a:ea typeface="+mn-ea"/>
          <a:cs typeface="+mn-cs"/>
        </a:defRPr>
      </a:lvl5pPr>
      <a:lvl6pPr marL="1731963" indent="-222046" algn="l" defTabSz="888186" rtl="0" eaLnBrk="1" latinLnBrk="0" hangingPunct="1">
        <a:spcBef>
          <a:spcPts val="373"/>
        </a:spcBef>
        <a:buClr>
          <a:schemeClr val="accent1"/>
        </a:buClr>
        <a:buFont typeface="Symbol" pitchFamily="18" charset="2"/>
        <a:buChar char="*"/>
        <a:defRPr kumimoji="1" sz="1359" kern="1200">
          <a:solidFill>
            <a:schemeClr val="tx2"/>
          </a:solidFill>
          <a:latin typeface="+mn-lt"/>
          <a:ea typeface="+mn-ea"/>
          <a:cs typeface="+mn-cs"/>
        </a:defRPr>
      </a:lvl6pPr>
      <a:lvl7pPr marL="2042828" indent="-222046" algn="l" defTabSz="888186" rtl="0" eaLnBrk="1" latinLnBrk="0" hangingPunct="1">
        <a:spcBef>
          <a:spcPts val="373"/>
        </a:spcBef>
        <a:buClr>
          <a:schemeClr val="accent1"/>
        </a:buClr>
        <a:buFont typeface="Symbol" pitchFamily="18" charset="2"/>
        <a:buChar char="*"/>
        <a:defRPr kumimoji="1" sz="1359" kern="1200">
          <a:solidFill>
            <a:schemeClr val="tx2"/>
          </a:solidFill>
          <a:latin typeface="+mn-lt"/>
          <a:ea typeface="+mn-ea"/>
          <a:cs typeface="+mn-cs"/>
        </a:defRPr>
      </a:lvl7pPr>
      <a:lvl8pPr marL="2353693" indent="-222046" algn="l" defTabSz="888186" rtl="0" eaLnBrk="1" latinLnBrk="0" hangingPunct="1">
        <a:spcBef>
          <a:spcPts val="373"/>
        </a:spcBef>
        <a:buClr>
          <a:schemeClr val="accent1"/>
        </a:buClr>
        <a:buFont typeface="Symbol" pitchFamily="18" charset="2"/>
        <a:buChar char="*"/>
        <a:defRPr kumimoji="1" sz="1359" kern="1200">
          <a:solidFill>
            <a:schemeClr val="tx2"/>
          </a:solidFill>
          <a:latin typeface="+mn-lt"/>
          <a:ea typeface="+mn-ea"/>
          <a:cs typeface="+mn-cs"/>
        </a:defRPr>
      </a:lvl8pPr>
      <a:lvl9pPr marL="2664559" indent="-222046" algn="l" defTabSz="888186" rtl="0" eaLnBrk="1" latinLnBrk="0" hangingPunct="1">
        <a:spcBef>
          <a:spcPts val="373"/>
        </a:spcBef>
        <a:buClr>
          <a:schemeClr val="accent1"/>
        </a:buClr>
        <a:buFont typeface="Symbol" pitchFamily="18" charset="2"/>
        <a:buChar char="*"/>
        <a:defRPr kumimoji="1" sz="1359" kern="1200">
          <a:solidFill>
            <a:schemeClr val="tx2"/>
          </a:solidFill>
          <a:latin typeface="+mn-lt"/>
          <a:ea typeface="+mn-ea"/>
          <a:cs typeface="+mn-cs"/>
        </a:defRPr>
      </a:lvl9pPr>
    </p:bodyStyle>
    <p:otherStyle>
      <a:defPPr>
        <a:defRPr lang="en-US"/>
      </a:defPPr>
      <a:lvl1pPr marL="0" algn="l" defTabSz="888186" rtl="0" eaLnBrk="1" latinLnBrk="0" hangingPunct="1">
        <a:defRPr kumimoji="1" sz="1748" kern="1200">
          <a:solidFill>
            <a:schemeClr val="tx1"/>
          </a:solidFill>
          <a:latin typeface="+mn-lt"/>
          <a:ea typeface="+mn-ea"/>
          <a:cs typeface="+mn-cs"/>
        </a:defRPr>
      </a:lvl1pPr>
      <a:lvl2pPr marL="444093" algn="l" defTabSz="888186" rtl="0" eaLnBrk="1" latinLnBrk="0" hangingPunct="1">
        <a:defRPr kumimoji="1" sz="1748" kern="1200">
          <a:solidFill>
            <a:schemeClr val="tx1"/>
          </a:solidFill>
          <a:latin typeface="+mn-lt"/>
          <a:ea typeface="+mn-ea"/>
          <a:cs typeface="+mn-cs"/>
        </a:defRPr>
      </a:lvl2pPr>
      <a:lvl3pPr marL="888186" algn="l" defTabSz="888186" rtl="0" eaLnBrk="1" latinLnBrk="0" hangingPunct="1">
        <a:defRPr kumimoji="1" sz="1748" kern="1200">
          <a:solidFill>
            <a:schemeClr val="tx1"/>
          </a:solidFill>
          <a:latin typeface="+mn-lt"/>
          <a:ea typeface="+mn-ea"/>
          <a:cs typeface="+mn-cs"/>
        </a:defRPr>
      </a:lvl3pPr>
      <a:lvl4pPr marL="1332279" algn="l" defTabSz="888186" rtl="0" eaLnBrk="1" latinLnBrk="0" hangingPunct="1">
        <a:defRPr kumimoji="1" sz="1748" kern="1200">
          <a:solidFill>
            <a:schemeClr val="tx1"/>
          </a:solidFill>
          <a:latin typeface="+mn-lt"/>
          <a:ea typeface="+mn-ea"/>
          <a:cs typeface="+mn-cs"/>
        </a:defRPr>
      </a:lvl4pPr>
      <a:lvl5pPr marL="1776373" algn="l" defTabSz="888186" rtl="0" eaLnBrk="1" latinLnBrk="0" hangingPunct="1">
        <a:defRPr kumimoji="1" sz="1748" kern="1200">
          <a:solidFill>
            <a:schemeClr val="tx1"/>
          </a:solidFill>
          <a:latin typeface="+mn-lt"/>
          <a:ea typeface="+mn-ea"/>
          <a:cs typeface="+mn-cs"/>
        </a:defRPr>
      </a:lvl5pPr>
      <a:lvl6pPr marL="2220466" algn="l" defTabSz="888186" rtl="0" eaLnBrk="1" latinLnBrk="0" hangingPunct="1">
        <a:defRPr kumimoji="1" sz="1748" kern="1200">
          <a:solidFill>
            <a:schemeClr val="tx1"/>
          </a:solidFill>
          <a:latin typeface="+mn-lt"/>
          <a:ea typeface="+mn-ea"/>
          <a:cs typeface="+mn-cs"/>
        </a:defRPr>
      </a:lvl6pPr>
      <a:lvl7pPr marL="2664559" algn="l" defTabSz="888186" rtl="0" eaLnBrk="1" latinLnBrk="0" hangingPunct="1">
        <a:defRPr kumimoji="1" sz="1748" kern="1200">
          <a:solidFill>
            <a:schemeClr val="tx1"/>
          </a:solidFill>
          <a:latin typeface="+mn-lt"/>
          <a:ea typeface="+mn-ea"/>
          <a:cs typeface="+mn-cs"/>
        </a:defRPr>
      </a:lvl7pPr>
      <a:lvl8pPr marL="3108652" algn="l" defTabSz="888186" rtl="0" eaLnBrk="1" latinLnBrk="0" hangingPunct="1">
        <a:defRPr kumimoji="1" sz="1748" kern="1200">
          <a:solidFill>
            <a:schemeClr val="tx1"/>
          </a:solidFill>
          <a:latin typeface="+mn-lt"/>
          <a:ea typeface="+mn-ea"/>
          <a:cs typeface="+mn-cs"/>
        </a:defRPr>
      </a:lvl8pPr>
      <a:lvl9pPr marL="3552745" algn="l" defTabSz="888186" rtl="0" eaLnBrk="1" latinLnBrk="0" hangingPunct="1">
        <a:defRPr kumimoji="1" sz="1748"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7" name="Rectangle 6"/>
          <p:cNvSpPr/>
          <p:nvPr/>
        </p:nvSpPr>
        <p:spPr>
          <a:xfrm>
            <a:off x="0" y="5627758"/>
            <a:ext cx="9359900" cy="1931917"/>
          </a:xfrm>
          <a:prstGeom prst="rect">
            <a:avLst/>
          </a:prstGeom>
          <a:gradFill>
            <a:gsLst>
              <a:gs pos="0">
                <a:schemeClr val="bg1">
                  <a:alpha val="91000"/>
                </a:schemeClr>
              </a:gs>
              <a:gs pos="37000">
                <a:schemeClr val="bg1">
                  <a:alpha val="76000"/>
                </a:schemeClr>
              </a:gs>
              <a:gs pos="100000">
                <a:schemeClr val="bg2">
                  <a:alpha val="79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35980" fontAlgn="base">
              <a:spcBef>
                <a:spcPct val="0"/>
              </a:spcBef>
              <a:spcAft>
                <a:spcPct val="0"/>
              </a:spcAft>
            </a:pPr>
            <a:endParaRPr lang="en-US" sz="2866">
              <a:solidFill>
                <a:prstClr val="white"/>
              </a:solidFill>
            </a:endParaRPr>
          </a:p>
        </p:txBody>
      </p:sp>
      <p:sp>
        <p:nvSpPr>
          <p:cNvPr id="8" name="Rectangle 7"/>
          <p:cNvSpPr/>
          <p:nvPr/>
        </p:nvSpPr>
        <p:spPr>
          <a:xfrm>
            <a:off x="0" y="0"/>
            <a:ext cx="9359900" cy="5627758"/>
          </a:xfrm>
          <a:prstGeom prst="rect">
            <a:avLst/>
          </a:prstGeom>
          <a:gradFill flip="none" rotWithShape="1">
            <a:gsLst>
              <a:gs pos="0">
                <a:schemeClr val="bg1">
                  <a:alpha val="89000"/>
                </a:schemeClr>
              </a:gs>
              <a:gs pos="48000">
                <a:schemeClr val="bg1">
                  <a:alpha val="62000"/>
                </a:schemeClr>
              </a:gs>
              <a:gs pos="100000">
                <a:schemeClr val="bg2">
                  <a:alpha val="79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35980" fontAlgn="base">
              <a:spcBef>
                <a:spcPct val="0"/>
              </a:spcBef>
              <a:spcAft>
                <a:spcPct val="0"/>
              </a:spcAft>
            </a:pPr>
            <a:endParaRPr lang="en-US" sz="2866" dirty="0">
              <a:solidFill>
                <a:prstClr val="white"/>
              </a:solidFill>
            </a:endParaRPr>
          </a:p>
        </p:txBody>
      </p:sp>
      <p:sp>
        <p:nvSpPr>
          <p:cNvPr id="9" name="Rectangle 8"/>
          <p:cNvSpPr/>
          <p:nvPr/>
        </p:nvSpPr>
        <p:spPr>
          <a:xfrm>
            <a:off x="0" y="4153857"/>
            <a:ext cx="9359900" cy="2519892"/>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35980" fontAlgn="base">
              <a:spcBef>
                <a:spcPct val="0"/>
              </a:spcBef>
              <a:spcAft>
                <a:spcPct val="0"/>
              </a:spcAft>
            </a:pPr>
            <a:endParaRPr lang="en-US" sz="2866">
              <a:solidFill>
                <a:prstClr val="white"/>
              </a:solidFill>
            </a:endParaRPr>
          </a:p>
        </p:txBody>
      </p:sp>
      <p:sp>
        <p:nvSpPr>
          <p:cNvPr id="10" name="Oval 9"/>
          <p:cNvSpPr/>
          <p:nvPr/>
        </p:nvSpPr>
        <p:spPr>
          <a:xfrm>
            <a:off x="0" y="1763924"/>
            <a:ext cx="9359900" cy="5627758"/>
          </a:xfrm>
          <a:prstGeom prst="ellipse">
            <a:avLst/>
          </a:prstGeom>
          <a:gradFill flip="none" rotWithShape="1">
            <a:gsLst>
              <a:gs pos="0">
                <a:schemeClr val="bg1"/>
              </a:gs>
              <a:gs pos="56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35980" fontAlgn="base">
              <a:spcBef>
                <a:spcPct val="0"/>
              </a:spcBef>
              <a:spcAft>
                <a:spcPct val="0"/>
              </a:spcAft>
            </a:pPr>
            <a:endParaRPr lang="en-US" sz="2866">
              <a:solidFill>
                <a:prstClr val="white"/>
              </a:solidFill>
            </a:endParaRPr>
          </a:p>
        </p:txBody>
      </p:sp>
      <p:sp>
        <p:nvSpPr>
          <p:cNvPr id="2" name="Title Placeholder 1"/>
          <p:cNvSpPr>
            <a:spLocks noGrp="1"/>
          </p:cNvSpPr>
          <p:nvPr>
            <p:ph type="title"/>
          </p:nvPr>
        </p:nvSpPr>
        <p:spPr>
          <a:xfrm>
            <a:off x="1835631" y="4819505"/>
            <a:ext cx="6666279" cy="1259946"/>
          </a:xfrm>
          <a:prstGeom prst="rect">
            <a:avLst/>
          </a:prstGeom>
          <a:effectLst/>
        </p:spPr>
        <p:txBody>
          <a:bodyPr vert="horz" lIns="91440" tIns="45720" rIns="91440" bIns="45720" rtlCol="0" anchor="t" anchorCtr="0">
            <a:noAutofit/>
          </a:bodyPr>
          <a:lstStyle/>
          <a:p>
            <a:r>
              <a:rPr lang="ja-JP" altLang="en-US" smtClean="0"/>
              <a:t>マスター タイトルの書式設定</a:t>
            </a:r>
            <a:endParaRPr lang="en-US" dirty="0"/>
          </a:p>
        </p:txBody>
      </p:sp>
      <p:sp>
        <p:nvSpPr>
          <p:cNvPr id="3" name="Text Placeholder 2"/>
          <p:cNvSpPr>
            <a:spLocks noGrp="1"/>
          </p:cNvSpPr>
          <p:nvPr>
            <p:ph type="body" idx="1"/>
          </p:nvPr>
        </p:nvSpPr>
        <p:spPr>
          <a:xfrm>
            <a:off x="1169988" y="807181"/>
            <a:ext cx="6551930" cy="3830235"/>
          </a:xfrm>
          <a:prstGeom prst="rect">
            <a:avLst/>
          </a:prstGeom>
        </p:spPr>
        <p:txBody>
          <a:bodyPr vert="horz" lIns="91440" tIns="45720" rIns="91440" bIns="45720" rtlCol="0">
            <a:normAutofit/>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Date Placeholder 3"/>
          <p:cNvSpPr>
            <a:spLocks noGrp="1"/>
          </p:cNvSpPr>
          <p:nvPr>
            <p:ph type="dt" sz="half" idx="2"/>
          </p:nvPr>
        </p:nvSpPr>
        <p:spPr>
          <a:xfrm>
            <a:off x="6317932" y="6803800"/>
            <a:ext cx="2573973" cy="402483"/>
          </a:xfrm>
          <a:prstGeom prst="rect">
            <a:avLst/>
          </a:prstGeom>
        </p:spPr>
        <p:txBody>
          <a:bodyPr vert="horz" lIns="91440" tIns="45720" rIns="91440" bIns="45720" rtlCol="0" anchor="ctr"/>
          <a:lstStyle>
            <a:lvl1pPr algn="r">
              <a:defRPr sz="1126" b="1">
                <a:solidFill>
                  <a:schemeClr val="tx1">
                    <a:lumMod val="50000"/>
                    <a:lumOff val="50000"/>
                  </a:schemeClr>
                </a:solidFill>
              </a:defRPr>
            </a:lvl1pPr>
          </a:lstStyle>
          <a:p>
            <a:pPr defTabSz="935980" fontAlgn="base">
              <a:spcBef>
                <a:spcPct val="0"/>
              </a:spcBef>
              <a:spcAft>
                <a:spcPct val="0"/>
              </a:spcAft>
              <a:defRPr/>
            </a:pPr>
            <a:endParaRPr lang="en-US" altLang="ja-JP">
              <a:solidFill>
                <a:prstClr val="black">
                  <a:lumMod val="50000"/>
                  <a:lumOff val="50000"/>
                </a:prstClr>
              </a:solidFill>
              <a:latin typeface="Arial" charset="0"/>
              <a:ea typeface="ＭＳ Ｐゴシック" pitchFamily="50" charset="-128"/>
            </a:endParaRPr>
          </a:p>
        </p:txBody>
      </p:sp>
      <p:sp>
        <p:nvSpPr>
          <p:cNvPr id="5" name="Footer Placeholder 4"/>
          <p:cNvSpPr>
            <a:spLocks noGrp="1"/>
          </p:cNvSpPr>
          <p:nvPr>
            <p:ph type="ftr" sz="quarter" idx="3"/>
          </p:nvPr>
        </p:nvSpPr>
        <p:spPr>
          <a:xfrm>
            <a:off x="468019" y="6803800"/>
            <a:ext cx="3431964" cy="402483"/>
          </a:xfrm>
          <a:prstGeom prst="rect">
            <a:avLst/>
          </a:prstGeom>
        </p:spPr>
        <p:txBody>
          <a:bodyPr vert="horz" lIns="91440" tIns="45720" rIns="91440" bIns="45720" rtlCol="0" anchor="ctr"/>
          <a:lstStyle>
            <a:lvl1pPr algn="l">
              <a:defRPr sz="1126" b="1">
                <a:solidFill>
                  <a:schemeClr val="tx1">
                    <a:lumMod val="50000"/>
                    <a:lumOff val="50000"/>
                  </a:schemeClr>
                </a:solidFill>
              </a:defRPr>
            </a:lvl1pPr>
          </a:lstStyle>
          <a:p>
            <a:pPr defTabSz="935980" fontAlgn="base">
              <a:spcBef>
                <a:spcPct val="0"/>
              </a:spcBef>
              <a:spcAft>
                <a:spcPct val="0"/>
              </a:spcAft>
              <a:defRPr/>
            </a:pPr>
            <a:endParaRPr lang="en-US" altLang="ja-JP">
              <a:solidFill>
                <a:prstClr val="black">
                  <a:lumMod val="50000"/>
                  <a:lumOff val="50000"/>
                </a:prstClr>
              </a:solidFill>
              <a:latin typeface="Arial" charset="0"/>
              <a:ea typeface="ＭＳ Ｐゴシック" pitchFamily="50" charset="-128"/>
            </a:endParaRPr>
          </a:p>
        </p:txBody>
      </p:sp>
      <p:sp>
        <p:nvSpPr>
          <p:cNvPr id="6" name="Slide Number Placeholder 5"/>
          <p:cNvSpPr>
            <a:spLocks noGrp="1"/>
          </p:cNvSpPr>
          <p:nvPr>
            <p:ph type="sldNum" sz="quarter" idx="4"/>
          </p:nvPr>
        </p:nvSpPr>
        <p:spPr>
          <a:xfrm>
            <a:off x="3899958" y="6803800"/>
            <a:ext cx="1871980" cy="402483"/>
          </a:xfrm>
          <a:prstGeom prst="rect">
            <a:avLst/>
          </a:prstGeom>
        </p:spPr>
        <p:txBody>
          <a:bodyPr vert="horz" lIns="91440" tIns="45720" rIns="91440" bIns="45720" rtlCol="0" anchor="ctr"/>
          <a:lstStyle>
            <a:lvl1pPr algn="ctr">
              <a:defRPr sz="1228" b="1">
                <a:solidFill>
                  <a:schemeClr val="tx1">
                    <a:lumMod val="50000"/>
                    <a:lumOff val="50000"/>
                  </a:schemeClr>
                </a:solidFill>
              </a:defRPr>
            </a:lvl1pPr>
          </a:lstStyle>
          <a:p>
            <a:pPr defTabSz="935980" fontAlgn="base">
              <a:spcBef>
                <a:spcPct val="0"/>
              </a:spcBef>
              <a:spcAft>
                <a:spcPct val="0"/>
              </a:spcAft>
              <a:defRPr/>
            </a:pPr>
            <a:fld id="{F4693406-11DE-49FA-9A1F-7BE5BF87AF29}" type="slidenum">
              <a:rPr lang="en-US" altLang="ja-JP" smtClean="0">
                <a:solidFill>
                  <a:prstClr val="black">
                    <a:lumMod val="50000"/>
                    <a:lumOff val="50000"/>
                  </a:prstClr>
                </a:solidFill>
                <a:latin typeface="Arial" charset="0"/>
                <a:ea typeface="ＭＳ Ｐゴシック" pitchFamily="50" charset="-128"/>
              </a:rPr>
              <a:pPr defTabSz="935980" fontAlgn="base">
                <a:spcBef>
                  <a:spcPct val="0"/>
                </a:spcBef>
                <a:spcAft>
                  <a:spcPct val="0"/>
                </a:spcAft>
                <a:defRPr/>
              </a:pPr>
              <a:t>‹#›</a:t>
            </a:fld>
            <a:endParaRPr lang="en-US" altLang="ja-JP">
              <a:solidFill>
                <a:prstClr val="black">
                  <a:lumMod val="50000"/>
                  <a:lumOff val="50000"/>
                </a:prstClr>
              </a:solidFill>
              <a:latin typeface="Arial" charset="0"/>
              <a:ea typeface="ＭＳ Ｐゴシック" pitchFamily="50" charset="-128"/>
            </a:endParaRPr>
          </a:p>
        </p:txBody>
      </p:sp>
    </p:spTree>
    <p:extLst>
      <p:ext uri="{BB962C8B-B14F-4D97-AF65-F5344CB8AC3E}">
        <p14:creationId xmlns:p14="http://schemas.microsoft.com/office/powerpoint/2010/main" val="2538685854"/>
      </p:ext>
    </p:extLst>
  </p:cSld>
  <p:clrMap bg1="lt1" tx1="dk1" bg2="lt2" tx2="dk2" accent1="accent1" accent2="accent2" accent3="accent3" accent4="accent4" accent5="accent5" accent6="accent6" hlink="hlink" folHlink="folHlink"/>
  <p:sldLayoutIdLst>
    <p:sldLayoutId id="2147483995" r:id="rId1"/>
    <p:sldLayoutId id="2147483996" r:id="rId2"/>
    <p:sldLayoutId id="2147483997" r:id="rId3"/>
    <p:sldLayoutId id="2147483998" r:id="rId4"/>
    <p:sldLayoutId id="2147483999" r:id="rId5"/>
    <p:sldLayoutId id="2147484000" r:id="rId6"/>
    <p:sldLayoutId id="2147484001" r:id="rId7"/>
    <p:sldLayoutId id="2147484002" r:id="rId8"/>
    <p:sldLayoutId id="2147484003" r:id="rId9"/>
    <p:sldLayoutId id="2147484004" r:id="rId10"/>
    <p:sldLayoutId id="2147484005" r:id="rId11"/>
  </p:sldLayoutIdLst>
  <mc:AlternateContent xmlns:mc="http://schemas.openxmlformats.org/markup-compatibility/2006" xmlns:p14="http://schemas.microsoft.com/office/powerpoint/2010/main">
    <mc:Choice Requires="p14">
      <p:transition p14:dur="10">
        <p:wheel spokes="1"/>
      </p:transition>
    </mc:Choice>
    <mc:Fallback xmlns="">
      <p:transition>
        <p:wheel spokes="1"/>
      </p:transition>
    </mc:Fallback>
  </mc:AlternateContent>
  <p:timing>
    <p:tnLst>
      <p:par>
        <p:cTn id="1" dur="indefinite" restart="never" nodeType="tmRoot"/>
      </p:par>
    </p:tnLst>
  </p:timing>
  <p:hf sldNum="0" hdr="0" ftr="0" dt="0"/>
  <p:txStyles>
    <p:titleStyle>
      <a:lvl1pPr marL="327593" indent="-327593" algn="r" defTabSz="935980" rtl="0" eaLnBrk="1" latinLnBrk="0" hangingPunct="1">
        <a:spcBef>
          <a:spcPct val="0"/>
        </a:spcBef>
        <a:buClr>
          <a:schemeClr val="accent6">
            <a:lumMod val="75000"/>
          </a:schemeClr>
        </a:buClr>
        <a:buSzPct val="128000"/>
        <a:buFont typeface="Georgia" pitchFamily="18" charset="0"/>
        <a:buChar char="*"/>
        <a:defRPr kumimoji="1" sz="4709" b="1" i="0" kern="1200">
          <a:gradFill>
            <a:gsLst>
              <a:gs pos="0">
                <a:schemeClr val="tx1"/>
              </a:gs>
              <a:gs pos="40000">
                <a:schemeClr val="tx1">
                  <a:lumMod val="75000"/>
                  <a:lumOff val="25000"/>
                </a:schemeClr>
              </a:gs>
              <a:gs pos="100000">
                <a:schemeClr val="tx2">
                  <a:alpha val="65000"/>
                </a:schemeClr>
              </a:gs>
            </a:gsLst>
            <a:lin ang="5400000" scaled="0"/>
          </a:gradFill>
          <a:effectLst>
            <a:reflection blurRad="6350" stA="55000" endA="300" endPos="45500" dir="5400000" sy="-100000" algn="bl" rotWithShape="0"/>
          </a:effectLst>
          <a:latin typeface="+mj-lt"/>
          <a:ea typeface="+mj-ea"/>
          <a:cs typeface="+mj-cs"/>
        </a:defRPr>
      </a:lvl1pPr>
      <a:lvl2pPr eaLnBrk="1" hangingPunct="1">
        <a:defRPr kumimoji="1">
          <a:solidFill>
            <a:schemeClr val="tx2"/>
          </a:solidFill>
        </a:defRPr>
      </a:lvl2pPr>
      <a:lvl3pPr eaLnBrk="1" hangingPunct="1">
        <a:defRPr kumimoji="1">
          <a:solidFill>
            <a:schemeClr val="tx2"/>
          </a:solidFill>
        </a:defRPr>
      </a:lvl3pPr>
      <a:lvl4pPr eaLnBrk="1" hangingPunct="1">
        <a:defRPr kumimoji="1">
          <a:solidFill>
            <a:schemeClr val="tx2"/>
          </a:solidFill>
        </a:defRPr>
      </a:lvl4pPr>
      <a:lvl5pPr eaLnBrk="1" hangingPunct="1">
        <a:defRPr kumimoji="1">
          <a:solidFill>
            <a:schemeClr val="tx2"/>
          </a:solidFill>
        </a:defRPr>
      </a:lvl5pPr>
      <a:lvl6pPr eaLnBrk="1" hangingPunct="1">
        <a:defRPr kumimoji="1">
          <a:solidFill>
            <a:schemeClr val="tx2"/>
          </a:solidFill>
        </a:defRPr>
      </a:lvl6pPr>
      <a:lvl7pPr eaLnBrk="1" hangingPunct="1">
        <a:defRPr kumimoji="1">
          <a:solidFill>
            <a:schemeClr val="tx2"/>
          </a:solidFill>
        </a:defRPr>
      </a:lvl7pPr>
      <a:lvl8pPr eaLnBrk="1" hangingPunct="1">
        <a:defRPr kumimoji="1">
          <a:solidFill>
            <a:schemeClr val="tx2"/>
          </a:solidFill>
        </a:defRPr>
      </a:lvl8pPr>
      <a:lvl9pPr eaLnBrk="1" hangingPunct="1">
        <a:defRPr kumimoji="1">
          <a:solidFill>
            <a:schemeClr val="tx2"/>
          </a:solidFill>
        </a:defRPr>
      </a:lvl9pPr>
    </p:titleStyle>
    <p:bodyStyle>
      <a:lvl1pPr marL="233995" indent="-187196" algn="l" defTabSz="935980" rtl="0" eaLnBrk="1" latinLnBrk="0" hangingPunct="1">
        <a:spcBef>
          <a:spcPct val="20000"/>
        </a:spcBef>
        <a:spcAft>
          <a:spcPts val="307"/>
        </a:spcAft>
        <a:buClr>
          <a:schemeClr val="accent6">
            <a:lumMod val="75000"/>
          </a:schemeClr>
        </a:buClr>
        <a:buSzPct val="130000"/>
        <a:buFont typeface="Georgia" pitchFamily="18" charset="0"/>
        <a:buChar char="*"/>
        <a:defRPr kumimoji="1" sz="2252" kern="1200">
          <a:solidFill>
            <a:schemeClr val="tx1">
              <a:lumMod val="75000"/>
              <a:lumOff val="25000"/>
            </a:schemeClr>
          </a:solidFill>
          <a:latin typeface="+mn-lt"/>
          <a:ea typeface="+mn-ea"/>
          <a:cs typeface="+mn-cs"/>
        </a:defRPr>
      </a:lvl1pPr>
      <a:lvl2pPr marL="561588" indent="-187196" algn="l" defTabSz="935980" rtl="0" eaLnBrk="1" latinLnBrk="0" hangingPunct="1">
        <a:spcBef>
          <a:spcPct val="20000"/>
        </a:spcBef>
        <a:spcAft>
          <a:spcPts val="307"/>
        </a:spcAft>
        <a:buClr>
          <a:schemeClr val="accent6">
            <a:lumMod val="75000"/>
          </a:schemeClr>
        </a:buClr>
        <a:buSzPct val="130000"/>
        <a:buFont typeface="Georgia" pitchFamily="18" charset="0"/>
        <a:buChar char="*"/>
        <a:defRPr kumimoji="1" sz="2047" kern="1200">
          <a:solidFill>
            <a:schemeClr val="tx1">
              <a:lumMod val="75000"/>
              <a:lumOff val="25000"/>
            </a:schemeClr>
          </a:solidFill>
          <a:latin typeface="+mn-lt"/>
          <a:ea typeface="+mn-ea"/>
          <a:cs typeface="+mn-cs"/>
        </a:defRPr>
      </a:lvl2pPr>
      <a:lvl3pPr marL="842382" indent="-187196" algn="l" defTabSz="935980" rtl="0" eaLnBrk="1" latinLnBrk="0" hangingPunct="1">
        <a:spcBef>
          <a:spcPct val="20000"/>
        </a:spcBef>
        <a:spcAft>
          <a:spcPts val="307"/>
        </a:spcAft>
        <a:buClr>
          <a:schemeClr val="accent6">
            <a:lumMod val="75000"/>
          </a:schemeClr>
        </a:buClr>
        <a:buSzPct val="130000"/>
        <a:buFont typeface="Georgia" pitchFamily="18" charset="0"/>
        <a:buChar char="*"/>
        <a:defRPr kumimoji="1" sz="1842" kern="1200">
          <a:solidFill>
            <a:schemeClr val="tx1">
              <a:lumMod val="75000"/>
              <a:lumOff val="25000"/>
            </a:schemeClr>
          </a:solidFill>
          <a:latin typeface="+mn-lt"/>
          <a:ea typeface="+mn-ea"/>
          <a:cs typeface="+mn-cs"/>
        </a:defRPr>
      </a:lvl3pPr>
      <a:lvl4pPr marL="1123176" indent="-187196" algn="l" defTabSz="935980" rtl="0" eaLnBrk="1" latinLnBrk="0" hangingPunct="1">
        <a:spcBef>
          <a:spcPct val="20000"/>
        </a:spcBef>
        <a:spcAft>
          <a:spcPts val="307"/>
        </a:spcAft>
        <a:buClr>
          <a:schemeClr val="accent6">
            <a:lumMod val="75000"/>
          </a:schemeClr>
        </a:buClr>
        <a:buSzPct val="130000"/>
        <a:buFont typeface="Georgia" pitchFamily="18" charset="0"/>
        <a:buChar char="*"/>
        <a:defRPr kumimoji="1" sz="1638" kern="1200">
          <a:solidFill>
            <a:schemeClr val="tx1">
              <a:lumMod val="75000"/>
              <a:lumOff val="25000"/>
            </a:schemeClr>
          </a:solidFill>
          <a:latin typeface="+mn-lt"/>
          <a:ea typeface="+mn-ea"/>
          <a:cs typeface="+mn-cs"/>
        </a:defRPr>
      </a:lvl4pPr>
      <a:lvl5pPr marL="1422689" indent="-187196" algn="l" defTabSz="935980" rtl="0" eaLnBrk="1" latinLnBrk="0" hangingPunct="1">
        <a:spcBef>
          <a:spcPct val="20000"/>
        </a:spcBef>
        <a:spcAft>
          <a:spcPts val="307"/>
        </a:spcAft>
        <a:buClr>
          <a:schemeClr val="accent6">
            <a:lumMod val="75000"/>
          </a:schemeClr>
        </a:buClr>
        <a:buSzPct val="130000"/>
        <a:buFont typeface="Georgia" pitchFamily="18" charset="0"/>
        <a:buChar char="*"/>
        <a:defRPr kumimoji="1" sz="1433" kern="1200">
          <a:solidFill>
            <a:schemeClr val="tx1">
              <a:lumMod val="75000"/>
              <a:lumOff val="25000"/>
            </a:schemeClr>
          </a:solidFill>
          <a:latin typeface="+mn-lt"/>
          <a:ea typeface="+mn-ea"/>
          <a:cs typeface="+mn-cs"/>
        </a:defRPr>
      </a:lvl5pPr>
      <a:lvl6pPr marL="1703483" indent="-187196" algn="l" defTabSz="935980" rtl="0" eaLnBrk="1" latinLnBrk="0" hangingPunct="1">
        <a:spcBef>
          <a:spcPct val="20000"/>
        </a:spcBef>
        <a:spcAft>
          <a:spcPts val="307"/>
        </a:spcAft>
        <a:buClr>
          <a:schemeClr val="accent6">
            <a:lumMod val="75000"/>
          </a:schemeClr>
        </a:buClr>
        <a:buSzPct val="130000"/>
        <a:buFont typeface="Georgia" pitchFamily="18" charset="0"/>
        <a:buChar char="*"/>
        <a:defRPr kumimoji="1" sz="1433" kern="1200">
          <a:solidFill>
            <a:schemeClr val="tx1">
              <a:lumMod val="75000"/>
              <a:lumOff val="25000"/>
            </a:schemeClr>
          </a:solidFill>
          <a:latin typeface="+mn-lt"/>
          <a:ea typeface="+mn-ea"/>
          <a:cs typeface="+mn-cs"/>
        </a:defRPr>
      </a:lvl6pPr>
      <a:lvl7pPr marL="2012357" indent="-187196" algn="l" defTabSz="935980" rtl="0" eaLnBrk="1" latinLnBrk="0" hangingPunct="1">
        <a:spcBef>
          <a:spcPct val="20000"/>
        </a:spcBef>
        <a:spcAft>
          <a:spcPts val="307"/>
        </a:spcAft>
        <a:buClr>
          <a:schemeClr val="accent6">
            <a:lumMod val="75000"/>
          </a:schemeClr>
        </a:buClr>
        <a:buSzPct val="130000"/>
        <a:buFont typeface="Georgia" pitchFamily="18" charset="0"/>
        <a:buChar char="*"/>
        <a:defRPr kumimoji="1" sz="1433" kern="1200">
          <a:solidFill>
            <a:schemeClr val="tx1">
              <a:lumMod val="75000"/>
              <a:lumOff val="25000"/>
            </a:schemeClr>
          </a:solidFill>
          <a:latin typeface="+mn-lt"/>
          <a:ea typeface="+mn-ea"/>
          <a:cs typeface="+mn-cs"/>
        </a:defRPr>
      </a:lvl7pPr>
      <a:lvl8pPr marL="2339950" indent="-187196" algn="l" defTabSz="935980" rtl="0" eaLnBrk="1" latinLnBrk="0" hangingPunct="1">
        <a:spcBef>
          <a:spcPct val="20000"/>
        </a:spcBef>
        <a:spcAft>
          <a:spcPts val="307"/>
        </a:spcAft>
        <a:buClr>
          <a:schemeClr val="accent6">
            <a:lumMod val="75000"/>
          </a:schemeClr>
        </a:buClr>
        <a:buSzPct val="130000"/>
        <a:buFont typeface="Georgia" pitchFamily="18" charset="0"/>
        <a:buChar char="*"/>
        <a:defRPr kumimoji="1" sz="1433" kern="1200">
          <a:solidFill>
            <a:schemeClr val="tx1">
              <a:lumMod val="75000"/>
              <a:lumOff val="25000"/>
            </a:schemeClr>
          </a:solidFill>
          <a:latin typeface="+mn-lt"/>
          <a:ea typeface="+mn-ea"/>
          <a:cs typeface="+mn-cs"/>
        </a:defRPr>
      </a:lvl8pPr>
      <a:lvl9pPr marL="2648823" indent="-187196" algn="l" defTabSz="935980" rtl="0" eaLnBrk="1" latinLnBrk="0" hangingPunct="1">
        <a:spcBef>
          <a:spcPct val="20000"/>
        </a:spcBef>
        <a:spcAft>
          <a:spcPts val="307"/>
        </a:spcAft>
        <a:buClr>
          <a:schemeClr val="accent6">
            <a:lumMod val="75000"/>
          </a:schemeClr>
        </a:buClr>
        <a:buSzPct val="130000"/>
        <a:buFont typeface="Georgia" pitchFamily="18" charset="0"/>
        <a:buChar char="*"/>
        <a:defRPr kumimoji="1" sz="1433" kern="1200">
          <a:solidFill>
            <a:schemeClr val="tx1">
              <a:lumMod val="75000"/>
              <a:lumOff val="25000"/>
            </a:schemeClr>
          </a:solidFill>
          <a:latin typeface="+mn-lt"/>
          <a:ea typeface="+mn-ea"/>
          <a:cs typeface="+mn-cs"/>
        </a:defRPr>
      </a:lvl9pPr>
    </p:bodyStyle>
    <p:otherStyle>
      <a:defPPr>
        <a:defRPr lang="en-US"/>
      </a:defPPr>
      <a:lvl1pPr marL="0" algn="l" defTabSz="935980" rtl="0" eaLnBrk="1" latinLnBrk="0" hangingPunct="1">
        <a:defRPr kumimoji="1" sz="1842" kern="1200">
          <a:solidFill>
            <a:schemeClr val="tx1"/>
          </a:solidFill>
          <a:latin typeface="+mn-lt"/>
          <a:ea typeface="+mn-ea"/>
          <a:cs typeface="+mn-cs"/>
        </a:defRPr>
      </a:lvl1pPr>
      <a:lvl2pPr marL="467990" algn="l" defTabSz="935980" rtl="0" eaLnBrk="1" latinLnBrk="0" hangingPunct="1">
        <a:defRPr kumimoji="1" sz="1842" kern="1200">
          <a:solidFill>
            <a:schemeClr val="tx1"/>
          </a:solidFill>
          <a:latin typeface="+mn-lt"/>
          <a:ea typeface="+mn-ea"/>
          <a:cs typeface="+mn-cs"/>
        </a:defRPr>
      </a:lvl2pPr>
      <a:lvl3pPr marL="935980" algn="l" defTabSz="935980" rtl="0" eaLnBrk="1" latinLnBrk="0" hangingPunct="1">
        <a:defRPr kumimoji="1" sz="1842" kern="1200">
          <a:solidFill>
            <a:schemeClr val="tx1"/>
          </a:solidFill>
          <a:latin typeface="+mn-lt"/>
          <a:ea typeface="+mn-ea"/>
          <a:cs typeface="+mn-cs"/>
        </a:defRPr>
      </a:lvl3pPr>
      <a:lvl4pPr marL="1403970" algn="l" defTabSz="935980" rtl="0" eaLnBrk="1" latinLnBrk="0" hangingPunct="1">
        <a:defRPr kumimoji="1" sz="1842" kern="1200">
          <a:solidFill>
            <a:schemeClr val="tx1"/>
          </a:solidFill>
          <a:latin typeface="+mn-lt"/>
          <a:ea typeface="+mn-ea"/>
          <a:cs typeface="+mn-cs"/>
        </a:defRPr>
      </a:lvl4pPr>
      <a:lvl5pPr marL="1871960" algn="l" defTabSz="935980" rtl="0" eaLnBrk="1" latinLnBrk="0" hangingPunct="1">
        <a:defRPr kumimoji="1" sz="1842" kern="1200">
          <a:solidFill>
            <a:schemeClr val="tx1"/>
          </a:solidFill>
          <a:latin typeface="+mn-lt"/>
          <a:ea typeface="+mn-ea"/>
          <a:cs typeface="+mn-cs"/>
        </a:defRPr>
      </a:lvl5pPr>
      <a:lvl6pPr marL="2339950" algn="l" defTabSz="935980" rtl="0" eaLnBrk="1" latinLnBrk="0" hangingPunct="1">
        <a:defRPr kumimoji="1" sz="1842" kern="1200">
          <a:solidFill>
            <a:schemeClr val="tx1"/>
          </a:solidFill>
          <a:latin typeface="+mn-lt"/>
          <a:ea typeface="+mn-ea"/>
          <a:cs typeface="+mn-cs"/>
        </a:defRPr>
      </a:lvl6pPr>
      <a:lvl7pPr marL="2807940" algn="l" defTabSz="935980" rtl="0" eaLnBrk="1" latinLnBrk="0" hangingPunct="1">
        <a:defRPr kumimoji="1" sz="1842" kern="1200">
          <a:solidFill>
            <a:schemeClr val="tx1"/>
          </a:solidFill>
          <a:latin typeface="+mn-lt"/>
          <a:ea typeface="+mn-ea"/>
          <a:cs typeface="+mn-cs"/>
        </a:defRPr>
      </a:lvl7pPr>
      <a:lvl8pPr marL="3275929" algn="l" defTabSz="935980" rtl="0" eaLnBrk="1" latinLnBrk="0" hangingPunct="1">
        <a:defRPr kumimoji="1" sz="1842" kern="1200">
          <a:solidFill>
            <a:schemeClr val="tx1"/>
          </a:solidFill>
          <a:latin typeface="+mn-lt"/>
          <a:ea typeface="+mn-ea"/>
          <a:cs typeface="+mn-cs"/>
        </a:defRPr>
      </a:lvl8pPr>
      <a:lvl9pPr marL="3743919" algn="l" defTabSz="935980" rtl="0" eaLnBrk="1" latinLnBrk="0" hangingPunct="1">
        <a:defRPr kumimoji="1" sz="1842"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100.xml.rels><?xml version="1.0" encoding="UTF-8" standalone="yes"?>
<Relationships xmlns="http://schemas.openxmlformats.org/package/2006/relationships"><Relationship Id="rId2" Type="http://schemas.openxmlformats.org/officeDocument/2006/relationships/notesSlide" Target="../notesSlides/notesSlide100.xml"/><Relationship Id="rId1" Type="http://schemas.openxmlformats.org/officeDocument/2006/relationships/slideLayout" Target="../slideLayouts/slideLayout7.xml"/></Relationships>
</file>

<file path=ppt/slides/_rels/slide10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01.xml"/><Relationship Id="rId1" Type="http://schemas.openxmlformats.org/officeDocument/2006/relationships/slideLayout" Target="../slideLayouts/slideLayout6.xml"/></Relationships>
</file>

<file path=ppt/slides/_rels/slide10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02.xml"/><Relationship Id="rId1" Type="http://schemas.openxmlformats.org/officeDocument/2006/relationships/slideLayout" Target="../slideLayouts/slideLayout6.xml"/></Relationships>
</file>

<file path=ppt/slides/_rels/slide10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03.xm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1.xml"/><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2.xml"/><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3.xml"/><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3" Type="http://schemas.openxmlformats.org/officeDocument/2006/relationships/image" Target="../media/image5.gif"/><Relationship Id="rId2" Type="http://schemas.openxmlformats.org/officeDocument/2006/relationships/notesSlide" Target="../notesSlides/notesSlide14.xml"/><Relationship Id="rId1" Type="http://schemas.openxmlformats.org/officeDocument/2006/relationships/slideLayout" Target="../slideLayouts/slideLayout6.xml"/><Relationship Id="rId4" Type="http://schemas.openxmlformats.org/officeDocument/2006/relationships/image" Target="../media/image3.png"/></Relationships>
</file>

<file path=ppt/slides/_rels/slide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5.xml"/><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16.xml"/><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18.xml"/><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9.xm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0.xml"/><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1.xml"/><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2.xml"/><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3.xml"/><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4.xml"/><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5.xml"/><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6.xml"/><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7.xml"/><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9.xm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0.xml"/><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1.xml"/><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2.xml"/><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3.xml"/><Relationship Id="rId1" Type="http://schemas.openxmlformats.org/officeDocument/2006/relationships/slideLayout" Target="../slideLayouts/slideLayout6.xml"/></Relationships>
</file>

<file path=ppt/slides/_rels/slide3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4.xml"/><Relationship Id="rId1" Type="http://schemas.openxmlformats.org/officeDocument/2006/relationships/slideLayout" Target="../slideLayouts/slideLayout6.xml"/></Relationships>
</file>

<file path=ppt/slides/_rels/slide3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5.xml"/><Relationship Id="rId1" Type="http://schemas.openxmlformats.org/officeDocument/2006/relationships/slideLayout" Target="../slideLayouts/slideLayout6.xml"/></Relationships>
</file>

<file path=ppt/slides/_rels/slide3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6.xml"/><Relationship Id="rId1" Type="http://schemas.openxmlformats.org/officeDocument/2006/relationships/slideLayout" Target="../slideLayouts/slideLayout6.xml"/></Relationships>
</file>

<file path=ppt/slides/_rels/slide3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7.xml"/><Relationship Id="rId1" Type="http://schemas.openxmlformats.org/officeDocument/2006/relationships/slideLayout" Target="../slideLayouts/slideLayout6.xml"/></Relationships>
</file>

<file path=ppt/slides/_rels/slide3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8.xml"/><Relationship Id="rId1" Type="http://schemas.openxmlformats.org/officeDocument/2006/relationships/slideLayout" Target="../slideLayouts/slideLayout6.xml"/></Relationships>
</file>

<file path=ppt/slides/_rels/slide3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9.xml"/><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40.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40.xml"/><Relationship Id="rId1" Type="http://schemas.openxmlformats.org/officeDocument/2006/relationships/slideLayout" Target="../slideLayouts/slideLayout6.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1.xml"/><Relationship Id="rId1" Type="http://schemas.openxmlformats.org/officeDocument/2006/relationships/slideLayout" Target="../slideLayouts/slideLayout6.xml"/></Relationships>
</file>

<file path=ppt/slides/_rels/slide4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2.xml"/><Relationship Id="rId1" Type="http://schemas.openxmlformats.org/officeDocument/2006/relationships/slideLayout" Target="../slideLayouts/slideLayout6.xml"/></Relationships>
</file>

<file path=ppt/slides/_rels/slide4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3.xml"/><Relationship Id="rId1" Type="http://schemas.openxmlformats.org/officeDocument/2006/relationships/slideLayout" Target="../slideLayouts/slideLayout6.xml"/></Relationships>
</file>

<file path=ppt/slides/_rels/slide4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4.xml"/><Relationship Id="rId1" Type="http://schemas.openxmlformats.org/officeDocument/2006/relationships/slideLayout" Target="../slideLayouts/slideLayout6.xml"/></Relationships>
</file>

<file path=ppt/slides/_rels/slide4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5.xml"/><Relationship Id="rId1" Type="http://schemas.openxmlformats.org/officeDocument/2006/relationships/slideLayout" Target="../slideLayouts/slideLayout6.xml"/></Relationships>
</file>

<file path=ppt/slides/_rels/slide4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6.xml"/><Relationship Id="rId1" Type="http://schemas.openxmlformats.org/officeDocument/2006/relationships/slideLayout" Target="../slideLayouts/slideLayout6.xml"/></Relationships>
</file>

<file path=ppt/slides/_rels/slide4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7.xml"/><Relationship Id="rId1" Type="http://schemas.openxmlformats.org/officeDocument/2006/relationships/slideLayout" Target="../slideLayouts/slideLayout6.xml"/></Relationships>
</file>

<file path=ppt/slides/_rels/slide4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8.xml"/><Relationship Id="rId1" Type="http://schemas.openxmlformats.org/officeDocument/2006/relationships/slideLayout" Target="../slideLayouts/slideLayout6.xml"/></Relationships>
</file>

<file path=ppt/slides/_rels/slide4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9.xm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3.png"/><Relationship Id="rId7" Type="http://schemas.openxmlformats.org/officeDocument/2006/relationships/diagramColors" Target="../diagrams/colors1.xml"/><Relationship Id="rId2" Type="http://schemas.openxmlformats.org/officeDocument/2006/relationships/notesSlide" Target="../notesSlides/notesSlide5.xml"/><Relationship Id="rId1" Type="http://schemas.openxmlformats.org/officeDocument/2006/relationships/slideLayout" Target="../slideLayouts/slideLayout6.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6.xml"/></Relationships>
</file>

<file path=ppt/slides/_rels/slide5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51.xml"/><Relationship Id="rId1" Type="http://schemas.openxmlformats.org/officeDocument/2006/relationships/slideLayout" Target="../slideLayouts/slideLayout6.xml"/><Relationship Id="rId4" Type="http://schemas.openxmlformats.org/officeDocument/2006/relationships/image" Target="../media/image7.png"/></Relationships>
</file>

<file path=ppt/slides/_rels/slide5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2.xml"/><Relationship Id="rId1" Type="http://schemas.openxmlformats.org/officeDocument/2006/relationships/slideLayout" Target="../slideLayouts/slideLayout6.xml"/></Relationships>
</file>

<file path=ppt/slides/_rels/slide5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3.xml"/><Relationship Id="rId1" Type="http://schemas.openxmlformats.org/officeDocument/2006/relationships/slideLayout" Target="../slideLayouts/slideLayout6.xml"/></Relationships>
</file>

<file path=ppt/slides/_rels/slide5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54.xml"/><Relationship Id="rId1" Type="http://schemas.openxmlformats.org/officeDocument/2006/relationships/slideLayout" Target="../slideLayouts/slideLayout6.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6.xml"/></Relationships>
</file>

<file path=ppt/slides/_rels/slide5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6.xml"/><Relationship Id="rId1" Type="http://schemas.openxmlformats.org/officeDocument/2006/relationships/slideLayout" Target="../slideLayouts/slideLayout6.xml"/></Relationships>
</file>

<file path=ppt/slides/_rels/slide5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7.xml"/><Relationship Id="rId1" Type="http://schemas.openxmlformats.org/officeDocument/2006/relationships/slideLayout" Target="../slideLayouts/slideLayout6.xml"/></Relationships>
</file>

<file path=ppt/slides/_rels/slide5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8.xml"/><Relationship Id="rId1" Type="http://schemas.openxmlformats.org/officeDocument/2006/relationships/slideLayout" Target="../slideLayouts/slideLayout6.xml"/></Relationships>
</file>

<file path=ppt/slides/_rels/slide5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9.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6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0.xml"/><Relationship Id="rId1" Type="http://schemas.openxmlformats.org/officeDocument/2006/relationships/slideLayout" Target="../slideLayouts/slideLayout6.xml"/></Relationships>
</file>

<file path=ppt/slides/_rels/slide6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1.xml"/><Relationship Id="rId1" Type="http://schemas.openxmlformats.org/officeDocument/2006/relationships/slideLayout" Target="../slideLayouts/slideLayout6.xml"/></Relationships>
</file>

<file path=ppt/slides/_rels/slide6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2.xml"/><Relationship Id="rId1" Type="http://schemas.openxmlformats.org/officeDocument/2006/relationships/slideLayout" Target="../slideLayouts/slideLayout6.xml"/></Relationships>
</file>

<file path=ppt/slides/_rels/slide6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3.xml"/><Relationship Id="rId1" Type="http://schemas.openxmlformats.org/officeDocument/2006/relationships/slideLayout" Target="../slideLayouts/slideLayout6.xml"/></Relationships>
</file>

<file path=ppt/slides/_rels/slide6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4.xml"/><Relationship Id="rId1" Type="http://schemas.openxmlformats.org/officeDocument/2006/relationships/slideLayout" Target="../slideLayouts/slideLayout6.xml"/></Relationships>
</file>

<file path=ppt/slides/_rels/slide6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5.xml"/><Relationship Id="rId1" Type="http://schemas.openxmlformats.org/officeDocument/2006/relationships/slideLayout" Target="../slideLayouts/slideLayout6.xml"/></Relationships>
</file>

<file path=ppt/slides/_rels/slide6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6.xml"/><Relationship Id="rId1" Type="http://schemas.openxmlformats.org/officeDocument/2006/relationships/slideLayout" Target="../slideLayouts/slideLayout6.xml"/></Relationships>
</file>

<file path=ppt/slides/_rels/slide6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7.xml"/><Relationship Id="rId1" Type="http://schemas.openxmlformats.org/officeDocument/2006/relationships/slideLayout" Target="../slideLayouts/slideLayout6.xml"/></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68.xml"/><Relationship Id="rId1" Type="http://schemas.openxmlformats.org/officeDocument/2006/relationships/slideLayout" Target="../slideLayouts/slideLayout6.xml"/></Relationships>
</file>

<file path=ppt/slides/_rels/slide6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9.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7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70.xml"/><Relationship Id="rId1" Type="http://schemas.openxmlformats.org/officeDocument/2006/relationships/slideLayout" Target="../slideLayouts/slideLayout6.xml"/></Relationships>
</file>

<file path=ppt/slides/_rels/slide7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71.xml"/><Relationship Id="rId1" Type="http://schemas.openxmlformats.org/officeDocument/2006/relationships/slideLayout" Target="../slideLayouts/slideLayout6.xml"/></Relationships>
</file>

<file path=ppt/slides/_rels/slide7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72.xml"/><Relationship Id="rId1" Type="http://schemas.openxmlformats.org/officeDocument/2006/relationships/slideLayout" Target="../slideLayouts/slideLayout6.xml"/></Relationships>
</file>

<file path=ppt/slides/_rels/slide7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73.xml"/><Relationship Id="rId1" Type="http://schemas.openxmlformats.org/officeDocument/2006/relationships/slideLayout" Target="../slideLayouts/slideLayout6.xml"/></Relationships>
</file>

<file path=ppt/slides/_rels/slide7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74.xml"/><Relationship Id="rId1" Type="http://schemas.openxmlformats.org/officeDocument/2006/relationships/slideLayout" Target="../slideLayouts/slideLayout6.xml"/></Relationships>
</file>

<file path=ppt/slides/_rels/slide7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75.xml"/><Relationship Id="rId1" Type="http://schemas.openxmlformats.org/officeDocument/2006/relationships/slideLayout" Target="../slideLayouts/slideLayout6.xml"/></Relationships>
</file>

<file path=ppt/slides/_rels/slide76.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76.xml"/><Relationship Id="rId1" Type="http://schemas.openxmlformats.org/officeDocument/2006/relationships/slideLayout" Target="../slideLayouts/slideLayout6.xml"/></Relationships>
</file>

<file path=ppt/slides/_rels/slide77.xml.rels><?xml version="1.0" encoding="UTF-8" standalone="yes"?>
<Relationships xmlns="http://schemas.openxmlformats.org/package/2006/relationships"><Relationship Id="rId2" Type="http://schemas.openxmlformats.org/officeDocument/2006/relationships/notesSlide" Target="../notesSlides/notesSlide77.xml"/><Relationship Id="rId1" Type="http://schemas.openxmlformats.org/officeDocument/2006/relationships/slideLayout" Target="../slideLayouts/slideLayout6.xml"/></Relationships>
</file>

<file path=ppt/slides/_rels/slide7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78.xml"/><Relationship Id="rId1" Type="http://schemas.openxmlformats.org/officeDocument/2006/relationships/slideLayout" Target="../slideLayouts/slideLayout6.xml"/></Relationships>
</file>

<file path=ppt/slides/_rels/slide79.xml.rels><?xml version="1.0" encoding="UTF-8" standalone="yes"?>
<Relationships xmlns="http://schemas.openxmlformats.org/package/2006/relationships"><Relationship Id="rId2" Type="http://schemas.openxmlformats.org/officeDocument/2006/relationships/notesSlide" Target="../notesSlides/notesSlide79.xml"/><Relationship Id="rId1" Type="http://schemas.openxmlformats.org/officeDocument/2006/relationships/slideLayout" Target="../slideLayouts/slideLayout17.xml"/></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_rels/slide8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80.xml"/><Relationship Id="rId1" Type="http://schemas.openxmlformats.org/officeDocument/2006/relationships/slideLayout" Target="../slideLayouts/slideLayout6.xml"/></Relationships>
</file>

<file path=ppt/slides/_rels/slide8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81.xml"/><Relationship Id="rId1" Type="http://schemas.openxmlformats.org/officeDocument/2006/relationships/slideLayout" Target="../slideLayouts/slideLayout6.xml"/></Relationships>
</file>

<file path=ppt/slides/_rels/slide8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82.xml"/><Relationship Id="rId1" Type="http://schemas.openxmlformats.org/officeDocument/2006/relationships/slideLayout" Target="../slideLayouts/slideLayout6.xml"/></Relationships>
</file>

<file path=ppt/slides/_rels/slide8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83.xml"/><Relationship Id="rId1" Type="http://schemas.openxmlformats.org/officeDocument/2006/relationships/slideLayout" Target="../slideLayouts/slideLayout6.xml"/></Relationships>
</file>

<file path=ppt/slides/_rels/slide84.xml.rels><?xml version="1.0" encoding="UTF-8" standalone="yes"?>
<Relationships xmlns="http://schemas.openxmlformats.org/package/2006/relationships"><Relationship Id="rId2" Type="http://schemas.openxmlformats.org/officeDocument/2006/relationships/notesSlide" Target="../notesSlides/notesSlide84.xml"/><Relationship Id="rId1" Type="http://schemas.openxmlformats.org/officeDocument/2006/relationships/slideLayout" Target="../slideLayouts/slideLayout6.xml"/></Relationships>
</file>

<file path=ppt/slides/_rels/slide8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85.xml"/><Relationship Id="rId1" Type="http://schemas.openxmlformats.org/officeDocument/2006/relationships/slideLayout" Target="../slideLayouts/slideLayout6.xml"/></Relationships>
</file>

<file path=ppt/slides/_rels/slide8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86.xml"/><Relationship Id="rId1" Type="http://schemas.openxmlformats.org/officeDocument/2006/relationships/slideLayout" Target="../slideLayouts/slideLayout6.xml"/></Relationships>
</file>

<file path=ppt/slides/_rels/slide8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87.xml"/><Relationship Id="rId1" Type="http://schemas.openxmlformats.org/officeDocument/2006/relationships/slideLayout" Target="../slideLayouts/slideLayout6.xml"/></Relationships>
</file>

<file path=ppt/slides/_rels/slide88.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88.xml"/><Relationship Id="rId1" Type="http://schemas.openxmlformats.org/officeDocument/2006/relationships/slideLayout" Target="../slideLayouts/slideLayout6.xml"/></Relationships>
</file>

<file path=ppt/slides/_rels/slide8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89.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9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90.xml"/><Relationship Id="rId1" Type="http://schemas.openxmlformats.org/officeDocument/2006/relationships/slideLayout" Target="../slideLayouts/slideLayout6.xml"/></Relationships>
</file>

<file path=ppt/slides/_rels/slide9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91.xml"/><Relationship Id="rId1" Type="http://schemas.openxmlformats.org/officeDocument/2006/relationships/slideLayout" Target="../slideLayouts/slideLayout6.xml"/></Relationships>
</file>

<file path=ppt/slides/_rels/slide9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92.xml"/><Relationship Id="rId1" Type="http://schemas.openxmlformats.org/officeDocument/2006/relationships/slideLayout" Target="../slideLayouts/slideLayout6.xml"/></Relationships>
</file>

<file path=ppt/slides/_rels/slide9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93.xml"/><Relationship Id="rId1" Type="http://schemas.openxmlformats.org/officeDocument/2006/relationships/slideLayout" Target="../slideLayouts/slideLayout6.xml"/></Relationships>
</file>

<file path=ppt/slides/_rels/slide94.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94.xml"/><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95.xml"/><Relationship Id="rId1" Type="http://schemas.openxmlformats.org/officeDocument/2006/relationships/slideLayout" Target="../slideLayouts/slideLayout6.xml"/></Relationships>
</file>

<file path=ppt/slides/_rels/slide96.xml.rels><?xml version="1.0" encoding="UTF-8" standalone="yes"?>
<Relationships xmlns="http://schemas.openxmlformats.org/package/2006/relationships"><Relationship Id="rId2" Type="http://schemas.openxmlformats.org/officeDocument/2006/relationships/notesSlide" Target="../notesSlides/notesSlide96.xml"/><Relationship Id="rId1" Type="http://schemas.openxmlformats.org/officeDocument/2006/relationships/slideLayout" Target="../slideLayouts/slideLayout6.xml"/></Relationships>
</file>

<file path=ppt/slides/_rels/slide9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97.xml"/><Relationship Id="rId1" Type="http://schemas.openxmlformats.org/officeDocument/2006/relationships/slideLayout" Target="../slideLayouts/slideLayout6.xml"/></Relationships>
</file>

<file path=ppt/slides/_rels/slide9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98.xml"/><Relationship Id="rId1" Type="http://schemas.openxmlformats.org/officeDocument/2006/relationships/slideLayout" Target="../slideLayouts/slideLayout6.xml"/></Relationships>
</file>

<file path=ppt/slides/_rels/slide9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99.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68282" y="580349"/>
            <a:ext cx="8423910" cy="2065452"/>
          </a:xfrm>
        </p:spPr>
        <p:txBody>
          <a:bodyPr>
            <a:normAutofit/>
          </a:bodyPr>
          <a:lstStyle/>
          <a:p>
            <a:pPr lvl="1" algn="ctr" fontAlgn="base">
              <a:spcBef>
                <a:spcPct val="0"/>
              </a:spcBef>
              <a:spcAft>
                <a:spcPct val="0"/>
              </a:spcAft>
              <a:defRPr/>
            </a:pPr>
            <a:r>
              <a:rPr lang="ja-JP" altLang="en-US" sz="5245" b="1" dirty="0" smtClean="0">
                <a:ln w="1905"/>
                <a:solidFill>
                  <a:schemeClr val="tx1"/>
                </a:solidFill>
                <a:effectLst>
                  <a:innerShdw blurRad="69850" dist="43180" dir="5400000">
                    <a:srgbClr val="000000">
                      <a:alpha val="65000"/>
                    </a:srgbClr>
                  </a:innerShdw>
                </a:effectLst>
                <a:latin typeface="+mj-ea"/>
                <a:ea typeface="+mj-ea"/>
              </a:rPr>
              <a:t>今まで無かった</a:t>
            </a:r>
            <a:r>
              <a:rPr lang="en-US" altLang="ja-JP" sz="5245" b="1" dirty="0" smtClean="0">
                <a:ln w="1905"/>
                <a:solidFill>
                  <a:schemeClr val="tx1"/>
                </a:solidFill>
                <a:effectLst>
                  <a:innerShdw blurRad="69850" dist="43180" dir="5400000">
                    <a:srgbClr val="000000">
                      <a:alpha val="65000"/>
                    </a:srgbClr>
                  </a:innerShdw>
                </a:effectLst>
                <a:latin typeface="+mj-ea"/>
                <a:ea typeface="+mj-ea"/>
              </a:rPr>
              <a:t/>
            </a:r>
            <a:br>
              <a:rPr lang="en-US" altLang="ja-JP" sz="5245" b="1" dirty="0" smtClean="0">
                <a:ln w="1905"/>
                <a:solidFill>
                  <a:schemeClr val="tx1"/>
                </a:solidFill>
                <a:effectLst>
                  <a:innerShdw blurRad="69850" dist="43180" dir="5400000">
                    <a:srgbClr val="000000">
                      <a:alpha val="65000"/>
                    </a:srgbClr>
                  </a:innerShdw>
                </a:effectLst>
                <a:latin typeface="+mj-ea"/>
                <a:ea typeface="+mj-ea"/>
              </a:rPr>
            </a:br>
            <a:r>
              <a:rPr lang="ja-JP" altLang="en-US" sz="5245" b="1" dirty="0" smtClean="0">
                <a:ln w="1905"/>
                <a:solidFill>
                  <a:schemeClr val="tx1"/>
                </a:solidFill>
                <a:effectLst>
                  <a:innerShdw blurRad="69850" dist="43180" dir="5400000">
                    <a:srgbClr val="000000">
                      <a:alpha val="65000"/>
                    </a:srgbClr>
                  </a:innerShdw>
                </a:effectLst>
                <a:latin typeface="+mj-ea"/>
                <a:ea typeface="+mj-ea"/>
              </a:rPr>
              <a:t>労働</a:t>
            </a:r>
            <a:r>
              <a:rPr lang="ja-JP" altLang="en-US" sz="5245" b="1" dirty="0">
                <a:ln w="1905"/>
                <a:solidFill>
                  <a:schemeClr val="tx1"/>
                </a:solidFill>
                <a:effectLst>
                  <a:innerShdw blurRad="69850" dist="43180" dir="5400000">
                    <a:srgbClr val="000000">
                      <a:alpha val="65000"/>
                    </a:srgbClr>
                  </a:innerShdw>
                </a:effectLst>
                <a:latin typeface="+mj-ea"/>
                <a:ea typeface="+mj-ea"/>
              </a:rPr>
              <a:t>安全</a:t>
            </a:r>
            <a:r>
              <a:rPr lang="ja-JP" altLang="en-US" sz="5245" b="1" dirty="0" smtClean="0">
                <a:ln w="1905"/>
                <a:solidFill>
                  <a:schemeClr val="tx1"/>
                </a:solidFill>
                <a:effectLst>
                  <a:innerShdw blurRad="69850" dist="43180" dir="5400000">
                    <a:srgbClr val="000000">
                      <a:alpha val="65000"/>
                    </a:srgbClr>
                  </a:innerShdw>
                </a:effectLst>
                <a:latin typeface="+mj-ea"/>
                <a:ea typeface="+mj-ea"/>
              </a:rPr>
              <a:t>衛生の知識と</a:t>
            </a:r>
            <a:r>
              <a:rPr lang="ja-JP" altLang="en-US" sz="5245" b="1" dirty="0">
                <a:ln w="1905"/>
                <a:solidFill>
                  <a:schemeClr val="tx1"/>
                </a:solidFill>
                <a:effectLst>
                  <a:innerShdw blurRad="69850" dist="43180" dir="5400000">
                    <a:srgbClr val="000000">
                      <a:alpha val="65000"/>
                    </a:srgbClr>
                  </a:innerShdw>
                </a:effectLst>
                <a:latin typeface="+mj-ea"/>
                <a:ea typeface="+mj-ea"/>
              </a:rPr>
              <a:t>対策</a:t>
            </a:r>
          </a:p>
        </p:txBody>
      </p:sp>
      <p:pic>
        <p:nvPicPr>
          <p:cNvPr id="7" name="Picture 3" descr="無題"/>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a:xfrm>
            <a:off x="1980000" y="3240000"/>
            <a:ext cx="5398469" cy="3600000"/>
          </a:xfrm>
          <a:prstGeom prst="rect">
            <a:avLst/>
          </a:prstGeom>
          <a:noFill/>
        </p:spPr>
      </p:pic>
    </p:spTree>
    <p:extLst>
      <p:ext uri="{BB962C8B-B14F-4D97-AF65-F5344CB8AC3E}">
        <p14:creationId xmlns:p14="http://schemas.microsoft.com/office/powerpoint/2010/main" val="73910834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雲形吹き出し 9"/>
          <p:cNvSpPr/>
          <p:nvPr/>
        </p:nvSpPr>
        <p:spPr>
          <a:xfrm>
            <a:off x="817124" y="5583677"/>
            <a:ext cx="6322979" cy="1459148"/>
          </a:xfrm>
          <a:prstGeom prst="cloudCallout">
            <a:avLst>
              <a:gd name="adj1" fmla="val 47713"/>
              <a:gd name="adj2" fmla="val 48485"/>
            </a:avLst>
          </a:prstGeom>
        </p:spPr>
        <p:style>
          <a:lnRef idx="1">
            <a:schemeClr val="accent3"/>
          </a:lnRef>
          <a:fillRef idx="2">
            <a:schemeClr val="accent3"/>
          </a:fillRef>
          <a:effectRef idx="1">
            <a:schemeClr val="accent3"/>
          </a:effectRef>
          <a:fontRef idx="minor">
            <a:schemeClr val="dk1"/>
          </a:fontRef>
        </p:style>
        <p:txBody>
          <a:bodyPr rtlCol="0" anchor="ctr"/>
          <a:lstStyle/>
          <a:p>
            <a:pPr algn="ctr"/>
            <a:endParaRPr lang="ja-JP" altLang="en-US"/>
          </a:p>
        </p:txBody>
      </p:sp>
      <p:sp>
        <p:nvSpPr>
          <p:cNvPr id="7" name="Rectangle 2"/>
          <p:cNvSpPr txBox="1">
            <a:spLocks noGrp="1" noRot="1" noChangeArrowheads="1"/>
          </p:cNvSpPr>
          <p:nvPr>
            <p:ph type="title"/>
          </p:nvPr>
        </p:nvSpPr>
        <p:spPr>
          <a:xfrm>
            <a:off x="720000" y="720000"/>
            <a:ext cx="7920000" cy="720000"/>
          </a:xfrm>
          <a:prstGeom prst="rect">
            <a:avLst/>
          </a:prstGeom>
          <a:solidFill>
            <a:srgbClr val="FFFF00"/>
          </a:solidFill>
          <a:ln w="38100">
            <a:solidFill>
              <a:schemeClr val="tx1"/>
            </a:solidFill>
          </a:ln>
        </p:spPr>
        <p:txBody>
          <a:bodyPr vert="horz" lIns="88817" tIns="44408" rIns="88817" bIns="44408" rtlCol="0" anchor="ctr">
            <a:normAutofit/>
          </a:bodyPr>
          <a:lstStyle>
            <a:lvl1pPr algn="ctr" defTabSz="914400" rtl="0" eaLnBrk="1" latinLnBrk="0" hangingPunct="1">
              <a:spcBef>
                <a:spcPct val="0"/>
              </a:spcBef>
              <a:buNone/>
              <a:defRPr kumimoji="1" sz="4400" kern="1200">
                <a:solidFill>
                  <a:srgbClr val="FFFFFF"/>
                </a:solidFill>
                <a:latin typeface="+mj-lt"/>
                <a:ea typeface="+mj-ea"/>
                <a:cs typeface="+mj-cs"/>
              </a:defRPr>
            </a:lvl1pPr>
            <a:lvl2pPr eaLnBrk="1" hangingPunct="1">
              <a:defRPr kumimoji="1">
                <a:solidFill>
                  <a:schemeClr val="tx2"/>
                </a:solidFill>
              </a:defRPr>
            </a:lvl2pPr>
            <a:lvl3pPr eaLnBrk="1" hangingPunct="1">
              <a:defRPr kumimoji="1">
                <a:solidFill>
                  <a:schemeClr val="tx2"/>
                </a:solidFill>
              </a:defRPr>
            </a:lvl3pPr>
            <a:lvl4pPr eaLnBrk="1" hangingPunct="1">
              <a:defRPr kumimoji="1">
                <a:solidFill>
                  <a:schemeClr val="tx2"/>
                </a:solidFill>
              </a:defRPr>
            </a:lvl4pPr>
            <a:lvl5pPr eaLnBrk="1" hangingPunct="1">
              <a:defRPr kumimoji="1">
                <a:solidFill>
                  <a:schemeClr val="tx2"/>
                </a:solidFill>
              </a:defRPr>
            </a:lvl5pPr>
            <a:lvl6pPr eaLnBrk="1" hangingPunct="1">
              <a:defRPr kumimoji="1">
                <a:solidFill>
                  <a:schemeClr val="tx2"/>
                </a:solidFill>
              </a:defRPr>
            </a:lvl6pPr>
            <a:lvl7pPr eaLnBrk="1" hangingPunct="1">
              <a:defRPr kumimoji="1">
                <a:solidFill>
                  <a:schemeClr val="tx2"/>
                </a:solidFill>
              </a:defRPr>
            </a:lvl7pPr>
            <a:lvl8pPr eaLnBrk="1" hangingPunct="1">
              <a:defRPr kumimoji="1">
                <a:solidFill>
                  <a:schemeClr val="tx2"/>
                </a:solidFill>
              </a:defRPr>
            </a:lvl8pPr>
            <a:lvl9pPr eaLnBrk="1" hangingPunct="1">
              <a:defRPr kumimoji="1">
                <a:solidFill>
                  <a:schemeClr val="tx2"/>
                </a:solidFill>
              </a:defRPr>
            </a:lvl9pPr>
          </a:lstStyle>
          <a:p>
            <a:r>
              <a:rPr lang="en-US" altLang="ja-JP" sz="3200" b="1" dirty="0" smtClean="0">
                <a:solidFill>
                  <a:prstClr val="black"/>
                </a:solidFill>
                <a:latin typeface="+mj-ea"/>
              </a:rPr>
              <a:t>Ⅱ</a:t>
            </a:r>
            <a:r>
              <a:rPr lang="ja-JP" altLang="en-US" sz="3200" b="1" dirty="0" smtClean="0">
                <a:solidFill>
                  <a:prstClr val="black"/>
                </a:solidFill>
                <a:latin typeface="+mj-ea"/>
              </a:rPr>
              <a:t>　安全と労働災害防止</a:t>
            </a:r>
            <a:endParaRPr lang="ja-JP" altLang="en-US" sz="3200" b="1" dirty="0">
              <a:solidFill>
                <a:prstClr val="black"/>
              </a:solidFill>
              <a:latin typeface="+mj-ea"/>
            </a:endParaRPr>
          </a:p>
        </p:txBody>
      </p:sp>
      <p:pic>
        <p:nvPicPr>
          <p:cNvPr id="11" name="図 1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242281" y="5765931"/>
            <a:ext cx="1640463" cy="1402879"/>
          </a:xfrm>
          <a:prstGeom prst="rect">
            <a:avLst/>
          </a:prstGeom>
        </p:spPr>
      </p:pic>
      <p:sp>
        <p:nvSpPr>
          <p:cNvPr id="8" name="対角する 2 つの角を切り取った四角形 7"/>
          <p:cNvSpPr/>
          <p:nvPr/>
        </p:nvSpPr>
        <p:spPr>
          <a:xfrm>
            <a:off x="720000" y="2160000"/>
            <a:ext cx="7920000" cy="3240000"/>
          </a:xfrm>
          <a:prstGeom prst="snip2Diag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endParaRPr lang="ja-JP" altLang="en-US" sz="1832"/>
          </a:p>
        </p:txBody>
      </p:sp>
      <p:sp>
        <p:nvSpPr>
          <p:cNvPr id="9" name="Rectangle 3"/>
          <p:cNvSpPr txBox="1">
            <a:spLocks noRot="1" noChangeArrowheads="1"/>
          </p:cNvSpPr>
          <p:nvPr/>
        </p:nvSpPr>
        <p:spPr>
          <a:xfrm>
            <a:off x="1219221" y="5899184"/>
            <a:ext cx="5781655" cy="945729"/>
          </a:xfrm>
          <a:prstGeom prst="rect">
            <a:avLst/>
          </a:prstGeom>
          <a:noFill/>
          <a:ln>
            <a:noFill/>
          </a:ln>
        </p:spPr>
        <p:style>
          <a:lnRef idx="1">
            <a:schemeClr val="accent5"/>
          </a:lnRef>
          <a:fillRef idx="2">
            <a:schemeClr val="accent5"/>
          </a:fillRef>
          <a:effectRef idx="1">
            <a:schemeClr val="accent5"/>
          </a:effectRef>
          <a:fontRef idx="minor">
            <a:schemeClr val="dk1"/>
          </a:fontRef>
        </p:style>
        <p:txBody>
          <a:bodyPr vert="horz" lIns="91440" tIns="45720" rIns="91440" bIns="45720" rtlCol="0">
            <a:noAutofit/>
          </a:bodyPr>
          <a:lstStyle>
            <a:lvl1pPr marL="266456" indent="-266456" algn="l" defTabSz="888186" rtl="0" eaLnBrk="1" latinLnBrk="0" hangingPunct="1">
              <a:spcBef>
                <a:spcPct val="20000"/>
              </a:spcBef>
              <a:buClr>
                <a:schemeClr val="accent1"/>
              </a:buClr>
              <a:buSzPct val="100000"/>
              <a:buFont typeface="Symbol" pitchFamily="18" charset="2"/>
              <a:buChar char=""/>
              <a:defRPr kumimoji="1" sz="2332" kern="1200">
                <a:solidFill>
                  <a:schemeClr val="tx2"/>
                </a:solidFill>
                <a:latin typeface="+mn-lt"/>
                <a:ea typeface="+mn-ea"/>
                <a:cs typeface="+mn-cs"/>
              </a:defRPr>
            </a:lvl1pPr>
            <a:lvl2pPr marL="559743" indent="-266456" algn="l" defTabSz="888186" rtl="0" eaLnBrk="1" latinLnBrk="0" hangingPunct="1">
              <a:spcBef>
                <a:spcPct val="20000"/>
              </a:spcBef>
              <a:buClr>
                <a:schemeClr val="accent1"/>
              </a:buClr>
              <a:buSzPct val="100000"/>
              <a:buFont typeface="Symbol" pitchFamily="18" charset="2"/>
              <a:buChar char=""/>
              <a:defRPr kumimoji="1" sz="2138" kern="1200">
                <a:solidFill>
                  <a:schemeClr val="tx2"/>
                </a:solidFill>
                <a:latin typeface="+mn-lt"/>
                <a:ea typeface="+mn-ea"/>
                <a:cs typeface="+mn-cs"/>
              </a:defRPr>
            </a:lvl2pPr>
            <a:lvl3pPr marL="831134" indent="-222046" algn="l" defTabSz="888186" rtl="0" eaLnBrk="1" latinLnBrk="0" hangingPunct="1">
              <a:spcBef>
                <a:spcPct val="20000"/>
              </a:spcBef>
              <a:buClr>
                <a:schemeClr val="accent1"/>
              </a:buClr>
              <a:buSzPct val="100000"/>
              <a:buFont typeface="Symbol" pitchFamily="18" charset="2"/>
              <a:buChar char=""/>
              <a:defRPr kumimoji="1" sz="1943" kern="1200">
                <a:solidFill>
                  <a:schemeClr val="tx2"/>
                </a:solidFill>
                <a:latin typeface="+mn-lt"/>
                <a:ea typeface="+mn-ea"/>
                <a:cs typeface="+mn-cs"/>
              </a:defRPr>
            </a:lvl3pPr>
            <a:lvl4pPr marL="1110232" indent="-222046" algn="l" defTabSz="888186" rtl="0" eaLnBrk="1" latinLnBrk="0" hangingPunct="1">
              <a:spcBef>
                <a:spcPct val="20000"/>
              </a:spcBef>
              <a:buClr>
                <a:schemeClr val="accent1"/>
              </a:buClr>
              <a:buSzPct val="100000"/>
              <a:buFont typeface="Symbol" pitchFamily="18" charset="2"/>
              <a:buChar char=""/>
              <a:defRPr kumimoji="1" sz="1748" kern="1200">
                <a:solidFill>
                  <a:schemeClr val="tx2"/>
                </a:solidFill>
                <a:latin typeface="+mn-lt"/>
                <a:ea typeface="+mn-ea"/>
                <a:cs typeface="+mn-cs"/>
              </a:defRPr>
            </a:lvl4pPr>
            <a:lvl5pPr marL="1421098" indent="-222046" algn="l" defTabSz="888186" rtl="0" eaLnBrk="1" latinLnBrk="0" hangingPunct="1">
              <a:spcBef>
                <a:spcPct val="20000"/>
              </a:spcBef>
              <a:buClr>
                <a:schemeClr val="accent1"/>
              </a:buClr>
              <a:buSzPct val="100000"/>
              <a:buFont typeface="Symbol" pitchFamily="18" charset="2"/>
              <a:buChar char=""/>
              <a:defRPr kumimoji="1" sz="1554" kern="1200">
                <a:solidFill>
                  <a:schemeClr val="tx2"/>
                </a:solidFill>
                <a:latin typeface="+mn-lt"/>
                <a:ea typeface="+mn-ea"/>
                <a:cs typeface="+mn-cs"/>
              </a:defRPr>
            </a:lvl5pPr>
            <a:lvl6pPr marL="1731963" indent="-222046" algn="l" defTabSz="888186" rtl="0" eaLnBrk="1" latinLnBrk="0" hangingPunct="1">
              <a:spcBef>
                <a:spcPts val="373"/>
              </a:spcBef>
              <a:buClr>
                <a:schemeClr val="accent1"/>
              </a:buClr>
              <a:buFont typeface="Symbol" pitchFamily="18" charset="2"/>
              <a:buChar char="*"/>
              <a:defRPr kumimoji="1" sz="1359" kern="1200">
                <a:solidFill>
                  <a:schemeClr val="tx2"/>
                </a:solidFill>
                <a:latin typeface="+mn-lt"/>
                <a:ea typeface="+mn-ea"/>
                <a:cs typeface="+mn-cs"/>
              </a:defRPr>
            </a:lvl6pPr>
            <a:lvl7pPr marL="2042828" indent="-222046" algn="l" defTabSz="888186" rtl="0" eaLnBrk="1" latinLnBrk="0" hangingPunct="1">
              <a:spcBef>
                <a:spcPts val="373"/>
              </a:spcBef>
              <a:buClr>
                <a:schemeClr val="accent1"/>
              </a:buClr>
              <a:buFont typeface="Symbol" pitchFamily="18" charset="2"/>
              <a:buChar char="*"/>
              <a:defRPr kumimoji="1" sz="1359" kern="1200">
                <a:solidFill>
                  <a:schemeClr val="tx2"/>
                </a:solidFill>
                <a:latin typeface="+mn-lt"/>
                <a:ea typeface="+mn-ea"/>
                <a:cs typeface="+mn-cs"/>
              </a:defRPr>
            </a:lvl7pPr>
            <a:lvl8pPr marL="2353693" indent="-222046" algn="l" defTabSz="888186" rtl="0" eaLnBrk="1" latinLnBrk="0" hangingPunct="1">
              <a:spcBef>
                <a:spcPts val="373"/>
              </a:spcBef>
              <a:buClr>
                <a:schemeClr val="accent1"/>
              </a:buClr>
              <a:buFont typeface="Symbol" pitchFamily="18" charset="2"/>
              <a:buChar char="*"/>
              <a:defRPr kumimoji="1" sz="1359" kern="1200">
                <a:solidFill>
                  <a:schemeClr val="tx2"/>
                </a:solidFill>
                <a:latin typeface="+mn-lt"/>
                <a:ea typeface="+mn-ea"/>
                <a:cs typeface="+mn-cs"/>
              </a:defRPr>
            </a:lvl8pPr>
            <a:lvl9pPr marL="2664559" indent="-222046" algn="l" defTabSz="888186" rtl="0" eaLnBrk="1" latinLnBrk="0" hangingPunct="1">
              <a:spcBef>
                <a:spcPts val="373"/>
              </a:spcBef>
              <a:buClr>
                <a:schemeClr val="accent1"/>
              </a:buClr>
              <a:buFont typeface="Symbol" pitchFamily="18" charset="2"/>
              <a:buChar char="*"/>
              <a:defRPr kumimoji="1" sz="1359" kern="1200">
                <a:solidFill>
                  <a:schemeClr val="tx2"/>
                </a:solidFill>
                <a:latin typeface="+mn-lt"/>
                <a:ea typeface="+mn-ea"/>
                <a:cs typeface="+mn-cs"/>
              </a:defRPr>
            </a:lvl9pPr>
          </a:lstStyle>
          <a:p>
            <a:pPr marL="0" indent="0">
              <a:buNone/>
              <a:defRPr/>
            </a:pPr>
            <a:r>
              <a:rPr lang="ja-JP" altLang="en-US" sz="2400" b="1" dirty="0" smtClean="0">
                <a:solidFill>
                  <a:schemeClr val="tx1"/>
                </a:solidFill>
                <a:latin typeface="+mn-ea"/>
              </a:rPr>
              <a:t>　</a:t>
            </a:r>
            <a:r>
              <a:rPr lang="ja-JP" altLang="en-US" sz="2400" b="1" dirty="0">
                <a:solidFill>
                  <a:schemeClr val="tx1"/>
                </a:solidFill>
                <a:latin typeface="+mn-ea"/>
              </a:rPr>
              <a:t>「安全」の到達点</a:t>
            </a:r>
            <a:r>
              <a:rPr lang="ja-JP" altLang="en-US" sz="2400" b="1" dirty="0" smtClean="0">
                <a:solidFill>
                  <a:schemeClr val="tx1"/>
                </a:solidFill>
                <a:latin typeface="+mn-ea"/>
              </a:rPr>
              <a:t>は，労働</a:t>
            </a:r>
            <a:r>
              <a:rPr lang="ja-JP" altLang="en-US" sz="2400" b="1" dirty="0">
                <a:solidFill>
                  <a:schemeClr val="tx1"/>
                </a:solidFill>
                <a:latin typeface="+mn-ea"/>
              </a:rPr>
              <a:t>災害がなくなる</a:t>
            </a:r>
            <a:r>
              <a:rPr lang="ja-JP" altLang="en-US" sz="2400" b="1" dirty="0" smtClean="0">
                <a:solidFill>
                  <a:schemeClr val="tx1"/>
                </a:solidFill>
                <a:latin typeface="+mn-ea"/>
              </a:rPr>
              <a:t>ことだよ。</a:t>
            </a:r>
            <a:endParaRPr lang="ja-JP" altLang="en-US" sz="2400" b="1" dirty="0">
              <a:solidFill>
                <a:schemeClr val="tx1"/>
              </a:solidFill>
              <a:latin typeface="+mn-ea"/>
            </a:endParaRPr>
          </a:p>
        </p:txBody>
      </p:sp>
      <p:sp>
        <p:nvSpPr>
          <p:cNvPr id="3" name="正方形/長方形 2"/>
          <p:cNvSpPr/>
          <p:nvPr/>
        </p:nvSpPr>
        <p:spPr>
          <a:xfrm>
            <a:off x="903924" y="2329068"/>
            <a:ext cx="7443786" cy="2677656"/>
          </a:xfrm>
          <a:prstGeom prst="rect">
            <a:avLst/>
          </a:prstGeom>
        </p:spPr>
        <p:txBody>
          <a:bodyPr wrap="square">
            <a:spAutoFit/>
          </a:bodyPr>
          <a:lstStyle/>
          <a:p>
            <a:pPr>
              <a:lnSpc>
                <a:spcPct val="150000"/>
              </a:lnSpc>
              <a:defRPr/>
            </a:pPr>
            <a:r>
              <a:rPr lang="ja-JP" altLang="en-US" sz="2800" b="1" dirty="0">
                <a:latin typeface="+mn-ea"/>
              </a:rPr>
              <a:t> </a:t>
            </a:r>
            <a:r>
              <a:rPr lang="ja-JP" altLang="en-US" sz="2800" b="1" dirty="0" smtClean="0">
                <a:latin typeface="+mn-ea"/>
              </a:rPr>
              <a:t> 労働現場での「安全」とは，労働災害を発生させないことである。</a:t>
            </a:r>
            <a:endParaRPr lang="en-US" altLang="ja-JP" sz="2800" b="1" dirty="0" smtClean="0">
              <a:latin typeface="+mn-ea"/>
            </a:endParaRPr>
          </a:p>
          <a:p>
            <a:pPr>
              <a:lnSpc>
                <a:spcPct val="150000"/>
              </a:lnSpc>
              <a:defRPr/>
            </a:pPr>
            <a:r>
              <a:rPr lang="ja-JP" altLang="en-US" sz="2800" b="1" dirty="0" smtClean="0">
                <a:latin typeface="+mn-ea"/>
              </a:rPr>
              <a:t>  この「安全編」では，この労働災害を発生させないためにどうしたらいいのかを導き出していく。</a:t>
            </a:r>
            <a:endParaRPr lang="ja-JP" altLang="en-US" sz="2800" b="1" dirty="0">
              <a:latin typeface="+mn-ea"/>
            </a:endParaRPr>
          </a:p>
        </p:txBody>
      </p:sp>
    </p:spTree>
    <p:extLst>
      <p:ext uri="{BB962C8B-B14F-4D97-AF65-F5344CB8AC3E}">
        <p14:creationId xmlns:p14="http://schemas.microsoft.com/office/powerpoint/2010/main" val="409787717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3782" name="Text Box 5"/>
          <p:cNvSpPr txBox="1">
            <a:spLocks noChangeArrowheads="1"/>
          </p:cNvSpPr>
          <p:nvPr/>
        </p:nvSpPr>
        <p:spPr bwMode="auto">
          <a:xfrm>
            <a:off x="1349114" y="2698230"/>
            <a:ext cx="6820526"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kumimoji="1" sz="2800">
                <a:solidFill>
                  <a:schemeClr val="tx1"/>
                </a:solidFill>
                <a:latin typeface="Arial" charset="0"/>
                <a:ea typeface="ＭＳ Ｐゴシック" charset="-128"/>
              </a:defRPr>
            </a:lvl1pPr>
            <a:lvl2pPr marL="742950" indent="-285750" eaLnBrk="0" hangingPunct="0">
              <a:defRPr kumimoji="1" sz="2800">
                <a:solidFill>
                  <a:schemeClr val="tx1"/>
                </a:solidFill>
                <a:latin typeface="Arial" charset="0"/>
                <a:ea typeface="ＭＳ Ｐゴシック" charset="-128"/>
              </a:defRPr>
            </a:lvl2pPr>
            <a:lvl3pPr marL="1143000" indent="-228600" eaLnBrk="0" hangingPunct="0">
              <a:defRPr kumimoji="1" sz="2800">
                <a:solidFill>
                  <a:schemeClr val="tx1"/>
                </a:solidFill>
                <a:latin typeface="Arial" charset="0"/>
                <a:ea typeface="ＭＳ Ｐゴシック" charset="-128"/>
              </a:defRPr>
            </a:lvl3pPr>
            <a:lvl4pPr marL="1600200" indent="-228600" eaLnBrk="0" hangingPunct="0">
              <a:defRPr kumimoji="1" sz="2800">
                <a:solidFill>
                  <a:schemeClr val="tx1"/>
                </a:solidFill>
                <a:latin typeface="Arial" charset="0"/>
                <a:ea typeface="ＭＳ Ｐゴシック" charset="-128"/>
              </a:defRPr>
            </a:lvl4pPr>
            <a:lvl5pPr marL="2057400" indent="-228600" eaLnBrk="0" hangingPunct="0">
              <a:defRPr kumimoji="1" sz="2800">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sz="2800">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sz="2800">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sz="2800">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sz="2800">
                <a:solidFill>
                  <a:schemeClr val="tx1"/>
                </a:solidFill>
                <a:latin typeface="Arial" charset="0"/>
                <a:ea typeface="ＭＳ Ｐゴシック" charset="-128"/>
              </a:defRPr>
            </a:lvl9pPr>
          </a:lstStyle>
          <a:p>
            <a:pPr algn="ctr" defTabSz="935980" eaLnBrk="1" fontAlgn="base" hangingPunct="1">
              <a:spcBef>
                <a:spcPct val="50000"/>
              </a:spcBef>
              <a:spcAft>
                <a:spcPct val="0"/>
              </a:spcAft>
            </a:pPr>
            <a:r>
              <a:rPr lang="ja-JP" altLang="en-US" sz="2400" b="1" dirty="0">
                <a:solidFill>
                  <a:schemeClr val="accent4">
                    <a:lumMod val="10000"/>
                  </a:schemeClr>
                </a:solidFill>
                <a:latin typeface="HGP明朝E" panose="02020900000000000000" pitchFamily="18" charset="-128"/>
                <a:ea typeface="HGP明朝E" panose="02020900000000000000" pitchFamily="18" charset="-128"/>
              </a:rPr>
              <a:t>脳・心臓疾患の発症の</a:t>
            </a:r>
            <a:r>
              <a:rPr lang="ja-JP" altLang="en-US" sz="2400" b="1" dirty="0" smtClean="0">
                <a:solidFill>
                  <a:schemeClr val="accent4">
                    <a:lumMod val="10000"/>
                  </a:schemeClr>
                </a:solidFill>
                <a:latin typeface="HGP明朝E" panose="02020900000000000000" pitchFamily="18" charset="-128"/>
                <a:ea typeface="HGP明朝E" panose="02020900000000000000" pitchFamily="18" charset="-128"/>
              </a:rPr>
              <a:t>危険性　</a:t>
            </a:r>
            <a:r>
              <a:rPr lang="en-US" altLang="ja-JP" sz="2400" b="1" dirty="0" smtClean="0">
                <a:solidFill>
                  <a:schemeClr val="accent4">
                    <a:lumMod val="10000"/>
                  </a:schemeClr>
                </a:solidFill>
                <a:latin typeface="HGP明朝E" panose="02020900000000000000" pitchFamily="18" charset="-128"/>
                <a:ea typeface="HGP明朝E" panose="02020900000000000000" pitchFamily="18" charset="-128"/>
              </a:rPr>
              <a:t>1.8</a:t>
            </a:r>
            <a:r>
              <a:rPr lang="ja-JP" altLang="en-US" sz="2400" b="1" dirty="0">
                <a:solidFill>
                  <a:schemeClr val="accent4">
                    <a:lumMod val="10000"/>
                  </a:schemeClr>
                </a:solidFill>
                <a:latin typeface="HGP明朝E" panose="02020900000000000000" pitchFamily="18" charset="-128"/>
                <a:ea typeface="HGP明朝E" panose="02020900000000000000" pitchFamily="18" charset="-128"/>
              </a:rPr>
              <a:t>倍～</a:t>
            </a:r>
            <a:r>
              <a:rPr lang="en-US" altLang="ja-JP" sz="2400" b="1" dirty="0">
                <a:solidFill>
                  <a:schemeClr val="accent4">
                    <a:lumMod val="10000"/>
                  </a:schemeClr>
                </a:solidFill>
                <a:latin typeface="HGP明朝E" panose="02020900000000000000" pitchFamily="18" charset="-128"/>
                <a:ea typeface="HGP明朝E" panose="02020900000000000000" pitchFamily="18" charset="-128"/>
              </a:rPr>
              <a:t>3.2</a:t>
            </a:r>
            <a:r>
              <a:rPr lang="ja-JP" altLang="en-US" sz="2400" b="1" dirty="0" smtClean="0">
                <a:solidFill>
                  <a:schemeClr val="accent4">
                    <a:lumMod val="10000"/>
                  </a:schemeClr>
                </a:solidFill>
                <a:latin typeface="HGP明朝E" panose="02020900000000000000" pitchFamily="18" charset="-128"/>
                <a:ea typeface="HGP明朝E" panose="02020900000000000000" pitchFamily="18" charset="-128"/>
              </a:rPr>
              <a:t>倍</a:t>
            </a:r>
            <a:endParaRPr lang="ja-JP" altLang="en-US" sz="2400" b="1" dirty="0">
              <a:solidFill>
                <a:schemeClr val="accent4">
                  <a:lumMod val="10000"/>
                </a:schemeClr>
              </a:solidFill>
              <a:latin typeface="HGP明朝E" panose="02020900000000000000" pitchFamily="18" charset="-128"/>
              <a:ea typeface="HGP明朝E" panose="02020900000000000000" pitchFamily="18" charset="-128"/>
            </a:endParaRPr>
          </a:p>
        </p:txBody>
      </p:sp>
      <p:sp>
        <p:nvSpPr>
          <p:cNvPr id="203784" name="AutoShape 7"/>
          <p:cNvSpPr>
            <a:spLocks noChangeArrowheads="1"/>
          </p:cNvSpPr>
          <p:nvPr/>
        </p:nvSpPr>
        <p:spPr bwMode="auto">
          <a:xfrm>
            <a:off x="1116540" y="2758050"/>
            <a:ext cx="545994" cy="311997"/>
          </a:xfrm>
          <a:prstGeom prst="rightArrow">
            <a:avLst>
              <a:gd name="adj1" fmla="val 50000"/>
              <a:gd name="adj2" fmla="val 43750"/>
            </a:avLst>
          </a:prstGeom>
          <a:solidFill>
            <a:srgbClr val="333333"/>
          </a:solidFill>
          <a:ln w="9525">
            <a:solidFill>
              <a:schemeClr val="tx1"/>
            </a:solidFill>
            <a:miter lim="800000"/>
            <a:headEnd/>
            <a:tailEnd/>
          </a:ln>
        </p:spPr>
        <p:txBody>
          <a:bodyPr wrap="none" anchor="ctr"/>
          <a:lstStyle/>
          <a:p>
            <a:pPr algn="ctr" defTabSz="935980" fontAlgn="base">
              <a:spcBef>
                <a:spcPct val="50000"/>
              </a:spcBef>
              <a:spcAft>
                <a:spcPct val="0"/>
              </a:spcAft>
            </a:pPr>
            <a:endParaRPr lang="ja-JP" altLang="ja-JP" sz="1842">
              <a:solidFill>
                <a:srgbClr val="FFFFFF"/>
              </a:solidFill>
              <a:latin typeface="Times New Roman" pitchFamily="18" charset="0"/>
            </a:endParaRPr>
          </a:p>
        </p:txBody>
      </p:sp>
      <p:sp>
        <p:nvSpPr>
          <p:cNvPr id="203785" name="Text Box 8"/>
          <p:cNvSpPr txBox="1">
            <a:spLocks noChangeArrowheads="1"/>
          </p:cNvSpPr>
          <p:nvPr/>
        </p:nvSpPr>
        <p:spPr bwMode="auto">
          <a:xfrm>
            <a:off x="900000" y="2152469"/>
            <a:ext cx="7380000" cy="468000"/>
          </a:xfrm>
          <a:prstGeom prst="rect">
            <a:avLst/>
          </a:prstGeom>
          <a:solidFill>
            <a:schemeClr val="accent5">
              <a:lumMod val="20000"/>
              <a:lumOff val="80000"/>
            </a:schemeClr>
          </a:solidFill>
          <a:ln>
            <a:solidFill>
              <a:schemeClr val="tx1"/>
            </a:solidFill>
          </a:ln>
          <a:extLst/>
        </p:spPr>
        <p:txBody>
          <a:bodyPr wrap="square">
            <a:spAutoFit/>
          </a:bodyPr>
          <a:lstStyle>
            <a:lvl1pPr eaLnBrk="0" hangingPunct="0">
              <a:defRPr kumimoji="1" sz="2800">
                <a:solidFill>
                  <a:schemeClr val="tx1"/>
                </a:solidFill>
                <a:latin typeface="Arial" charset="0"/>
                <a:ea typeface="ＭＳ Ｐゴシック" charset="-128"/>
              </a:defRPr>
            </a:lvl1pPr>
            <a:lvl2pPr marL="742950" indent="-285750" eaLnBrk="0" hangingPunct="0">
              <a:defRPr kumimoji="1" sz="2800">
                <a:solidFill>
                  <a:schemeClr val="tx1"/>
                </a:solidFill>
                <a:latin typeface="Arial" charset="0"/>
                <a:ea typeface="ＭＳ Ｐゴシック" charset="-128"/>
              </a:defRPr>
            </a:lvl2pPr>
            <a:lvl3pPr marL="1143000" indent="-228600" eaLnBrk="0" hangingPunct="0">
              <a:defRPr kumimoji="1" sz="2800">
                <a:solidFill>
                  <a:schemeClr val="tx1"/>
                </a:solidFill>
                <a:latin typeface="Arial" charset="0"/>
                <a:ea typeface="ＭＳ Ｐゴシック" charset="-128"/>
              </a:defRPr>
            </a:lvl3pPr>
            <a:lvl4pPr marL="1600200" indent="-228600" eaLnBrk="0" hangingPunct="0">
              <a:defRPr kumimoji="1" sz="2800">
                <a:solidFill>
                  <a:schemeClr val="tx1"/>
                </a:solidFill>
                <a:latin typeface="Arial" charset="0"/>
                <a:ea typeface="ＭＳ Ｐゴシック" charset="-128"/>
              </a:defRPr>
            </a:lvl4pPr>
            <a:lvl5pPr marL="2057400" indent="-228600" eaLnBrk="0" hangingPunct="0">
              <a:defRPr kumimoji="1" sz="2800">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sz="2800">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sz="2800">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sz="2800">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sz="2800">
                <a:solidFill>
                  <a:schemeClr val="tx1"/>
                </a:solidFill>
                <a:latin typeface="Arial" charset="0"/>
                <a:ea typeface="ＭＳ Ｐゴシック" charset="-128"/>
              </a:defRPr>
            </a:lvl9pPr>
          </a:lstStyle>
          <a:p>
            <a:pPr defTabSz="935980" eaLnBrk="1" fontAlgn="base" hangingPunct="1">
              <a:spcBef>
                <a:spcPct val="50000"/>
              </a:spcBef>
              <a:spcAft>
                <a:spcPct val="0"/>
              </a:spcAft>
            </a:pPr>
            <a:r>
              <a:rPr lang="ja-JP" altLang="en-US" sz="2400" b="1" dirty="0">
                <a:solidFill>
                  <a:schemeClr val="accent4">
                    <a:lumMod val="10000"/>
                  </a:schemeClr>
                </a:solidFill>
                <a:latin typeface="HGP明朝E" panose="02020900000000000000" pitchFamily="18" charset="-128"/>
                <a:ea typeface="HGP明朝E" panose="02020900000000000000" pitchFamily="18" charset="-128"/>
              </a:rPr>
              <a:t>睡眠時間が５時間以下となると　</a:t>
            </a:r>
            <a:r>
              <a:rPr lang="en-US" altLang="ja-JP" sz="2400" b="1" dirty="0" smtClean="0">
                <a:solidFill>
                  <a:schemeClr val="accent4">
                    <a:lumMod val="10000"/>
                  </a:schemeClr>
                </a:solidFill>
                <a:latin typeface="HGP明朝E" panose="02020900000000000000" pitchFamily="18" charset="-128"/>
                <a:ea typeface="HGP明朝E" panose="02020900000000000000" pitchFamily="18" charset="-128"/>
              </a:rPr>
              <a:t>(</a:t>
            </a:r>
            <a:r>
              <a:rPr lang="ja-JP" altLang="en-US" sz="2400" b="1" dirty="0" smtClean="0">
                <a:solidFill>
                  <a:schemeClr val="accent4">
                    <a:lumMod val="10000"/>
                  </a:schemeClr>
                </a:solidFill>
                <a:latin typeface="HGP明朝E" panose="02020900000000000000" pitchFamily="18" charset="-128"/>
                <a:ea typeface="HGP明朝E" panose="02020900000000000000" pitchFamily="18" charset="-128"/>
              </a:rPr>
              <a:t>６</a:t>
            </a:r>
            <a:r>
              <a:rPr lang="ja-JP" altLang="en-US" sz="2400" b="1" dirty="0">
                <a:solidFill>
                  <a:schemeClr val="accent4">
                    <a:lumMod val="10000"/>
                  </a:schemeClr>
                </a:solidFill>
                <a:latin typeface="HGP明朝E" panose="02020900000000000000" pitchFamily="18" charset="-128"/>
                <a:ea typeface="HGP明朝E" panose="02020900000000000000" pitchFamily="18" charset="-128"/>
              </a:rPr>
              <a:t>～８時間と</a:t>
            </a:r>
            <a:r>
              <a:rPr lang="ja-JP" altLang="en-US" sz="2400" b="1" dirty="0" smtClean="0">
                <a:solidFill>
                  <a:schemeClr val="accent4">
                    <a:lumMod val="10000"/>
                  </a:schemeClr>
                </a:solidFill>
                <a:latin typeface="HGP明朝E" panose="02020900000000000000" pitchFamily="18" charset="-128"/>
                <a:ea typeface="HGP明朝E" panose="02020900000000000000" pitchFamily="18" charset="-128"/>
              </a:rPr>
              <a:t>比較</a:t>
            </a:r>
            <a:r>
              <a:rPr lang="en-US" altLang="ja-JP" sz="2400" b="1" dirty="0" smtClean="0">
                <a:solidFill>
                  <a:schemeClr val="accent4">
                    <a:lumMod val="10000"/>
                  </a:schemeClr>
                </a:solidFill>
                <a:latin typeface="HGP明朝E" panose="02020900000000000000" pitchFamily="18" charset="-128"/>
                <a:ea typeface="HGP明朝E" panose="02020900000000000000" pitchFamily="18" charset="-128"/>
              </a:rPr>
              <a:t>)</a:t>
            </a:r>
            <a:endParaRPr lang="ja-JP" altLang="en-US" sz="2400" b="1" dirty="0">
              <a:solidFill>
                <a:schemeClr val="accent4">
                  <a:lumMod val="10000"/>
                </a:schemeClr>
              </a:solidFill>
              <a:latin typeface="HGP明朝E" panose="02020900000000000000" pitchFamily="18" charset="-128"/>
              <a:ea typeface="HGP明朝E" panose="02020900000000000000" pitchFamily="18" charset="-128"/>
            </a:endParaRPr>
          </a:p>
        </p:txBody>
      </p:sp>
      <p:sp>
        <p:nvSpPr>
          <p:cNvPr id="203786" name="Text Box 9"/>
          <p:cNvSpPr txBox="1">
            <a:spLocks noChangeArrowheads="1"/>
          </p:cNvSpPr>
          <p:nvPr/>
        </p:nvSpPr>
        <p:spPr bwMode="auto">
          <a:xfrm>
            <a:off x="1603946" y="3676205"/>
            <a:ext cx="4841823"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kumimoji="1" sz="2800">
                <a:solidFill>
                  <a:schemeClr val="tx1"/>
                </a:solidFill>
                <a:latin typeface="Arial" charset="0"/>
                <a:ea typeface="ＭＳ Ｐゴシック" charset="-128"/>
              </a:defRPr>
            </a:lvl1pPr>
            <a:lvl2pPr marL="742950" indent="-285750" eaLnBrk="0" hangingPunct="0">
              <a:defRPr kumimoji="1" sz="2800">
                <a:solidFill>
                  <a:schemeClr val="tx1"/>
                </a:solidFill>
                <a:latin typeface="Arial" charset="0"/>
                <a:ea typeface="ＭＳ Ｐゴシック" charset="-128"/>
              </a:defRPr>
            </a:lvl2pPr>
            <a:lvl3pPr marL="1143000" indent="-228600" eaLnBrk="0" hangingPunct="0">
              <a:defRPr kumimoji="1" sz="2800">
                <a:solidFill>
                  <a:schemeClr val="tx1"/>
                </a:solidFill>
                <a:latin typeface="Arial" charset="0"/>
                <a:ea typeface="ＭＳ Ｐゴシック" charset="-128"/>
              </a:defRPr>
            </a:lvl3pPr>
            <a:lvl4pPr marL="1600200" indent="-228600" eaLnBrk="0" hangingPunct="0">
              <a:defRPr kumimoji="1" sz="2800">
                <a:solidFill>
                  <a:schemeClr val="tx1"/>
                </a:solidFill>
                <a:latin typeface="Arial" charset="0"/>
                <a:ea typeface="ＭＳ Ｐゴシック" charset="-128"/>
              </a:defRPr>
            </a:lvl4pPr>
            <a:lvl5pPr marL="2057400" indent="-228600" eaLnBrk="0" hangingPunct="0">
              <a:defRPr kumimoji="1" sz="2800">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sz="2800">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sz="2800">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sz="2800">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sz="2800">
                <a:solidFill>
                  <a:schemeClr val="tx1"/>
                </a:solidFill>
                <a:latin typeface="Arial" charset="0"/>
                <a:ea typeface="ＭＳ Ｐゴシック" charset="-128"/>
              </a:defRPr>
            </a:lvl9pPr>
          </a:lstStyle>
          <a:p>
            <a:pPr algn="ctr" defTabSz="935980" eaLnBrk="1" fontAlgn="base" hangingPunct="1">
              <a:spcBef>
                <a:spcPct val="50000"/>
              </a:spcBef>
              <a:spcAft>
                <a:spcPct val="0"/>
              </a:spcAft>
            </a:pPr>
            <a:r>
              <a:rPr lang="ja-JP" altLang="en-US" sz="2400" b="1" dirty="0">
                <a:solidFill>
                  <a:schemeClr val="accent4">
                    <a:lumMod val="10000"/>
                  </a:schemeClr>
                </a:solidFill>
                <a:latin typeface="HGP明朝E" panose="02020900000000000000" pitchFamily="18" charset="-128"/>
                <a:ea typeface="HGP明朝E" panose="02020900000000000000" pitchFamily="18" charset="-128"/>
              </a:rPr>
              <a:t>心筋梗塞の発症の</a:t>
            </a:r>
            <a:r>
              <a:rPr lang="ja-JP" altLang="en-US" sz="2400" b="1" dirty="0" smtClean="0">
                <a:solidFill>
                  <a:schemeClr val="accent4">
                    <a:lumMod val="10000"/>
                  </a:schemeClr>
                </a:solidFill>
                <a:latin typeface="HGP明朝E" panose="02020900000000000000" pitchFamily="18" charset="-128"/>
                <a:ea typeface="HGP明朝E" panose="02020900000000000000" pitchFamily="18" charset="-128"/>
              </a:rPr>
              <a:t>危険性　</a:t>
            </a:r>
            <a:r>
              <a:rPr lang="en-US" altLang="ja-JP" sz="2400" b="1" dirty="0">
                <a:solidFill>
                  <a:schemeClr val="accent4">
                    <a:lumMod val="10000"/>
                  </a:schemeClr>
                </a:solidFill>
                <a:latin typeface="HGP明朝E" panose="02020900000000000000" pitchFamily="18" charset="-128"/>
                <a:ea typeface="HGP明朝E" panose="02020900000000000000" pitchFamily="18" charset="-128"/>
              </a:rPr>
              <a:t>2.4</a:t>
            </a:r>
            <a:r>
              <a:rPr lang="ja-JP" altLang="en-US" sz="2400" b="1" dirty="0" smtClean="0">
                <a:solidFill>
                  <a:schemeClr val="accent4">
                    <a:lumMod val="10000"/>
                  </a:schemeClr>
                </a:solidFill>
                <a:latin typeface="HGP明朝E" panose="02020900000000000000" pitchFamily="18" charset="-128"/>
                <a:ea typeface="HGP明朝E" panose="02020900000000000000" pitchFamily="18" charset="-128"/>
              </a:rPr>
              <a:t>倍</a:t>
            </a:r>
            <a:endParaRPr lang="ja-JP" altLang="en-US" sz="2400" b="1" dirty="0">
              <a:solidFill>
                <a:schemeClr val="accent4">
                  <a:lumMod val="10000"/>
                </a:schemeClr>
              </a:solidFill>
              <a:latin typeface="HGP明朝E" panose="02020900000000000000" pitchFamily="18" charset="-128"/>
              <a:ea typeface="HGP明朝E" panose="02020900000000000000" pitchFamily="18" charset="-128"/>
            </a:endParaRPr>
          </a:p>
        </p:txBody>
      </p:sp>
      <p:sp>
        <p:nvSpPr>
          <p:cNvPr id="203788" name="AutoShape 11"/>
          <p:cNvSpPr>
            <a:spLocks noChangeArrowheads="1"/>
          </p:cNvSpPr>
          <p:nvPr/>
        </p:nvSpPr>
        <p:spPr bwMode="auto">
          <a:xfrm>
            <a:off x="1176501" y="3764519"/>
            <a:ext cx="545994" cy="311997"/>
          </a:xfrm>
          <a:prstGeom prst="rightArrow">
            <a:avLst>
              <a:gd name="adj1" fmla="val 50000"/>
              <a:gd name="adj2" fmla="val 43750"/>
            </a:avLst>
          </a:prstGeom>
          <a:solidFill>
            <a:srgbClr val="333333"/>
          </a:solidFill>
          <a:ln w="9525">
            <a:solidFill>
              <a:schemeClr val="tx1"/>
            </a:solidFill>
            <a:miter lim="800000"/>
            <a:headEnd/>
            <a:tailEnd/>
          </a:ln>
        </p:spPr>
        <p:txBody>
          <a:bodyPr wrap="none" anchor="ctr"/>
          <a:lstStyle/>
          <a:p>
            <a:pPr algn="ctr" defTabSz="935980" fontAlgn="base">
              <a:spcBef>
                <a:spcPct val="50000"/>
              </a:spcBef>
              <a:spcAft>
                <a:spcPct val="0"/>
              </a:spcAft>
            </a:pPr>
            <a:endParaRPr lang="ja-JP" altLang="ja-JP" sz="1842">
              <a:solidFill>
                <a:srgbClr val="000000"/>
              </a:solidFill>
              <a:latin typeface="Times New Roman" pitchFamily="18" charset="0"/>
            </a:endParaRPr>
          </a:p>
        </p:txBody>
      </p:sp>
      <p:sp>
        <p:nvSpPr>
          <p:cNvPr id="203789" name="Text Box 12"/>
          <p:cNvSpPr txBox="1">
            <a:spLocks noChangeArrowheads="1"/>
          </p:cNvSpPr>
          <p:nvPr/>
        </p:nvSpPr>
        <p:spPr bwMode="auto">
          <a:xfrm>
            <a:off x="900000" y="3212432"/>
            <a:ext cx="7380000" cy="468000"/>
          </a:xfrm>
          <a:prstGeom prst="rect">
            <a:avLst/>
          </a:prstGeom>
          <a:solidFill>
            <a:schemeClr val="accent5">
              <a:lumMod val="20000"/>
              <a:lumOff val="80000"/>
            </a:schemeClr>
          </a:solidFill>
          <a:ln>
            <a:solidFill>
              <a:schemeClr val="tx1"/>
            </a:solidFill>
          </a:ln>
          <a:extLst/>
        </p:spPr>
        <p:txBody>
          <a:bodyPr wrap="square">
            <a:spAutoFit/>
          </a:bodyPr>
          <a:lstStyle>
            <a:lvl1pPr eaLnBrk="0" hangingPunct="0">
              <a:defRPr kumimoji="1" sz="2800">
                <a:solidFill>
                  <a:schemeClr val="tx1"/>
                </a:solidFill>
                <a:latin typeface="Arial" charset="0"/>
                <a:ea typeface="ＭＳ Ｐゴシック" charset="-128"/>
              </a:defRPr>
            </a:lvl1pPr>
            <a:lvl2pPr marL="742950" indent="-285750" eaLnBrk="0" hangingPunct="0">
              <a:defRPr kumimoji="1" sz="2800">
                <a:solidFill>
                  <a:schemeClr val="tx1"/>
                </a:solidFill>
                <a:latin typeface="Arial" charset="0"/>
                <a:ea typeface="ＭＳ Ｐゴシック" charset="-128"/>
              </a:defRPr>
            </a:lvl2pPr>
            <a:lvl3pPr marL="1143000" indent="-228600" eaLnBrk="0" hangingPunct="0">
              <a:defRPr kumimoji="1" sz="2800">
                <a:solidFill>
                  <a:schemeClr val="tx1"/>
                </a:solidFill>
                <a:latin typeface="Arial" charset="0"/>
                <a:ea typeface="ＭＳ Ｐゴシック" charset="-128"/>
              </a:defRPr>
            </a:lvl3pPr>
            <a:lvl4pPr marL="1600200" indent="-228600" eaLnBrk="0" hangingPunct="0">
              <a:defRPr kumimoji="1" sz="2800">
                <a:solidFill>
                  <a:schemeClr val="tx1"/>
                </a:solidFill>
                <a:latin typeface="Arial" charset="0"/>
                <a:ea typeface="ＭＳ Ｐゴシック" charset="-128"/>
              </a:defRPr>
            </a:lvl4pPr>
            <a:lvl5pPr marL="2057400" indent="-228600" eaLnBrk="0" hangingPunct="0">
              <a:defRPr kumimoji="1" sz="2800">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sz="2800">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sz="2800">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sz="2800">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sz="2800">
                <a:solidFill>
                  <a:schemeClr val="tx1"/>
                </a:solidFill>
                <a:latin typeface="Arial" charset="0"/>
                <a:ea typeface="ＭＳ Ｐゴシック" charset="-128"/>
              </a:defRPr>
            </a:lvl9pPr>
          </a:lstStyle>
          <a:p>
            <a:pPr defTabSz="935980" eaLnBrk="1" fontAlgn="base" hangingPunct="1">
              <a:spcBef>
                <a:spcPct val="50000"/>
              </a:spcBef>
              <a:spcAft>
                <a:spcPct val="0"/>
              </a:spcAft>
            </a:pPr>
            <a:r>
              <a:rPr lang="ja-JP" altLang="en-US" sz="2400" b="1" dirty="0">
                <a:solidFill>
                  <a:srgbClr val="000000"/>
                </a:solidFill>
                <a:latin typeface="HGP明朝E" panose="02020900000000000000" pitchFamily="18" charset="-128"/>
                <a:ea typeface="HGP明朝E" panose="02020900000000000000" pitchFamily="18" charset="-128"/>
              </a:rPr>
              <a:t>月約６０時間以上の時間外労働</a:t>
            </a:r>
          </a:p>
        </p:txBody>
      </p:sp>
      <p:sp>
        <p:nvSpPr>
          <p:cNvPr id="923661" name="Text Box 13"/>
          <p:cNvSpPr txBox="1">
            <a:spLocks noChangeArrowheads="1"/>
          </p:cNvSpPr>
          <p:nvPr/>
        </p:nvSpPr>
        <p:spPr bwMode="auto">
          <a:xfrm>
            <a:off x="900000" y="4126832"/>
            <a:ext cx="7774768" cy="461665"/>
          </a:xfrm>
          <a:prstGeom prst="rect">
            <a:avLst/>
          </a:prstGeom>
          <a:solidFill>
            <a:schemeClr val="accent5">
              <a:lumMod val="20000"/>
              <a:lumOff val="80000"/>
            </a:schemeClr>
          </a:solidFill>
          <a:ln w="12700">
            <a:solidFill>
              <a:schemeClr val="tx1"/>
            </a:solidFill>
            <a:miter lim="800000"/>
            <a:headEnd type="none" w="sm" len="sm"/>
            <a:tailEnd type="none" w="sm" len="sm"/>
          </a:ln>
          <a:effectLst/>
        </p:spPr>
        <p:txBody>
          <a:bodyPr wrap="square">
            <a:spAutoFit/>
          </a:bodyPr>
          <a:lstStyle/>
          <a:p>
            <a:pPr defTabSz="935980">
              <a:spcBef>
                <a:spcPct val="50000"/>
              </a:spcBef>
              <a:defRPr/>
            </a:pPr>
            <a:r>
              <a:rPr kumimoji="0" lang="ja-JP" altLang="en-US" sz="2400" b="1" dirty="0" smtClean="0">
                <a:solidFill>
                  <a:schemeClr val="accent4">
                    <a:lumMod val="10000"/>
                  </a:schemeClr>
                </a:solidFill>
                <a:latin typeface="Tahoma" pitchFamily="34" charset="0"/>
              </a:rPr>
              <a:t>労働者</a:t>
            </a:r>
            <a:r>
              <a:rPr kumimoji="0" lang="ja-JP" altLang="en-US" sz="2400" b="1" dirty="0">
                <a:solidFill>
                  <a:schemeClr val="accent4">
                    <a:lumMod val="10000"/>
                  </a:schemeClr>
                </a:solidFill>
                <a:latin typeface="Tahoma" pitchFamily="34" charset="0"/>
              </a:rPr>
              <a:t>の生活時間における時間外の労働時間と睡眠時間</a:t>
            </a:r>
            <a:endParaRPr lang="ja-JP" altLang="en-US" sz="2400" dirty="0">
              <a:solidFill>
                <a:schemeClr val="accent4">
                  <a:lumMod val="10000"/>
                </a:schemeClr>
              </a:solidFill>
              <a:latin typeface="Times New Roman" pitchFamily="18" charset="0"/>
            </a:endParaRPr>
          </a:p>
        </p:txBody>
      </p:sp>
      <p:sp>
        <p:nvSpPr>
          <p:cNvPr id="203791" name="Rectangle 14"/>
          <p:cNvSpPr>
            <a:spLocks noChangeArrowheads="1"/>
          </p:cNvSpPr>
          <p:nvPr/>
        </p:nvSpPr>
        <p:spPr bwMode="auto">
          <a:xfrm>
            <a:off x="994490" y="4738577"/>
            <a:ext cx="2136853" cy="1062616"/>
          </a:xfrm>
          <a:prstGeom prst="rect">
            <a:avLst/>
          </a:prstGeom>
          <a:solidFill>
            <a:schemeClr val="accent2">
              <a:lumMod val="20000"/>
              <a:lumOff val="80000"/>
            </a:schemeClr>
          </a:solidFill>
          <a:ln w="25400">
            <a:solidFill>
              <a:srgbClr val="000000"/>
            </a:solidFill>
            <a:miter lim="800000"/>
            <a:headEnd/>
            <a:tailEnd/>
          </a:ln>
        </p:spPr>
        <p:txBody>
          <a:bodyPr wrap="none" anchor="ctr"/>
          <a:lstStyle/>
          <a:p>
            <a:pPr algn="ctr" defTabSz="935980" fontAlgn="base">
              <a:spcBef>
                <a:spcPct val="0"/>
              </a:spcBef>
              <a:spcAft>
                <a:spcPct val="0"/>
              </a:spcAft>
            </a:pPr>
            <a:r>
              <a:rPr lang="ja-JP" altLang="en-US" sz="1800" b="1" dirty="0">
                <a:solidFill>
                  <a:srgbClr val="000000"/>
                </a:solidFill>
                <a:latin typeface="ＭＳ Ｐゴシック" charset="-128"/>
              </a:rPr>
              <a:t>人間として必要な</a:t>
            </a:r>
          </a:p>
          <a:p>
            <a:pPr algn="ctr" defTabSz="935980" fontAlgn="base">
              <a:spcBef>
                <a:spcPct val="0"/>
              </a:spcBef>
              <a:spcAft>
                <a:spcPct val="0"/>
              </a:spcAft>
            </a:pPr>
            <a:r>
              <a:rPr lang="ja-JP" altLang="en-US" sz="1800" b="1" dirty="0">
                <a:solidFill>
                  <a:srgbClr val="000000"/>
                </a:solidFill>
                <a:latin typeface="ＭＳ Ｐゴシック" charset="-128"/>
              </a:rPr>
              <a:t>労働以外の生活時間</a:t>
            </a:r>
          </a:p>
          <a:p>
            <a:pPr algn="ctr" defTabSz="935980" fontAlgn="base">
              <a:spcBef>
                <a:spcPct val="0"/>
              </a:spcBef>
              <a:spcAft>
                <a:spcPct val="0"/>
              </a:spcAft>
            </a:pPr>
            <a:r>
              <a:rPr lang="ja-JP" altLang="en-US" sz="1800" b="1" dirty="0" smtClean="0">
                <a:solidFill>
                  <a:srgbClr val="000000"/>
                </a:solidFill>
                <a:latin typeface="ＭＳ Ｐゴシック" charset="-128"/>
              </a:rPr>
              <a:t>６時間</a:t>
            </a:r>
            <a:endParaRPr lang="en-US" altLang="ja-JP" sz="1800" b="1" dirty="0">
              <a:solidFill>
                <a:srgbClr val="000000"/>
              </a:solidFill>
              <a:latin typeface="ＭＳ Ｐゴシック" charset="-128"/>
            </a:endParaRPr>
          </a:p>
        </p:txBody>
      </p:sp>
      <p:sp>
        <p:nvSpPr>
          <p:cNvPr id="203792" name="Rectangle 15"/>
          <p:cNvSpPr>
            <a:spLocks noChangeArrowheads="1"/>
          </p:cNvSpPr>
          <p:nvPr/>
        </p:nvSpPr>
        <p:spPr bwMode="auto">
          <a:xfrm>
            <a:off x="3131342" y="4738577"/>
            <a:ext cx="2138477" cy="1049739"/>
          </a:xfrm>
          <a:prstGeom prst="rect">
            <a:avLst/>
          </a:prstGeom>
          <a:solidFill>
            <a:schemeClr val="accent3">
              <a:lumMod val="20000"/>
              <a:lumOff val="80000"/>
            </a:schemeClr>
          </a:solidFill>
          <a:ln w="25400">
            <a:solidFill>
              <a:schemeClr val="tx1"/>
            </a:solidFill>
            <a:miter lim="800000"/>
            <a:headEnd/>
            <a:tailEnd/>
          </a:ln>
        </p:spPr>
        <p:txBody>
          <a:bodyPr wrap="none" anchor="ctr"/>
          <a:lstStyle/>
          <a:p>
            <a:pPr algn="ctr" defTabSz="935980" fontAlgn="base">
              <a:spcBef>
                <a:spcPct val="0"/>
              </a:spcBef>
              <a:spcAft>
                <a:spcPct val="0"/>
              </a:spcAft>
            </a:pPr>
            <a:r>
              <a:rPr lang="ja-JP" altLang="en-US" sz="2000" b="1" dirty="0" smtClean="0">
                <a:solidFill>
                  <a:srgbClr val="000000"/>
                </a:solidFill>
                <a:latin typeface="ＭＳ Ｐゴシック" charset="-128"/>
              </a:rPr>
              <a:t>基本</a:t>
            </a:r>
            <a:r>
              <a:rPr lang="ja-JP" altLang="en-US" sz="2000" b="1" dirty="0">
                <a:solidFill>
                  <a:srgbClr val="000000"/>
                </a:solidFill>
                <a:latin typeface="ＭＳ Ｐゴシック" charset="-128"/>
              </a:rPr>
              <a:t>労働</a:t>
            </a:r>
            <a:r>
              <a:rPr lang="ja-JP" altLang="en-US" sz="2000" b="1" dirty="0" smtClean="0">
                <a:solidFill>
                  <a:srgbClr val="000000"/>
                </a:solidFill>
                <a:latin typeface="ＭＳ Ｐゴシック" charset="-128"/>
              </a:rPr>
              <a:t>時間</a:t>
            </a:r>
            <a:endParaRPr lang="ja-JP" altLang="en-US" sz="2000" b="1" dirty="0">
              <a:solidFill>
                <a:srgbClr val="000000"/>
              </a:solidFill>
              <a:latin typeface="ＭＳ Ｐゴシック" charset="-128"/>
            </a:endParaRPr>
          </a:p>
          <a:p>
            <a:pPr algn="ctr" defTabSz="935980" fontAlgn="base">
              <a:spcBef>
                <a:spcPct val="0"/>
              </a:spcBef>
              <a:spcAft>
                <a:spcPct val="0"/>
              </a:spcAft>
            </a:pPr>
            <a:r>
              <a:rPr lang="ja-JP" altLang="en-US" sz="2000" b="1" dirty="0">
                <a:solidFill>
                  <a:srgbClr val="000000"/>
                </a:solidFill>
                <a:latin typeface="ＭＳ Ｐゴシック" charset="-128"/>
              </a:rPr>
              <a:t>８時間</a:t>
            </a:r>
          </a:p>
        </p:txBody>
      </p:sp>
      <p:sp>
        <p:nvSpPr>
          <p:cNvPr id="203793" name="Rectangle 16"/>
          <p:cNvSpPr>
            <a:spLocks noChangeArrowheads="1"/>
          </p:cNvSpPr>
          <p:nvPr/>
        </p:nvSpPr>
        <p:spPr bwMode="auto">
          <a:xfrm>
            <a:off x="5269819" y="4738577"/>
            <a:ext cx="3243465" cy="1049739"/>
          </a:xfrm>
          <a:prstGeom prst="rect">
            <a:avLst/>
          </a:prstGeom>
          <a:solidFill>
            <a:schemeClr val="accent5">
              <a:lumMod val="20000"/>
              <a:lumOff val="80000"/>
            </a:schemeClr>
          </a:solidFill>
          <a:ln w="25400">
            <a:solidFill>
              <a:srgbClr val="000000"/>
            </a:solidFill>
            <a:miter lim="800000"/>
            <a:headEnd/>
            <a:tailEnd/>
          </a:ln>
        </p:spPr>
        <p:txBody>
          <a:bodyPr wrap="none"/>
          <a:lstStyle/>
          <a:p>
            <a:pPr defTabSz="935980" fontAlgn="base">
              <a:spcBef>
                <a:spcPct val="0"/>
              </a:spcBef>
              <a:spcAft>
                <a:spcPct val="0"/>
              </a:spcAft>
            </a:pPr>
            <a:endParaRPr lang="en-US" altLang="ja-JP" sz="307" b="1" dirty="0">
              <a:solidFill>
                <a:srgbClr val="000000"/>
              </a:solidFill>
              <a:latin typeface="Times New Roman" pitchFamily="18" charset="0"/>
            </a:endParaRPr>
          </a:p>
          <a:p>
            <a:pPr defTabSz="935980" fontAlgn="base">
              <a:spcBef>
                <a:spcPct val="0"/>
              </a:spcBef>
              <a:spcAft>
                <a:spcPct val="0"/>
              </a:spcAft>
            </a:pPr>
            <a:r>
              <a:rPr lang="ja-JP" altLang="en-US" sz="512" b="1" dirty="0">
                <a:solidFill>
                  <a:srgbClr val="000000"/>
                </a:solidFill>
                <a:latin typeface="Times New Roman" pitchFamily="18" charset="0"/>
              </a:rPr>
              <a:t>　　　　　　　     </a:t>
            </a:r>
            <a:r>
              <a:rPr lang="ja-JP" altLang="en-US" sz="1842" b="1" dirty="0">
                <a:solidFill>
                  <a:srgbClr val="000000"/>
                </a:solidFill>
                <a:latin typeface="Times New Roman" pitchFamily="18" charset="0"/>
              </a:rPr>
              <a:t>　　　　　</a:t>
            </a:r>
            <a:r>
              <a:rPr lang="ja-JP" altLang="en-US" sz="2000" b="1" dirty="0">
                <a:solidFill>
                  <a:srgbClr val="000000"/>
                </a:solidFill>
                <a:latin typeface="Times New Roman" pitchFamily="18" charset="0"/>
              </a:rPr>
              <a:t>時間外の労働時間</a:t>
            </a:r>
          </a:p>
        </p:txBody>
      </p:sp>
      <p:sp>
        <p:nvSpPr>
          <p:cNvPr id="203794" name="Line 17"/>
          <p:cNvSpPr>
            <a:spLocks noChangeShapeType="1"/>
          </p:cNvSpPr>
          <p:nvPr/>
        </p:nvSpPr>
        <p:spPr bwMode="auto">
          <a:xfrm>
            <a:off x="5269819" y="4738577"/>
            <a:ext cx="3243465" cy="1049739"/>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a:lstStyle/>
          <a:p>
            <a:pPr defTabSz="935980" fontAlgn="base">
              <a:spcBef>
                <a:spcPct val="0"/>
              </a:spcBef>
              <a:spcAft>
                <a:spcPct val="0"/>
              </a:spcAft>
            </a:pPr>
            <a:endParaRPr lang="ja-JP" altLang="en-US" sz="2866">
              <a:solidFill>
                <a:prstClr val="black"/>
              </a:solidFill>
            </a:endParaRPr>
          </a:p>
        </p:txBody>
      </p:sp>
      <p:sp>
        <p:nvSpPr>
          <p:cNvPr id="203795" name="Line 18"/>
          <p:cNvSpPr>
            <a:spLocks noChangeShapeType="1"/>
          </p:cNvSpPr>
          <p:nvPr/>
        </p:nvSpPr>
        <p:spPr bwMode="auto">
          <a:xfrm flipH="1">
            <a:off x="6920802" y="5328446"/>
            <a:ext cx="0" cy="459870"/>
          </a:xfrm>
          <a:prstGeom prst="line">
            <a:avLst/>
          </a:prstGeom>
          <a:noFill/>
          <a:ln w="25400">
            <a:solidFill>
              <a:srgbClr val="000000"/>
            </a:solidFill>
            <a:prstDash val="sysDot"/>
            <a:round/>
            <a:headEnd/>
            <a:tailEnd type="arrow" w="med" len="med"/>
          </a:ln>
          <a:extLst>
            <a:ext uri="{909E8E84-426E-40DD-AFC4-6F175D3DCCD1}">
              <a14:hiddenFill xmlns:a14="http://schemas.microsoft.com/office/drawing/2010/main">
                <a:noFill/>
              </a14:hiddenFill>
            </a:ext>
          </a:extLst>
        </p:spPr>
        <p:txBody>
          <a:bodyPr/>
          <a:lstStyle/>
          <a:p>
            <a:pPr defTabSz="935980" fontAlgn="base">
              <a:spcBef>
                <a:spcPct val="0"/>
              </a:spcBef>
              <a:spcAft>
                <a:spcPct val="0"/>
              </a:spcAft>
            </a:pPr>
            <a:endParaRPr lang="ja-JP" altLang="en-US" sz="2866">
              <a:solidFill>
                <a:prstClr val="black"/>
              </a:solidFill>
            </a:endParaRPr>
          </a:p>
        </p:txBody>
      </p:sp>
      <p:sp>
        <p:nvSpPr>
          <p:cNvPr id="203796" name="Text Box 19"/>
          <p:cNvSpPr txBox="1">
            <a:spLocks noChangeArrowheads="1"/>
          </p:cNvSpPr>
          <p:nvPr/>
        </p:nvSpPr>
        <p:spPr bwMode="auto">
          <a:xfrm>
            <a:off x="5342943" y="5286360"/>
            <a:ext cx="143811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eaLnBrk="0" hangingPunct="0">
              <a:defRPr kumimoji="1" sz="2800">
                <a:solidFill>
                  <a:schemeClr val="tx1"/>
                </a:solidFill>
                <a:latin typeface="Arial" charset="0"/>
                <a:ea typeface="ＭＳ Ｐゴシック" charset="-128"/>
              </a:defRPr>
            </a:lvl1pPr>
            <a:lvl2pPr marL="742950" indent="-285750" eaLnBrk="0" hangingPunct="0">
              <a:defRPr kumimoji="1" sz="2800">
                <a:solidFill>
                  <a:schemeClr val="tx1"/>
                </a:solidFill>
                <a:latin typeface="Arial" charset="0"/>
                <a:ea typeface="ＭＳ Ｐゴシック" charset="-128"/>
              </a:defRPr>
            </a:lvl2pPr>
            <a:lvl3pPr marL="1143000" indent="-228600" eaLnBrk="0" hangingPunct="0">
              <a:defRPr kumimoji="1" sz="2800">
                <a:solidFill>
                  <a:schemeClr val="tx1"/>
                </a:solidFill>
                <a:latin typeface="Arial" charset="0"/>
                <a:ea typeface="ＭＳ Ｐゴシック" charset="-128"/>
              </a:defRPr>
            </a:lvl3pPr>
            <a:lvl4pPr marL="1600200" indent="-228600" eaLnBrk="0" hangingPunct="0">
              <a:defRPr kumimoji="1" sz="2800">
                <a:solidFill>
                  <a:schemeClr val="tx1"/>
                </a:solidFill>
                <a:latin typeface="Arial" charset="0"/>
                <a:ea typeface="ＭＳ Ｐゴシック" charset="-128"/>
              </a:defRPr>
            </a:lvl4pPr>
            <a:lvl5pPr marL="2057400" indent="-228600" eaLnBrk="0" hangingPunct="0">
              <a:defRPr kumimoji="1" sz="2800">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sz="2800">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sz="2800">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sz="2800">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sz="2800">
                <a:solidFill>
                  <a:schemeClr val="tx1"/>
                </a:solidFill>
                <a:latin typeface="Arial" charset="0"/>
                <a:ea typeface="ＭＳ Ｐゴシック" charset="-128"/>
              </a:defRPr>
            </a:lvl9pPr>
          </a:lstStyle>
          <a:p>
            <a:pPr algn="ctr" defTabSz="935980" eaLnBrk="1" fontAlgn="base" hangingPunct="1">
              <a:spcBef>
                <a:spcPct val="50000"/>
              </a:spcBef>
              <a:spcAft>
                <a:spcPct val="0"/>
              </a:spcAft>
            </a:pPr>
            <a:r>
              <a:rPr lang="ja-JP" altLang="en-US" sz="2400" b="1" dirty="0">
                <a:solidFill>
                  <a:srgbClr val="000000"/>
                </a:solidFill>
                <a:latin typeface="HGP明朝E" panose="02020900000000000000" pitchFamily="18" charset="-128"/>
                <a:ea typeface="HGP明朝E" panose="02020900000000000000" pitchFamily="18" charset="-128"/>
              </a:rPr>
              <a:t>睡眠時間</a:t>
            </a:r>
          </a:p>
        </p:txBody>
      </p:sp>
      <p:sp>
        <p:nvSpPr>
          <p:cNvPr id="203797" name="Line 20"/>
          <p:cNvSpPr>
            <a:spLocks noChangeShapeType="1"/>
          </p:cNvSpPr>
          <p:nvPr/>
        </p:nvSpPr>
        <p:spPr bwMode="auto">
          <a:xfrm flipH="1">
            <a:off x="5269819" y="5287821"/>
            <a:ext cx="1694856" cy="0"/>
          </a:xfrm>
          <a:prstGeom prst="line">
            <a:avLst/>
          </a:prstGeom>
          <a:noFill/>
          <a:ln w="25400">
            <a:solidFill>
              <a:srgbClr val="000000"/>
            </a:solidFill>
            <a:prstDash val="sysDot"/>
            <a:round/>
            <a:headEnd/>
            <a:tailEnd/>
          </a:ln>
          <a:extLst>
            <a:ext uri="{909E8E84-426E-40DD-AFC4-6F175D3DCCD1}">
              <a14:hiddenFill xmlns:a14="http://schemas.microsoft.com/office/drawing/2010/main">
                <a:noFill/>
              </a14:hiddenFill>
            </a:ext>
          </a:extLst>
        </p:spPr>
        <p:txBody>
          <a:bodyPr/>
          <a:lstStyle/>
          <a:p>
            <a:pPr defTabSz="935980" fontAlgn="base">
              <a:spcBef>
                <a:spcPct val="0"/>
              </a:spcBef>
              <a:spcAft>
                <a:spcPct val="0"/>
              </a:spcAft>
            </a:pPr>
            <a:endParaRPr lang="ja-JP" altLang="en-US" sz="2866">
              <a:solidFill>
                <a:prstClr val="black"/>
              </a:solidFill>
            </a:endParaRPr>
          </a:p>
        </p:txBody>
      </p:sp>
      <p:sp>
        <p:nvSpPr>
          <p:cNvPr id="203798" name="AutoShape 21"/>
          <p:cNvSpPr>
            <a:spLocks/>
          </p:cNvSpPr>
          <p:nvPr/>
        </p:nvSpPr>
        <p:spPr bwMode="auto">
          <a:xfrm rot="-5400000">
            <a:off x="5970187" y="5162697"/>
            <a:ext cx="220998" cy="1621733"/>
          </a:xfrm>
          <a:prstGeom prst="leftBrace">
            <a:avLst>
              <a:gd name="adj1" fmla="val 61152"/>
              <a:gd name="adj2" fmla="val 50000"/>
            </a:avLst>
          </a:prstGeom>
          <a:noFill/>
          <a:ln w="3175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defTabSz="935980" fontAlgn="base">
              <a:spcBef>
                <a:spcPct val="0"/>
              </a:spcBef>
              <a:spcAft>
                <a:spcPct val="0"/>
              </a:spcAft>
            </a:pPr>
            <a:endParaRPr lang="ja-JP" altLang="en-US" sz="1842">
              <a:solidFill>
                <a:srgbClr val="000000"/>
              </a:solidFill>
            </a:endParaRPr>
          </a:p>
        </p:txBody>
      </p:sp>
      <p:sp>
        <p:nvSpPr>
          <p:cNvPr id="203799" name="AutoShape 22"/>
          <p:cNvSpPr>
            <a:spLocks/>
          </p:cNvSpPr>
          <p:nvPr/>
        </p:nvSpPr>
        <p:spPr bwMode="auto">
          <a:xfrm rot="-5400000">
            <a:off x="7665043" y="5162697"/>
            <a:ext cx="220998" cy="1621733"/>
          </a:xfrm>
          <a:prstGeom prst="leftBrace">
            <a:avLst>
              <a:gd name="adj1" fmla="val 61152"/>
              <a:gd name="adj2" fmla="val 50000"/>
            </a:avLst>
          </a:prstGeom>
          <a:noFill/>
          <a:ln w="3175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defTabSz="935980" fontAlgn="base">
              <a:spcBef>
                <a:spcPct val="0"/>
              </a:spcBef>
              <a:spcAft>
                <a:spcPct val="0"/>
              </a:spcAft>
            </a:pPr>
            <a:endParaRPr lang="ja-JP" altLang="en-US" sz="1842">
              <a:solidFill>
                <a:srgbClr val="000000"/>
              </a:solidFill>
            </a:endParaRPr>
          </a:p>
        </p:txBody>
      </p:sp>
      <p:sp>
        <p:nvSpPr>
          <p:cNvPr id="203800" name="AutoShape 23"/>
          <p:cNvSpPr>
            <a:spLocks/>
          </p:cNvSpPr>
          <p:nvPr/>
        </p:nvSpPr>
        <p:spPr bwMode="auto">
          <a:xfrm rot="-5400000">
            <a:off x="2985093" y="3872461"/>
            <a:ext cx="220998" cy="4202205"/>
          </a:xfrm>
          <a:prstGeom prst="leftBrace">
            <a:avLst>
              <a:gd name="adj1" fmla="val 158456"/>
              <a:gd name="adj2" fmla="val 50000"/>
            </a:avLst>
          </a:prstGeom>
          <a:noFill/>
          <a:ln w="3175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defTabSz="935980" fontAlgn="base">
              <a:spcBef>
                <a:spcPct val="0"/>
              </a:spcBef>
              <a:spcAft>
                <a:spcPct val="0"/>
              </a:spcAft>
            </a:pPr>
            <a:endParaRPr lang="ja-JP" altLang="en-US" sz="1842">
              <a:solidFill>
                <a:srgbClr val="000000"/>
              </a:solidFill>
            </a:endParaRPr>
          </a:p>
        </p:txBody>
      </p:sp>
      <p:sp>
        <p:nvSpPr>
          <p:cNvPr id="923672" name="Text Box 24"/>
          <p:cNvSpPr txBox="1">
            <a:spLocks noChangeArrowheads="1"/>
          </p:cNvSpPr>
          <p:nvPr/>
        </p:nvSpPr>
        <p:spPr bwMode="auto">
          <a:xfrm>
            <a:off x="2603262" y="6054083"/>
            <a:ext cx="1400735" cy="400110"/>
          </a:xfrm>
          <a:prstGeom prst="rect">
            <a:avLst/>
          </a:prstGeom>
          <a:noFill/>
          <a:ln w="12700">
            <a:noFill/>
            <a:miter lim="800000"/>
            <a:headEnd type="none" w="sm" len="sm"/>
            <a:tailEnd type="none" w="sm" len="sm"/>
          </a:ln>
          <a:effectLst/>
        </p:spPr>
        <p:txBody>
          <a:bodyPr>
            <a:spAutoFit/>
          </a:bodyPr>
          <a:lstStyle/>
          <a:p>
            <a:pPr defTabSz="935980">
              <a:spcBef>
                <a:spcPct val="50000"/>
              </a:spcBef>
              <a:defRPr/>
            </a:pPr>
            <a:r>
              <a:rPr kumimoji="0" lang="ja-JP" altLang="en-US" sz="2000" b="1" dirty="0">
                <a:solidFill>
                  <a:schemeClr val="accent4">
                    <a:lumMod val="10000"/>
                  </a:schemeClr>
                </a:solidFill>
                <a:effectLst>
                  <a:outerShdw blurRad="38100" dist="38100" dir="2700000" algn="tl">
                    <a:srgbClr val="C0C0C0"/>
                  </a:outerShdw>
                </a:effectLst>
                <a:latin typeface="Tahoma" pitchFamily="34" charset="0"/>
              </a:rPr>
              <a:t>１４時間</a:t>
            </a:r>
            <a:endParaRPr lang="ja-JP" altLang="en-US" sz="2000" dirty="0">
              <a:solidFill>
                <a:schemeClr val="accent4">
                  <a:lumMod val="10000"/>
                </a:schemeClr>
              </a:solidFill>
              <a:latin typeface="Times New Roman" pitchFamily="18" charset="0"/>
            </a:endParaRPr>
          </a:p>
        </p:txBody>
      </p:sp>
      <p:sp>
        <p:nvSpPr>
          <p:cNvPr id="923673" name="Text Box 25"/>
          <p:cNvSpPr txBox="1">
            <a:spLocks noChangeArrowheads="1"/>
          </p:cNvSpPr>
          <p:nvPr/>
        </p:nvSpPr>
        <p:spPr bwMode="auto">
          <a:xfrm>
            <a:off x="5386088" y="6054084"/>
            <a:ext cx="1400735" cy="400110"/>
          </a:xfrm>
          <a:prstGeom prst="rect">
            <a:avLst/>
          </a:prstGeom>
          <a:noFill/>
          <a:ln w="12700">
            <a:noFill/>
            <a:miter lim="800000"/>
            <a:headEnd type="none" w="sm" len="sm"/>
            <a:tailEnd type="none" w="sm" len="sm"/>
          </a:ln>
          <a:effectLst/>
        </p:spPr>
        <p:txBody>
          <a:bodyPr>
            <a:spAutoFit/>
          </a:bodyPr>
          <a:lstStyle/>
          <a:p>
            <a:pPr algn="ctr" defTabSz="935980">
              <a:spcBef>
                <a:spcPct val="50000"/>
              </a:spcBef>
              <a:defRPr/>
            </a:pPr>
            <a:r>
              <a:rPr kumimoji="0" lang="ja-JP" altLang="en-US" sz="2000" b="1" dirty="0">
                <a:solidFill>
                  <a:schemeClr val="accent4">
                    <a:lumMod val="10000"/>
                  </a:schemeClr>
                </a:solidFill>
                <a:latin typeface="Tahoma" pitchFamily="34" charset="0"/>
              </a:rPr>
              <a:t>５時間</a:t>
            </a:r>
            <a:endParaRPr lang="ja-JP" altLang="en-US" sz="2000" dirty="0">
              <a:solidFill>
                <a:schemeClr val="accent4">
                  <a:lumMod val="10000"/>
                </a:schemeClr>
              </a:solidFill>
              <a:latin typeface="Times New Roman" pitchFamily="18" charset="0"/>
            </a:endParaRPr>
          </a:p>
        </p:txBody>
      </p:sp>
      <p:sp>
        <p:nvSpPr>
          <p:cNvPr id="923674" name="Text Box 26"/>
          <p:cNvSpPr txBox="1">
            <a:spLocks noChangeArrowheads="1"/>
          </p:cNvSpPr>
          <p:nvPr/>
        </p:nvSpPr>
        <p:spPr bwMode="auto">
          <a:xfrm>
            <a:off x="7112550" y="6084063"/>
            <a:ext cx="1400735" cy="400110"/>
          </a:xfrm>
          <a:prstGeom prst="rect">
            <a:avLst/>
          </a:prstGeom>
          <a:noFill/>
          <a:ln w="12700">
            <a:noFill/>
            <a:miter lim="800000"/>
            <a:headEnd type="none" w="sm" len="sm"/>
            <a:tailEnd type="none" w="sm" len="sm"/>
          </a:ln>
          <a:effectLst/>
        </p:spPr>
        <p:txBody>
          <a:bodyPr>
            <a:spAutoFit/>
          </a:bodyPr>
          <a:lstStyle/>
          <a:p>
            <a:pPr algn="ctr" defTabSz="935980">
              <a:spcBef>
                <a:spcPct val="50000"/>
              </a:spcBef>
              <a:defRPr/>
            </a:pPr>
            <a:r>
              <a:rPr kumimoji="0" lang="ja-JP" altLang="en-US" sz="2000" b="1" dirty="0">
                <a:solidFill>
                  <a:schemeClr val="accent4">
                    <a:lumMod val="10000"/>
                  </a:schemeClr>
                </a:solidFill>
                <a:latin typeface="Tahoma" pitchFamily="34" charset="0"/>
              </a:rPr>
              <a:t>５時間</a:t>
            </a:r>
            <a:endParaRPr lang="ja-JP" altLang="en-US" sz="2000" dirty="0">
              <a:solidFill>
                <a:schemeClr val="accent4">
                  <a:lumMod val="10000"/>
                </a:schemeClr>
              </a:solidFill>
              <a:latin typeface="Times New Roman" pitchFamily="18" charset="0"/>
            </a:endParaRPr>
          </a:p>
        </p:txBody>
      </p:sp>
      <p:sp>
        <p:nvSpPr>
          <p:cNvPr id="923675" name="Rectangle 27"/>
          <p:cNvSpPr>
            <a:spLocks noChangeArrowheads="1"/>
          </p:cNvSpPr>
          <p:nvPr/>
        </p:nvSpPr>
        <p:spPr bwMode="auto">
          <a:xfrm>
            <a:off x="734521" y="6565692"/>
            <a:ext cx="8214608" cy="634219"/>
          </a:xfrm>
          <a:prstGeom prst="rect">
            <a:avLst/>
          </a:prstGeom>
          <a:solidFill>
            <a:srgbClr val="FFFF00"/>
          </a:solidFill>
          <a:ln w="9525">
            <a:solidFill>
              <a:schemeClr val="tx1"/>
            </a:solidFill>
            <a:miter lim="800000"/>
            <a:headEnd/>
            <a:tailEnd/>
          </a:ln>
          <a:effectLst/>
        </p:spPr>
        <p:txBody>
          <a:bodyPr anchor="ctr"/>
          <a:lstStyle/>
          <a:p>
            <a:pPr defTabSz="935980">
              <a:defRPr/>
            </a:pPr>
            <a:r>
              <a:rPr lang="ja-JP" altLang="en-US" sz="2000" b="1" dirty="0">
                <a:solidFill>
                  <a:schemeClr val="accent4">
                    <a:lumMod val="10000"/>
                  </a:schemeClr>
                </a:solidFill>
                <a:latin typeface="HGP明朝E" panose="02020900000000000000" pitchFamily="18" charset="-128"/>
                <a:ea typeface="HGP明朝E" panose="02020900000000000000" pitchFamily="18" charset="-128"/>
              </a:rPr>
              <a:t>５時間／</a:t>
            </a:r>
            <a:r>
              <a:rPr lang="ja-JP" altLang="en-US" sz="2000" b="1" dirty="0" smtClean="0">
                <a:solidFill>
                  <a:schemeClr val="accent4">
                    <a:lumMod val="10000"/>
                  </a:schemeClr>
                </a:solidFill>
                <a:latin typeface="HGP明朝E" panose="02020900000000000000" pitchFamily="18" charset="-128"/>
                <a:ea typeface="HGP明朝E" panose="02020900000000000000" pitchFamily="18" charset="-128"/>
              </a:rPr>
              <a:t>日</a:t>
            </a:r>
            <a:r>
              <a:rPr kumimoji="0" lang="en-US" altLang="ja-JP" sz="2000" b="1" dirty="0" smtClean="0">
                <a:solidFill>
                  <a:schemeClr val="accent4">
                    <a:lumMod val="10000"/>
                  </a:schemeClr>
                </a:solidFill>
                <a:latin typeface="HGP明朝E" panose="02020900000000000000" pitchFamily="18" charset="-128"/>
                <a:ea typeface="HGP明朝E" panose="02020900000000000000" pitchFamily="18" charset="-128"/>
              </a:rPr>
              <a:t>(</a:t>
            </a:r>
            <a:r>
              <a:rPr kumimoji="0" lang="ja-JP" altLang="en-US" sz="2000" b="1" dirty="0" smtClean="0">
                <a:solidFill>
                  <a:schemeClr val="accent4">
                    <a:lumMod val="10000"/>
                  </a:schemeClr>
                </a:solidFill>
                <a:latin typeface="HGP明朝E" panose="02020900000000000000" pitchFamily="18" charset="-128"/>
                <a:ea typeface="HGP明朝E" panose="02020900000000000000" pitchFamily="18" charset="-128"/>
              </a:rPr>
              <a:t>１日</a:t>
            </a:r>
            <a:r>
              <a:rPr kumimoji="0" lang="ja-JP" altLang="en-US" sz="2000" b="1" dirty="0">
                <a:solidFill>
                  <a:schemeClr val="accent4">
                    <a:lumMod val="10000"/>
                  </a:schemeClr>
                </a:solidFill>
                <a:latin typeface="HGP明朝E" panose="02020900000000000000" pitchFamily="18" charset="-128"/>
                <a:ea typeface="HGP明朝E" panose="02020900000000000000" pitchFamily="18" charset="-128"/>
              </a:rPr>
              <a:t>の時間外労働</a:t>
            </a:r>
            <a:r>
              <a:rPr kumimoji="0" lang="ja-JP" altLang="en-US" sz="2000" b="1" dirty="0" smtClean="0">
                <a:solidFill>
                  <a:schemeClr val="accent4">
                    <a:lumMod val="10000"/>
                  </a:schemeClr>
                </a:solidFill>
                <a:latin typeface="HGP明朝E" panose="02020900000000000000" pitchFamily="18" charset="-128"/>
                <a:ea typeface="HGP明朝E" panose="02020900000000000000" pitchFamily="18" charset="-128"/>
              </a:rPr>
              <a:t>時間</a:t>
            </a:r>
            <a:r>
              <a:rPr kumimoji="0" lang="en-US" altLang="ja-JP" sz="2000" b="1" dirty="0" smtClean="0">
                <a:solidFill>
                  <a:schemeClr val="accent4">
                    <a:lumMod val="10000"/>
                  </a:schemeClr>
                </a:solidFill>
                <a:latin typeface="HGP明朝E" panose="02020900000000000000" pitchFamily="18" charset="-128"/>
                <a:ea typeface="HGP明朝E" panose="02020900000000000000" pitchFamily="18" charset="-128"/>
              </a:rPr>
              <a:t>)</a:t>
            </a:r>
            <a:r>
              <a:rPr kumimoji="0" lang="ja-JP" altLang="en-US" sz="2000" b="1" dirty="0" smtClean="0">
                <a:solidFill>
                  <a:schemeClr val="accent4">
                    <a:lumMod val="10000"/>
                  </a:schemeClr>
                </a:solidFill>
                <a:latin typeface="HGP明朝E" panose="02020900000000000000" pitchFamily="18" charset="-128"/>
                <a:ea typeface="HGP明朝E" panose="02020900000000000000" pitchFamily="18" charset="-128"/>
              </a:rPr>
              <a:t> </a:t>
            </a:r>
            <a:r>
              <a:rPr kumimoji="0" lang="en-US" altLang="ja-JP" sz="2000" b="1" dirty="0">
                <a:solidFill>
                  <a:schemeClr val="accent4">
                    <a:lumMod val="10000"/>
                  </a:schemeClr>
                </a:solidFill>
                <a:latin typeface="HGP明朝E" panose="02020900000000000000" pitchFamily="18" charset="-128"/>
                <a:ea typeface="HGP明朝E" panose="02020900000000000000" pitchFamily="18" charset="-128"/>
              </a:rPr>
              <a:t>×</a:t>
            </a:r>
            <a:r>
              <a:rPr lang="ja-JP" altLang="en-US" sz="2000" b="1" dirty="0" smtClean="0">
                <a:solidFill>
                  <a:schemeClr val="accent4">
                    <a:lumMod val="10000"/>
                  </a:schemeClr>
                </a:solidFill>
                <a:latin typeface="HGP明朝E" panose="02020900000000000000" pitchFamily="18" charset="-128"/>
                <a:ea typeface="HGP明朝E" panose="02020900000000000000" pitchFamily="18" charset="-128"/>
              </a:rPr>
              <a:t>２０日</a:t>
            </a:r>
            <a:r>
              <a:rPr kumimoji="0" lang="en-US" altLang="ja-JP" sz="2000" b="1" dirty="0" smtClean="0">
                <a:solidFill>
                  <a:schemeClr val="accent4">
                    <a:lumMod val="10000"/>
                  </a:schemeClr>
                </a:solidFill>
                <a:latin typeface="HGP明朝E" panose="02020900000000000000" pitchFamily="18" charset="-128"/>
                <a:ea typeface="HGP明朝E" panose="02020900000000000000" pitchFamily="18" charset="-128"/>
              </a:rPr>
              <a:t>(</a:t>
            </a:r>
            <a:r>
              <a:rPr kumimoji="0" lang="ja-JP" altLang="en-US" sz="2000" b="1" dirty="0" smtClean="0">
                <a:solidFill>
                  <a:schemeClr val="accent4">
                    <a:lumMod val="10000"/>
                  </a:schemeClr>
                </a:solidFill>
                <a:latin typeface="HGP明朝E" panose="02020900000000000000" pitchFamily="18" charset="-128"/>
                <a:ea typeface="HGP明朝E" panose="02020900000000000000" pitchFamily="18" charset="-128"/>
              </a:rPr>
              <a:t>１月</a:t>
            </a:r>
            <a:r>
              <a:rPr kumimoji="0" lang="ja-JP" altLang="en-US" sz="2000" b="1" dirty="0">
                <a:solidFill>
                  <a:schemeClr val="accent4">
                    <a:lumMod val="10000"/>
                  </a:schemeClr>
                </a:solidFill>
                <a:latin typeface="HGP明朝E" panose="02020900000000000000" pitchFamily="18" charset="-128"/>
                <a:ea typeface="HGP明朝E" panose="02020900000000000000" pitchFamily="18" charset="-128"/>
              </a:rPr>
              <a:t>の労働</a:t>
            </a:r>
            <a:r>
              <a:rPr kumimoji="0" lang="ja-JP" altLang="en-US" sz="2000" b="1" dirty="0" smtClean="0">
                <a:solidFill>
                  <a:schemeClr val="accent4">
                    <a:lumMod val="10000"/>
                  </a:schemeClr>
                </a:solidFill>
                <a:latin typeface="HGP明朝E" panose="02020900000000000000" pitchFamily="18" charset="-128"/>
                <a:ea typeface="HGP明朝E" panose="02020900000000000000" pitchFamily="18" charset="-128"/>
              </a:rPr>
              <a:t>日数</a:t>
            </a:r>
            <a:r>
              <a:rPr kumimoji="0" lang="en-US" altLang="ja-JP" sz="2000" b="1" dirty="0" smtClean="0">
                <a:solidFill>
                  <a:schemeClr val="accent4">
                    <a:lumMod val="10000"/>
                  </a:schemeClr>
                </a:solidFill>
                <a:latin typeface="HGP明朝E" panose="02020900000000000000" pitchFamily="18" charset="-128"/>
                <a:ea typeface="HGP明朝E" panose="02020900000000000000" pitchFamily="18" charset="-128"/>
              </a:rPr>
              <a:t>)</a:t>
            </a:r>
            <a:r>
              <a:rPr kumimoji="0" lang="ja-JP" altLang="en-US" sz="2000" b="1" dirty="0" smtClean="0">
                <a:solidFill>
                  <a:schemeClr val="accent4">
                    <a:lumMod val="10000"/>
                  </a:schemeClr>
                </a:solidFill>
                <a:latin typeface="HGP明朝E" panose="02020900000000000000" pitchFamily="18" charset="-128"/>
              </a:rPr>
              <a:t>＝ </a:t>
            </a:r>
            <a:r>
              <a:rPr lang="ja-JP" altLang="en-US" sz="2000" b="1" dirty="0" smtClean="0">
                <a:solidFill>
                  <a:schemeClr val="accent4">
                    <a:lumMod val="10000"/>
                  </a:schemeClr>
                </a:solidFill>
                <a:latin typeface="HGP明朝E" panose="02020900000000000000" pitchFamily="18" charset="-128"/>
              </a:rPr>
              <a:t>１００時間</a:t>
            </a:r>
            <a:endParaRPr lang="ja-JP" altLang="en-US" sz="2000" b="1" dirty="0">
              <a:solidFill>
                <a:schemeClr val="accent4">
                  <a:lumMod val="10000"/>
                </a:schemeClr>
              </a:solidFill>
              <a:latin typeface="HGP明朝E" panose="02020900000000000000" pitchFamily="18" charset="-128"/>
              <a:ea typeface="HGP明朝E" panose="02020900000000000000" pitchFamily="18" charset="-128"/>
            </a:endParaRPr>
          </a:p>
        </p:txBody>
      </p:sp>
      <p:sp>
        <p:nvSpPr>
          <p:cNvPr id="203805" name="Rectangle 28"/>
          <p:cNvSpPr>
            <a:spLocks noChangeArrowheads="1"/>
          </p:cNvSpPr>
          <p:nvPr/>
        </p:nvSpPr>
        <p:spPr bwMode="auto">
          <a:xfrm>
            <a:off x="439034" y="1628083"/>
            <a:ext cx="3967753"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p>
            <a:pPr defTabSz="935980" fontAlgn="base">
              <a:spcBef>
                <a:spcPct val="0"/>
              </a:spcBef>
              <a:spcAft>
                <a:spcPct val="0"/>
              </a:spcAft>
            </a:pPr>
            <a:r>
              <a:rPr lang="ja-JP" altLang="en-US" sz="1842" b="1" dirty="0">
                <a:solidFill>
                  <a:srgbClr val="FFFFFF"/>
                </a:solidFill>
              </a:rPr>
              <a:t>１</a:t>
            </a:r>
            <a:r>
              <a:rPr lang="ja-JP" altLang="en-US" sz="2800" b="1" dirty="0">
                <a:solidFill>
                  <a:srgbClr val="FFFFFF"/>
                </a:solidFill>
              </a:rPr>
              <a:t>．</a:t>
            </a:r>
            <a:r>
              <a:rPr lang="ja-JP" altLang="en-US" sz="2800" b="1" dirty="0">
                <a:solidFill>
                  <a:schemeClr val="accent4">
                    <a:lumMod val="10000"/>
                  </a:schemeClr>
                </a:solidFill>
              </a:rPr>
              <a:t>脳・心臓疾患の危険性</a:t>
            </a:r>
          </a:p>
        </p:txBody>
      </p:sp>
      <p:sp>
        <p:nvSpPr>
          <p:cNvPr id="31" name="Rectangle 2"/>
          <p:cNvSpPr txBox="1">
            <a:spLocks noRot="1" noChangeArrowheads="1"/>
          </p:cNvSpPr>
          <p:nvPr/>
        </p:nvSpPr>
        <p:spPr>
          <a:xfrm>
            <a:off x="720000" y="720000"/>
            <a:ext cx="7920000" cy="720000"/>
          </a:xfrm>
          <a:prstGeom prst="rect">
            <a:avLst/>
          </a:prstGeom>
          <a:solidFill>
            <a:srgbClr val="FFFFCC"/>
          </a:solidFill>
          <a:ln w="38100">
            <a:solidFill>
              <a:schemeClr val="tx1"/>
            </a:solidFill>
          </a:ln>
        </p:spPr>
        <p:txBody>
          <a:bodyPr vert="horz" lIns="88817" tIns="44408" rIns="88817" bIns="44408" rtlCol="0" anchor="ctr">
            <a:normAutofit/>
          </a:bodyPr>
          <a:lstStyle>
            <a:lvl1pPr algn="ctr" defTabSz="914400" rtl="0" eaLnBrk="1" latinLnBrk="0" hangingPunct="1">
              <a:spcBef>
                <a:spcPct val="0"/>
              </a:spcBef>
              <a:buNone/>
              <a:defRPr kumimoji="1" sz="4400" kern="1200">
                <a:solidFill>
                  <a:srgbClr val="FFFFFF"/>
                </a:solidFill>
                <a:latin typeface="+mj-lt"/>
                <a:ea typeface="+mj-ea"/>
                <a:cs typeface="+mj-cs"/>
              </a:defRPr>
            </a:lvl1pPr>
            <a:lvl2pPr eaLnBrk="1" hangingPunct="1">
              <a:defRPr kumimoji="1">
                <a:solidFill>
                  <a:schemeClr val="tx2"/>
                </a:solidFill>
              </a:defRPr>
            </a:lvl2pPr>
            <a:lvl3pPr eaLnBrk="1" hangingPunct="1">
              <a:defRPr kumimoji="1">
                <a:solidFill>
                  <a:schemeClr val="tx2"/>
                </a:solidFill>
              </a:defRPr>
            </a:lvl3pPr>
            <a:lvl4pPr eaLnBrk="1" hangingPunct="1">
              <a:defRPr kumimoji="1">
                <a:solidFill>
                  <a:schemeClr val="tx2"/>
                </a:solidFill>
              </a:defRPr>
            </a:lvl4pPr>
            <a:lvl5pPr eaLnBrk="1" hangingPunct="1">
              <a:defRPr kumimoji="1">
                <a:solidFill>
                  <a:schemeClr val="tx2"/>
                </a:solidFill>
              </a:defRPr>
            </a:lvl5pPr>
            <a:lvl6pPr eaLnBrk="1" hangingPunct="1">
              <a:defRPr kumimoji="1">
                <a:solidFill>
                  <a:schemeClr val="tx2"/>
                </a:solidFill>
              </a:defRPr>
            </a:lvl6pPr>
            <a:lvl7pPr eaLnBrk="1" hangingPunct="1">
              <a:defRPr kumimoji="1">
                <a:solidFill>
                  <a:schemeClr val="tx2"/>
                </a:solidFill>
              </a:defRPr>
            </a:lvl7pPr>
            <a:lvl8pPr eaLnBrk="1" hangingPunct="1">
              <a:defRPr kumimoji="1">
                <a:solidFill>
                  <a:schemeClr val="tx2"/>
                </a:solidFill>
              </a:defRPr>
            </a:lvl8pPr>
            <a:lvl9pPr eaLnBrk="1" hangingPunct="1">
              <a:defRPr kumimoji="1">
                <a:solidFill>
                  <a:schemeClr val="tx2"/>
                </a:solidFill>
              </a:defRPr>
            </a:lvl9pPr>
          </a:lstStyle>
          <a:p>
            <a:r>
              <a:rPr lang="ja-JP" altLang="en-US" sz="3200" b="1" dirty="0">
                <a:solidFill>
                  <a:prstClr val="black"/>
                </a:solidFill>
                <a:latin typeface="HGP明朝E" panose="02020900000000000000" pitchFamily="18" charset="-128"/>
              </a:rPr>
              <a:t>時間外労働と脳・心臓</a:t>
            </a:r>
            <a:r>
              <a:rPr lang="ja-JP" altLang="en-US" sz="3200" b="1" dirty="0" smtClean="0">
                <a:solidFill>
                  <a:prstClr val="black"/>
                </a:solidFill>
                <a:latin typeface="HGP明朝E" panose="02020900000000000000" pitchFamily="18" charset="-128"/>
              </a:rPr>
              <a:t>疾患</a:t>
            </a:r>
            <a:r>
              <a:rPr lang="zh-TW" altLang="en-US" sz="3200" b="1" dirty="0" smtClean="0">
                <a:solidFill>
                  <a:prstClr val="black"/>
                </a:solidFill>
                <a:latin typeface="HGP明朝E" panose="02020900000000000000" pitchFamily="18" charset="-128"/>
                <a:ea typeface="HGP明朝E" panose="02020900000000000000" pitchFamily="18" charset="-128"/>
              </a:rPr>
              <a:t>　</a:t>
            </a:r>
            <a:endParaRPr lang="zh-TW" altLang="en-US" sz="3200" b="1" dirty="0">
              <a:solidFill>
                <a:prstClr val="black"/>
              </a:solidFill>
              <a:latin typeface="HGP明朝E" panose="02020900000000000000" pitchFamily="18" charset="-128"/>
              <a:ea typeface="HGP明朝E" panose="02020900000000000000" pitchFamily="18" charset="-128"/>
            </a:endParaRPr>
          </a:p>
        </p:txBody>
      </p:sp>
    </p:spTree>
    <p:extLst>
      <p:ext uri="{BB962C8B-B14F-4D97-AF65-F5344CB8AC3E}">
        <p14:creationId xmlns:p14="http://schemas.microsoft.com/office/powerpoint/2010/main" val="3440770778"/>
      </p:ext>
    </p:extLst>
  </p:cSld>
  <p:clrMapOvr>
    <a:masterClrMapping/>
  </p:clrMapOvr>
  <mc:AlternateContent xmlns:mc="http://schemas.openxmlformats.org/markup-compatibility/2006" xmlns:p14="http://schemas.microsoft.com/office/powerpoint/2010/main">
    <mc:Choice Requires="p14">
      <p:transition p14:dur="10">
        <p:wheel spokes="1"/>
      </p:transition>
    </mc:Choice>
    <mc:Fallback xmlns="">
      <p:transition>
        <p:wheel spokes="1"/>
      </p:transition>
    </mc:Fallback>
  </mc:AlternateContent>
  <p:timing>
    <p:tnLst>
      <p:par>
        <p:cTn id="1" dur="indefinite" restart="never" nodeType="tmRoot"/>
      </p:par>
    </p:tnLst>
  </p:timing>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242281" y="5765931"/>
            <a:ext cx="1640463" cy="1402879"/>
          </a:xfrm>
          <a:prstGeom prst="rect">
            <a:avLst/>
          </a:prstGeom>
        </p:spPr>
      </p:pic>
      <p:sp>
        <p:nvSpPr>
          <p:cNvPr id="10" name="雲形吹き出し 9"/>
          <p:cNvSpPr/>
          <p:nvPr/>
        </p:nvSpPr>
        <p:spPr>
          <a:xfrm>
            <a:off x="720000" y="5760000"/>
            <a:ext cx="6510533" cy="1139330"/>
          </a:xfrm>
          <a:prstGeom prst="cloudCallout">
            <a:avLst>
              <a:gd name="adj1" fmla="val 50250"/>
              <a:gd name="adj2" fmla="val 32997"/>
            </a:avLst>
          </a:prstGeom>
        </p:spPr>
        <p:style>
          <a:lnRef idx="1">
            <a:schemeClr val="accent3"/>
          </a:lnRef>
          <a:fillRef idx="2">
            <a:schemeClr val="accent3"/>
          </a:fillRef>
          <a:effectRef idx="1">
            <a:schemeClr val="accent3"/>
          </a:effectRef>
          <a:fontRef idx="minor">
            <a:schemeClr val="dk1"/>
          </a:fontRef>
        </p:style>
        <p:txBody>
          <a:bodyPr rtlCol="0" anchor="ctr"/>
          <a:lstStyle/>
          <a:p>
            <a:pPr algn="ctr"/>
            <a:endParaRPr lang="ja-JP" altLang="en-US"/>
          </a:p>
        </p:txBody>
      </p:sp>
      <p:sp>
        <p:nvSpPr>
          <p:cNvPr id="7" name="Rectangle 2"/>
          <p:cNvSpPr txBox="1">
            <a:spLocks noGrp="1" noRot="1" noChangeArrowheads="1"/>
          </p:cNvSpPr>
          <p:nvPr>
            <p:ph type="title"/>
          </p:nvPr>
        </p:nvSpPr>
        <p:spPr>
          <a:xfrm>
            <a:off x="720000" y="720000"/>
            <a:ext cx="7920000" cy="720000"/>
          </a:xfrm>
          <a:prstGeom prst="rect">
            <a:avLst/>
          </a:prstGeom>
          <a:solidFill>
            <a:srgbClr val="FFFF00"/>
          </a:solidFill>
          <a:ln w="38100">
            <a:solidFill>
              <a:schemeClr val="tx1"/>
            </a:solidFill>
          </a:ln>
        </p:spPr>
        <p:txBody>
          <a:bodyPr vert="horz" lIns="88817" tIns="44408" rIns="88817" bIns="44408" rtlCol="0" anchor="ctr">
            <a:normAutofit/>
          </a:bodyPr>
          <a:lstStyle>
            <a:lvl1pPr algn="ctr" defTabSz="914400" rtl="0" eaLnBrk="1" latinLnBrk="0" hangingPunct="1">
              <a:spcBef>
                <a:spcPct val="0"/>
              </a:spcBef>
              <a:buNone/>
              <a:defRPr kumimoji="1" sz="4400" kern="1200">
                <a:solidFill>
                  <a:srgbClr val="FFFFFF"/>
                </a:solidFill>
                <a:latin typeface="+mj-lt"/>
                <a:ea typeface="+mj-ea"/>
                <a:cs typeface="+mj-cs"/>
              </a:defRPr>
            </a:lvl1pPr>
            <a:lvl2pPr eaLnBrk="1" hangingPunct="1">
              <a:defRPr kumimoji="1">
                <a:solidFill>
                  <a:schemeClr val="tx2"/>
                </a:solidFill>
              </a:defRPr>
            </a:lvl2pPr>
            <a:lvl3pPr eaLnBrk="1" hangingPunct="1">
              <a:defRPr kumimoji="1">
                <a:solidFill>
                  <a:schemeClr val="tx2"/>
                </a:solidFill>
              </a:defRPr>
            </a:lvl3pPr>
            <a:lvl4pPr eaLnBrk="1" hangingPunct="1">
              <a:defRPr kumimoji="1">
                <a:solidFill>
                  <a:schemeClr val="tx2"/>
                </a:solidFill>
              </a:defRPr>
            </a:lvl4pPr>
            <a:lvl5pPr eaLnBrk="1" hangingPunct="1">
              <a:defRPr kumimoji="1">
                <a:solidFill>
                  <a:schemeClr val="tx2"/>
                </a:solidFill>
              </a:defRPr>
            </a:lvl5pPr>
            <a:lvl6pPr eaLnBrk="1" hangingPunct="1">
              <a:defRPr kumimoji="1">
                <a:solidFill>
                  <a:schemeClr val="tx2"/>
                </a:solidFill>
              </a:defRPr>
            </a:lvl6pPr>
            <a:lvl7pPr eaLnBrk="1" hangingPunct="1">
              <a:defRPr kumimoji="1">
                <a:solidFill>
                  <a:schemeClr val="tx2"/>
                </a:solidFill>
              </a:defRPr>
            </a:lvl7pPr>
            <a:lvl8pPr eaLnBrk="1" hangingPunct="1">
              <a:defRPr kumimoji="1">
                <a:solidFill>
                  <a:schemeClr val="tx2"/>
                </a:solidFill>
              </a:defRPr>
            </a:lvl8pPr>
            <a:lvl9pPr eaLnBrk="1" hangingPunct="1">
              <a:defRPr kumimoji="1">
                <a:solidFill>
                  <a:schemeClr val="tx2"/>
                </a:solidFill>
              </a:defRPr>
            </a:lvl9pPr>
          </a:lstStyle>
          <a:p>
            <a:r>
              <a:rPr lang="en-US" altLang="ja-JP" sz="3200" b="1" dirty="0" smtClean="0">
                <a:solidFill>
                  <a:prstClr val="black"/>
                </a:solidFill>
                <a:latin typeface="HGP明朝E" panose="02020900000000000000" pitchFamily="18" charset="-128"/>
              </a:rPr>
              <a:t>Ⅶ</a:t>
            </a:r>
            <a:r>
              <a:rPr lang="ja-JP" altLang="en-US" sz="3200" b="1" dirty="0">
                <a:solidFill>
                  <a:prstClr val="black"/>
                </a:solidFill>
                <a:latin typeface="HGP明朝E" panose="02020900000000000000" pitchFamily="18" charset="-128"/>
              </a:rPr>
              <a:t>　快適職場づくり対策</a:t>
            </a:r>
          </a:p>
        </p:txBody>
      </p:sp>
      <p:sp>
        <p:nvSpPr>
          <p:cNvPr id="8" name="対角する 2 つの角を切り取った四角形 7"/>
          <p:cNvSpPr/>
          <p:nvPr/>
        </p:nvSpPr>
        <p:spPr>
          <a:xfrm>
            <a:off x="720000" y="2160000"/>
            <a:ext cx="7920000" cy="3240000"/>
          </a:xfrm>
          <a:prstGeom prst="snip2Diag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ja-JP" altLang="en-US" sz="1832"/>
          </a:p>
        </p:txBody>
      </p:sp>
      <p:sp>
        <p:nvSpPr>
          <p:cNvPr id="9" name="Rectangle 3"/>
          <p:cNvSpPr txBox="1">
            <a:spLocks noRot="1" noChangeArrowheads="1"/>
          </p:cNvSpPr>
          <p:nvPr/>
        </p:nvSpPr>
        <p:spPr>
          <a:xfrm>
            <a:off x="1242447" y="5939491"/>
            <a:ext cx="5842862" cy="914399"/>
          </a:xfrm>
          <a:prstGeom prst="rect">
            <a:avLst/>
          </a:prstGeom>
          <a:noFill/>
          <a:ln>
            <a:noFill/>
          </a:ln>
        </p:spPr>
        <p:style>
          <a:lnRef idx="1">
            <a:schemeClr val="accent5"/>
          </a:lnRef>
          <a:fillRef idx="2">
            <a:schemeClr val="accent5"/>
          </a:fillRef>
          <a:effectRef idx="1">
            <a:schemeClr val="accent5"/>
          </a:effectRef>
          <a:fontRef idx="minor">
            <a:schemeClr val="dk1"/>
          </a:fontRef>
        </p:style>
        <p:txBody>
          <a:bodyPr vert="horz" lIns="91440" tIns="45720" rIns="91440" bIns="45720" rtlCol="0">
            <a:noAutofit/>
          </a:bodyPr>
          <a:lstStyle>
            <a:lvl1pPr marL="266456" indent="-266456" algn="l" defTabSz="888186" rtl="0" eaLnBrk="1" latinLnBrk="0" hangingPunct="1">
              <a:spcBef>
                <a:spcPct val="20000"/>
              </a:spcBef>
              <a:buClr>
                <a:schemeClr val="accent1"/>
              </a:buClr>
              <a:buSzPct val="100000"/>
              <a:buFont typeface="Symbol" pitchFamily="18" charset="2"/>
              <a:buChar char=""/>
              <a:defRPr kumimoji="1" sz="2332" kern="1200">
                <a:solidFill>
                  <a:schemeClr val="tx2"/>
                </a:solidFill>
                <a:latin typeface="+mn-lt"/>
                <a:ea typeface="+mn-ea"/>
                <a:cs typeface="+mn-cs"/>
              </a:defRPr>
            </a:lvl1pPr>
            <a:lvl2pPr marL="559743" indent="-266456" algn="l" defTabSz="888186" rtl="0" eaLnBrk="1" latinLnBrk="0" hangingPunct="1">
              <a:spcBef>
                <a:spcPct val="20000"/>
              </a:spcBef>
              <a:buClr>
                <a:schemeClr val="accent1"/>
              </a:buClr>
              <a:buSzPct val="100000"/>
              <a:buFont typeface="Symbol" pitchFamily="18" charset="2"/>
              <a:buChar char=""/>
              <a:defRPr kumimoji="1" sz="2138" kern="1200">
                <a:solidFill>
                  <a:schemeClr val="tx2"/>
                </a:solidFill>
                <a:latin typeface="+mn-lt"/>
                <a:ea typeface="+mn-ea"/>
                <a:cs typeface="+mn-cs"/>
              </a:defRPr>
            </a:lvl2pPr>
            <a:lvl3pPr marL="831134" indent="-222046" algn="l" defTabSz="888186" rtl="0" eaLnBrk="1" latinLnBrk="0" hangingPunct="1">
              <a:spcBef>
                <a:spcPct val="20000"/>
              </a:spcBef>
              <a:buClr>
                <a:schemeClr val="accent1"/>
              </a:buClr>
              <a:buSzPct val="100000"/>
              <a:buFont typeface="Symbol" pitchFamily="18" charset="2"/>
              <a:buChar char=""/>
              <a:defRPr kumimoji="1" sz="1943" kern="1200">
                <a:solidFill>
                  <a:schemeClr val="tx2"/>
                </a:solidFill>
                <a:latin typeface="+mn-lt"/>
                <a:ea typeface="+mn-ea"/>
                <a:cs typeface="+mn-cs"/>
              </a:defRPr>
            </a:lvl3pPr>
            <a:lvl4pPr marL="1110232" indent="-222046" algn="l" defTabSz="888186" rtl="0" eaLnBrk="1" latinLnBrk="0" hangingPunct="1">
              <a:spcBef>
                <a:spcPct val="20000"/>
              </a:spcBef>
              <a:buClr>
                <a:schemeClr val="accent1"/>
              </a:buClr>
              <a:buSzPct val="100000"/>
              <a:buFont typeface="Symbol" pitchFamily="18" charset="2"/>
              <a:buChar char=""/>
              <a:defRPr kumimoji="1" sz="1748" kern="1200">
                <a:solidFill>
                  <a:schemeClr val="tx2"/>
                </a:solidFill>
                <a:latin typeface="+mn-lt"/>
                <a:ea typeface="+mn-ea"/>
                <a:cs typeface="+mn-cs"/>
              </a:defRPr>
            </a:lvl4pPr>
            <a:lvl5pPr marL="1421098" indent="-222046" algn="l" defTabSz="888186" rtl="0" eaLnBrk="1" latinLnBrk="0" hangingPunct="1">
              <a:spcBef>
                <a:spcPct val="20000"/>
              </a:spcBef>
              <a:buClr>
                <a:schemeClr val="accent1"/>
              </a:buClr>
              <a:buSzPct val="100000"/>
              <a:buFont typeface="Symbol" pitchFamily="18" charset="2"/>
              <a:buChar char=""/>
              <a:defRPr kumimoji="1" sz="1554" kern="1200">
                <a:solidFill>
                  <a:schemeClr val="tx2"/>
                </a:solidFill>
                <a:latin typeface="+mn-lt"/>
                <a:ea typeface="+mn-ea"/>
                <a:cs typeface="+mn-cs"/>
              </a:defRPr>
            </a:lvl5pPr>
            <a:lvl6pPr marL="1731963" indent="-222046" algn="l" defTabSz="888186" rtl="0" eaLnBrk="1" latinLnBrk="0" hangingPunct="1">
              <a:spcBef>
                <a:spcPts val="373"/>
              </a:spcBef>
              <a:buClr>
                <a:schemeClr val="accent1"/>
              </a:buClr>
              <a:buFont typeface="Symbol" pitchFamily="18" charset="2"/>
              <a:buChar char="*"/>
              <a:defRPr kumimoji="1" sz="1359" kern="1200">
                <a:solidFill>
                  <a:schemeClr val="tx2"/>
                </a:solidFill>
                <a:latin typeface="+mn-lt"/>
                <a:ea typeface="+mn-ea"/>
                <a:cs typeface="+mn-cs"/>
              </a:defRPr>
            </a:lvl6pPr>
            <a:lvl7pPr marL="2042828" indent="-222046" algn="l" defTabSz="888186" rtl="0" eaLnBrk="1" latinLnBrk="0" hangingPunct="1">
              <a:spcBef>
                <a:spcPts val="373"/>
              </a:spcBef>
              <a:buClr>
                <a:schemeClr val="accent1"/>
              </a:buClr>
              <a:buFont typeface="Symbol" pitchFamily="18" charset="2"/>
              <a:buChar char="*"/>
              <a:defRPr kumimoji="1" sz="1359" kern="1200">
                <a:solidFill>
                  <a:schemeClr val="tx2"/>
                </a:solidFill>
                <a:latin typeface="+mn-lt"/>
                <a:ea typeface="+mn-ea"/>
                <a:cs typeface="+mn-cs"/>
              </a:defRPr>
            </a:lvl7pPr>
            <a:lvl8pPr marL="2353693" indent="-222046" algn="l" defTabSz="888186" rtl="0" eaLnBrk="1" latinLnBrk="0" hangingPunct="1">
              <a:spcBef>
                <a:spcPts val="373"/>
              </a:spcBef>
              <a:buClr>
                <a:schemeClr val="accent1"/>
              </a:buClr>
              <a:buFont typeface="Symbol" pitchFamily="18" charset="2"/>
              <a:buChar char="*"/>
              <a:defRPr kumimoji="1" sz="1359" kern="1200">
                <a:solidFill>
                  <a:schemeClr val="tx2"/>
                </a:solidFill>
                <a:latin typeface="+mn-lt"/>
                <a:ea typeface="+mn-ea"/>
                <a:cs typeface="+mn-cs"/>
              </a:defRPr>
            </a:lvl8pPr>
            <a:lvl9pPr marL="2664559" indent="-222046" algn="l" defTabSz="888186" rtl="0" eaLnBrk="1" latinLnBrk="0" hangingPunct="1">
              <a:spcBef>
                <a:spcPts val="373"/>
              </a:spcBef>
              <a:buClr>
                <a:schemeClr val="accent1"/>
              </a:buClr>
              <a:buFont typeface="Symbol" pitchFamily="18" charset="2"/>
              <a:buChar char="*"/>
              <a:defRPr kumimoji="1" sz="1359" kern="1200">
                <a:solidFill>
                  <a:schemeClr val="tx2"/>
                </a:solidFill>
                <a:latin typeface="+mn-lt"/>
                <a:ea typeface="+mn-ea"/>
                <a:cs typeface="+mn-cs"/>
              </a:defRPr>
            </a:lvl9pPr>
          </a:lstStyle>
          <a:p>
            <a:pPr marL="0" indent="0">
              <a:buNone/>
              <a:defRPr/>
            </a:pPr>
            <a:r>
              <a:rPr lang="ja-JP" altLang="en-US" sz="2400" b="1" dirty="0" smtClean="0">
                <a:solidFill>
                  <a:schemeClr val="tx1"/>
                </a:solidFill>
                <a:latin typeface="+mn-ea"/>
              </a:rPr>
              <a:t>これらの目標は，</a:t>
            </a:r>
            <a:r>
              <a:rPr lang="en-US" altLang="ja-JP" sz="2400" b="1" dirty="0" smtClean="0">
                <a:solidFill>
                  <a:schemeClr val="tx1"/>
                </a:solidFill>
                <a:latin typeface="+mn-ea"/>
              </a:rPr>
              <a:t>｢</a:t>
            </a:r>
            <a:r>
              <a:rPr lang="ja-JP" altLang="en-US" sz="2400" b="1" dirty="0" smtClean="0">
                <a:solidFill>
                  <a:schemeClr val="tx1"/>
                </a:solidFill>
                <a:latin typeface="+mn-ea"/>
              </a:rPr>
              <a:t>指針</a:t>
            </a:r>
            <a:r>
              <a:rPr lang="en-US" altLang="ja-JP" sz="2400" b="1" dirty="0" smtClean="0">
                <a:solidFill>
                  <a:schemeClr val="tx1"/>
                </a:solidFill>
                <a:latin typeface="+mn-ea"/>
              </a:rPr>
              <a:t>｣</a:t>
            </a:r>
            <a:r>
              <a:rPr lang="ja-JP" altLang="en-US" sz="2400" b="1" dirty="0" smtClean="0">
                <a:solidFill>
                  <a:schemeClr val="tx1"/>
                </a:solidFill>
                <a:latin typeface="+mn-ea"/>
              </a:rPr>
              <a:t>で示されているよ。具体的な措置もいろいろ示されているよ。</a:t>
            </a:r>
            <a:endParaRPr lang="zh-TW" altLang="en-US" sz="2400" b="1" dirty="0">
              <a:solidFill>
                <a:schemeClr val="tx1"/>
              </a:solidFill>
              <a:latin typeface="HGP明朝E" panose="02020900000000000000" pitchFamily="18" charset="-128"/>
              <a:ea typeface="HGP明朝E" panose="02020900000000000000" pitchFamily="18" charset="-128"/>
            </a:endParaRPr>
          </a:p>
        </p:txBody>
      </p:sp>
      <p:sp>
        <p:nvSpPr>
          <p:cNvPr id="3" name="正方形/長方形 2"/>
          <p:cNvSpPr/>
          <p:nvPr/>
        </p:nvSpPr>
        <p:spPr>
          <a:xfrm>
            <a:off x="864439" y="2350692"/>
            <a:ext cx="7577039" cy="2677656"/>
          </a:xfrm>
          <a:prstGeom prst="rect">
            <a:avLst/>
          </a:prstGeom>
        </p:spPr>
        <p:txBody>
          <a:bodyPr wrap="square">
            <a:spAutoFit/>
          </a:bodyPr>
          <a:lstStyle/>
          <a:p>
            <a:pPr marL="357188" indent="-357188">
              <a:defRPr/>
            </a:pPr>
            <a:r>
              <a:rPr lang="ja-JP" altLang="en-US" sz="2800" b="1" dirty="0" smtClean="0">
                <a:latin typeface="+mn-ea"/>
              </a:rPr>
              <a:t>１  空気環境，温度，照度等の作業環境を労働者</a:t>
            </a:r>
            <a:r>
              <a:rPr lang="ja-JP" altLang="en-US" sz="2800" b="1" dirty="0">
                <a:latin typeface="+mn-ea"/>
              </a:rPr>
              <a:t>に適した状態に維持</a:t>
            </a:r>
            <a:r>
              <a:rPr lang="ja-JP" altLang="en-US" sz="2800" b="1" dirty="0" smtClean="0">
                <a:latin typeface="+mn-ea"/>
              </a:rPr>
              <a:t>管理</a:t>
            </a:r>
            <a:endParaRPr lang="ja-JP" altLang="en-US" sz="2800" b="1" dirty="0">
              <a:latin typeface="+mn-ea"/>
            </a:endParaRPr>
          </a:p>
          <a:p>
            <a:pPr>
              <a:defRPr/>
            </a:pPr>
            <a:r>
              <a:rPr lang="ja-JP" altLang="en-US" sz="2800" b="1" dirty="0" smtClean="0">
                <a:latin typeface="+mn-ea"/>
              </a:rPr>
              <a:t>２  心身</a:t>
            </a:r>
            <a:r>
              <a:rPr lang="ja-JP" altLang="en-US" sz="2800" b="1" dirty="0">
                <a:latin typeface="+mn-ea"/>
              </a:rPr>
              <a:t>の負担が軽減されるよう作業方法の</a:t>
            </a:r>
            <a:r>
              <a:rPr lang="ja-JP" altLang="en-US" sz="2800" b="1" dirty="0" smtClean="0">
                <a:latin typeface="+mn-ea"/>
              </a:rPr>
              <a:t>改善</a:t>
            </a:r>
            <a:endParaRPr lang="ja-JP" altLang="en-US" sz="2800" b="1" dirty="0">
              <a:latin typeface="+mn-ea"/>
            </a:endParaRPr>
          </a:p>
          <a:p>
            <a:pPr marL="263525" indent="-263525">
              <a:defRPr/>
            </a:pPr>
            <a:r>
              <a:rPr lang="ja-JP" altLang="en-US" sz="2800" b="1" dirty="0" smtClean="0">
                <a:latin typeface="+mn-ea"/>
              </a:rPr>
              <a:t>３  心身</a:t>
            </a:r>
            <a:r>
              <a:rPr lang="ja-JP" altLang="en-US" sz="2800" b="1" dirty="0">
                <a:latin typeface="+mn-ea"/>
              </a:rPr>
              <a:t>の疲労の回復を図るための施設・設備の設置・</a:t>
            </a:r>
            <a:r>
              <a:rPr lang="ja-JP" altLang="en-US" sz="2800" b="1" dirty="0" smtClean="0">
                <a:latin typeface="+mn-ea"/>
              </a:rPr>
              <a:t>整備</a:t>
            </a:r>
          </a:p>
          <a:p>
            <a:pPr>
              <a:defRPr/>
            </a:pPr>
            <a:r>
              <a:rPr lang="ja-JP" altLang="en-US" sz="2800" b="1" dirty="0" smtClean="0">
                <a:latin typeface="+mn-ea"/>
              </a:rPr>
              <a:t>４　清潔</a:t>
            </a:r>
            <a:r>
              <a:rPr lang="ja-JP" altLang="en-US" sz="2800" b="1" dirty="0">
                <a:latin typeface="+mn-ea"/>
              </a:rPr>
              <a:t>で</a:t>
            </a:r>
            <a:r>
              <a:rPr lang="ja-JP" altLang="en-US" sz="2800" b="1" dirty="0" smtClean="0">
                <a:latin typeface="+mn-ea"/>
              </a:rPr>
              <a:t>使いやすい施設</a:t>
            </a:r>
            <a:r>
              <a:rPr lang="ja-JP" altLang="en-US" sz="2800" b="1" dirty="0">
                <a:latin typeface="+mn-ea"/>
              </a:rPr>
              <a:t>・設備の</a:t>
            </a:r>
            <a:r>
              <a:rPr lang="ja-JP" altLang="en-US" sz="2800" b="1" dirty="0" smtClean="0">
                <a:latin typeface="+mn-ea"/>
              </a:rPr>
              <a:t>維持管理</a:t>
            </a:r>
            <a:endParaRPr lang="ja-JP" altLang="en-US" sz="2800" b="1" dirty="0">
              <a:latin typeface="+mn-ea"/>
            </a:endParaRPr>
          </a:p>
        </p:txBody>
      </p:sp>
    </p:spTree>
    <p:extLst>
      <p:ext uri="{BB962C8B-B14F-4D97-AF65-F5344CB8AC3E}">
        <p14:creationId xmlns:p14="http://schemas.microsoft.com/office/powerpoint/2010/main" val="178956391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図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242281" y="5765931"/>
            <a:ext cx="1640463" cy="1402879"/>
          </a:xfrm>
          <a:prstGeom prst="rect">
            <a:avLst/>
          </a:prstGeom>
        </p:spPr>
      </p:pic>
      <p:sp>
        <p:nvSpPr>
          <p:cNvPr id="4" name="対角する 2 つの角を切り取った四角形 3"/>
          <p:cNvSpPr/>
          <p:nvPr/>
        </p:nvSpPr>
        <p:spPr>
          <a:xfrm>
            <a:off x="720000" y="2160000"/>
            <a:ext cx="7920000" cy="3240000"/>
          </a:xfrm>
          <a:prstGeom prst="snip2Diag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ja-JP" altLang="en-US" sz="1832"/>
          </a:p>
        </p:txBody>
      </p:sp>
      <p:sp>
        <p:nvSpPr>
          <p:cNvPr id="3" name="正方形/長方形 2"/>
          <p:cNvSpPr/>
          <p:nvPr/>
        </p:nvSpPr>
        <p:spPr>
          <a:xfrm>
            <a:off x="868680" y="2672165"/>
            <a:ext cx="7559039" cy="2031325"/>
          </a:xfrm>
          <a:prstGeom prst="rect">
            <a:avLst/>
          </a:prstGeom>
        </p:spPr>
        <p:txBody>
          <a:bodyPr wrap="square">
            <a:spAutoFit/>
          </a:bodyPr>
          <a:lstStyle/>
          <a:p>
            <a:pPr>
              <a:lnSpc>
                <a:spcPct val="150000"/>
              </a:lnSpc>
            </a:pPr>
            <a:r>
              <a:rPr lang="ja-JP" altLang="en-US" sz="2800" b="1" dirty="0" smtClean="0">
                <a:latin typeface="+mn-ea"/>
              </a:rPr>
              <a:t>  労働衛生対策をレベルアップし</a:t>
            </a:r>
            <a:r>
              <a:rPr lang="en-US" altLang="ja-JP" sz="2800" b="1" dirty="0" smtClean="0">
                <a:latin typeface="+mn-ea"/>
              </a:rPr>
              <a:t>｢</a:t>
            </a:r>
            <a:r>
              <a:rPr lang="ja-JP" altLang="en-US" sz="2800" b="1" dirty="0" smtClean="0">
                <a:latin typeface="+mn-ea"/>
              </a:rPr>
              <a:t>快適</a:t>
            </a:r>
            <a:r>
              <a:rPr lang="en-US" altLang="ja-JP" sz="2800" b="1" dirty="0" smtClean="0">
                <a:latin typeface="+mn-ea"/>
              </a:rPr>
              <a:t>｣</a:t>
            </a:r>
            <a:r>
              <a:rPr lang="ja-JP" altLang="en-US" sz="2800" b="1" dirty="0" smtClean="0">
                <a:latin typeface="+mn-ea"/>
              </a:rPr>
              <a:t>な</a:t>
            </a:r>
            <a:r>
              <a:rPr lang="ja-JP" altLang="en-US" sz="2800" b="1" dirty="0">
                <a:latin typeface="+mn-ea"/>
              </a:rPr>
              <a:t>職場環境にすることに</a:t>
            </a:r>
            <a:r>
              <a:rPr lang="ja-JP" altLang="en-US" sz="2800" b="1" dirty="0" smtClean="0">
                <a:latin typeface="+mn-ea"/>
              </a:rPr>
              <a:t>より労働</a:t>
            </a:r>
            <a:r>
              <a:rPr lang="ja-JP" altLang="en-US" sz="2800" b="1" dirty="0">
                <a:latin typeface="+mn-ea"/>
              </a:rPr>
              <a:t>災害が</a:t>
            </a:r>
            <a:r>
              <a:rPr lang="ja-JP" altLang="en-US" sz="2800" b="1" dirty="0" smtClean="0">
                <a:latin typeface="+mn-ea"/>
              </a:rPr>
              <a:t>なく，健康障害を防止し，快適に働く</a:t>
            </a:r>
            <a:r>
              <a:rPr lang="ja-JP" altLang="en-US" sz="2800" b="1" dirty="0">
                <a:latin typeface="+mn-ea"/>
              </a:rPr>
              <a:t>ことができる！</a:t>
            </a:r>
            <a:endParaRPr lang="en-US" altLang="ja-JP" sz="2800" b="1" dirty="0">
              <a:latin typeface="+mn-ea"/>
            </a:endParaRPr>
          </a:p>
        </p:txBody>
      </p:sp>
      <p:sp>
        <p:nvSpPr>
          <p:cNvPr id="7" name="Rectangle 2"/>
          <p:cNvSpPr txBox="1">
            <a:spLocks noGrp="1" noRot="1" noChangeArrowheads="1"/>
          </p:cNvSpPr>
          <p:nvPr>
            <p:ph type="title"/>
          </p:nvPr>
        </p:nvSpPr>
        <p:spPr>
          <a:xfrm>
            <a:off x="720000" y="720000"/>
            <a:ext cx="7920000" cy="720000"/>
          </a:xfrm>
          <a:prstGeom prst="rect">
            <a:avLst/>
          </a:prstGeom>
          <a:solidFill>
            <a:srgbClr val="FFFFCC"/>
          </a:solidFill>
          <a:ln w="38100">
            <a:solidFill>
              <a:schemeClr val="tx1"/>
            </a:solidFill>
          </a:ln>
        </p:spPr>
        <p:txBody>
          <a:bodyPr vert="horz" lIns="88817" tIns="44408" rIns="88817" bIns="44408" rtlCol="0" anchor="ctr">
            <a:normAutofit/>
          </a:bodyPr>
          <a:lstStyle>
            <a:lvl1pPr algn="ctr" defTabSz="914400" rtl="0" eaLnBrk="1" latinLnBrk="0" hangingPunct="1">
              <a:spcBef>
                <a:spcPct val="0"/>
              </a:spcBef>
              <a:buNone/>
              <a:defRPr kumimoji="1" sz="4400" kern="1200">
                <a:solidFill>
                  <a:srgbClr val="FFFFFF"/>
                </a:solidFill>
                <a:latin typeface="+mj-lt"/>
                <a:ea typeface="+mj-ea"/>
                <a:cs typeface="+mj-cs"/>
              </a:defRPr>
            </a:lvl1pPr>
            <a:lvl2pPr eaLnBrk="1" hangingPunct="1">
              <a:defRPr kumimoji="1">
                <a:solidFill>
                  <a:schemeClr val="tx2"/>
                </a:solidFill>
              </a:defRPr>
            </a:lvl2pPr>
            <a:lvl3pPr eaLnBrk="1" hangingPunct="1">
              <a:defRPr kumimoji="1">
                <a:solidFill>
                  <a:schemeClr val="tx2"/>
                </a:solidFill>
              </a:defRPr>
            </a:lvl3pPr>
            <a:lvl4pPr eaLnBrk="1" hangingPunct="1">
              <a:defRPr kumimoji="1">
                <a:solidFill>
                  <a:schemeClr val="tx2"/>
                </a:solidFill>
              </a:defRPr>
            </a:lvl4pPr>
            <a:lvl5pPr eaLnBrk="1" hangingPunct="1">
              <a:defRPr kumimoji="1">
                <a:solidFill>
                  <a:schemeClr val="tx2"/>
                </a:solidFill>
              </a:defRPr>
            </a:lvl5pPr>
            <a:lvl6pPr eaLnBrk="1" hangingPunct="1">
              <a:defRPr kumimoji="1">
                <a:solidFill>
                  <a:schemeClr val="tx2"/>
                </a:solidFill>
              </a:defRPr>
            </a:lvl6pPr>
            <a:lvl7pPr eaLnBrk="1" hangingPunct="1">
              <a:defRPr kumimoji="1">
                <a:solidFill>
                  <a:schemeClr val="tx2"/>
                </a:solidFill>
              </a:defRPr>
            </a:lvl7pPr>
            <a:lvl8pPr eaLnBrk="1" hangingPunct="1">
              <a:defRPr kumimoji="1">
                <a:solidFill>
                  <a:schemeClr val="tx2"/>
                </a:solidFill>
              </a:defRPr>
            </a:lvl8pPr>
            <a:lvl9pPr eaLnBrk="1" hangingPunct="1">
              <a:defRPr kumimoji="1">
                <a:solidFill>
                  <a:schemeClr val="tx2"/>
                </a:solidFill>
              </a:defRPr>
            </a:lvl9pPr>
          </a:lstStyle>
          <a:p>
            <a:r>
              <a:rPr lang="ja-JP" altLang="en-US" sz="3108" b="1" dirty="0">
                <a:solidFill>
                  <a:prstClr val="black"/>
                </a:solidFill>
              </a:rPr>
              <a:t>　</a:t>
            </a:r>
            <a:r>
              <a:rPr lang="ja-JP" altLang="en-US" sz="3200" b="1" dirty="0">
                <a:solidFill>
                  <a:prstClr val="black"/>
                </a:solidFill>
                <a:latin typeface="+mn-ea"/>
              </a:rPr>
              <a:t>快適な職場</a:t>
            </a:r>
            <a:r>
              <a:rPr lang="ja-JP" altLang="en-US" sz="3200" b="1" dirty="0" smtClean="0">
                <a:solidFill>
                  <a:prstClr val="black"/>
                </a:solidFill>
                <a:latin typeface="+mn-ea"/>
              </a:rPr>
              <a:t>環境の実現</a:t>
            </a:r>
            <a:r>
              <a:rPr lang="ja-JP" altLang="en-US" sz="3108" b="1" dirty="0" smtClean="0">
                <a:solidFill>
                  <a:prstClr val="black"/>
                </a:solidFill>
              </a:rPr>
              <a:t>！</a:t>
            </a:r>
            <a:r>
              <a:rPr lang="ja-JP" altLang="en-US" sz="3108" b="1" dirty="0">
                <a:solidFill>
                  <a:prstClr val="black"/>
                </a:solidFill>
              </a:rPr>
              <a:t>！</a:t>
            </a:r>
          </a:p>
        </p:txBody>
      </p:sp>
      <p:sp>
        <p:nvSpPr>
          <p:cNvPr id="8" name="雲形吹き出し 7"/>
          <p:cNvSpPr/>
          <p:nvPr/>
        </p:nvSpPr>
        <p:spPr>
          <a:xfrm>
            <a:off x="613320" y="5704800"/>
            <a:ext cx="6500812" cy="1179094"/>
          </a:xfrm>
          <a:prstGeom prst="cloudCallout">
            <a:avLst>
              <a:gd name="adj1" fmla="val 52886"/>
              <a:gd name="adj2" fmla="val 30664"/>
            </a:avLst>
          </a:prstGeom>
        </p:spPr>
        <p:style>
          <a:lnRef idx="1">
            <a:schemeClr val="accent3"/>
          </a:lnRef>
          <a:fillRef idx="2">
            <a:schemeClr val="accent3"/>
          </a:fillRef>
          <a:effectRef idx="1">
            <a:schemeClr val="accent3"/>
          </a:effectRef>
          <a:fontRef idx="minor">
            <a:schemeClr val="dk1"/>
          </a:fontRef>
        </p:style>
        <p:txBody>
          <a:bodyPr rtlCol="0" anchor="ctr"/>
          <a:lstStyle/>
          <a:p>
            <a:pPr algn="ctr"/>
            <a:endParaRPr lang="ja-JP" altLang="en-US"/>
          </a:p>
        </p:txBody>
      </p:sp>
      <p:sp>
        <p:nvSpPr>
          <p:cNvPr id="10" name="正方形/長方形 9"/>
          <p:cNvSpPr/>
          <p:nvPr/>
        </p:nvSpPr>
        <p:spPr>
          <a:xfrm>
            <a:off x="638629" y="6066144"/>
            <a:ext cx="6444342" cy="461665"/>
          </a:xfrm>
          <a:prstGeom prst="rect">
            <a:avLst/>
          </a:prstGeom>
        </p:spPr>
        <p:txBody>
          <a:bodyPr wrap="square">
            <a:spAutoFit/>
          </a:bodyPr>
          <a:lstStyle/>
          <a:p>
            <a:pPr indent="83267" algn="ctr"/>
            <a:r>
              <a:rPr lang="en-US" altLang="ja-JP" sz="2400" b="1" dirty="0" smtClean="0">
                <a:solidFill>
                  <a:prstClr val="black"/>
                </a:solidFill>
                <a:latin typeface="+mn-ea"/>
              </a:rPr>
              <a:t>｢</a:t>
            </a:r>
            <a:r>
              <a:rPr lang="ja-JP" altLang="en-US" sz="2400" b="1" dirty="0" smtClean="0">
                <a:solidFill>
                  <a:prstClr val="black"/>
                </a:solidFill>
                <a:latin typeface="+mn-ea"/>
              </a:rPr>
              <a:t>快適</a:t>
            </a:r>
            <a:r>
              <a:rPr lang="en-US" altLang="ja-JP" sz="2400" b="1" dirty="0" smtClean="0">
                <a:solidFill>
                  <a:prstClr val="black"/>
                </a:solidFill>
                <a:latin typeface="+mn-ea"/>
              </a:rPr>
              <a:t>｣</a:t>
            </a:r>
            <a:r>
              <a:rPr lang="ja-JP" altLang="en-US" sz="2400" b="1" dirty="0" smtClean="0">
                <a:solidFill>
                  <a:prstClr val="black"/>
                </a:solidFill>
                <a:latin typeface="+mn-ea"/>
              </a:rPr>
              <a:t>職場には個人差があるので，注意しよう。</a:t>
            </a:r>
            <a:endParaRPr lang="ja-JP" altLang="en-US" sz="2400" b="1" dirty="0">
              <a:solidFill>
                <a:prstClr val="black"/>
              </a:solidFill>
              <a:latin typeface="+mn-ea"/>
            </a:endParaRPr>
          </a:p>
        </p:txBody>
      </p:sp>
    </p:spTree>
    <p:extLst>
      <p:ext uri="{BB962C8B-B14F-4D97-AF65-F5344CB8AC3E}">
        <p14:creationId xmlns:p14="http://schemas.microsoft.com/office/powerpoint/2010/main" val="35261078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a:bodyPr>
          <a:lstStyle/>
          <a:p>
            <a:r>
              <a:rPr kumimoji="1" lang="ja-JP" altLang="en-US" sz="5400" dirty="0" smtClean="0"/>
              <a:t>ご安全に</a:t>
            </a:r>
            <a:endParaRPr kumimoji="1" lang="ja-JP" altLang="en-US" sz="5400" dirty="0"/>
          </a:p>
        </p:txBody>
      </p:sp>
      <p:pic>
        <p:nvPicPr>
          <p:cNvPr id="3" name="Picture 3" descr="無題"/>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a:xfrm>
            <a:off x="1980000" y="3240000"/>
            <a:ext cx="5400000" cy="3600000"/>
          </a:xfrm>
          <a:prstGeom prst="rect">
            <a:avLst/>
          </a:prstGeom>
          <a:noFill/>
        </p:spPr>
      </p:pic>
      <p:sp>
        <p:nvSpPr>
          <p:cNvPr id="4" name="タイトル 1"/>
          <p:cNvSpPr txBox="1">
            <a:spLocks/>
          </p:cNvSpPr>
          <p:nvPr/>
        </p:nvSpPr>
        <p:spPr>
          <a:xfrm>
            <a:off x="501862" y="1541348"/>
            <a:ext cx="8423910" cy="1032520"/>
          </a:xfrm>
          <a:prstGeom prst="rect">
            <a:avLst/>
          </a:prstGeom>
        </p:spPr>
        <p:txBody>
          <a:bodyPr vert="horz" lIns="91440" tIns="45720" rIns="91440" bIns="45720" rtlCol="0" anchor="ctr">
            <a:normAutofit/>
          </a:bodyPr>
          <a:lstStyle>
            <a:lvl1pPr algn="ctr" defTabSz="888186" rtl="0" eaLnBrk="1" latinLnBrk="0" hangingPunct="1">
              <a:spcBef>
                <a:spcPct val="0"/>
              </a:spcBef>
              <a:buNone/>
              <a:defRPr kumimoji="1" sz="4274" kern="1200">
                <a:solidFill>
                  <a:srgbClr val="FFFFFF"/>
                </a:solidFill>
                <a:latin typeface="+mj-lt"/>
                <a:ea typeface="+mj-ea"/>
                <a:cs typeface="+mj-cs"/>
              </a:defRPr>
            </a:lvl1pPr>
            <a:lvl2pPr eaLnBrk="1" hangingPunct="1">
              <a:defRPr kumimoji="1">
                <a:solidFill>
                  <a:schemeClr val="tx2"/>
                </a:solidFill>
              </a:defRPr>
            </a:lvl2pPr>
            <a:lvl3pPr eaLnBrk="1" hangingPunct="1">
              <a:defRPr kumimoji="1">
                <a:solidFill>
                  <a:schemeClr val="tx2"/>
                </a:solidFill>
              </a:defRPr>
            </a:lvl3pPr>
            <a:lvl4pPr eaLnBrk="1" hangingPunct="1">
              <a:defRPr kumimoji="1">
                <a:solidFill>
                  <a:schemeClr val="tx2"/>
                </a:solidFill>
              </a:defRPr>
            </a:lvl4pPr>
            <a:lvl5pPr eaLnBrk="1" hangingPunct="1">
              <a:defRPr kumimoji="1">
                <a:solidFill>
                  <a:schemeClr val="tx2"/>
                </a:solidFill>
              </a:defRPr>
            </a:lvl5pPr>
            <a:lvl6pPr eaLnBrk="1" hangingPunct="1">
              <a:defRPr kumimoji="1">
                <a:solidFill>
                  <a:schemeClr val="tx2"/>
                </a:solidFill>
              </a:defRPr>
            </a:lvl6pPr>
            <a:lvl7pPr eaLnBrk="1" hangingPunct="1">
              <a:defRPr kumimoji="1">
                <a:solidFill>
                  <a:schemeClr val="tx2"/>
                </a:solidFill>
              </a:defRPr>
            </a:lvl7pPr>
            <a:lvl8pPr eaLnBrk="1" hangingPunct="1">
              <a:defRPr kumimoji="1">
                <a:solidFill>
                  <a:schemeClr val="tx2"/>
                </a:solidFill>
              </a:defRPr>
            </a:lvl8pPr>
            <a:lvl9pPr eaLnBrk="1" hangingPunct="1">
              <a:defRPr kumimoji="1">
                <a:solidFill>
                  <a:schemeClr val="tx2"/>
                </a:solidFill>
              </a:defRPr>
            </a:lvl9pPr>
          </a:lstStyle>
          <a:p>
            <a:r>
              <a:rPr lang="ja-JP" altLang="en-US" sz="5400" b="1" dirty="0" smtClean="0">
                <a:solidFill>
                  <a:srgbClr val="00B050"/>
                </a:solidFill>
              </a:rPr>
              <a:t>快適に！</a:t>
            </a:r>
            <a:endParaRPr lang="ja-JP" altLang="en-US" sz="5400" b="1" dirty="0">
              <a:solidFill>
                <a:srgbClr val="00B050"/>
              </a:solidFill>
            </a:endParaRPr>
          </a:p>
        </p:txBody>
      </p:sp>
    </p:spTree>
    <p:extLst>
      <p:ext uri="{BB962C8B-B14F-4D97-AF65-F5344CB8AC3E}">
        <p14:creationId xmlns:p14="http://schemas.microsoft.com/office/powerpoint/2010/main" val="429108941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雲形吹き出し 9"/>
          <p:cNvSpPr/>
          <p:nvPr/>
        </p:nvSpPr>
        <p:spPr>
          <a:xfrm>
            <a:off x="817124" y="5583677"/>
            <a:ext cx="6322979" cy="1459148"/>
          </a:xfrm>
          <a:prstGeom prst="cloudCallout">
            <a:avLst>
              <a:gd name="adj1" fmla="val 47713"/>
              <a:gd name="adj2" fmla="val 48485"/>
            </a:avLst>
          </a:prstGeom>
        </p:spPr>
        <p:style>
          <a:lnRef idx="1">
            <a:schemeClr val="accent3"/>
          </a:lnRef>
          <a:fillRef idx="2">
            <a:schemeClr val="accent3"/>
          </a:fillRef>
          <a:effectRef idx="1">
            <a:schemeClr val="accent3"/>
          </a:effectRef>
          <a:fontRef idx="minor">
            <a:schemeClr val="dk1"/>
          </a:fontRef>
        </p:style>
        <p:txBody>
          <a:bodyPr rtlCol="0" anchor="ctr"/>
          <a:lstStyle/>
          <a:p>
            <a:pPr algn="ctr"/>
            <a:endParaRPr lang="ja-JP" altLang="en-US"/>
          </a:p>
        </p:txBody>
      </p:sp>
      <p:sp>
        <p:nvSpPr>
          <p:cNvPr id="7" name="Rectangle 2"/>
          <p:cNvSpPr txBox="1">
            <a:spLocks noGrp="1" noRot="1" noChangeArrowheads="1"/>
          </p:cNvSpPr>
          <p:nvPr>
            <p:ph type="title"/>
          </p:nvPr>
        </p:nvSpPr>
        <p:spPr>
          <a:xfrm>
            <a:off x="720000" y="720000"/>
            <a:ext cx="7920000" cy="720000"/>
          </a:xfrm>
          <a:prstGeom prst="rect">
            <a:avLst/>
          </a:prstGeom>
          <a:solidFill>
            <a:srgbClr val="FFFF00"/>
          </a:solidFill>
          <a:ln w="38100">
            <a:solidFill>
              <a:schemeClr val="tx1"/>
            </a:solidFill>
          </a:ln>
        </p:spPr>
        <p:txBody>
          <a:bodyPr vert="horz" lIns="88817" tIns="44408" rIns="88817" bIns="44408" rtlCol="0" anchor="ctr">
            <a:normAutofit/>
          </a:bodyPr>
          <a:lstStyle>
            <a:lvl1pPr algn="ctr" defTabSz="914400" rtl="0" eaLnBrk="1" latinLnBrk="0" hangingPunct="1">
              <a:spcBef>
                <a:spcPct val="0"/>
              </a:spcBef>
              <a:buNone/>
              <a:defRPr kumimoji="1" sz="4400" kern="1200">
                <a:solidFill>
                  <a:srgbClr val="FFFFFF"/>
                </a:solidFill>
                <a:latin typeface="+mj-lt"/>
                <a:ea typeface="+mj-ea"/>
                <a:cs typeface="+mj-cs"/>
              </a:defRPr>
            </a:lvl1pPr>
            <a:lvl2pPr eaLnBrk="1" hangingPunct="1">
              <a:defRPr kumimoji="1">
                <a:solidFill>
                  <a:schemeClr val="tx2"/>
                </a:solidFill>
              </a:defRPr>
            </a:lvl2pPr>
            <a:lvl3pPr eaLnBrk="1" hangingPunct="1">
              <a:defRPr kumimoji="1">
                <a:solidFill>
                  <a:schemeClr val="tx2"/>
                </a:solidFill>
              </a:defRPr>
            </a:lvl3pPr>
            <a:lvl4pPr eaLnBrk="1" hangingPunct="1">
              <a:defRPr kumimoji="1">
                <a:solidFill>
                  <a:schemeClr val="tx2"/>
                </a:solidFill>
              </a:defRPr>
            </a:lvl4pPr>
            <a:lvl5pPr eaLnBrk="1" hangingPunct="1">
              <a:defRPr kumimoji="1">
                <a:solidFill>
                  <a:schemeClr val="tx2"/>
                </a:solidFill>
              </a:defRPr>
            </a:lvl5pPr>
            <a:lvl6pPr eaLnBrk="1" hangingPunct="1">
              <a:defRPr kumimoji="1">
                <a:solidFill>
                  <a:schemeClr val="tx2"/>
                </a:solidFill>
              </a:defRPr>
            </a:lvl6pPr>
            <a:lvl7pPr eaLnBrk="1" hangingPunct="1">
              <a:defRPr kumimoji="1">
                <a:solidFill>
                  <a:schemeClr val="tx2"/>
                </a:solidFill>
              </a:defRPr>
            </a:lvl7pPr>
            <a:lvl8pPr eaLnBrk="1" hangingPunct="1">
              <a:defRPr kumimoji="1">
                <a:solidFill>
                  <a:schemeClr val="tx2"/>
                </a:solidFill>
              </a:defRPr>
            </a:lvl8pPr>
            <a:lvl9pPr eaLnBrk="1" hangingPunct="1">
              <a:defRPr kumimoji="1">
                <a:solidFill>
                  <a:schemeClr val="tx2"/>
                </a:solidFill>
              </a:defRPr>
            </a:lvl9pPr>
          </a:lstStyle>
          <a:p>
            <a:r>
              <a:rPr lang="en-US" altLang="ja-JP" sz="3200" b="1" dirty="0">
                <a:solidFill>
                  <a:prstClr val="black"/>
                </a:solidFill>
                <a:latin typeface="+mj-ea"/>
              </a:rPr>
              <a:t>Ⅲ</a:t>
            </a:r>
            <a:r>
              <a:rPr lang="ja-JP" altLang="en-US" sz="3200" b="1" dirty="0">
                <a:solidFill>
                  <a:prstClr val="black"/>
                </a:solidFill>
                <a:latin typeface="+mj-ea"/>
              </a:rPr>
              <a:t>　「労働災害を発生させない」ために</a:t>
            </a:r>
          </a:p>
        </p:txBody>
      </p:sp>
      <p:pic>
        <p:nvPicPr>
          <p:cNvPr id="11" name="図 1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242281" y="5765931"/>
            <a:ext cx="1640463" cy="1402879"/>
          </a:xfrm>
          <a:prstGeom prst="rect">
            <a:avLst/>
          </a:prstGeom>
        </p:spPr>
      </p:pic>
      <p:sp>
        <p:nvSpPr>
          <p:cNvPr id="8" name="対角する 2 つの角を切り取った四角形 7"/>
          <p:cNvSpPr/>
          <p:nvPr/>
        </p:nvSpPr>
        <p:spPr>
          <a:xfrm>
            <a:off x="720000" y="2160000"/>
            <a:ext cx="7920000" cy="3240000"/>
          </a:xfrm>
          <a:prstGeom prst="snip2Diag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endParaRPr lang="ja-JP" altLang="en-US" sz="1832"/>
          </a:p>
        </p:txBody>
      </p:sp>
      <p:sp>
        <p:nvSpPr>
          <p:cNvPr id="9" name="Rectangle 3"/>
          <p:cNvSpPr txBox="1">
            <a:spLocks noRot="1" noChangeArrowheads="1"/>
          </p:cNvSpPr>
          <p:nvPr/>
        </p:nvSpPr>
        <p:spPr>
          <a:xfrm>
            <a:off x="1478280" y="5847846"/>
            <a:ext cx="5390429" cy="945729"/>
          </a:xfrm>
          <a:prstGeom prst="rect">
            <a:avLst/>
          </a:prstGeom>
          <a:noFill/>
          <a:ln>
            <a:noFill/>
          </a:ln>
        </p:spPr>
        <p:style>
          <a:lnRef idx="1">
            <a:schemeClr val="accent5"/>
          </a:lnRef>
          <a:fillRef idx="2">
            <a:schemeClr val="accent5"/>
          </a:fillRef>
          <a:effectRef idx="1">
            <a:schemeClr val="accent5"/>
          </a:effectRef>
          <a:fontRef idx="minor">
            <a:schemeClr val="dk1"/>
          </a:fontRef>
        </p:style>
        <p:txBody>
          <a:bodyPr vert="horz" lIns="91440" tIns="45720" rIns="91440" bIns="45720" rtlCol="0">
            <a:normAutofit/>
          </a:bodyPr>
          <a:lstStyle>
            <a:lvl1pPr marL="266456" indent="-266456" algn="l" defTabSz="888186" rtl="0" eaLnBrk="1" latinLnBrk="0" hangingPunct="1">
              <a:spcBef>
                <a:spcPct val="20000"/>
              </a:spcBef>
              <a:buClr>
                <a:schemeClr val="accent1"/>
              </a:buClr>
              <a:buSzPct val="100000"/>
              <a:buFont typeface="Symbol" pitchFamily="18" charset="2"/>
              <a:buChar char=""/>
              <a:defRPr kumimoji="1" sz="2332" kern="1200">
                <a:solidFill>
                  <a:schemeClr val="tx2"/>
                </a:solidFill>
                <a:latin typeface="+mn-lt"/>
                <a:ea typeface="+mn-ea"/>
                <a:cs typeface="+mn-cs"/>
              </a:defRPr>
            </a:lvl1pPr>
            <a:lvl2pPr marL="559743" indent="-266456" algn="l" defTabSz="888186" rtl="0" eaLnBrk="1" latinLnBrk="0" hangingPunct="1">
              <a:spcBef>
                <a:spcPct val="20000"/>
              </a:spcBef>
              <a:buClr>
                <a:schemeClr val="accent1"/>
              </a:buClr>
              <a:buSzPct val="100000"/>
              <a:buFont typeface="Symbol" pitchFamily="18" charset="2"/>
              <a:buChar char=""/>
              <a:defRPr kumimoji="1" sz="2138" kern="1200">
                <a:solidFill>
                  <a:schemeClr val="tx2"/>
                </a:solidFill>
                <a:latin typeface="+mn-lt"/>
                <a:ea typeface="+mn-ea"/>
                <a:cs typeface="+mn-cs"/>
              </a:defRPr>
            </a:lvl2pPr>
            <a:lvl3pPr marL="831134" indent="-222046" algn="l" defTabSz="888186" rtl="0" eaLnBrk="1" latinLnBrk="0" hangingPunct="1">
              <a:spcBef>
                <a:spcPct val="20000"/>
              </a:spcBef>
              <a:buClr>
                <a:schemeClr val="accent1"/>
              </a:buClr>
              <a:buSzPct val="100000"/>
              <a:buFont typeface="Symbol" pitchFamily="18" charset="2"/>
              <a:buChar char=""/>
              <a:defRPr kumimoji="1" sz="1943" kern="1200">
                <a:solidFill>
                  <a:schemeClr val="tx2"/>
                </a:solidFill>
                <a:latin typeface="+mn-lt"/>
                <a:ea typeface="+mn-ea"/>
                <a:cs typeface="+mn-cs"/>
              </a:defRPr>
            </a:lvl3pPr>
            <a:lvl4pPr marL="1110232" indent="-222046" algn="l" defTabSz="888186" rtl="0" eaLnBrk="1" latinLnBrk="0" hangingPunct="1">
              <a:spcBef>
                <a:spcPct val="20000"/>
              </a:spcBef>
              <a:buClr>
                <a:schemeClr val="accent1"/>
              </a:buClr>
              <a:buSzPct val="100000"/>
              <a:buFont typeface="Symbol" pitchFamily="18" charset="2"/>
              <a:buChar char=""/>
              <a:defRPr kumimoji="1" sz="1748" kern="1200">
                <a:solidFill>
                  <a:schemeClr val="tx2"/>
                </a:solidFill>
                <a:latin typeface="+mn-lt"/>
                <a:ea typeface="+mn-ea"/>
                <a:cs typeface="+mn-cs"/>
              </a:defRPr>
            </a:lvl4pPr>
            <a:lvl5pPr marL="1421098" indent="-222046" algn="l" defTabSz="888186" rtl="0" eaLnBrk="1" latinLnBrk="0" hangingPunct="1">
              <a:spcBef>
                <a:spcPct val="20000"/>
              </a:spcBef>
              <a:buClr>
                <a:schemeClr val="accent1"/>
              </a:buClr>
              <a:buSzPct val="100000"/>
              <a:buFont typeface="Symbol" pitchFamily="18" charset="2"/>
              <a:buChar char=""/>
              <a:defRPr kumimoji="1" sz="1554" kern="1200">
                <a:solidFill>
                  <a:schemeClr val="tx2"/>
                </a:solidFill>
                <a:latin typeface="+mn-lt"/>
                <a:ea typeface="+mn-ea"/>
                <a:cs typeface="+mn-cs"/>
              </a:defRPr>
            </a:lvl5pPr>
            <a:lvl6pPr marL="1731963" indent="-222046" algn="l" defTabSz="888186" rtl="0" eaLnBrk="1" latinLnBrk="0" hangingPunct="1">
              <a:spcBef>
                <a:spcPts val="373"/>
              </a:spcBef>
              <a:buClr>
                <a:schemeClr val="accent1"/>
              </a:buClr>
              <a:buFont typeface="Symbol" pitchFamily="18" charset="2"/>
              <a:buChar char="*"/>
              <a:defRPr kumimoji="1" sz="1359" kern="1200">
                <a:solidFill>
                  <a:schemeClr val="tx2"/>
                </a:solidFill>
                <a:latin typeface="+mn-lt"/>
                <a:ea typeface="+mn-ea"/>
                <a:cs typeface="+mn-cs"/>
              </a:defRPr>
            </a:lvl6pPr>
            <a:lvl7pPr marL="2042828" indent="-222046" algn="l" defTabSz="888186" rtl="0" eaLnBrk="1" latinLnBrk="0" hangingPunct="1">
              <a:spcBef>
                <a:spcPts val="373"/>
              </a:spcBef>
              <a:buClr>
                <a:schemeClr val="accent1"/>
              </a:buClr>
              <a:buFont typeface="Symbol" pitchFamily="18" charset="2"/>
              <a:buChar char="*"/>
              <a:defRPr kumimoji="1" sz="1359" kern="1200">
                <a:solidFill>
                  <a:schemeClr val="tx2"/>
                </a:solidFill>
                <a:latin typeface="+mn-lt"/>
                <a:ea typeface="+mn-ea"/>
                <a:cs typeface="+mn-cs"/>
              </a:defRPr>
            </a:lvl7pPr>
            <a:lvl8pPr marL="2353693" indent="-222046" algn="l" defTabSz="888186" rtl="0" eaLnBrk="1" latinLnBrk="0" hangingPunct="1">
              <a:spcBef>
                <a:spcPts val="373"/>
              </a:spcBef>
              <a:buClr>
                <a:schemeClr val="accent1"/>
              </a:buClr>
              <a:buFont typeface="Symbol" pitchFamily="18" charset="2"/>
              <a:buChar char="*"/>
              <a:defRPr kumimoji="1" sz="1359" kern="1200">
                <a:solidFill>
                  <a:schemeClr val="tx2"/>
                </a:solidFill>
                <a:latin typeface="+mn-lt"/>
                <a:ea typeface="+mn-ea"/>
                <a:cs typeface="+mn-cs"/>
              </a:defRPr>
            </a:lvl8pPr>
            <a:lvl9pPr marL="2664559" indent="-222046" algn="l" defTabSz="888186" rtl="0" eaLnBrk="1" latinLnBrk="0" hangingPunct="1">
              <a:spcBef>
                <a:spcPts val="373"/>
              </a:spcBef>
              <a:buClr>
                <a:schemeClr val="accent1"/>
              </a:buClr>
              <a:buFont typeface="Symbol" pitchFamily="18" charset="2"/>
              <a:buChar char="*"/>
              <a:defRPr kumimoji="1" sz="1359" kern="1200">
                <a:solidFill>
                  <a:schemeClr val="tx2"/>
                </a:solidFill>
                <a:latin typeface="+mn-lt"/>
                <a:ea typeface="+mn-ea"/>
                <a:cs typeface="+mn-cs"/>
              </a:defRPr>
            </a:lvl9pPr>
          </a:lstStyle>
          <a:p>
            <a:pPr marL="0" indent="0">
              <a:buNone/>
              <a:defRPr/>
            </a:pPr>
            <a:r>
              <a:rPr lang="ja-JP" altLang="en-US" sz="2400" b="1" dirty="0">
                <a:solidFill>
                  <a:schemeClr val="tx1"/>
                </a:solidFill>
                <a:latin typeface="+mn-ea"/>
              </a:rPr>
              <a:t>労働</a:t>
            </a:r>
            <a:r>
              <a:rPr lang="ja-JP" altLang="en-US" sz="2400" b="1" dirty="0" smtClean="0">
                <a:solidFill>
                  <a:schemeClr val="tx1"/>
                </a:solidFill>
                <a:latin typeface="+mn-ea"/>
              </a:rPr>
              <a:t>災害防止の「特効薬」はないよ。</a:t>
            </a:r>
            <a:endParaRPr lang="en-US" altLang="ja-JP" sz="2400" b="1" dirty="0" smtClean="0">
              <a:solidFill>
                <a:schemeClr val="tx1"/>
              </a:solidFill>
              <a:latin typeface="+mn-ea"/>
            </a:endParaRPr>
          </a:p>
          <a:p>
            <a:pPr marL="0" indent="0">
              <a:buNone/>
              <a:defRPr/>
            </a:pPr>
            <a:r>
              <a:rPr lang="ja-JP" altLang="en-US" sz="2400" b="1" dirty="0" smtClean="0">
                <a:solidFill>
                  <a:schemeClr val="tx1"/>
                </a:solidFill>
                <a:latin typeface="+mn-ea"/>
              </a:rPr>
              <a:t>日々，リスクを減少していくことだよ。</a:t>
            </a:r>
            <a:endParaRPr lang="ja-JP" altLang="en-US" sz="2400" b="1" dirty="0">
              <a:solidFill>
                <a:schemeClr val="tx1"/>
              </a:solidFill>
              <a:latin typeface="+mn-ea"/>
            </a:endParaRPr>
          </a:p>
        </p:txBody>
      </p:sp>
      <p:sp>
        <p:nvSpPr>
          <p:cNvPr id="3" name="正方形/長方形 2"/>
          <p:cNvSpPr/>
          <p:nvPr/>
        </p:nvSpPr>
        <p:spPr>
          <a:xfrm>
            <a:off x="1058487" y="2106182"/>
            <a:ext cx="6858000" cy="3222998"/>
          </a:xfrm>
          <a:prstGeom prst="rect">
            <a:avLst/>
          </a:prstGeom>
        </p:spPr>
        <p:txBody>
          <a:bodyPr wrap="square">
            <a:spAutoFit/>
          </a:bodyPr>
          <a:lstStyle/>
          <a:p>
            <a:pPr indent="1077913">
              <a:lnSpc>
                <a:spcPct val="150000"/>
              </a:lnSpc>
              <a:defRPr/>
            </a:pPr>
            <a:r>
              <a:rPr lang="en-US" altLang="ja-JP" sz="2800" b="1" dirty="0" smtClean="0">
                <a:latin typeface="+mn-ea"/>
              </a:rPr>
              <a:t>1</a:t>
            </a:r>
            <a:r>
              <a:rPr lang="ja-JP" altLang="en-US" sz="2800" b="1" dirty="0">
                <a:latin typeface="+mn-ea"/>
              </a:rPr>
              <a:t>　労働災害とは何かを知る</a:t>
            </a:r>
          </a:p>
          <a:p>
            <a:pPr indent="1077913">
              <a:lnSpc>
                <a:spcPct val="150000"/>
              </a:lnSpc>
              <a:defRPr/>
            </a:pPr>
            <a:r>
              <a:rPr lang="en-US" altLang="ja-JP" sz="2800" b="1" dirty="0">
                <a:latin typeface="+mn-ea"/>
              </a:rPr>
              <a:t>2</a:t>
            </a:r>
            <a:r>
              <a:rPr lang="ja-JP" altLang="en-US" sz="2800" b="1" dirty="0">
                <a:latin typeface="+mn-ea"/>
              </a:rPr>
              <a:t>　労働災害発生のしくみを理解</a:t>
            </a:r>
          </a:p>
          <a:p>
            <a:pPr indent="1077913">
              <a:lnSpc>
                <a:spcPct val="150000"/>
              </a:lnSpc>
              <a:defRPr/>
            </a:pPr>
            <a:r>
              <a:rPr lang="en-US" altLang="ja-JP" sz="2800" b="1" dirty="0">
                <a:latin typeface="+mn-ea"/>
              </a:rPr>
              <a:t>3</a:t>
            </a:r>
            <a:r>
              <a:rPr lang="ja-JP" altLang="en-US" sz="2800" b="1" dirty="0">
                <a:latin typeface="+mn-ea"/>
              </a:rPr>
              <a:t>　災害発生原因・災害分析を把握</a:t>
            </a:r>
            <a:endParaRPr lang="en-US" altLang="ja-JP" sz="2800" b="1" dirty="0">
              <a:latin typeface="+mn-ea"/>
            </a:endParaRPr>
          </a:p>
          <a:p>
            <a:pPr indent="1077913">
              <a:lnSpc>
                <a:spcPct val="150000"/>
              </a:lnSpc>
              <a:defRPr/>
            </a:pPr>
            <a:r>
              <a:rPr lang="en-US" altLang="ja-JP" sz="2800" b="1" dirty="0">
                <a:latin typeface="+mn-ea"/>
              </a:rPr>
              <a:t>4</a:t>
            </a:r>
            <a:r>
              <a:rPr lang="ja-JP" altLang="en-US" sz="2800" b="1" dirty="0">
                <a:latin typeface="+mn-ea"/>
              </a:rPr>
              <a:t>　労働災害防止</a:t>
            </a:r>
            <a:r>
              <a:rPr lang="ja-JP" altLang="en-US" sz="2800" b="1" dirty="0" smtClean="0">
                <a:latin typeface="+mn-ea"/>
              </a:rPr>
              <a:t>対策の検討</a:t>
            </a:r>
            <a:endParaRPr lang="en-US" altLang="ja-JP" sz="2800" b="1" dirty="0">
              <a:latin typeface="+mn-ea"/>
            </a:endParaRPr>
          </a:p>
          <a:p>
            <a:pPr indent="1077913">
              <a:lnSpc>
                <a:spcPct val="150000"/>
              </a:lnSpc>
              <a:defRPr/>
            </a:pPr>
            <a:r>
              <a:rPr lang="en-US" altLang="ja-JP" sz="2800" b="1" dirty="0">
                <a:latin typeface="+mn-ea"/>
              </a:rPr>
              <a:t>5</a:t>
            </a:r>
            <a:r>
              <a:rPr lang="ja-JP" altLang="en-US" sz="2800" b="1" dirty="0">
                <a:latin typeface="+mn-ea"/>
              </a:rPr>
              <a:t>　</a:t>
            </a:r>
            <a:r>
              <a:rPr lang="ja-JP" altLang="en-US" sz="2800" b="1" dirty="0" smtClean="0">
                <a:latin typeface="+mn-ea"/>
              </a:rPr>
              <a:t>リスクアセスメント</a:t>
            </a:r>
            <a:endParaRPr lang="ja-JP" altLang="en-US" sz="2800" b="1" dirty="0">
              <a:latin typeface="+mn-ea"/>
            </a:endParaRPr>
          </a:p>
        </p:txBody>
      </p:sp>
    </p:spTree>
    <p:extLst>
      <p:ext uri="{BB962C8B-B14F-4D97-AF65-F5344CB8AC3E}">
        <p14:creationId xmlns:p14="http://schemas.microsoft.com/office/powerpoint/2010/main" val="196188547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9" name="図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574280" y="6049847"/>
            <a:ext cx="1308464" cy="1118963"/>
          </a:xfrm>
          <a:prstGeom prst="rect">
            <a:avLst/>
          </a:prstGeom>
        </p:spPr>
      </p:pic>
      <p:sp>
        <p:nvSpPr>
          <p:cNvPr id="8" name="雲形吹き出し 7"/>
          <p:cNvSpPr/>
          <p:nvPr/>
        </p:nvSpPr>
        <p:spPr>
          <a:xfrm>
            <a:off x="720000" y="5943599"/>
            <a:ext cx="6808560" cy="1285201"/>
          </a:xfrm>
          <a:prstGeom prst="cloudCallout">
            <a:avLst>
              <a:gd name="adj1" fmla="val 49217"/>
              <a:gd name="adj2" fmla="val 26313"/>
            </a:avLst>
          </a:prstGeom>
        </p:spPr>
        <p:style>
          <a:lnRef idx="1">
            <a:schemeClr val="accent3"/>
          </a:lnRef>
          <a:fillRef idx="2">
            <a:schemeClr val="accent3"/>
          </a:fillRef>
          <a:effectRef idx="1">
            <a:schemeClr val="accent3"/>
          </a:effectRef>
          <a:fontRef idx="minor">
            <a:schemeClr val="dk1"/>
          </a:fontRef>
        </p:style>
        <p:txBody>
          <a:bodyPr rtlCol="0" anchor="ctr"/>
          <a:lstStyle/>
          <a:p>
            <a:pPr algn="ctr"/>
            <a:endParaRPr lang="ja-JP" altLang="en-US"/>
          </a:p>
        </p:txBody>
      </p:sp>
      <p:sp>
        <p:nvSpPr>
          <p:cNvPr id="675843" name="Rectangle 3"/>
          <p:cNvSpPr>
            <a:spLocks noGrp="1" noRot="1" noChangeArrowheads="1"/>
          </p:cNvSpPr>
          <p:nvPr>
            <p:ph type="body" idx="4294967295"/>
          </p:nvPr>
        </p:nvSpPr>
        <p:spPr>
          <a:xfrm>
            <a:off x="914522" y="6156960"/>
            <a:ext cx="6371878" cy="756694"/>
          </a:xfrm>
        </p:spPr>
        <p:txBody>
          <a:bodyPr>
            <a:noAutofit/>
          </a:bodyPr>
          <a:lstStyle/>
          <a:p>
            <a:pPr marL="0" indent="0" defTabSz="914400">
              <a:lnSpc>
                <a:spcPct val="110000"/>
              </a:lnSpc>
              <a:spcBef>
                <a:spcPts val="0"/>
              </a:spcBef>
              <a:buClrTx/>
              <a:buSzTx/>
              <a:buNone/>
              <a:defRPr/>
            </a:pPr>
            <a:r>
              <a:rPr lang="ja-JP" altLang="en-US" sz="2400" b="1" dirty="0">
                <a:solidFill>
                  <a:schemeClr val="tx1"/>
                </a:solidFill>
                <a:latin typeface="+mn-ea"/>
              </a:rPr>
              <a:t>　</a:t>
            </a:r>
            <a:r>
              <a:rPr lang="ja-JP" altLang="en-US" sz="2400" b="1" dirty="0" smtClean="0">
                <a:solidFill>
                  <a:schemeClr val="tx1"/>
                </a:solidFill>
                <a:latin typeface="+mn-ea"/>
              </a:rPr>
              <a:t>労働</a:t>
            </a:r>
            <a:r>
              <a:rPr lang="ja-JP" altLang="en-US" sz="2400" b="1" dirty="0">
                <a:solidFill>
                  <a:schemeClr val="tx1"/>
                </a:solidFill>
                <a:latin typeface="+mn-ea"/>
              </a:rPr>
              <a:t>災害に</a:t>
            </a:r>
            <a:r>
              <a:rPr lang="ja-JP" altLang="en-US" sz="2400" b="1" dirty="0" smtClean="0">
                <a:solidFill>
                  <a:schemeClr val="tx1"/>
                </a:solidFill>
                <a:latin typeface="+mn-ea"/>
              </a:rPr>
              <a:t>は疾病も含まれているけど，疾病は</a:t>
            </a:r>
            <a:r>
              <a:rPr lang="ja-JP" altLang="en-US" sz="2400" b="1" dirty="0">
                <a:solidFill>
                  <a:schemeClr val="tx1"/>
                </a:solidFill>
                <a:latin typeface="+mn-ea"/>
              </a:rPr>
              <a:t>「労働衛生編」で扱うことにするよ。</a:t>
            </a:r>
          </a:p>
        </p:txBody>
      </p:sp>
      <p:sp>
        <p:nvSpPr>
          <p:cNvPr id="6" name="Rectangle 2"/>
          <p:cNvSpPr txBox="1">
            <a:spLocks noGrp="1" noRot="1" noChangeArrowheads="1"/>
          </p:cNvSpPr>
          <p:nvPr>
            <p:ph type="title"/>
          </p:nvPr>
        </p:nvSpPr>
        <p:spPr>
          <a:xfrm>
            <a:off x="720000" y="720000"/>
            <a:ext cx="7920000" cy="720000"/>
          </a:xfrm>
          <a:prstGeom prst="rect">
            <a:avLst/>
          </a:prstGeom>
          <a:solidFill>
            <a:srgbClr val="FFFF00"/>
          </a:solidFill>
          <a:ln w="38100">
            <a:solidFill>
              <a:schemeClr val="tx1"/>
            </a:solidFill>
          </a:ln>
        </p:spPr>
        <p:txBody>
          <a:bodyPr vert="horz" lIns="88817" tIns="44408" rIns="88817" bIns="44408" rtlCol="0" anchor="ctr">
            <a:normAutofit/>
          </a:bodyPr>
          <a:lstStyle>
            <a:lvl1pPr algn="ctr" defTabSz="914400" rtl="0" eaLnBrk="1" latinLnBrk="0" hangingPunct="1">
              <a:spcBef>
                <a:spcPct val="0"/>
              </a:spcBef>
              <a:buNone/>
              <a:defRPr kumimoji="1" sz="4400" kern="1200">
                <a:solidFill>
                  <a:srgbClr val="FFFFFF"/>
                </a:solidFill>
                <a:latin typeface="+mj-lt"/>
                <a:ea typeface="+mj-ea"/>
                <a:cs typeface="+mj-cs"/>
              </a:defRPr>
            </a:lvl1pPr>
            <a:lvl2pPr eaLnBrk="1" hangingPunct="1">
              <a:defRPr kumimoji="1">
                <a:solidFill>
                  <a:schemeClr val="tx2"/>
                </a:solidFill>
              </a:defRPr>
            </a:lvl2pPr>
            <a:lvl3pPr eaLnBrk="1" hangingPunct="1">
              <a:defRPr kumimoji="1">
                <a:solidFill>
                  <a:schemeClr val="tx2"/>
                </a:solidFill>
              </a:defRPr>
            </a:lvl3pPr>
            <a:lvl4pPr eaLnBrk="1" hangingPunct="1">
              <a:defRPr kumimoji="1">
                <a:solidFill>
                  <a:schemeClr val="tx2"/>
                </a:solidFill>
              </a:defRPr>
            </a:lvl4pPr>
            <a:lvl5pPr eaLnBrk="1" hangingPunct="1">
              <a:defRPr kumimoji="1">
                <a:solidFill>
                  <a:schemeClr val="tx2"/>
                </a:solidFill>
              </a:defRPr>
            </a:lvl5pPr>
            <a:lvl6pPr eaLnBrk="1" hangingPunct="1">
              <a:defRPr kumimoji="1">
                <a:solidFill>
                  <a:schemeClr val="tx2"/>
                </a:solidFill>
              </a:defRPr>
            </a:lvl6pPr>
            <a:lvl7pPr eaLnBrk="1" hangingPunct="1">
              <a:defRPr kumimoji="1">
                <a:solidFill>
                  <a:schemeClr val="tx2"/>
                </a:solidFill>
              </a:defRPr>
            </a:lvl7pPr>
            <a:lvl8pPr eaLnBrk="1" hangingPunct="1">
              <a:defRPr kumimoji="1">
                <a:solidFill>
                  <a:schemeClr val="tx2"/>
                </a:solidFill>
              </a:defRPr>
            </a:lvl8pPr>
            <a:lvl9pPr eaLnBrk="1" hangingPunct="1">
              <a:defRPr kumimoji="1">
                <a:solidFill>
                  <a:schemeClr val="tx2"/>
                </a:solidFill>
              </a:defRPr>
            </a:lvl9pPr>
          </a:lstStyle>
          <a:p>
            <a:r>
              <a:rPr lang="en-US" altLang="ja-JP" sz="3200" b="1" dirty="0" smtClean="0">
                <a:solidFill>
                  <a:prstClr val="black"/>
                </a:solidFill>
                <a:latin typeface="+mj-ea"/>
              </a:rPr>
              <a:t>Ⅳ</a:t>
            </a:r>
            <a:r>
              <a:rPr lang="ja-JP" altLang="en-US" sz="3200" b="1" dirty="0">
                <a:solidFill>
                  <a:prstClr val="black"/>
                </a:solidFill>
                <a:latin typeface="+mj-ea"/>
              </a:rPr>
              <a:t>　労働災害とは何かを知る</a:t>
            </a:r>
          </a:p>
        </p:txBody>
      </p:sp>
      <p:sp>
        <p:nvSpPr>
          <p:cNvPr id="7" name="対角する 2 つの角を切り取った四角形 6"/>
          <p:cNvSpPr/>
          <p:nvPr/>
        </p:nvSpPr>
        <p:spPr>
          <a:xfrm>
            <a:off x="720000" y="2160000"/>
            <a:ext cx="7920000" cy="3240000"/>
          </a:xfrm>
          <a:prstGeom prst="snip2Diag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endParaRPr lang="ja-JP" altLang="en-US" sz="1832"/>
          </a:p>
        </p:txBody>
      </p:sp>
      <p:sp>
        <p:nvSpPr>
          <p:cNvPr id="10" name="Rectangle 3"/>
          <p:cNvSpPr txBox="1">
            <a:spLocks noRot="1" noChangeArrowheads="1"/>
          </p:cNvSpPr>
          <p:nvPr/>
        </p:nvSpPr>
        <p:spPr>
          <a:xfrm>
            <a:off x="746760" y="2310205"/>
            <a:ext cx="7726680" cy="2886635"/>
          </a:xfrm>
          <a:prstGeom prst="rect">
            <a:avLst/>
          </a:prstGeom>
          <a:noFill/>
          <a:ln>
            <a:noFill/>
          </a:ln>
        </p:spPr>
        <p:style>
          <a:lnRef idx="1">
            <a:schemeClr val="accent5"/>
          </a:lnRef>
          <a:fillRef idx="2">
            <a:schemeClr val="accent5"/>
          </a:fillRef>
          <a:effectRef idx="1">
            <a:schemeClr val="accent5"/>
          </a:effectRef>
          <a:fontRef idx="minor">
            <a:schemeClr val="dk1"/>
          </a:fontRef>
        </p:style>
        <p:txBody>
          <a:bodyPr vert="horz" lIns="91440" tIns="45720" rIns="91440" bIns="45720" rtlCol="0">
            <a:noAutofit/>
          </a:bodyPr>
          <a:lstStyle>
            <a:lvl1pPr marL="266456" indent="-266456" algn="l" defTabSz="888186" rtl="0" eaLnBrk="1" latinLnBrk="0" hangingPunct="1">
              <a:spcBef>
                <a:spcPct val="20000"/>
              </a:spcBef>
              <a:buClr>
                <a:schemeClr val="accent1"/>
              </a:buClr>
              <a:buSzPct val="100000"/>
              <a:buFont typeface="Symbol" pitchFamily="18" charset="2"/>
              <a:buChar char=""/>
              <a:defRPr kumimoji="1" sz="2332" kern="1200">
                <a:solidFill>
                  <a:schemeClr val="tx2"/>
                </a:solidFill>
                <a:latin typeface="+mn-lt"/>
                <a:ea typeface="+mn-ea"/>
                <a:cs typeface="+mn-cs"/>
              </a:defRPr>
            </a:lvl1pPr>
            <a:lvl2pPr marL="559743" indent="-266456" algn="l" defTabSz="888186" rtl="0" eaLnBrk="1" latinLnBrk="0" hangingPunct="1">
              <a:spcBef>
                <a:spcPct val="20000"/>
              </a:spcBef>
              <a:buClr>
                <a:schemeClr val="accent1"/>
              </a:buClr>
              <a:buSzPct val="100000"/>
              <a:buFont typeface="Symbol" pitchFamily="18" charset="2"/>
              <a:buChar char=""/>
              <a:defRPr kumimoji="1" sz="2138" kern="1200">
                <a:solidFill>
                  <a:schemeClr val="tx2"/>
                </a:solidFill>
                <a:latin typeface="+mn-lt"/>
                <a:ea typeface="+mn-ea"/>
                <a:cs typeface="+mn-cs"/>
              </a:defRPr>
            </a:lvl2pPr>
            <a:lvl3pPr marL="831134" indent="-222046" algn="l" defTabSz="888186" rtl="0" eaLnBrk="1" latinLnBrk="0" hangingPunct="1">
              <a:spcBef>
                <a:spcPct val="20000"/>
              </a:spcBef>
              <a:buClr>
                <a:schemeClr val="accent1"/>
              </a:buClr>
              <a:buSzPct val="100000"/>
              <a:buFont typeface="Symbol" pitchFamily="18" charset="2"/>
              <a:buChar char=""/>
              <a:defRPr kumimoji="1" sz="1943" kern="1200">
                <a:solidFill>
                  <a:schemeClr val="tx2"/>
                </a:solidFill>
                <a:latin typeface="+mn-lt"/>
                <a:ea typeface="+mn-ea"/>
                <a:cs typeface="+mn-cs"/>
              </a:defRPr>
            </a:lvl3pPr>
            <a:lvl4pPr marL="1110232" indent="-222046" algn="l" defTabSz="888186" rtl="0" eaLnBrk="1" latinLnBrk="0" hangingPunct="1">
              <a:spcBef>
                <a:spcPct val="20000"/>
              </a:spcBef>
              <a:buClr>
                <a:schemeClr val="accent1"/>
              </a:buClr>
              <a:buSzPct val="100000"/>
              <a:buFont typeface="Symbol" pitchFamily="18" charset="2"/>
              <a:buChar char=""/>
              <a:defRPr kumimoji="1" sz="1748" kern="1200">
                <a:solidFill>
                  <a:schemeClr val="tx2"/>
                </a:solidFill>
                <a:latin typeface="+mn-lt"/>
                <a:ea typeface="+mn-ea"/>
                <a:cs typeface="+mn-cs"/>
              </a:defRPr>
            </a:lvl4pPr>
            <a:lvl5pPr marL="1421098" indent="-222046" algn="l" defTabSz="888186" rtl="0" eaLnBrk="1" latinLnBrk="0" hangingPunct="1">
              <a:spcBef>
                <a:spcPct val="20000"/>
              </a:spcBef>
              <a:buClr>
                <a:schemeClr val="accent1"/>
              </a:buClr>
              <a:buSzPct val="100000"/>
              <a:buFont typeface="Symbol" pitchFamily="18" charset="2"/>
              <a:buChar char=""/>
              <a:defRPr kumimoji="1" sz="1554" kern="1200">
                <a:solidFill>
                  <a:schemeClr val="tx2"/>
                </a:solidFill>
                <a:latin typeface="+mn-lt"/>
                <a:ea typeface="+mn-ea"/>
                <a:cs typeface="+mn-cs"/>
              </a:defRPr>
            </a:lvl5pPr>
            <a:lvl6pPr marL="1731963" indent="-222046" algn="l" defTabSz="888186" rtl="0" eaLnBrk="1" latinLnBrk="0" hangingPunct="1">
              <a:spcBef>
                <a:spcPts val="373"/>
              </a:spcBef>
              <a:buClr>
                <a:schemeClr val="accent1"/>
              </a:buClr>
              <a:buFont typeface="Symbol" pitchFamily="18" charset="2"/>
              <a:buChar char="*"/>
              <a:defRPr kumimoji="1" sz="1359" kern="1200">
                <a:solidFill>
                  <a:schemeClr val="tx2"/>
                </a:solidFill>
                <a:latin typeface="+mn-lt"/>
                <a:ea typeface="+mn-ea"/>
                <a:cs typeface="+mn-cs"/>
              </a:defRPr>
            </a:lvl6pPr>
            <a:lvl7pPr marL="2042828" indent="-222046" algn="l" defTabSz="888186" rtl="0" eaLnBrk="1" latinLnBrk="0" hangingPunct="1">
              <a:spcBef>
                <a:spcPts val="373"/>
              </a:spcBef>
              <a:buClr>
                <a:schemeClr val="accent1"/>
              </a:buClr>
              <a:buFont typeface="Symbol" pitchFamily="18" charset="2"/>
              <a:buChar char="*"/>
              <a:defRPr kumimoji="1" sz="1359" kern="1200">
                <a:solidFill>
                  <a:schemeClr val="tx2"/>
                </a:solidFill>
                <a:latin typeface="+mn-lt"/>
                <a:ea typeface="+mn-ea"/>
                <a:cs typeface="+mn-cs"/>
              </a:defRPr>
            </a:lvl7pPr>
            <a:lvl8pPr marL="2353693" indent="-222046" algn="l" defTabSz="888186" rtl="0" eaLnBrk="1" latinLnBrk="0" hangingPunct="1">
              <a:spcBef>
                <a:spcPts val="373"/>
              </a:spcBef>
              <a:buClr>
                <a:schemeClr val="accent1"/>
              </a:buClr>
              <a:buFont typeface="Symbol" pitchFamily="18" charset="2"/>
              <a:buChar char="*"/>
              <a:defRPr kumimoji="1" sz="1359" kern="1200">
                <a:solidFill>
                  <a:schemeClr val="tx2"/>
                </a:solidFill>
                <a:latin typeface="+mn-lt"/>
                <a:ea typeface="+mn-ea"/>
                <a:cs typeface="+mn-cs"/>
              </a:defRPr>
            </a:lvl8pPr>
            <a:lvl9pPr marL="2664559" indent="-222046" algn="l" defTabSz="888186" rtl="0" eaLnBrk="1" latinLnBrk="0" hangingPunct="1">
              <a:spcBef>
                <a:spcPts val="373"/>
              </a:spcBef>
              <a:buClr>
                <a:schemeClr val="accent1"/>
              </a:buClr>
              <a:buFont typeface="Symbol" pitchFamily="18" charset="2"/>
              <a:buChar char="*"/>
              <a:defRPr kumimoji="1" sz="1359" kern="1200">
                <a:solidFill>
                  <a:schemeClr val="tx2"/>
                </a:solidFill>
                <a:latin typeface="+mn-lt"/>
                <a:ea typeface="+mn-ea"/>
                <a:cs typeface="+mn-cs"/>
              </a:defRPr>
            </a:lvl9pPr>
          </a:lstStyle>
          <a:p>
            <a:pPr marL="0" indent="0">
              <a:lnSpc>
                <a:spcPct val="110000"/>
              </a:lnSpc>
              <a:buNone/>
              <a:defRPr/>
            </a:pPr>
            <a:r>
              <a:rPr lang="ja-JP" altLang="en-US" sz="2800" b="1" dirty="0" smtClean="0">
                <a:solidFill>
                  <a:schemeClr val="tx1"/>
                </a:solidFill>
                <a:latin typeface="+mn-ea"/>
              </a:rPr>
              <a:t>　労働災害とは，労働者</a:t>
            </a:r>
            <a:r>
              <a:rPr lang="ja-JP" altLang="en-US" sz="2800" b="1" dirty="0">
                <a:solidFill>
                  <a:schemeClr val="tx1"/>
                </a:solidFill>
                <a:latin typeface="+mn-ea"/>
              </a:rPr>
              <a:t>の就業に係る</a:t>
            </a:r>
            <a:r>
              <a:rPr lang="ja-JP" altLang="en-US" sz="2800" b="1" dirty="0" smtClean="0">
                <a:solidFill>
                  <a:schemeClr val="tx1"/>
                </a:solidFill>
                <a:latin typeface="+mn-ea"/>
              </a:rPr>
              <a:t>建設物，設備，原材料，ガス，蒸気，粉</a:t>
            </a:r>
            <a:r>
              <a:rPr lang="ja-JP" altLang="en-US" sz="2800" b="1" dirty="0" err="1">
                <a:solidFill>
                  <a:schemeClr val="tx1"/>
                </a:solidFill>
                <a:latin typeface="+mn-ea"/>
              </a:rPr>
              <a:t>じん</a:t>
            </a:r>
            <a:r>
              <a:rPr lang="ja-JP" altLang="en-US" sz="2800" b="1" dirty="0">
                <a:solidFill>
                  <a:schemeClr val="tx1"/>
                </a:solidFill>
                <a:latin typeface="+mn-ea"/>
              </a:rPr>
              <a:t>等に</a:t>
            </a:r>
            <a:r>
              <a:rPr lang="ja-JP" altLang="en-US" sz="2800" b="1" dirty="0" smtClean="0">
                <a:solidFill>
                  <a:schemeClr val="tx1"/>
                </a:solidFill>
                <a:latin typeface="+mn-ea"/>
              </a:rPr>
              <a:t>より，又</a:t>
            </a:r>
            <a:r>
              <a:rPr lang="ja-JP" altLang="en-US" sz="2800" b="1" dirty="0">
                <a:solidFill>
                  <a:schemeClr val="tx1"/>
                </a:solidFill>
                <a:latin typeface="+mn-ea"/>
              </a:rPr>
              <a:t>は作業行動その他業務に起因</a:t>
            </a:r>
            <a:r>
              <a:rPr lang="ja-JP" altLang="en-US" sz="2800" b="1" dirty="0" smtClean="0">
                <a:solidFill>
                  <a:schemeClr val="tx1"/>
                </a:solidFill>
                <a:latin typeface="+mn-ea"/>
              </a:rPr>
              <a:t>して，労働者</a:t>
            </a:r>
            <a:r>
              <a:rPr lang="ja-JP" altLang="en-US" sz="2800" b="1" dirty="0">
                <a:solidFill>
                  <a:schemeClr val="tx1"/>
                </a:solidFill>
                <a:latin typeface="+mn-ea"/>
              </a:rPr>
              <a:t>が負傷</a:t>
            </a:r>
            <a:r>
              <a:rPr lang="ja-JP" altLang="en-US" sz="2800" b="1" dirty="0" smtClean="0">
                <a:solidFill>
                  <a:schemeClr val="tx1"/>
                </a:solidFill>
                <a:latin typeface="+mn-ea"/>
              </a:rPr>
              <a:t>し，疾病</a:t>
            </a:r>
            <a:r>
              <a:rPr lang="ja-JP" altLang="en-US" sz="2800" b="1" dirty="0">
                <a:solidFill>
                  <a:schemeClr val="tx1"/>
                </a:solidFill>
                <a:latin typeface="+mn-ea"/>
              </a:rPr>
              <a:t>に</a:t>
            </a:r>
            <a:r>
              <a:rPr lang="ja-JP" altLang="en-US" sz="2800" b="1" dirty="0" smtClean="0">
                <a:solidFill>
                  <a:schemeClr val="tx1"/>
                </a:solidFill>
                <a:latin typeface="+mn-ea"/>
              </a:rPr>
              <a:t>かかり，又</a:t>
            </a:r>
            <a:r>
              <a:rPr lang="ja-JP" altLang="en-US" sz="2800" b="1" dirty="0">
                <a:solidFill>
                  <a:schemeClr val="tx1"/>
                </a:solidFill>
                <a:latin typeface="+mn-ea"/>
              </a:rPr>
              <a:t>は死亡することを</a:t>
            </a:r>
            <a:r>
              <a:rPr lang="ja-JP" altLang="en-US" sz="2800" b="1" dirty="0" smtClean="0">
                <a:solidFill>
                  <a:schemeClr val="tx1"/>
                </a:solidFill>
                <a:latin typeface="+mn-ea"/>
              </a:rPr>
              <a:t>いう。（労働</a:t>
            </a:r>
            <a:r>
              <a:rPr lang="ja-JP" altLang="en-US" sz="2800" b="1" dirty="0">
                <a:solidFill>
                  <a:schemeClr val="tx1"/>
                </a:solidFill>
                <a:latin typeface="+mn-ea"/>
              </a:rPr>
              <a:t>安全衛生法</a:t>
            </a:r>
            <a:r>
              <a:rPr lang="ja-JP" altLang="en-US" sz="2800" b="1" dirty="0" smtClean="0">
                <a:solidFill>
                  <a:schemeClr val="tx1"/>
                </a:solidFill>
                <a:latin typeface="+mn-ea"/>
              </a:rPr>
              <a:t>第２条）つまり，労働者</a:t>
            </a:r>
            <a:r>
              <a:rPr lang="ja-JP" altLang="en-US" sz="2800" b="1" dirty="0">
                <a:solidFill>
                  <a:schemeClr val="tx1"/>
                </a:solidFill>
                <a:latin typeface="+mn-ea"/>
              </a:rPr>
              <a:t>が仕事</a:t>
            </a:r>
            <a:r>
              <a:rPr lang="ja-JP" altLang="en-US" sz="2800" b="1" dirty="0" smtClean="0">
                <a:solidFill>
                  <a:schemeClr val="tx1"/>
                </a:solidFill>
                <a:latin typeface="+mn-ea"/>
              </a:rPr>
              <a:t>で，怪我</a:t>
            </a:r>
            <a:r>
              <a:rPr lang="ja-JP" altLang="en-US" sz="2800" b="1" dirty="0">
                <a:solidFill>
                  <a:schemeClr val="tx1"/>
                </a:solidFill>
                <a:latin typeface="+mn-ea"/>
              </a:rPr>
              <a:t>を</a:t>
            </a:r>
            <a:r>
              <a:rPr lang="ja-JP" altLang="en-US" sz="2800" b="1" dirty="0" smtClean="0">
                <a:solidFill>
                  <a:schemeClr val="tx1"/>
                </a:solidFill>
                <a:latin typeface="+mn-ea"/>
              </a:rPr>
              <a:t>したり，亡くなったり</a:t>
            </a:r>
            <a:r>
              <a:rPr lang="ja-JP" altLang="en-US" sz="2800" b="1" dirty="0">
                <a:solidFill>
                  <a:schemeClr val="tx1"/>
                </a:solidFill>
                <a:latin typeface="+mn-ea"/>
              </a:rPr>
              <a:t>することをいう</a:t>
            </a:r>
            <a:r>
              <a:rPr lang="ja-JP" altLang="en-US" sz="2800" b="1" dirty="0" smtClean="0">
                <a:solidFill>
                  <a:schemeClr val="tx1"/>
                </a:solidFill>
                <a:latin typeface="+mn-ea"/>
              </a:rPr>
              <a:t>。</a:t>
            </a:r>
            <a:endParaRPr lang="ja-JP" altLang="en-US" sz="2800" b="1" dirty="0">
              <a:solidFill>
                <a:schemeClr val="tx1"/>
              </a:solidFill>
              <a:latin typeface="+mn-ea"/>
            </a:endParaRPr>
          </a:p>
        </p:txBody>
      </p:sp>
    </p:spTree>
    <p:extLst>
      <p:ext uri="{BB962C8B-B14F-4D97-AF65-F5344CB8AC3E}">
        <p14:creationId xmlns:p14="http://schemas.microsoft.com/office/powerpoint/2010/main" val="130317312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9" name="図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242281" y="5765931"/>
            <a:ext cx="1640463" cy="1402879"/>
          </a:xfrm>
          <a:prstGeom prst="rect">
            <a:avLst/>
          </a:prstGeom>
        </p:spPr>
      </p:pic>
      <p:sp>
        <p:nvSpPr>
          <p:cNvPr id="6" name="Rectangle 2"/>
          <p:cNvSpPr txBox="1">
            <a:spLocks noGrp="1" noRot="1" noChangeArrowheads="1"/>
          </p:cNvSpPr>
          <p:nvPr>
            <p:ph type="title"/>
          </p:nvPr>
        </p:nvSpPr>
        <p:spPr>
          <a:xfrm>
            <a:off x="720000" y="720000"/>
            <a:ext cx="7920000" cy="720000"/>
          </a:xfrm>
          <a:prstGeom prst="rect">
            <a:avLst/>
          </a:prstGeom>
          <a:solidFill>
            <a:srgbClr val="FFFFCC"/>
          </a:solidFill>
          <a:ln w="38100">
            <a:solidFill>
              <a:schemeClr val="tx1"/>
            </a:solidFill>
          </a:ln>
        </p:spPr>
        <p:txBody>
          <a:bodyPr vert="horz" lIns="88817" tIns="44408" rIns="88817" bIns="44408" rtlCol="0" anchor="ctr">
            <a:normAutofit/>
          </a:bodyPr>
          <a:lstStyle>
            <a:lvl1pPr algn="ctr" defTabSz="914400" rtl="0" eaLnBrk="1" latinLnBrk="0" hangingPunct="1">
              <a:spcBef>
                <a:spcPct val="0"/>
              </a:spcBef>
              <a:buNone/>
              <a:defRPr kumimoji="1" sz="4400" kern="1200">
                <a:solidFill>
                  <a:srgbClr val="FFFFFF"/>
                </a:solidFill>
                <a:latin typeface="+mj-lt"/>
                <a:ea typeface="+mj-ea"/>
                <a:cs typeface="+mj-cs"/>
              </a:defRPr>
            </a:lvl1pPr>
            <a:lvl2pPr eaLnBrk="1" hangingPunct="1">
              <a:defRPr kumimoji="1">
                <a:solidFill>
                  <a:schemeClr val="tx2"/>
                </a:solidFill>
              </a:defRPr>
            </a:lvl2pPr>
            <a:lvl3pPr eaLnBrk="1" hangingPunct="1">
              <a:defRPr kumimoji="1">
                <a:solidFill>
                  <a:schemeClr val="tx2"/>
                </a:solidFill>
              </a:defRPr>
            </a:lvl3pPr>
            <a:lvl4pPr eaLnBrk="1" hangingPunct="1">
              <a:defRPr kumimoji="1">
                <a:solidFill>
                  <a:schemeClr val="tx2"/>
                </a:solidFill>
              </a:defRPr>
            </a:lvl4pPr>
            <a:lvl5pPr eaLnBrk="1" hangingPunct="1">
              <a:defRPr kumimoji="1">
                <a:solidFill>
                  <a:schemeClr val="tx2"/>
                </a:solidFill>
              </a:defRPr>
            </a:lvl5pPr>
            <a:lvl6pPr eaLnBrk="1" hangingPunct="1">
              <a:defRPr kumimoji="1">
                <a:solidFill>
                  <a:schemeClr val="tx2"/>
                </a:solidFill>
              </a:defRPr>
            </a:lvl6pPr>
            <a:lvl7pPr eaLnBrk="1" hangingPunct="1">
              <a:defRPr kumimoji="1">
                <a:solidFill>
                  <a:schemeClr val="tx2"/>
                </a:solidFill>
              </a:defRPr>
            </a:lvl7pPr>
            <a:lvl8pPr eaLnBrk="1" hangingPunct="1">
              <a:defRPr kumimoji="1">
                <a:solidFill>
                  <a:schemeClr val="tx2"/>
                </a:solidFill>
              </a:defRPr>
            </a:lvl8pPr>
            <a:lvl9pPr eaLnBrk="1" hangingPunct="1">
              <a:defRPr kumimoji="1">
                <a:solidFill>
                  <a:schemeClr val="tx2"/>
                </a:solidFill>
              </a:defRPr>
            </a:lvl9pPr>
          </a:lstStyle>
          <a:p>
            <a:r>
              <a:rPr lang="ja-JP" altLang="en-US" sz="3200" b="1" dirty="0">
                <a:solidFill>
                  <a:prstClr val="black"/>
                </a:solidFill>
                <a:latin typeface="+mj-ea"/>
              </a:rPr>
              <a:t>禍</a:t>
            </a:r>
            <a:r>
              <a:rPr lang="en-US" altLang="ja-JP" sz="3200" b="1" dirty="0">
                <a:solidFill>
                  <a:prstClr val="black"/>
                </a:solidFill>
                <a:latin typeface="+mj-ea"/>
              </a:rPr>
              <a:t>(</a:t>
            </a:r>
            <a:r>
              <a:rPr lang="ja-JP" altLang="en-US" sz="3200" b="1" dirty="0">
                <a:solidFill>
                  <a:prstClr val="black"/>
                </a:solidFill>
                <a:latin typeface="+mj-ea"/>
              </a:rPr>
              <a:t>わざわい</a:t>
            </a:r>
            <a:r>
              <a:rPr lang="en-US" altLang="ja-JP" sz="3200" b="1" dirty="0">
                <a:solidFill>
                  <a:prstClr val="black"/>
                </a:solidFill>
                <a:latin typeface="+mj-ea"/>
              </a:rPr>
              <a:t>)</a:t>
            </a:r>
            <a:r>
              <a:rPr lang="ja-JP" altLang="en-US" sz="3200" b="1" dirty="0">
                <a:solidFill>
                  <a:prstClr val="black"/>
                </a:solidFill>
                <a:latin typeface="+mj-ea"/>
              </a:rPr>
              <a:t>を転じて福となす</a:t>
            </a:r>
          </a:p>
        </p:txBody>
      </p:sp>
      <p:sp>
        <p:nvSpPr>
          <p:cNvPr id="8" name="雲形吹き出し 7"/>
          <p:cNvSpPr/>
          <p:nvPr/>
        </p:nvSpPr>
        <p:spPr>
          <a:xfrm>
            <a:off x="825554" y="5620317"/>
            <a:ext cx="6653719" cy="1320749"/>
          </a:xfrm>
          <a:prstGeom prst="cloudCallout">
            <a:avLst>
              <a:gd name="adj1" fmla="val 44333"/>
              <a:gd name="adj2" fmla="val 40837"/>
            </a:avLst>
          </a:prstGeom>
        </p:spPr>
        <p:style>
          <a:lnRef idx="1">
            <a:schemeClr val="accent3"/>
          </a:lnRef>
          <a:fillRef idx="2">
            <a:schemeClr val="accent3"/>
          </a:fillRef>
          <a:effectRef idx="1">
            <a:schemeClr val="accent3"/>
          </a:effectRef>
          <a:fontRef idx="minor">
            <a:schemeClr val="dk1"/>
          </a:fontRef>
        </p:style>
        <p:txBody>
          <a:bodyPr rtlCol="0" anchor="ctr"/>
          <a:lstStyle/>
          <a:p>
            <a:pPr algn="ctr"/>
            <a:endParaRPr lang="ja-JP" altLang="en-US"/>
          </a:p>
        </p:txBody>
      </p:sp>
      <p:sp>
        <p:nvSpPr>
          <p:cNvPr id="675843" name="Rectangle 3"/>
          <p:cNvSpPr>
            <a:spLocks noGrp="1" noRot="1" noChangeArrowheads="1"/>
          </p:cNvSpPr>
          <p:nvPr>
            <p:ph type="body" idx="4294967295"/>
          </p:nvPr>
        </p:nvSpPr>
        <p:spPr>
          <a:xfrm>
            <a:off x="1402080" y="5861864"/>
            <a:ext cx="5623560" cy="891077"/>
          </a:xfrm>
        </p:spPr>
        <p:txBody>
          <a:bodyPr>
            <a:noAutofit/>
          </a:bodyPr>
          <a:lstStyle/>
          <a:p>
            <a:pPr marL="0" indent="0">
              <a:buNone/>
              <a:defRPr/>
            </a:pPr>
            <a:r>
              <a:rPr lang="ja-JP" altLang="en-US" sz="2400" b="1" dirty="0" smtClean="0">
                <a:solidFill>
                  <a:schemeClr val="tx1"/>
                </a:solidFill>
                <a:latin typeface="+mn-ea"/>
              </a:rPr>
              <a:t>　労働災害が発生したら，その原因を究明し，労働</a:t>
            </a:r>
            <a:r>
              <a:rPr lang="ja-JP" altLang="en-US" sz="2400" b="1" dirty="0">
                <a:solidFill>
                  <a:schemeClr val="tx1"/>
                </a:solidFill>
                <a:latin typeface="+mn-ea"/>
              </a:rPr>
              <a:t>災害</a:t>
            </a:r>
            <a:r>
              <a:rPr lang="ja-JP" altLang="en-US" sz="2400" b="1" dirty="0" smtClean="0">
                <a:solidFill>
                  <a:schemeClr val="tx1"/>
                </a:solidFill>
                <a:latin typeface="+mn-ea"/>
              </a:rPr>
              <a:t>防止の事前対策</a:t>
            </a:r>
            <a:r>
              <a:rPr lang="ja-JP" altLang="en-US" sz="2400" b="1" dirty="0">
                <a:solidFill>
                  <a:schemeClr val="tx1"/>
                </a:solidFill>
                <a:latin typeface="+mn-ea"/>
              </a:rPr>
              <a:t>に繋げよう！</a:t>
            </a:r>
            <a:endParaRPr lang="en-US" altLang="ja-JP" sz="2400" b="1" dirty="0">
              <a:solidFill>
                <a:schemeClr val="tx1"/>
              </a:solidFill>
              <a:latin typeface="+mn-ea"/>
            </a:endParaRPr>
          </a:p>
        </p:txBody>
      </p:sp>
      <p:sp>
        <p:nvSpPr>
          <p:cNvPr id="7" name="対角する 2 つの角を切り取った四角形 6"/>
          <p:cNvSpPr/>
          <p:nvPr/>
        </p:nvSpPr>
        <p:spPr>
          <a:xfrm>
            <a:off x="720000" y="2160000"/>
            <a:ext cx="7920000" cy="3240000"/>
          </a:xfrm>
          <a:prstGeom prst="snip2Diag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endParaRPr lang="ja-JP" altLang="en-US" sz="1832"/>
          </a:p>
        </p:txBody>
      </p:sp>
      <p:sp>
        <p:nvSpPr>
          <p:cNvPr id="10" name="Rectangle 3"/>
          <p:cNvSpPr txBox="1">
            <a:spLocks noRot="1" noChangeArrowheads="1"/>
          </p:cNvSpPr>
          <p:nvPr/>
        </p:nvSpPr>
        <p:spPr>
          <a:xfrm>
            <a:off x="914400" y="2678997"/>
            <a:ext cx="7559040" cy="2426403"/>
          </a:xfrm>
          <a:prstGeom prst="rect">
            <a:avLst/>
          </a:prstGeom>
          <a:noFill/>
          <a:ln>
            <a:noFill/>
          </a:ln>
        </p:spPr>
        <p:style>
          <a:lnRef idx="1">
            <a:schemeClr val="accent5"/>
          </a:lnRef>
          <a:fillRef idx="2">
            <a:schemeClr val="accent5"/>
          </a:fillRef>
          <a:effectRef idx="1">
            <a:schemeClr val="accent5"/>
          </a:effectRef>
          <a:fontRef idx="minor">
            <a:schemeClr val="dk1"/>
          </a:fontRef>
        </p:style>
        <p:txBody>
          <a:bodyPr vert="horz" lIns="91440" tIns="45720" rIns="91440" bIns="45720" rtlCol="0">
            <a:normAutofit/>
          </a:bodyPr>
          <a:lstStyle>
            <a:lvl1pPr marL="266456" indent="-266456" algn="l" defTabSz="888186" rtl="0" eaLnBrk="1" latinLnBrk="0" hangingPunct="1">
              <a:spcBef>
                <a:spcPct val="20000"/>
              </a:spcBef>
              <a:buClr>
                <a:schemeClr val="accent1"/>
              </a:buClr>
              <a:buSzPct val="100000"/>
              <a:buFont typeface="Symbol" pitchFamily="18" charset="2"/>
              <a:buChar char=""/>
              <a:defRPr kumimoji="1" sz="2332" kern="1200">
                <a:solidFill>
                  <a:schemeClr val="tx2"/>
                </a:solidFill>
                <a:latin typeface="+mn-lt"/>
                <a:ea typeface="+mn-ea"/>
                <a:cs typeface="+mn-cs"/>
              </a:defRPr>
            </a:lvl1pPr>
            <a:lvl2pPr marL="559743" indent="-266456" algn="l" defTabSz="888186" rtl="0" eaLnBrk="1" latinLnBrk="0" hangingPunct="1">
              <a:spcBef>
                <a:spcPct val="20000"/>
              </a:spcBef>
              <a:buClr>
                <a:schemeClr val="accent1"/>
              </a:buClr>
              <a:buSzPct val="100000"/>
              <a:buFont typeface="Symbol" pitchFamily="18" charset="2"/>
              <a:buChar char=""/>
              <a:defRPr kumimoji="1" sz="2138" kern="1200">
                <a:solidFill>
                  <a:schemeClr val="tx2"/>
                </a:solidFill>
                <a:latin typeface="+mn-lt"/>
                <a:ea typeface="+mn-ea"/>
                <a:cs typeface="+mn-cs"/>
              </a:defRPr>
            </a:lvl2pPr>
            <a:lvl3pPr marL="831134" indent="-222046" algn="l" defTabSz="888186" rtl="0" eaLnBrk="1" latinLnBrk="0" hangingPunct="1">
              <a:spcBef>
                <a:spcPct val="20000"/>
              </a:spcBef>
              <a:buClr>
                <a:schemeClr val="accent1"/>
              </a:buClr>
              <a:buSzPct val="100000"/>
              <a:buFont typeface="Symbol" pitchFamily="18" charset="2"/>
              <a:buChar char=""/>
              <a:defRPr kumimoji="1" sz="1943" kern="1200">
                <a:solidFill>
                  <a:schemeClr val="tx2"/>
                </a:solidFill>
                <a:latin typeface="+mn-lt"/>
                <a:ea typeface="+mn-ea"/>
                <a:cs typeface="+mn-cs"/>
              </a:defRPr>
            </a:lvl3pPr>
            <a:lvl4pPr marL="1110232" indent="-222046" algn="l" defTabSz="888186" rtl="0" eaLnBrk="1" latinLnBrk="0" hangingPunct="1">
              <a:spcBef>
                <a:spcPct val="20000"/>
              </a:spcBef>
              <a:buClr>
                <a:schemeClr val="accent1"/>
              </a:buClr>
              <a:buSzPct val="100000"/>
              <a:buFont typeface="Symbol" pitchFamily="18" charset="2"/>
              <a:buChar char=""/>
              <a:defRPr kumimoji="1" sz="1748" kern="1200">
                <a:solidFill>
                  <a:schemeClr val="tx2"/>
                </a:solidFill>
                <a:latin typeface="+mn-lt"/>
                <a:ea typeface="+mn-ea"/>
                <a:cs typeface="+mn-cs"/>
              </a:defRPr>
            </a:lvl4pPr>
            <a:lvl5pPr marL="1421098" indent="-222046" algn="l" defTabSz="888186" rtl="0" eaLnBrk="1" latinLnBrk="0" hangingPunct="1">
              <a:spcBef>
                <a:spcPct val="20000"/>
              </a:spcBef>
              <a:buClr>
                <a:schemeClr val="accent1"/>
              </a:buClr>
              <a:buSzPct val="100000"/>
              <a:buFont typeface="Symbol" pitchFamily="18" charset="2"/>
              <a:buChar char=""/>
              <a:defRPr kumimoji="1" sz="1554" kern="1200">
                <a:solidFill>
                  <a:schemeClr val="tx2"/>
                </a:solidFill>
                <a:latin typeface="+mn-lt"/>
                <a:ea typeface="+mn-ea"/>
                <a:cs typeface="+mn-cs"/>
              </a:defRPr>
            </a:lvl5pPr>
            <a:lvl6pPr marL="1731963" indent="-222046" algn="l" defTabSz="888186" rtl="0" eaLnBrk="1" latinLnBrk="0" hangingPunct="1">
              <a:spcBef>
                <a:spcPts val="373"/>
              </a:spcBef>
              <a:buClr>
                <a:schemeClr val="accent1"/>
              </a:buClr>
              <a:buFont typeface="Symbol" pitchFamily="18" charset="2"/>
              <a:buChar char="*"/>
              <a:defRPr kumimoji="1" sz="1359" kern="1200">
                <a:solidFill>
                  <a:schemeClr val="tx2"/>
                </a:solidFill>
                <a:latin typeface="+mn-lt"/>
                <a:ea typeface="+mn-ea"/>
                <a:cs typeface="+mn-cs"/>
              </a:defRPr>
            </a:lvl6pPr>
            <a:lvl7pPr marL="2042828" indent="-222046" algn="l" defTabSz="888186" rtl="0" eaLnBrk="1" latinLnBrk="0" hangingPunct="1">
              <a:spcBef>
                <a:spcPts val="373"/>
              </a:spcBef>
              <a:buClr>
                <a:schemeClr val="accent1"/>
              </a:buClr>
              <a:buFont typeface="Symbol" pitchFamily="18" charset="2"/>
              <a:buChar char="*"/>
              <a:defRPr kumimoji="1" sz="1359" kern="1200">
                <a:solidFill>
                  <a:schemeClr val="tx2"/>
                </a:solidFill>
                <a:latin typeface="+mn-lt"/>
                <a:ea typeface="+mn-ea"/>
                <a:cs typeface="+mn-cs"/>
              </a:defRPr>
            </a:lvl7pPr>
            <a:lvl8pPr marL="2353693" indent="-222046" algn="l" defTabSz="888186" rtl="0" eaLnBrk="1" latinLnBrk="0" hangingPunct="1">
              <a:spcBef>
                <a:spcPts val="373"/>
              </a:spcBef>
              <a:buClr>
                <a:schemeClr val="accent1"/>
              </a:buClr>
              <a:buFont typeface="Symbol" pitchFamily="18" charset="2"/>
              <a:buChar char="*"/>
              <a:defRPr kumimoji="1" sz="1359" kern="1200">
                <a:solidFill>
                  <a:schemeClr val="tx2"/>
                </a:solidFill>
                <a:latin typeface="+mn-lt"/>
                <a:ea typeface="+mn-ea"/>
                <a:cs typeface="+mn-cs"/>
              </a:defRPr>
            </a:lvl8pPr>
            <a:lvl9pPr marL="2664559" indent="-222046" algn="l" defTabSz="888186" rtl="0" eaLnBrk="1" latinLnBrk="0" hangingPunct="1">
              <a:spcBef>
                <a:spcPts val="373"/>
              </a:spcBef>
              <a:buClr>
                <a:schemeClr val="accent1"/>
              </a:buClr>
              <a:buFont typeface="Symbol" pitchFamily="18" charset="2"/>
              <a:buChar char="*"/>
              <a:defRPr kumimoji="1" sz="1359" kern="1200">
                <a:solidFill>
                  <a:schemeClr val="tx2"/>
                </a:solidFill>
                <a:latin typeface="+mn-lt"/>
                <a:ea typeface="+mn-ea"/>
                <a:cs typeface="+mn-cs"/>
              </a:defRPr>
            </a:lvl9pPr>
          </a:lstStyle>
          <a:p>
            <a:pPr marL="0" indent="0">
              <a:lnSpc>
                <a:spcPct val="150000"/>
              </a:lnSpc>
              <a:buNone/>
              <a:defRPr/>
            </a:pPr>
            <a:r>
              <a:rPr lang="ja-JP" altLang="en-US" sz="2800" b="1" dirty="0" smtClean="0">
                <a:solidFill>
                  <a:schemeClr val="tx1"/>
                </a:solidFill>
                <a:latin typeface="+mn-ea"/>
              </a:rPr>
              <a:t>　「</a:t>
            </a:r>
            <a:r>
              <a:rPr lang="ja-JP" altLang="en-US" sz="2800" b="1" dirty="0">
                <a:solidFill>
                  <a:schemeClr val="tx1"/>
                </a:solidFill>
                <a:latin typeface="+mn-ea"/>
              </a:rPr>
              <a:t>禍を転じて福となす」の諺のよう</a:t>
            </a:r>
            <a:r>
              <a:rPr lang="ja-JP" altLang="en-US" sz="2800" b="1" dirty="0" smtClean="0">
                <a:solidFill>
                  <a:schemeClr val="tx1"/>
                </a:solidFill>
                <a:latin typeface="+mn-ea"/>
              </a:rPr>
              <a:t>に，起こって</a:t>
            </a:r>
            <a:r>
              <a:rPr lang="ja-JP" altLang="en-US" sz="2800" b="1" dirty="0">
                <a:solidFill>
                  <a:schemeClr val="tx1"/>
                </a:solidFill>
                <a:latin typeface="+mn-ea"/>
              </a:rPr>
              <a:t>しまった労働災害を</a:t>
            </a:r>
            <a:r>
              <a:rPr lang="ja-JP" altLang="en-US" sz="2800" b="1" dirty="0" smtClean="0">
                <a:solidFill>
                  <a:schemeClr val="tx1"/>
                </a:solidFill>
                <a:latin typeface="+mn-ea"/>
              </a:rPr>
              <a:t>掛け替え</a:t>
            </a:r>
            <a:r>
              <a:rPr lang="ja-JP" altLang="en-US" sz="2800" b="1" dirty="0">
                <a:solidFill>
                  <a:schemeClr val="tx1"/>
                </a:solidFill>
                <a:latin typeface="+mn-ea"/>
              </a:rPr>
              <a:t>のない重要な教訓に</a:t>
            </a:r>
            <a:r>
              <a:rPr lang="ja-JP" altLang="en-US" sz="2800" b="1" dirty="0" smtClean="0">
                <a:solidFill>
                  <a:schemeClr val="tx1"/>
                </a:solidFill>
                <a:latin typeface="+mn-ea"/>
              </a:rPr>
              <a:t>して，再発を防止</a:t>
            </a:r>
            <a:r>
              <a:rPr lang="ja-JP" altLang="en-US" sz="2800" b="1" dirty="0">
                <a:solidFill>
                  <a:schemeClr val="tx1"/>
                </a:solidFill>
                <a:latin typeface="+mn-ea"/>
              </a:rPr>
              <a:t>をしよう。</a:t>
            </a:r>
            <a:endParaRPr lang="en-US" altLang="ja-JP" sz="2800" b="1" dirty="0" smtClean="0">
              <a:solidFill>
                <a:schemeClr val="tx1"/>
              </a:solidFill>
              <a:latin typeface="+mn-ea"/>
            </a:endParaRPr>
          </a:p>
        </p:txBody>
      </p:sp>
    </p:spTree>
    <p:extLst>
      <p:ext uri="{BB962C8B-B14F-4D97-AF65-F5344CB8AC3E}">
        <p14:creationId xmlns:p14="http://schemas.microsoft.com/office/powerpoint/2010/main" val="188516589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8610" name="Rectangle 2"/>
          <p:cNvSpPr>
            <a:spLocks noChangeArrowheads="1"/>
          </p:cNvSpPr>
          <p:nvPr/>
        </p:nvSpPr>
        <p:spPr bwMode="auto">
          <a:xfrm>
            <a:off x="7024502" y="2435474"/>
            <a:ext cx="1676105" cy="3566541"/>
          </a:xfrm>
          <a:prstGeom prst="rect">
            <a:avLst/>
          </a:prstGeom>
          <a:solidFill>
            <a:schemeClr val="accent4">
              <a:lumMod val="40000"/>
              <a:lumOff val="60000"/>
              <a:alpha val="50195"/>
            </a:schemeClr>
          </a:solidFill>
          <a:ln w="25400" cap="rnd">
            <a:solidFill>
              <a:srgbClr val="000000"/>
            </a:solidFill>
            <a:prstDash val="sysDot"/>
            <a:miter lim="800000"/>
            <a:headEnd/>
            <a:tailEnd/>
          </a:ln>
        </p:spPr>
        <p:txBody>
          <a:bodyPr/>
          <a:lstStyle/>
          <a:p>
            <a:endParaRPr lang="ja-JP" altLang="ja-JP" sz="1832">
              <a:solidFill>
                <a:prstClr val="black"/>
              </a:solidFill>
            </a:endParaRPr>
          </a:p>
        </p:txBody>
      </p:sp>
      <p:sp>
        <p:nvSpPr>
          <p:cNvPr id="677892" name="Rectangle 4"/>
          <p:cNvSpPr>
            <a:spLocks noChangeArrowheads="1"/>
          </p:cNvSpPr>
          <p:nvPr/>
        </p:nvSpPr>
        <p:spPr bwMode="auto">
          <a:xfrm>
            <a:off x="4159284" y="2404941"/>
            <a:ext cx="4547222" cy="1608259"/>
          </a:xfrm>
          <a:prstGeom prst="rect">
            <a:avLst/>
          </a:prstGeom>
          <a:solidFill>
            <a:schemeClr val="accent1">
              <a:lumMod val="40000"/>
              <a:lumOff val="60000"/>
              <a:alpha val="50000"/>
            </a:schemeClr>
          </a:solidFill>
          <a:ln w="25400">
            <a:solidFill>
              <a:srgbClr val="000000"/>
            </a:solidFill>
            <a:prstDash val="sysDot"/>
            <a:miter lim="800000"/>
            <a:headEnd/>
            <a:tailEnd/>
          </a:ln>
        </p:spPr>
        <p:txBody>
          <a:bodyPr/>
          <a:lstStyle/>
          <a:p>
            <a:pPr>
              <a:defRPr/>
            </a:pPr>
            <a:endParaRPr lang="ja-JP" altLang="ja-JP" sz="1832" b="1">
              <a:solidFill>
                <a:prstClr val="black"/>
              </a:solidFill>
              <a:effectLst>
                <a:outerShdw blurRad="38100" dist="38100" dir="2700000" algn="tl">
                  <a:srgbClr val="C0C0C0"/>
                </a:outerShdw>
              </a:effectLst>
            </a:endParaRPr>
          </a:p>
        </p:txBody>
      </p:sp>
      <p:sp>
        <p:nvSpPr>
          <p:cNvPr id="68613" name="Line 5"/>
          <p:cNvSpPr>
            <a:spLocks noChangeShapeType="1"/>
          </p:cNvSpPr>
          <p:nvPr/>
        </p:nvSpPr>
        <p:spPr bwMode="auto">
          <a:xfrm>
            <a:off x="3960965" y="3200404"/>
            <a:ext cx="350024" cy="0"/>
          </a:xfrm>
          <a:prstGeom prst="line">
            <a:avLst/>
          </a:prstGeom>
          <a:noFill/>
          <a:ln w="25400">
            <a:solidFill>
              <a:schemeClr val="tx2"/>
            </a:solidFill>
            <a:round/>
            <a:headEnd/>
            <a:tailEnd type="triangle" w="med" len="med"/>
          </a:ln>
          <a:extLst>
            <a:ext uri="{909E8E84-426E-40DD-AFC4-6F175D3DCCD1}">
              <a14:hiddenFill xmlns:a14="http://schemas.microsoft.com/office/drawing/2010/main">
                <a:noFill/>
              </a14:hiddenFill>
            </a:ext>
          </a:extLst>
        </p:spPr>
        <p:txBody>
          <a:bodyPr/>
          <a:lstStyle/>
          <a:p>
            <a:endParaRPr lang="ja-JP" altLang="en-US" sz="1832">
              <a:solidFill>
                <a:prstClr val="black"/>
              </a:solidFill>
            </a:endParaRPr>
          </a:p>
        </p:txBody>
      </p:sp>
      <p:sp>
        <p:nvSpPr>
          <p:cNvPr id="68614" name="Text Box 6"/>
          <p:cNvSpPr txBox="1">
            <a:spLocks noChangeArrowheads="1"/>
          </p:cNvSpPr>
          <p:nvPr/>
        </p:nvSpPr>
        <p:spPr bwMode="auto">
          <a:xfrm>
            <a:off x="727931" y="3556389"/>
            <a:ext cx="1248983" cy="1048529"/>
          </a:xfrm>
          <a:prstGeom prst="rect">
            <a:avLst/>
          </a:prstGeom>
          <a:solidFill>
            <a:srgbClr val="FFFF00"/>
          </a:solidFill>
          <a:ln w="9525">
            <a:solidFill>
              <a:srgbClr val="000000"/>
            </a:solidFill>
            <a:miter lim="800000"/>
            <a:headEnd/>
            <a:tailEnd/>
          </a:ln>
        </p:spPr>
        <p:txBody>
          <a:bodyPr/>
          <a:lstStyle>
            <a:lvl1pPr eaLnBrk="0" hangingPunct="0">
              <a:defRPr kumimoji="1" sz="2400">
                <a:solidFill>
                  <a:schemeClr val="tx1"/>
                </a:solidFill>
                <a:latin typeface="Arial" charset="0"/>
                <a:ea typeface="ＭＳ Ｐゴシック" pitchFamily="50" charset="-128"/>
              </a:defRPr>
            </a:lvl1pPr>
            <a:lvl2pPr marL="742950" indent="-285750" eaLnBrk="0" hangingPunct="0">
              <a:defRPr kumimoji="1" sz="2400">
                <a:solidFill>
                  <a:schemeClr val="tx1"/>
                </a:solidFill>
                <a:latin typeface="Arial" charset="0"/>
                <a:ea typeface="ＭＳ Ｐゴシック" pitchFamily="50" charset="-128"/>
              </a:defRPr>
            </a:lvl2pPr>
            <a:lvl3pPr marL="1143000" indent="-228600" eaLnBrk="0" hangingPunct="0">
              <a:defRPr kumimoji="1" sz="2400">
                <a:solidFill>
                  <a:schemeClr val="tx1"/>
                </a:solidFill>
                <a:latin typeface="Arial" charset="0"/>
                <a:ea typeface="ＭＳ Ｐゴシック" pitchFamily="50" charset="-128"/>
              </a:defRPr>
            </a:lvl3pPr>
            <a:lvl4pPr marL="1600200" indent="-228600" eaLnBrk="0" hangingPunct="0">
              <a:defRPr kumimoji="1" sz="2400">
                <a:solidFill>
                  <a:schemeClr val="tx1"/>
                </a:solidFill>
                <a:latin typeface="Arial" charset="0"/>
                <a:ea typeface="ＭＳ Ｐゴシック" pitchFamily="50" charset="-128"/>
              </a:defRPr>
            </a:lvl4pPr>
            <a:lvl5pPr marL="2057400" indent="-228600" eaLnBrk="0" hangingPunct="0">
              <a:defRPr kumimoji="1" sz="2400">
                <a:solidFill>
                  <a:schemeClr val="tx1"/>
                </a:solidFill>
                <a:latin typeface="Arial" charset="0"/>
                <a:ea typeface="ＭＳ Ｐゴシック" pitchFamily="50" charset="-128"/>
              </a:defRPr>
            </a:lvl5pPr>
            <a:lvl6pPr marL="2514600" indent="-228600" eaLnBrk="0" fontAlgn="base" hangingPunct="0">
              <a:spcBef>
                <a:spcPct val="0"/>
              </a:spcBef>
              <a:spcAft>
                <a:spcPct val="0"/>
              </a:spcAft>
              <a:defRPr kumimoji="1" sz="2400">
                <a:solidFill>
                  <a:schemeClr val="tx1"/>
                </a:solidFill>
                <a:latin typeface="Arial" charset="0"/>
                <a:ea typeface="ＭＳ Ｐゴシック" pitchFamily="50" charset="-128"/>
              </a:defRPr>
            </a:lvl6pPr>
            <a:lvl7pPr marL="2971800" indent="-228600" eaLnBrk="0" fontAlgn="base" hangingPunct="0">
              <a:spcBef>
                <a:spcPct val="0"/>
              </a:spcBef>
              <a:spcAft>
                <a:spcPct val="0"/>
              </a:spcAft>
              <a:defRPr kumimoji="1" sz="2400">
                <a:solidFill>
                  <a:schemeClr val="tx1"/>
                </a:solidFill>
                <a:latin typeface="Arial" charset="0"/>
                <a:ea typeface="ＭＳ Ｐゴシック" pitchFamily="50" charset="-128"/>
              </a:defRPr>
            </a:lvl7pPr>
            <a:lvl8pPr marL="3429000" indent="-228600" eaLnBrk="0" fontAlgn="base" hangingPunct="0">
              <a:spcBef>
                <a:spcPct val="0"/>
              </a:spcBef>
              <a:spcAft>
                <a:spcPct val="0"/>
              </a:spcAft>
              <a:defRPr kumimoji="1" sz="2400">
                <a:solidFill>
                  <a:schemeClr val="tx1"/>
                </a:solidFill>
                <a:latin typeface="Arial" charset="0"/>
                <a:ea typeface="ＭＳ Ｐゴシック" pitchFamily="50" charset="-128"/>
              </a:defRPr>
            </a:lvl8pPr>
            <a:lvl9pPr marL="3886200" indent="-228600" eaLnBrk="0" fontAlgn="base" hangingPunct="0">
              <a:spcBef>
                <a:spcPct val="0"/>
              </a:spcBef>
              <a:spcAft>
                <a:spcPct val="0"/>
              </a:spcAft>
              <a:defRPr kumimoji="1" sz="2400">
                <a:solidFill>
                  <a:schemeClr val="tx1"/>
                </a:solidFill>
                <a:latin typeface="Arial" charset="0"/>
                <a:ea typeface="ＭＳ Ｐゴシック" pitchFamily="50" charset="-128"/>
              </a:defRPr>
            </a:lvl9pPr>
          </a:lstStyle>
          <a:p>
            <a:pPr algn="just" eaLnBrk="1" hangingPunct="1"/>
            <a:r>
              <a:rPr lang="ja-JP" altLang="en-US" sz="1943" b="1" dirty="0">
                <a:solidFill>
                  <a:srgbClr val="000000"/>
                </a:solidFill>
                <a:latin typeface="ＭＳ Ｐゴシック" pitchFamily="50" charset="-128"/>
              </a:rPr>
              <a:t>安全衛生管理上の欠陥</a:t>
            </a:r>
            <a:endParaRPr lang="ja-JP" altLang="en-US" sz="1943" dirty="0">
              <a:solidFill>
                <a:srgbClr val="000000"/>
              </a:solidFill>
              <a:latin typeface="Tahoma" pitchFamily="34" charset="0"/>
            </a:endParaRPr>
          </a:p>
        </p:txBody>
      </p:sp>
      <p:sp>
        <p:nvSpPr>
          <p:cNvPr id="68615" name="Text Box 7"/>
          <p:cNvSpPr txBox="1">
            <a:spLocks noChangeArrowheads="1"/>
          </p:cNvSpPr>
          <p:nvPr/>
        </p:nvSpPr>
        <p:spPr bwMode="auto">
          <a:xfrm>
            <a:off x="2464044" y="2859252"/>
            <a:ext cx="1461773" cy="682319"/>
          </a:xfrm>
          <a:prstGeom prst="rect">
            <a:avLst/>
          </a:prstGeom>
          <a:solidFill>
            <a:srgbClr val="FFFF00"/>
          </a:solidFill>
          <a:ln w="9525">
            <a:solidFill>
              <a:srgbClr val="000000"/>
            </a:solidFill>
            <a:miter lim="800000"/>
            <a:headEnd/>
            <a:tailEnd/>
          </a:ln>
        </p:spPr>
        <p:txBody>
          <a:bodyPr/>
          <a:lstStyle>
            <a:lvl1pPr eaLnBrk="0" hangingPunct="0">
              <a:defRPr kumimoji="1" sz="2400">
                <a:solidFill>
                  <a:schemeClr val="tx1"/>
                </a:solidFill>
                <a:latin typeface="Arial" charset="0"/>
                <a:ea typeface="ＭＳ Ｐゴシック" pitchFamily="50" charset="-128"/>
              </a:defRPr>
            </a:lvl1pPr>
            <a:lvl2pPr marL="742950" indent="-285750" eaLnBrk="0" hangingPunct="0">
              <a:defRPr kumimoji="1" sz="2400">
                <a:solidFill>
                  <a:schemeClr val="tx1"/>
                </a:solidFill>
                <a:latin typeface="Arial" charset="0"/>
                <a:ea typeface="ＭＳ Ｐゴシック" pitchFamily="50" charset="-128"/>
              </a:defRPr>
            </a:lvl2pPr>
            <a:lvl3pPr marL="1143000" indent="-228600" eaLnBrk="0" hangingPunct="0">
              <a:defRPr kumimoji="1" sz="2400">
                <a:solidFill>
                  <a:schemeClr val="tx1"/>
                </a:solidFill>
                <a:latin typeface="Arial" charset="0"/>
                <a:ea typeface="ＭＳ Ｐゴシック" pitchFamily="50" charset="-128"/>
              </a:defRPr>
            </a:lvl3pPr>
            <a:lvl4pPr marL="1600200" indent="-228600" eaLnBrk="0" hangingPunct="0">
              <a:defRPr kumimoji="1" sz="2400">
                <a:solidFill>
                  <a:schemeClr val="tx1"/>
                </a:solidFill>
                <a:latin typeface="Arial" charset="0"/>
                <a:ea typeface="ＭＳ Ｐゴシック" pitchFamily="50" charset="-128"/>
              </a:defRPr>
            </a:lvl4pPr>
            <a:lvl5pPr marL="2057400" indent="-228600" eaLnBrk="0" hangingPunct="0">
              <a:defRPr kumimoji="1" sz="2400">
                <a:solidFill>
                  <a:schemeClr val="tx1"/>
                </a:solidFill>
                <a:latin typeface="Arial" charset="0"/>
                <a:ea typeface="ＭＳ Ｐゴシック" pitchFamily="50" charset="-128"/>
              </a:defRPr>
            </a:lvl5pPr>
            <a:lvl6pPr marL="2514600" indent="-228600" eaLnBrk="0" fontAlgn="base" hangingPunct="0">
              <a:spcBef>
                <a:spcPct val="0"/>
              </a:spcBef>
              <a:spcAft>
                <a:spcPct val="0"/>
              </a:spcAft>
              <a:defRPr kumimoji="1" sz="2400">
                <a:solidFill>
                  <a:schemeClr val="tx1"/>
                </a:solidFill>
                <a:latin typeface="Arial" charset="0"/>
                <a:ea typeface="ＭＳ Ｐゴシック" pitchFamily="50" charset="-128"/>
              </a:defRPr>
            </a:lvl6pPr>
            <a:lvl7pPr marL="2971800" indent="-228600" eaLnBrk="0" fontAlgn="base" hangingPunct="0">
              <a:spcBef>
                <a:spcPct val="0"/>
              </a:spcBef>
              <a:spcAft>
                <a:spcPct val="0"/>
              </a:spcAft>
              <a:defRPr kumimoji="1" sz="2400">
                <a:solidFill>
                  <a:schemeClr val="tx1"/>
                </a:solidFill>
                <a:latin typeface="Arial" charset="0"/>
                <a:ea typeface="ＭＳ Ｐゴシック" pitchFamily="50" charset="-128"/>
              </a:defRPr>
            </a:lvl7pPr>
            <a:lvl8pPr marL="3429000" indent="-228600" eaLnBrk="0" fontAlgn="base" hangingPunct="0">
              <a:spcBef>
                <a:spcPct val="0"/>
              </a:spcBef>
              <a:spcAft>
                <a:spcPct val="0"/>
              </a:spcAft>
              <a:defRPr kumimoji="1" sz="2400">
                <a:solidFill>
                  <a:schemeClr val="tx1"/>
                </a:solidFill>
                <a:latin typeface="Arial" charset="0"/>
                <a:ea typeface="ＭＳ Ｐゴシック" pitchFamily="50" charset="-128"/>
              </a:defRPr>
            </a:lvl8pPr>
            <a:lvl9pPr marL="3886200" indent="-228600" eaLnBrk="0" fontAlgn="base" hangingPunct="0">
              <a:spcBef>
                <a:spcPct val="0"/>
              </a:spcBef>
              <a:spcAft>
                <a:spcPct val="0"/>
              </a:spcAft>
              <a:defRPr kumimoji="1" sz="2400">
                <a:solidFill>
                  <a:schemeClr val="tx1"/>
                </a:solidFill>
                <a:latin typeface="Arial" charset="0"/>
                <a:ea typeface="ＭＳ Ｐゴシック" pitchFamily="50" charset="-128"/>
              </a:defRPr>
            </a:lvl9pPr>
          </a:lstStyle>
          <a:p>
            <a:pPr algn="just" eaLnBrk="1" hangingPunct="1"/>
            <a:r>
              <a:rPr lang="ja-JP" altLang="en-US" sz="1943" b="1" dirty="0">
                <a:solidFill>
                  <a:srgbClr val="000000"/>
                </a:solidFill>
                <a:latin typeface="ＭＳ Ｐゴシック" pitchFamily="50" charset="-128"/>
              </a:rPr>
              <a:t>不安全・不衛生な状態</a:t>
            </a:r>
            <a:endParaRPr lang="ja-JP" altLang="en-US" sz="1943" dirty="0">
              <a:solidFill>
                <a:srgbClr val="000000"/>
              </a:solidFill>
              <a:latin typeface="Tahoma" pitchFamily="34" charset="0"/>
            </a:endParaRPr>
          </a:p>
        </p:txBody>
      </p:sp>
      <p:sp>
        <p:nvSpPr>
          <p:cNvPr id="68616" name="Text Box 8"/>
          <p:cNvSpPr txBox="1">
            <a:spLocks noChangeArrowheads="1"/>
          </p:cNvSpPr>
          <p:nvPr/>
        </p:nvSpPr>
        <p:spPr bwMode="auto">
          <a:xfrm>
            <a:off x="4344951" y="2977083"/>
            <a:ext cx="979140" cy="419411"/>
          </a:xfrm>
          <a:prstGeom prst="rect">
            <a:avLst/>
          </a:prstGeom>
          <a:solidFill>
            <a:srgbClr val="FFFF00"/>
          </a:solidFill>
          <a:ln w="9525">
            <a:solidFill>
              <a:srgbClr val="000000"/>
            </a:solidFill>
            <a:miter lim="800000"/>
            <a:headEnd/>
            <a:tailEnd/>
          </a:ln>
        </p:spPr>
        <p:txBody>
          <a:bodyPr/>
          <a:lstStyle>
            <a:lvl1pPr eaLnBrk="0" hangingPunct="0">
              <a:defRPr kumimoji="1" sz="2400">
                <a:solidFill>
                  <a:schemeClr val="tx1"/>
                </a:solidFill>
                <a:latin typeface="Arial" charset="0"/>
                <a:ea typeface="ＭＳ Ｐゴシック" pitchFamily="50" charset="-128"/>
              </a:defRPr>
            </a:lvl1pPr>
            <a:lvl2pPr marL="742950" indent="-285750" eaLnBrk="0" hangingPunct="0">
              <a:defRPr kumimoji="1" sz="2400">
                <a:solidFill>
                  <a:schemeClr val="tx1"/>
                </a:solidFill>
                <a:latin typeface="Arial" charset="0"/>
                <a:ea typeface="ＭＳ Ｐゴシック" pitchFamily="50" charset="-128"/>
              </a:defRPr>
            </a:lvl2pPr>
            <a:lvl3pPr marL="1143000" indent="-228600" eaLnBrk="0" hangingPunct="0">
              <a:defRPr kumimoji="1" sz="2400">
                <a:solidFill>
                  <a:schemeClr val="tx1"/>
                </a:solidFill>
                <a:latin typeface="Arial" charset="0"/>
                <a:ea typeface="ＭＳ Ｐゴシック" pitchFamily="50" charset="-128"/>
              </a:defRPr>
            </a:lvl3pPr>
            <a:lvl4pPr marL="1600200" indent="-228600" eaLnBrk="0" hangingPunct="0">
              <a:defRPr kumimoji="1" sz="2400">
                <a:solidFill>
                  <a:schemeClr val="tx1"/>
                </a:solidFill>
                <a:latin typeface="Arial" charset="0"/>
                <a:ea typeface="ＭＳ Ｐゴシック" pitchFamily="50" charset="-128"/>
              </a:defRPr>
            </a:lvl4pPr>
            <a:lvl5pPr marL="2057400" indent="-228600" eaLnBrk="0" hangingPunct="0">
              <a:defRPr kumimoji="1" sz="2400">
                <a:solidFill>
                  <a:schemeClr val="tx1"/>
                </a:solidFill>
                <a:latin typeface="Arial" charset="0"/>
                <a:ea typeface="ＭＳ Ｐゴシック" pitchFamily="50" charset="-128"/>
              </a:defRPr>
            </a:lvl5pPr>
            <a:lvl6pPr marL="2514600" indent="-228600" eaLnBrk="0" fontAlgn="base" hangingPunct="0">
              <a:spcBef>
                <a:spcPct val="0"/>
              </a:spcBef>
              <a:spcAft>
                <a:spcPct val="0"/>
              </a:spcAft>
              <a:defRPr kumimoji="1" sz="2400">
                <a:solidFill>
                  <a:schemeClr val="tx1"/>
                </a:solidFill>
                <a:latin typeface="Arial" charset="0"/>
                <a:ea typeface="ＭＳ Ｐゴシック" pitchFamily="50" charset="-128"/>
              </a:defRPr>
            </a:lvl6pPr>
            <a:lvl7pPr marL="2971800" indent="-228600" eaLnBrk="0" fontAlgn="base" hangingPunct="0">
              <a:spcBef>
                <a:spcPct val="0"/>
              </a:spcBef>
              <a:spcAft>
                <a:spcPct val="0"/>
              </a:spcAft>
              <a:defRPr kumimoji="1" sz="2400">
                <a:solidFill>
                  <a:schemeClr val="tx1"/>
                </a:solidFill>
                <a:latin typeface="Arial" charset="0"/>
                <a:ea typeface="ＭＳ Ｐゴシック" pitchFamily="50" charset="-128"/>
              </a:defRPr>
            </a:lvl7pPr>
            <a:lvl8pPr marL="3429000" indent="-228600" eaLnBrk="0" fontAlgn="base" hangingPunct="0">
              <a:spcBef>
                <a:spcPct val="0"/>
              </a:spcBef>
              <a:spcAft>
                <a:spcPct val="0"/>
              </a:spcAft>
              <a:defRPr kumimoji="1" sz="2400">
                <a:solidFill>
                  <a:schemeClr val="tx1"/>
                </a:solidFill>
                <a:latin typeface="Arial" charset="0"/>
                <a:ea typeface="ＭＳ Ｐゴシック" pitchFamily="50" charset="-128"/>
              </a:defRPr>
            </a:lvl8pPr>
            <a:lvl9pPr marL="3886200" indent="-228600" eaLnBrk="0" fontAlgn="base" hangingPunct="0">
              <a:spcBef>
                <a:spcPct val="0"/>
              </a:spcBef>
              <a:spcAft>
                <a:spcPct val="0"/>
              </a:spcAft>
              <a:defRPr kumimoji="1" sz="2400">
                <a:solidFill>
                  <a:schemeClr val="tx1"/>
                </a:solidFill>
                <a:latin typeface="Arial" charset="0"/>
                <a:ea typeface="ＭＳ Ｐゴシック" pitchFamily="50" charset="-128"/>
              </a:defRPr>
            </a:lvl9pPr>
          </a:lstStyle>
          <a:p>
            <a:pPr algn="just" eaLnBrk="1" hangingPunct="1"/>
            <a:r>
              <a:rPr lang="ja-JP" altLang="en-US" sz="1943" b="1">
                <a:solidFill>
                  <a:srgbClr val="000000"/>
                </a:solidFill>
                <a:latin typeface="ＭＳ Ｐゴシック" pitchFamily="50" charset="-128"/>
              </a:rPr>
              <a:t>起因物</a:t>
            </a:r>
            <a:endParaRPr lang="ja-JP" altLang="en-US" sz="1943">
              <a:solidFill>
                <a:srgbClr val="000000"/>
              </a:solidFill>
              <a:latin typeface="Tahoma" pitchFamily="34" charset="0"/>
            </a:endParaRPr>
          </a:p>
        </p:txBody>
      </p:sp>
      <p:sp>
        <p:nvSpPr>
          <p:cNvPr id="68617" name="Line 9"/>
          <p:cNvSpPr>
            <a:spLocks noChangeShapeType="1"/>
          </p:cNvSpPr>
          <p:nvPr/>
        </p:nvSpPr>
        <p:spPr bwMode="auto">
          <a:xfrm>
            <a:off x="5309070" y="3185159"/>
            <a:ext cx="419411" cy="0"/>
          </a:xfrm>
          <a:prstGeom prst="line">
            <a:avLst/>
          </a:prstGeom>
          <a:noFill/>
          <a:ln w="25400">
            <a:solidFill>
              <a:schemeClr val="tx2"/>
            </a:solidFill>
            <a:round/>
            <a:headEnd/>
            <a:tailEnd type="triangle" w="med" len="med"/>
          </a:ln>
          <a:extLst>
            <a:ext uri="{909E8E84-426E-40DD-AFC4-6F175D3DCCD1}">
              <a14:hiddenFill xmlns:a14="http://schemas.microsoft.com/office/drawing/2010/main">
                <a:noFill/>
              </a14:hiddenFill>
            </a:ext>
          </a:extLst>
        </p:spPr>
        <p:txBody>
          <a:bodyPr/>
          <a:lstStyle/>
          <a:p>
            <a:endParaRPr lang="ja-JP" altLang="en-US" sz="1832">
              <a:solidFill>
                <a:prstClr val="black"/>
              </a:solidFill>
            </a:endParaRPr>
          </a:p>
        </p:txBody>
      </p:sp>
      <p:sp>
        <p:nvSpPr>
          <p:cNvPr id="68618" name="Line 10"/>
          <p:cNvSpPr>
            <a:spLocks noChangeShapeType="1"/>
          </p:cNvSpPr>
          <p:nvPr/>
        </p:nvSpPr>
        <p:spPr bwMode="auto">
          <a:xfrm>
            <a:off x="6804772" y="3185159"/>
            <a:ext cx="366985" cy="0"/>
          </a:xfrm>
          <a:prstGeom prst="line">
            <a:avLst/>
          </a:prstGeom>
          <a:noFill/>
          <a:ln w="25400">
            <a:solidFill>
              <a:schemeClr val="tx2"/>
            </a:solidFill>
            <a:round/>
            <a:headEnd/>
            <a:tailEnd type="triangle" w="med" len="med"/>
          </a:ln>
          <a:extLst>
            <a:ext uri="{909E8E84-426E-40DD-AFC4-6F175D3DCCD1}">
              <a14:hiddenFill xmlns:a14="http://schemas.microsoft.com/office/drawing/2010/main">
                <a:noFill/>
              </a14:hiddenFill>
            </a:ext>
          </a:extLst>
        </p:spPr>
        <p:txBody>
          <a:bodyPr/>
          <a:lstStyle/>
          <a:p>
            <a:endParaRPr lang="ja-JP" altLang="en-US" sz="1832">
              <a:solidFill>
                <a:prstClr val="black"/>
              </a:solidFill>
            </a:endParaRPr>
          </a:p>
        </p:txBody>
      </p:sp>
      <p:sp>
        <p:nvSpPr>
          <p:cNvPr id="68619" name="Text Box 11"/>
          <p:cNvSpPr txBox="1">
            <a:spLocks noChangeArrowheads="1"/>
          </p:cNvSpPr>
          <p:nvPr/>
        </p:nvSpPr>
        <p:spPr bwMode="auto">
          <a:xfrm>
            <a:off x="2442577" y="4839604"/>
            <a:ext cx="1461773" cy="702695"/>
          </a:xfrm>
          <a:prstGeom prst="rect">
            <a:avLst/>
          </a:prstGeom>
          <a:solidFill>
            <a:srgbClr val="FFFF00"/>
          </a:solidFill>
          <a:ln w="9525">
            <a:solidFill>
              <a:srgbClr val="000000"/>
            </a:solidFill>
            <a:miter lim="800000"/>
            <a:headEnd/>
            <a:tailEnd/>
          </a:ln>
        </p:spPr>
        <p:txBody>
          <a:bodyPr/>
          <a:lstStyle>
            <a:lvl1pPr eaLnBrk="0" hangingPunct="0">
              <a:defRPr kumimoji="1" sz="2400">
                <a:solidFill>
                  <a:schemeClr val="tx1"/>
                </a:solidFill>
                <a:latin typeface="Arial" charset="0"/>
                <a:ea typeface="ＭＳ Ｐゴシック" pitchFamily="50" charset="-128"/>
              </a:defRPr>
            </a:lvl1pPr>
            <a:lvl2pPr marL="742950" indent="-285750" eaLnBrk="0" hangingPunct="0">
              <a:defRPr kumimoji="1" sz="2400">
                <a:solidFill>
                  <a:schemeClr val="tx1"/>
                </a:solidFill>
                <a:latin typeface="Arial" charset="0"/>
                <a:ea typeface="ＭＳ Ｐゴシック" pitchFamily="50" charset="-128"/>
              </a:defRPr>
            </a:lvl2pPr>
            <a:lvl3pPr marL="1143000" indent="-228600" eaLnBrk="0" hangingPunct="0">
              <a:defRPr kumimoji="1" sz="2400">
                <a:solidFill>
                  <a:schemeClr val="tx1"/>
                </a:solidFill>
                <a:latin typeface="Arial" charset="0"/>
                <a:ea typeface="ＭＳ Ｐゴシック" pitchFamily="50" charset="-128"/>
              </a:defRPr>
            </a:lvl3pPr>
            <a:lvl4pPr marL="1600200" indent="-228600" eaLnBrk="0" hangingPunct="0">
              <a:defRPr kumimoji="1" sz="2400">
                <a:solidFill>
                  <a:schemeClr val="tx1"/>
                </a:solidFill>
                <a:latin typeface="Arial" charset="0"/>
                <a:ea typeface="ＭＳ Ｐゴシック" pitchFamily="50" charset="-128"/>
              </a:defRPr>
            </a:lvl4pPr>
            <a:lvl5pPr marL="2057400" indent="-228600" eaLnBrk="0" hangingPunct="0">
              <a:defRPr kumimoji="1" sz="2400">
                <a:solidFill>
                  <a:schemeClr val="tx1"/>
                </a:solidFill>
                <a:latin typeface="Arial" charset="0"/>
                <a:ea typeface="ＭＳ Ｐゴシック" pitchFamily="50" charset="-128"/>
              </a:defRPr>
            </a:lvl5pPr>
            <a:lvl6pPr marL="2514600" indent="-228600" eaLnBrk="0" fontAlgn="base" hangingPunct="0">
              <a:spcBef>
                <a:spcPct val="0"/>
              </a:spcBef>
              <a:spcAft>
                <a:spcPct val="0"/>
              </a:spcAft>
              <a:defRPr kumimoji="1" sz="2400">
                <a:solidFill>
                  <a:schemeClr val="tx1"/>
                </a:solidFill>
                <a:latin typeface="Arial" charset="0"/>
                <a:ea typeface="ＭＳ Ｐゴシック" pitchFamily="50" charset="-128"/>
              </a:defRPr>
            </a:lvl6pPr>
            <a:lvl7pPr marL="2971800" indent="-228600" eaLnBrk="0" fontAlgn="base" hangingPunct="0">
              <a:spcBef>
                <a:spcPct val="0"/>
              </a:spcBef>
              <a:spcAft>
                <a:spcPct val="0"/>
              </a:spcAft>
              <a:defRPr kumimoji="1" sz="2400">
                <a:solidFill>
                  <a:schemeClr val="tx1"/>
                </a:solidFill>
                <a:latin typeface="Arial" charset="0"/>
                <a:ea typeface="ＭＳ Ｐゴシック" pitchFamily="50" charset="-128"/>
              </a:defRPr>
            </a:lvl7pPr>
            <a:lvl8pPr marL="3429000" indent="-228600" eaLnBrk="0" fontAlgn="base" hangingPunct="0">
              <a:spcBef>
                <a:spcPct val="0"/>
              </a:spcBef>
              <a:spcAft>
                <a:spcPct val="0"/>
              </a:spcAft>
              <a:defRPr kumimoji="1" sz="2400">
                <a:solidFill>
                  <a:schemeClr val="tx1"/>
                </a:solidFill>
                <a:latin typeface="Arial" charset="0"/>
                <a:ea typeface="ＭＳ Ｐゴシック" pitchFamily="50" charset="-128"/>
              </a:defRPr>
            </a:lvl8pPr>
            <a:lvl9pPr marL="3886200" indent="-228600" eaLnBrk="0" fontAlgn="base" hangingPunct="0">
              <a:spcBef>
                <a:spcPct val="0"/>
              </a:spcBef>
              <a:spcAft>
                <a:spcPct val="0"/>
              </a:spcAft>
              <a:defRPr kumimoji="1" sz="2400">
                <a:solidFill>
                  <a:schemeClr val="tx1"/>
                </a:solidFill>
                <a:latin typeface="Arial" charset="0"/>
                <a:ea typeface="ＭＳ Ｐゴシック" pitchFamily="50" charset="-128"/>
              </a:defRPr>
            </a:lvl9pPr>
          </a:lstStyle>
          <a:p>
            <a:pPr algn="just" eaLnBrk="1" hangingPunct="1"/>
            <a:r>
              <a:rPr lang="ja-JP" altLang="en-US" sz="1943" b="1" dirty="0">
                <a:solidFill>
                  <a:srgbClr val="000000"/>
                </a:solidFill>
                <a:latin typeface="ＭＳ Ｐゴシック" pitchFamily="50" charset="-128"/>
              </a:rPr>
              <a:t>不安全・不衛生な行動</a:t>
            </a:r>
            <a:endParaRPr lang="ja-JP" altLang="en-US" sz="1943" dirty="0">
              <a:solidFill>
                <a:srgbClr val="000000"/>
              </a:solidFill>
              <a:latin typeface="Tahoma" pitchFamily="34" charset="0"/>
            </a:endParaRPr>
          </a:p>
        </p:txBody>
      </p:sp>
      <p:sp>
        <p:nvSpPr>
          <p:cNvPr id="68620" name="Text Box 12"/>
          <p:cNvSpPr txBox="1">
            <a:spLocks noChangeArrowheads="1"/>
          </p:cNvSpPr>
          <p:nvPr/>
        </p:nvSpPr>
        <p:spPr bwMode="auto">
          <a:xfrm>
            <a:off x="5728488" y="3022229"/>
            <a:ext cx="979141" cy="419411"/>
          </a:xfrm>
          <a:prstGeom prst="rect">
            <a:avLst/>
          </a:prstGeom>
          <a:solidFill>
            <a:srgbClr val="FFFF00"/>
          </a:solidFill>
          <a:ln w="9525">
            <a:solidFill>
              <a:srgbClr val="000000"/>
            </a:solidFill>
            <a:miter lim="800000"/>
            <a:headEnd/>
            <a:tailEnd/>
          </a:ln>
        </p:spPr>
        <p:txBody>
          <a:bodyPr/>
          <a:lstStyle>
            <a:lvl1pPr eaLnBrk="0" hangingPunct="0">
              <a:defRPr kumimoji="1" sz="2400">
                <a:solidFill>
                  <a:schemeClr val="tx1"/>
                </a:solidFill>
                <a:latin typeface="Arial" charset="0"/>
                <a:ea typeface="ＭＳ Ｐゴシック" pitchFamily="50" charset="-128"/>
              </a:defRPr>
            </a:lvl1pPr>
            <a:lvl2pPr marL="742950" indent="-285750" eaLnBrk="0" hangingPunct="0">
              <a:defRPr kumimoji="1" sz="2400">
                <a:solidFill>
                  <a:schemeClr val="tx1"/>
                </a:solidFill>
                <a:latin typeface="Arial" charset="0"/>
                <a:ea typeface="ＭＳ Ｐゴシック" pitchFamily="50" charset="-128"/>
              </a:defRPr>
            </a:lvl2pPr>
            <a:lvl3pPr marL="1143000" indent="-228600" eaLnBrk="0" hangingPunct="0">
              <a:defRPr kumimoji="1" sz="2400">
                <a:solidFill>
                  <a:schemeClr val="tx1"/>
                </a:solidFill>
                <a:latin typeface="Arial" charset="0"/>
                <a:ea typeface="ＭＳ Ｐゴシック" pitchFamily="50" charset="-128"/>
              </a:defRPr>
            </a:lvl3pPr>
            <a:lvl4pPr marL="1600200" indent="-228600" eaLnBrk="0" hangingPunct="0">
              <a:defRPr kumimoji="1" sz="2400">
                <a:solidFill>
                  <a:schemeClr val="tx1"/>
                </a:solidFill>
                <a:latin typeface="Arial" charset="0"/>
                <a:ea typeface="ＭＳ Ｐゴシック" pitchFamily="50" charset="-128"/>
              </a:defRPr>
            </a:lvl4pPr>
            <a:lvl5pPr marL="2057400" indent="-228600" eaLnBrk="0" hangingPunct="0">
              <a:defRPr kumimoji="1" sz="2400">
                <a:solidFill>
                  <a:schemeClr val="tx1"/>
                </a:solidFill>
                <a:latin typeface="Arial" charset="0"/>
                <a:ea typeface="ＭＳ Ｐゴシック" pitchFamily="50" charset="-128"/>
              </a:defRPr>
            </a:lvl5pPr>
            <a:lvl6pPr marL="2514600" indent="-228600" eaLnBrk="0" fontAlgn="base" hangingPunct="0">
              <a:spcBef>
                <a:spcPct val="0"/>
              </a:spcBef>
              <a:spcAft>
                <a:spcPct val="0"/>
              </a:spcAft>
              <a:defRPr kumimoji="1" sz="2400">
                <a:solidFill>
                  <a:schemeClr val="tx1"/>
                </a:solidFill>
                <a:latin typeface="Arial" charset="0"/>
                <a:ea typeface="ＭＳ Ｐゴシック" pitchFamily="50" charset="-128"/>
              </a:defRPr>
            </a:lvl6pPr>
            <a:lvl7pPr marL="2971800" indent="-228600" eaLnBrk="0" fontAlgn="base" hangingPunct="0">
              <a:spcBef>
                <a:spcPct val="0"/>
              </a:spcBef>
              <a:spcAft>
                <a:spcPct val="0"/>
              </a:spcAft>
              <a:defRPr kumimoji="1" sz="2400">
                <a:solidFill>
                  <a:schemeClr val="tx1"/>
                </a:solidFill>
                <a:latin typeface="Arial" charset="0"/>
                <a:ea typeface="ＭＳ Ｐゴシック" pitchFamily="50" charset="-128"/>
              </a:defRPr>
            </a:lvl7pPr>
            <a:lvl8pPr marL="3429000" indent="-228600" eaLnBrk="0" fontAlgn="base" hangingPunct="0">
              <a:spcBef>
                <a:spcPct val="0"/>
              </a:spcBef>
              <a:spcAft>
                <a:spcPct val="0"/>
              </a:spcAft>
              <a:defRPr kumimoji="1" sz="2400">
                <a:solidFill>
                  <a:schemeClr val="tx1"/>
                </a:solidFill>
                <a:latin typeface="Arial" charset="0"/>
                <a:ea typeface="ＭＳ Ｐゴシック" pitchFamily="50" charset="-128"/>
              </a:defRPr>
            </a:lvl8pPr>
            <a:lvl9pPr marL="3886200" indent="-228600" eaLnBrk="0" fontAlgn="base" hangingPunct="0">
              <a:spcBef>
                <a:spcPct val="0"/>
              </a:spcBef>
              <a:spcAft>
                <a:spcPct val="0"/>
              </a:spcAft>
              <a:defRPr kumimoji="1" sz="2400">
                <a:solidFill>
                  <a:schemeClr val="tx1"/>
                </a:solidFill>
                <a:latin typeface="Arial" charset="0"/>
                <a:ea typeface="ＭＳ Ｐゴシック" pitchFamily="50" charset="-128"/>
              </a:defRPr>
            </a:lvl9pPr>
          </a:lstStyle>
          <a:p>
            <a:pPr algn="just" eaLnBrk="1" hangingPunct="1"/>
            <a:r>
              <a:rPr lang="ja-JP" altLang="en-US" sz="1943" b="1">
                <a:solidFill>
                  <a:srgbClr val="000000"/>
                </a:solidFill>
                <a:latin typeface="ＭＳ Ｐゴシック" pitchFamily="50" charset="-128"/>
              </a:rPr>
              <a:t>加害物</a:t>
            </a:r>
            <a:endParaRPr lang="ja-JP" altLang="en-US" sz="1943">
              <a:solidFill>
                <a:srgbClr val="000000"/>
              </a:solidFill>
              <a:latin typeface="Tahoma" pitchFamily="34" charset="0"/>
            </a:endParaRPr>
          </a:p>
        </p:txBody>
      </p:sp>
      <p:sp>
        <p:nvSpPr>
          <p:cNvPr id="68621" name="AutoShape 13"/>
          <p:cNvSpPr>
            <a:spLocks noChangeArrowheads="1"/>
          </p:cNvSpPr>
          <p:nvPr/>
        </p:nvSpPr>
        <p:spPr bwMode="auto">
          <a:xfrm>
            <a:off x="7080405" y="2531056"/>
            <a:ext cx="1538870" cy="1398552"/>
          </a:xfrm>
          <a:prstGeom prst="irregularSeal2">
            <a:avLst/>
          </a:prstGeom>
          <a:solidFill>
            <a:srgbClr val="FF0000"/>
          </a:solidFill>
          <a:ln w="9525">
            <a:solidFill>
              <a:schemeClr val="tx1"/>
            </a:solidFill>
            <a:miter lim="800000"/>
            <a:headEnd/>
            <a:tailEnd/>
          </a:ln>
        </p:spPr>
        <p:txBody>
          <a:bodyPr wrap="none" anchor="ctr"/>
          <a:lstStyle/>
          <a:p>
            <a:pPr algn="ctr"/>
            <a:r>
              <a:rPr lang="ja-JP" altLang="en-US" sz="1943" b="1">
                <a:solidFill>
                  <a:srgbClr val="000000"/>
                </a:solidFill>
              </a:rPr>
              <a:t>現象</a:t>
            </a:r>
          </a:p>
          <a:p>
            <a:pPr algn="ctr"/>
            <a:r>
              <a:rPr lang="en-US" altLang="ja-JP" sz="1943" b="1">
                <a:solidFill>
                  <a:srgbClr val="000000"/>
                </a:solidFill>
              </a:rPr>
              <a:t>(</a:t>
            </a:r>
            <a:r>
              <a:rPr lang="ja-JP" altLang="en-US" sz="1943" b="1">
                <a:solidFill>
                  <a:srgbClr val="000000"/>
                </a:solidFill>
              </a:rPr>
              <a:t>災害）</a:t>
            </a:r>
          </a:p>
        </p:txBody>
      </p:sp>
      <p:pic>
        <p:nvPicPr>
          <p:cNvPr id="68622" name="Picture 14" descr="koji_ani3"/>
          <p:cNvPicPr>
            <a:picLocks noGrp="1" noChangeAspect="1" noChangeArrowheads="1" noCrop="1"/>
          </p:cNvPicPr>
          <p:nvPr>
            <p:ph sz="half" idx="4294967295"/>
          </p:nvPr>
        </p:nvPicPr>
        <p:blipFill>
          <a:blip r:embed="rId3">
            <a:extLst>
              <a:ext uri="{28A0092B-C50C-407E-A947-70E740481C1C}">
                <a14:useLocalDpi xmlns:a14="http://schemas.microsoft.com/office/drawing/2010/main" val="0"/>
              </a:ext>
            </a:extLst>
          </a:blip>
          <a:srcRect/>
          <a:stretch>
            <a:fillRect/>
          </a:stretch>
        </p:blipFill>
        <p:spPr>
          <a:xfrm>
            <a:off x="7998624" y="4532123"/>
            <a:ext cx="428664" cy="1071657"/>
          </a:xfrm>
          <a:noFill/>
        </p:spPr>
      </p:pic>
      <p:sp>
        <p:nvSpPr>
          <p:cNvPr id="68623" name="Text Box 15"/>
          <p:cNvSpPr txBox="1">
            <a:spLocks noChangeArrowheads="1"/>
          </p:cNvSpPr>
          <p:nvPr/>
        </p:nvSpPr>
        <p:spPr bwMode="auto">
          <a:xfrm>
            <a:off x="7443556" y="4616600"/>
            <a:ext cx="419411" cy="1012669"/>
          </a:xfrm>
          <a:prstGeom prst="rect">
            <a:avLst/>
          </a:prstGeom>
          <a:solidFill>
            <a:srgbClr val="FFFF0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sz="2400">
                <a:solidFill>
                  <a:schemeClr val="tx1"/>
                </a:solidFill>
                <a:latin typeface="Arial" charset="0"/>
                <a:ea typeface="ＭＳ Ｐゴシック" pitchFamily="50" charset="-128"/>
              </a:defRPr>
            </a:lvl1pPr>
            <a:lvl2pPr marL="742950" indent="-285750" eaLnBrk="0" hangingPunct="0">
              <a:defRPr kumimoji="1" sz="2400">
                <a:solidFill>
                  <a:schemeClr val="tx1"/>
                </a:solidFill>
                <a:latin typeface="Arial" charset="0"/>
                <a:ea typeface="ＭＳ Ｐゴシック" pitchFamily="50" charset="-128"/>
              </a:defRPr>
            </a:lvl2pPr>
            <a:lvl3pPr marL="1143000" indent="-228600" eaLnBrk="0" hangingPunct="0">
              <a:defRPr kumimoji="1" sz="2400">
                <a:solidFill>
                  <a:schemeClr val="tx1"/>
                </a:solidFill>
                <a:latin typeface="Arial" charset="0"/>
                <a:ea typeface="ＭＳ Ｐゴシック" pitchFamily="50" charset="-128"/>
              </a:defRPr>
            </a:lvl3pPr>
            <a:lvl4pPr marL="1600200" indent="-228600" eaLnBrk="0" hangingPunct="0">
              <a:defRPr kumimoji="1" sz="2400">
                <a:solidFill>
                  <a:schemeClr val="tx1"/>
                </a:solidFill>
                <a:latin typeface="Arial" charset="0"/>
                <a:ea typeface="ＭＳ Ｐゴシック" pitchFamily="50" charset="-128"/>
              </a:defRPr>
            </a:lvl4pPr>
            <a:lvl5pPr marL="2057400" indent="-228600" eaLnBrk="0" hangingPunct="0">
              <a:defRPr kumimoji="1" sz="2400">
                <a:solidFill>
                  <a:schemeClr val="tx1"/>
                </a:solidFill>
                <a:latin typeface="Arial" charset="0"/>
                <a:ea typeface="ＭＳ Ｐゴシック" pitchFamily="50" charset="-128"/>
              </a:defRPr>
            </a:lvl5pPr>
            <a:lvl6pPr marL="2514600" indent="-228600" eaLnBrk="0" fontAlgn="base" hangingPunct="0">
              <a:spcBef>
                <a:spcPct val="0"/>
              </a:spcBef>
              <a:spcAft>
                <a:spcPct val="0"/>
              </a:spcAft>
              <a:defRPr kumimoji="1" sz="2400">
                <a:solidFill>
                  <a:schemeClr val="tx1"/>
                </a:solidFill>
                <a:latin typeface="Arial" charset="0"/>
                <a:ea typeface="ＭＳ Ｐゴシック" pitchFamily="50" charset="-128"/>
              </a:defRPr>
            </a:lvl6pPr>
            <a:lvl7pPr marL="2971800" indent="-228600" eaLnBrk="0" fontAlgn="base" hangingPunct="0">
              <a:spcBef>
                <a:spcPct val="0"/>
              </a:spcBef>
              <a:spcAft>
                <a:spcPct val="0"/>
              </a:spcAft>
              <a:defRPr kumimoji="1" sz="2400">
                <a:solidFill>
                  <a:schemeClr val="tx1"/>
                </a:solidFill>
                <a:latin typeface="Arial" charset="0"/>
                <a:ea typeface="ＭＳ Ｐゴシック" pitchFamily="50" charset="-128"/>
              </a:defRPr>
            </a:lvl7pPr>
            <a:lvl8pPr marL="3429000" indent="-228600" eaLnBrk="0" fontAlgn="base" hangingPunct="0">
              <a:spcBef>
                <a:spcPct val="0"/>
              </a:spcBef>
              <a:spcAft>
                <a:spcPct val="0"/>
              </a:spcAft>
              <a:defRPr kumimoji="1" sz="2400">
                <a:solidFill>
                  <a:schemeClr val="tx1"/>
                </a:solidFill>
                <a:latin typeface="Arial" charset="0"/>
                <a:ea typeface="ＭＳ Ｐゴシック" pitchFamily="50" charset="-128"/>
              </a:defRPr>
            </a:lvl8pPr>
            <a:lvl9pPr marL="3886200" indent="-228600" eaLnBrk="0" fontAlgn="base" hangingPunct="0">
              <a:spcBef>
                <a:spcPct val="0"/>
              </a:spcBef>
              <a:spcAft>
                <a:spcPct val="0"/>
              </a:spcAft>
              <a:defRPr kumimoji="1" sz="2400">
                <a:solidFill>
                  <a:schemeClr val="tx1"/>
                </a:solidFill>
                <a:latin typeface="Arial" charset="0"/>
                <a:ea typeface="ＭＳ Ｐゴシック" pitchFamily="50" charset="-128"/>
              </a:defRPr>
            </a:lvl9pPr>
          </a:lstStyle>
          <a:p>
            <a:pPr eaLnBrk="1" hangingPunct="1">
              <a:spcBef>
                <a:spcPct val="50000"/>
              </a:spcBef>
            </a:pPr>
            <a:r>
              <a:rPr lang="ja-JP" altLang="en-US" sz="1943" b="1" dirty="0">
                <a:solidFill>
                  <a:srgbClr val="000000"/>
                </a:solidFill>
              </a:rPr>
              <a:t>労働者</a:t>
            </a:r>
          </a:p>
        </p:txBody>
      </p:sp>
      <p:sp>
        <p:nvSpPr>
          <p:cNvPr id="677904" name="Rectangle 16"/>
          <p:cNvSpPr>
            <a:spLocks noChangeArrowheads="1"/>
          </p:cNvSpPr>
          <p:nvPr/>
        </p:nvSpPr>
        <p:spPr bwMode="auto">
          <a:xfrm>
            <a:off x="603030" y="3011310"/>
            <a:ext cx="1557496" cy="383107"/>
          </a:xfrm>
          <a:prstGeom prst="rect">
            <a:avLst/>
          </a:prstGeom>
          <a:noFill/>
          <a:ln w="9525">
            <a:noFill/>
            <a:miter lim="800000"/>
            <a:headEnd/>
            <a:tailEnd/>
          </a:ln>
          <a:effectLst/>
        </p:spPr>
        <p:txBody>
          <a:bodyPr wrap="none">
            <a:spAutoFit/>
          </a:bodyPr>
          <a:lstStyle/>
          <a:p>
            <a:pPr>
              <a:defRPr/>
            </a:pPr>
            <a:r>
              <a:rPr lang="ja-JP" altLang="en-US" sz="1832" b="1" dirty="0">
                <a:solidFill>
                  <a:prstClr val="black"/>
                </a:solidFill>
              </a:rPr>
              <a:t>（管理責任）</a:t>
            </a:r>
            <a:r>
              <a:rPr lang="ja-JP" altLang="en-US" sz="1832" b="1" dirty="0">
                <a:solidFill>
                  <a:prstClr val="black"/>
                </a:solidFill>
                <a:effectLst>
                  <a:outerShdw blurRad="38100" dist="38100" dir="2700000" algn="tl">
                    <a:srgbClr val="000000"/>
                  </a:outerShdw>
                </a:effectLst>
              </a:rPr>
              <a:t>　</a:t>
            </a:r>
          </a:p>
        </p:txBody>
      </p:sp>
      <p:sp>
        <p:nvSpPr>
          <p:cNvPr id="677905" name="Rectangle 17"/>
          <p:cNvSpPr>
            <a:spLocks noChangeArrowheads="1"/>
          </p:cNvSpPr>
          <p:nvPr/>
        </p:nvSpPr>
        <p:spPr bwMode="auto">
          <a:xfrm>
            <a:off x="623073" y="4828369"/>
            <a:ext cx="1557496" cy="383107"/>
          </a:xfrm>
          <a:prstGeom prst="rect">
            <a:avLst/>
          </a:prstGeom>
          <a:noFill/>
          <a:ln w="9525">
            <a:noFill/>
            <a:miter lim="800000"/>
            <a:headEnd/>
            <a:tailEnd/>
          </a:ln>
          <a:effectLst/>
        </p:spPr>
        <p:txBody>
          <a:bodyPr wrap="none">
            <a:spAutoFit/>
          </a:bodyPr>
          <a:lstStyle/>
          <a:p>
            <a:pPr>
              <a:defRPr/>
            </a:pPr>
            <a:r>
              <a:rPr lang="ja-JP" altLang="en-US" sz="1832" b="1" dirty="0">
                <a:solidFill>
                  <a:prstClr val="black"/>
                </a:solidFill>
              </a:rPr>
              <a:t>（間接責任）　</a:t>
            </a:r>
          </a:p>
        </p:txBody>
      </p:sp>
      <p:sp>
        <p:nvSpPr>
          <p:cNvPr id="677906" name="Rectangle 18"/>
          <p:cNvSpPr>
            <a:spLocks noChangeArrowheads="1"/>
          </p:cNvSpPr>
          <p:nvPr/>
        </p:nvSpPr>
        <p:spPr bwMode="auto">
          <a:xfrm>
            <a:off x="2484958" y="3745653"/>
            <a:ext cx="1396693" cy="383107"/>
          </a:xfrm>
          <a:prstGeom prst="rect">
            <a:avLst/>
          </a:prstGeom>
          <a:noFill/>
          <a:ln w="9525">
            <a:noFill/>
            <a:miter lim="800000"/>
            <a:headEnd/>
            <a:tailEnd/>
          </a:ln>
          <a:effectLst/>
        </p:spPr>
        <p:txBody>
          <a:bodyPr wrap="none">
            <a:spAutoFit/>
          </a:bodyPr>
          <a:lstStyle/>
          <a:p>
            <a:pPr>
              <a:defRPr/>
            </a:pPr>
            <a:r>
              <a:rPr lang="ja-JP" altLang="en-US" sz="1832" b="1" dirty="0">
                <a:solidFill>
                  <a:prstClr val="black"/>
                </a:solidFill>
              </a:rPr>
              <a:t>（物的原因）</a:t>
            </a:r>
          </a:p>
        </p:txBody>
      </p:sp>
      <p:sp>
        <p:nvSpPr>
          <p:cNvPr id="677907" name="Rectangle 19"/>
          <p:cNvSpPr>
            <a:spLocks noChangeArrowheads="1"/>
          </p:cNvSpPr>
          <p:nvPr/>
        </p:nvSpPr>
        <p:spPr bwMode="auto">
          <a:xfrm>
            <a:off x="2502276" y="4240456"/>
            <a:ext cx="1557496" cy="383107"/>
          </a:xfrm>
          <a:prstGeom prst="rect">
            <a:avLst/>
          </a:prstGeom>
          <a:noFill/>
          <a:ln w="9525">
            <a:noFill/>
            <a:miter lim="800000"/>
            <a:headEnd/>
            <a:tailEnd/>
          </a:ln>
          <a:effectLst/>
        </p:spPr>
        <p:txBody>
          <a:bodyPr wrap="none">
            <a:spAutoFit/>
          </a:bodyPr>
          <a:lstStyle/>
          <a:p>
            <a:pPr>
              <a:defRPr/>
            </a:pPr>
            <a:r>
              <a:rPr lang="ja-JP" altLang="en-US" sz="1832" b="1" dirty="0">
                <a:solidFill>
                  <a:prstClr val="black"/>
                </a:solidFill>
              </a:rPr>
              <a:t>（人的原因）　</a:t>
            </a:r>
          </a:p>
        </p:txBody>
      </p:sp>
      <p:cxnSp>
        <p:nvCxnSpPr>
          <p:cNvPr id="68628" name="AutoShape 20"/>
          <p:cNvCxnSpPr>
            <a:cxnSpLocks noChangeShapeType="1"/>
            <a:stCxn id="68614" idx="3"/>
            <a:endCxn id="68615" idx="1"/>
          </p:cNvCxnSpPr>
          <p:nvPr/>
        </p:nvCxnSpPr>
        <p:spPr bwMode="auto">
          <a:xfrm flipV="1">
            <a:off x="1976912" y="3200406"/>
            <a:ext cx="487139" cy="880247"/>
          </a:xfrm>
          <a:prstGeom prst="straightConnector1">
            <a:avLst/>
          </a:prstGeom>
          <a:noFill/>
          <a:ln w="25400">
            <a:solidFill>
              <a:schemeClr val="tx1"/>
            </a:solidFill>
            <a:round/>
            <a:headEnd/>
            <a:tailEnd type="triangle" w="med" len="med"/>
          </a:ln>
          <a:extLst>
            <a:ext uri="{909E8E84-426E-40DD-AFC4-6F175D3DCCD1}">
              <a14:hiddenFill xmlns:a14="http://schemas.microsoft.com/office/drawing/2010/main">
                <a:noFill/>
              </a14:hiddenFill>
            </a:ext>
          </a:extLst>
        </p:spPr>
      </p:cxnSp>
      <p:cxnSp>
        <p:nvCxnSpPr>
          <p:cNvPr id="68629" name="AutoShape 21"/>
          <p:cNvCxnSpPr>
            <a:cxnSpLocks noChangeShapeType="1"/>
            <a:stCxn id="68614" idx="3"/>
            <a:endCxn id="68619" idx="1"/>
          </p:cNvCxnSpPr>
          <p:nvPr/>
        </p:nvCxnSpPr>
        <p:spPr bwMode="auto">
          <a:xfrm>
            <a:off x="1976904" y="4080651"/>
            <a:ext cx="465671" cy="1110293"/>
          </a:xfrm>
          <a:prstGeom prst="straightConnector1">
            <a:avLst/>
          </a:prstGeom>
          <a:noFill/>
          <a:ln w="25400">
            <a:solidFill>
              <a:schemeClr val="tx1"/>
            </a:solidFill>
            <a:round/>
            <a:headEnd/>
            <a:tailEnd type="triangle" w="med" len="med"/>
          </a:ln>
          <a:extLst>
            <a:ext uri="{909E8E84-426E-40DD-AFC4-6F175D3DCCD1}">
              <a14:hiddenFill xmlns:a14="http://schemas.microsoft.com/office/drawing/2010/main">
                <a:noFill/>
              </a14:hiddenFill>
            </a:ext>
          </a:extLst>
        </p:spPr>
      </p:cxnSp>
      <p:cxnSp>
        <p:nvCxnSpPr>
          <p:cNvPr id="68630" name="AutoShape 22"/>
          <p:cNvCxnSpPr>
            <a:cxnSpLocks noChangeShapeType="1"/>
            <a:stCxn id="68619" idx="3"/>
          </p:cNvCxnSpPr>
          <p:nvPr/>
        </p:nvCxnSpPr>
        <p:spPr bwMode="auto">
          <a:xfrm flipV="1">
            <a:off x="3904355" y="5156300"/>
            <a:ext cx="3509488" cy="34646"/>
          </a:xfrm>
          <a:prstGeom prst="straightConnector1">
            <a:avLst/>
          </a:prstGeom>
          <a:noFill/>
          <a:ln w="25400">
            <a:solidFill>
              <a:schemeClr val="tx1"/>
            </a:solidFill>
            <a:round/>
            <a:headEnd/>
            <a:tailEnd type="triangle" w="med" len="med"/>
          </a:ln>
          <a:extLst>
            <a:ext uri="{909E8E84-426E-40DD-AFC4-6F175D3DCCD1}">
              <a14:hiddenFill xmlns:a14="http://schemas.microsoft.com/office/drawing/2010/main">
                <a:noFill/>
              </a14:hiddenFill>
            </a:ext>
          </a:extLst>
        </p:spPr>
      </p:cxnSp>
      <p:sp>
        <p:nvSpPr>
          <p:cNvPr id="68631" name="Text Box 23"/>
          <p:cNvSpPr txBox="1">
            <a:spLocks noChangeArrowheads="1"/>
          </p:cNvSpPr>
          <p:nvPr/>
        </p:nvSpPr>
        <p:spPr bwMode="auto">
          <a:xfrm>
            <a:off x="4632546" y="2424460"/>
            <a:ext cx="2029212" cy="3698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sz="2400">
                <a:solidFill>
                  <a:schemeClr val="tx1"/>
                </a:solidFill>
                <a:latin typeface="Arial" charset="0"/>
                <a:ea typeface="ＭＳ Ｐゴシック" pitchFamily="50" charset="-128"/>
              </a:defRPr>
            </a:lvl1pPr>
            <a:lvl2pPr marL="742950" indent="-285750" eaLnBrk="0" hangingPunct="0">
              <a:defRPr kumimoji="1" sz="2400">
                <a:solidFill>
                  <a:schemeClr val="tx1"/>
                </a:solidFill>
                <a:latin typeface="Arial" charset="0"/>
                <a:ea typeface="ＭＳ Ｐゴシック" pitchFamily="50" charset="-128"/>
              </a:defRPr>
            </a:lvl2pPr>
            <a:lvl3pPr marL="1143000" indent="-228600" eaLnBrk="0" hangingPunct="0">
              <a:defRPr kumimoji="1" sz="2400">
                <a:solidFill>
                  <a:schemeClr val="tx1"/>
                </a:solidFill>
                <a:latin typeface="Arial" charset="0"/>
                <a:ea typeface="ＭＳ Ｐゴシック" pitchFamily="50" charset="-128"/>
              </a:defRPr>
            </a:lvl3pPr>
            <a:lvl4pPr marL="1600200" indent="-228600" eaLnBrk="0" hangingPunct="0">
              <a:defRPr kumimoji="1" sz="2400">
                <a:solidFill>
                  <a:schemeClr val="tx1"/>
                </a:solidFill>
                <a:latin typeface="Arial" charset="0"/>
                <a:ea typeface="ＭＳ Ｐゴシック" pitchFamily="50" charset="-128"/>
              </a:defRPr>
            </a:lvl4pPr>
            <a:lvl5pPr marL="2057400" indent="-228600" eaLnBrk="0" hangingPunct="0">
              <a:defRPr kumimoji="1" sz="2400">
                <a:solidFill>
                  <a:schemeClr val="tx1"/>
                </a:solidFill>
                <a:latin typeface="Arial" charset="0"/>
                <a:ea typeface="ＭＳ Ｐゴシック" pitchFamily="50" charset="-128"/>
              </a:defRPr>
            </a:lvl5pPr>
            <a:lvl6pPr marL="2514600" indent="-228600" eaLnBrk="0" fontAlgn="base" hangingPunct="0">
              <a:spcBef>
                <a:spcPct val="0"/>
              </a:spcBef>
              <a:spcAft>
                <a:spcPct val="0"/>
              </a:spcAft>
              <a:defRPr kumimoji="1" sz="2400">
                <a:solidFill>
                  <a:schemeClr val="tx1"/>
                </a:solidFill>
                <a:latin typeface="Arial" charset="0"/>
                <a:ea typeface="ＭＳ Ｐゴシック" pitchFamily="50" charset="-128"/>
              </a:defRPr>
            </a:lvl6pPr>
            <a:lvl7pPr marL="2971800" indent="-228600" eaLnBrk="0" fontAlgn="base" hangingPunct="0">
              <a:spcBef>
                <a:spcPct val="0"/>
              </a:spcBef>
              <a:spcAft>
                <a:spcPct val="0"/>
              </a:spcAft>
              <a:defRPr kumimoji="1" sz="2400">
                <a:solidFill>
                  <a:schemeClr val="tx1"/>
                </a:solidFill>
                <a:latin typeface="Arial" charset="0"/>
                <a:ea typeface="ＭＳ Ｐゴシック" pitchFamily="50" charset="-128"/>
              </a:defRPr>
            </a:lvl7pPr>
            <a:lvl8pPr marL="3429000" indent="-228600" eaLnBrk="0" fontAlgn="base" hangingPunct="0">
              <a:spcBef>
                <a:spcPct val="0"/>
              </a:spcBef>
              <a:spcAft>
                <a:spcPct val="0"/>
              </a:spcAft>
              <a:defRPr kumimoji="1" sz="2400">
                <a:solidFill>
                  <a:schemeClr val="tx1"/>
                </a:solidFill>
                <a:latin typeface="Arial" charset="0"/>
                <a:ea typeface="ＭＳ Ｐゴシック" pitchFamily="50" charset="-128"/>
              </a:defRPr>
            </a:lvl8pPr>
            <a:lvl9pPr marL="3886200" indent="-228600" eaLnBrk="0" fontAlgn="base" hangingPunct="0">
              <a:spcBef>
                <a:spcPct val="0"/>
              </a:spcBef>
              <a:spcAft>
                <a:spcPct val="0"/>
              </a:spcAft>
              <a:defRPr kumimoji="1" sz="2400">
                <a:solidFill>
                  <a:schemeClr val="tx1"/>
                </a:solidFill>
                <a:latin typeface="Arial" charset="0"/>
                <a:ea typeface="ＭＳ Ｐゴシック" pitchFamily="50" charset="-128"/>
              </a:defRPr>
            </a:lvl9pPr>
          </a:lstStyle>
          <a:p>
            <a:pPr eaLnBrk="1" hangingPunct="1">
              <a:spcBef>
                <a:spcPct val="50000"/>
              </a:spcBef>
            </a:pPr>
            <a:r>
              <a:rPr lang="ja-JP" altLang="en-US" sz="1748" b="1" dirty="0">
                <a:solidFill>
                  <a:srgbClr val="000000"/>
                </a:solidFill>
              </a:rPr>
              <a:t>物（環境を含む）</a:t>
            </a:r>
          </a:p>
        </p:txBody>
      </p:sp>
      <p:sp>
        <p:nvSpPr>
          <p:cNvPr id="68632" name="Text Box 24"/>
          <p:cNvSpPr txBox="1">
            <a:spLocks noChangeArrowheads="1"/>
          </p:cNvSpPr>
          <p:nvPr/>
        </p:nvSpPr>
        <p:spPr bwMode="auto">
          <a:xfrm>
            <a:off x="7302043" y="2386082"/>
            <a:ext cx="1398552" cy="3698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sz="2400">
                <a:solidFill>
                  <a:schemeClr val="tx1"/>
                </a:solidFill>
                <a:latin typeface="Arial" charset="0"/>
                <a:ea typeface="ＭＳ Ｐゴシック" pitchFamily="50" charset="-128"/>
              </a:defRPr>
            </a:lvl1pPr>
            <a:lvl2pPr marL="742950" indent="-285750" eaLnBrk="0" hangingPunct="0">
              <a:defRPr kumimoji="1" sz="2400">
                <a:solidFill>
                  <a:schemeClr val="tx1"/>
                </a:solidFill>
                <a:latin typeface="Arial" charset="0"/>
                <a:ea typeface="ＭＳ Ｐゴシック" pitchFamily="50" charset="-128"/>
              </a:defRPr>
            </a:lvl2pPr>
            <a:lvl3pPr marL="1143000" indent="-228600" eaLnBrk="0" hangingPunct="0">
              <a:defRPr kumimoji="1" sz="2400">
                <a:solidFill>
                  <a:schemeClr val="tx1"/>
                </a:solidFill>
                <a:latin typeface="Arial" charset="0"/>
                <a:ea typeface="ＭＳ Ｐゴシック" pitchFamily="50" charset="-128"/>
              </a:defRPr>
            </a:lvl3pPr>
            <a:lvl4pPr marL="1600200" indent="-228600" eaLnBrk="0" hangingPunct="0">
              <a:defRPr kumimoji="1" sz="2400">
                <a:solidFill>
                  <a:schemeClr val="tx1"/>
                </a:solidFill>
                <a:latin typeface="Arial" charset="0"/>
                <a:ea typeface="ＭＳ Ｐゴシック" pitchFamily="50" charset="-128"/>
              </a:defRPr>
            </a:lvl4pPr>
            <a:lvl5pPr marL="2057400" indent="-228600" eaLnBrk="0" hangingPunct="0">
              <a:defRPr kumimoji="1" sz="2400">
                <a:solidFill>
                  <a:schemeClr val="tx1"/>
                </a:solidFill>
                <a:latin typeface="Arial" charset="0"/>
                <a:ea typeface="ＭＳ Ｐゴシック" pitchFamily="50" charset="-128"/>
              </a:defRPr>
            </a:lvl5pPr>
            <a:lvl6pPr marL="2514600" indent="-228600" eaLnBrk="0" fontAlgn="base" hangingPunct="0">
              <a:spcBef>
                <a:spcPct val="0"/>
              </a:spcBef>
              <a:spcAft>
                <a:spcPct val="0"/>
              </a:spcAft>
              <a:defRPr kumimoji="1" sz="2400">
                <a:solidFill>
                  <a:schemeClr val="tx1"/>
                </a:solidFill>
                <a:latin typeface="Arial" charset="0"/>
                <a:ea typeface="ＭＳ Ｐゴシック" pitchFamily="50" charset="-128"/>
              </a:defRPr>
            </a:lvl6pPr>
            <a:lvl7pPr marL="2971800" indent="-228600" eaLnBrk="0" fontAlgn="base" hangingPunct="0">
              <a:spcBef>
                <a:spcPct val="0"/>
              </a:spcBef>
              <a:spcAft>
                <a:spcPct val="0"/>
              </a:spcAft>
              <a:defRPr kumimoji="1" sz="2400">
                <a:solidFill>
                  <a:schemeClr val="tx1"/>
                </a:solidFill>
                <a:latin typeface="Arial" charset="0"/>
                <a:ea typeface="ＭＳ Ｐゴシック" pitchFamily="50" charset="-128"/>
              </a:defRPr>
            </a:lvl7pPr>
            <a:lvl8pPr marL="3429000" indent="-228600" eaLnBrk="0" fontAlgn="base" hangingPunct="0">
              <a:spcBef>
                <a:spcPct val="0"/>
              </a:spcBef>
              <a:spcAft>
                <a:spcPct val="0"/>
              </a:spcAft>
              <a:defRPr kumimoji="1" sz="2400">
                <a:solidFill>
                  <a:schemeClr val="tx1"/>
                </a:solidFill>
                <a:latin typeface="Arial" charset="0"/>
                <a:ea typeface="ＭＳ Ｐゴシック" pitchFamily="50" charset="-128"/>
              </a:defRPr>
            </a:lvl8pPr>
            <a:lvl9pPr marL="3886200" indent="-228600" eaLnBrk="0" fontAlgn="base" hangingPunct="0">
              <a:spcBef>
                <a:spcPct val="0"/>
              </a:spcBef>
              <a:spcAft>
                <a:spcPct val="0"/>
              </a:spcAft>
              <a:defRPr kumimoji="1" sz="2400">
                <a:solidFill>
                  <a:schemeClr val="tx1"/>
                </a:solidFill>
                <a:latin typeface="Arial" charset="0"/>
                <a:ea typeface="ＭＳ Ｐゴシック" pitchFamily="50" charset="-128"/>
              </a:defRPr>
            </a:lvl9pPr>
          </a:lstStyle>
          <a:p>
            <a:pPr eaLnBrk="1" hangingPunct="1">
              <a:spcBef>
                <a:spcPct val="50000"/>
              </a:spcBef>
            </a:pPr>
            <a:r>
              <a:rPr lang="ja-JP" altLang="en-US" sz="1748" b="1" dirty="0">
                <a:solidFill>
                  <a:srgbClr val="000000"/>
                </a:solidFill>
              </a:rPr>
              <a:t>事故の型</a:t>
            </a:r>
          </a:p>
        </p:txBody>
      </p:sp>
      <p:sp>
        <p:nvSpPr>
          <p:cNvPr id="68633" name="Text Box 25"/>
          <p:cNvSpPr txBox="1">
            <a:spLocks noChangeArrowheads="1"/>
          </p:cNvSpPr>
          <p:nvPr/>
        </p:nvSpPr>
        <p:spPr bwMode="auto">
          <a:xfrm>
            <a:off x="7263235" y="3885379"/>
            <a:ext cx="769436" cy="3698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sz="2400">
                <a:solidFill>
                  <a:schemeClr val="tx1"/>
                </a:solidFill>
                <a:latin typeface="Arial" charset="0"/>
                <a:ea typeface="ＭＳ Ｐゴシック" pitchFamily="50" charset="-128"/>
              </a:defRPr>
            </a:lvl1pPr>
            <a:lvl2pPr marL="742950" indent="-285750" eaLnBrk="0" hangingPunct="0">
              <a:defRPr kumimoji="1" sz="2400">
                <a:solidFill>
                  <a:schemeClr val="tx1"/>
                </a:solidFill>
                <a:latin typeface="Arial" charset="0"/>
                <a:ea typeface="ＭＳ Ｐゴシック" pitchFamily="50" charset="-128"/>
              </a:defRPr>
            </a:lvl2pPr>
            <a:lvl3pPr marL="1143000" indent="-228600" eaLnBrk="0" hangingPunct="0">
              <a:defRPr kumimoji="1" sz="2400">
                <a:solidFill>
                  <a:schemeClr val="tx1"/>
                </a:solidFill>
                <a:latin typeface="Arial" charset="0"/>
                <a:ea typeface="ＭＳ Ｐゴシック" pitchFamily="50" charset="-128"/>
              </a:defRPr>
            </a:lvl3pPr>
            <a:lvl4pPr marL="1600200" indent="-228600" eaLnBrk="0" hangingPunct="0">
              <a:defRPr kumimoji="1" sz="2400">
                <a:solidFill>
                  <a:schemeClr val="tx1"/>
                </a:solidFill>
                <a:latin typeface="Arial" charset="0"/>
                <a:ea typeface="ＭＳ Ｐゴシック" pitchFamily="50" charset="-128"/>
              </a:defRPr>
            </a:lvl4pPr>
            <a:lvl5pPr marL="2057400" indent="-228600" eaLnBrk="0" hangingPunct="0">
              <a:defRPr kumimoji="1" sz="2400">
                <a:solidFill>
                  <a:schemeClr val="tx1"/>
                </a:solidFill>
                <a:latin typeface="Arial" charset="0"/>
                <a:ea typeface="ＭＳ Ｐゴシック" pitchFamily="50" charset="-128"/>
              </a:defRPr>
            </a:lvl5pPr>
            <a:lvl6pPr marL="2514600" indent="-228600" eaLnBrk="0" fontAlgn="base" hangingPunct="0">
              <a:spcBef>
                <a:spcPct val="0"/>
              </a:spcBef>
              <a:spcAft>
                <a:spcPct val="0"/>
              </a:spcAft>
              <a:defRPr kumimoji="1" sz="2400">
                <a:solidFill>
                  <a:schemeClr val="tx1"/>
                </a:solidFill>
                <a:latin typeface="Arial" charset="0"/>
                <a:ea typeface="ＭＳ Ｐゴシック" pitchFamily="50" charset="-128"/>
              </a:defRPr>
            </a:lvl6pPr>
            <a:lvl7pPr marL="2971800" indent="-228600" eaLnBrk="0" fontAlgn="base" hangingPunct="0">
              <a:spcBef>
                <a:spcPct val="0"/>
              </a:spcBef>
              <a:spcAft>
                <a:spcPct val="0"/>
              </a:spcAft>
              <a:defRPr kumimoji="1" sz="2400">
                <a:solidFill>
                  <a:schemeClr val="tx1"/>
                </a:solidFill>
                <a:latin typeface="Arial" charset="0"/>
                <a:ea typeface="ＭＳ Ｐゴシック" pitchFamily="50" charset="-128"/>
              </a:defRPr>
            </a:lvl7pPr>
            <a:lvl8pPr marL="3429000" indent="-228600" eaLnBrk="0" fontAlgn="base" hangingPunct="0">
              <a:spcBef>
                <a:spcPct val="0"/>
              </a:spcBef>
              <a:spcAft>
                <a:spcPct val="0"/>
              </a:spcAft>
              <a:defRPr kumimoji="1" sz="2400">
                <a:solidFill>
                  <a:schemeClr val="tx1"/>
                </a:solidFill>
                <a:latin typeface="Arial" charset="0"/>
                <a:ea typeface="ＭＳ Ｐゴシック" pitchFamily="50" charset="-128"/>
              </a:defRPr>
            </a:lvl8pPr>
            <a:lvl9pPr marL="3886200" indent="-228600" eaLnBrk="0" fontAlgn="base" hangingPunct="0">
              <a:spcBef>
                <a:spcPct val="0"/>
              </a:spcBef>
              <a:spcAft>
                <a:spcPct val="0"/>
              </a:spcAft>
              <a:defRPr kumimoji="1" sz="2400">
                <a:solidFill>
                  <a:schemeClr val="tx1"/>
                </a:solidFill>
                <a:latin typeface="Arial" charset="0"/>
                <a:ea typeface="ＭＳ Ｐゴシック" pitchFamily="50" charset="-128"/>
              </a:defRPr>
            </a:lvl9pPr>
          </a:lstStyle>
          <a:p>
            <a:pPr eaLnBrk="1" hangingPunct="1">
              <a:spcBef>
                <a:spcPct val="50000"/>
              </a:spcBef>
            </a:pPr>
            <a:r>
              <a:rPr lang="ja-JP" altLang="en-US" sz="1748" b="1" dirty="0">
                <a:solidFill>
                  <a:srgbClr val="000000"/>
                </a:solidFill>
              </a:rPr>
              <a:t>接触</a:t>
            </a:r>
          </a:p>
        </p:txBody>
      </p:sp>
      <p:cxnSp>
        <p:nvCxnSpPr>
          <p:cNvPr id="68634" name="AutoShape 26"/>
          <p:cNvCxnSpPr>
            <a:cxnSpLocks noChangeShapeType="1"/>
          </p:cNvCxnSpPr>
          <p:nvPr/>
        </p:nvCxnSpPr>
        <p:spPr bwMode="auto">
          <a:xfrm flipV="1">
            <a:off x="7849227" y="3885386"/>
            <a:ext cx="615" cy="760688"/>
          </a:xfrm>
          <a:prstGeom prst="straightConnector1">
            <a:avLst/>
          </a:prstGeom>
          <a:noFill/>
          <a:ln w="28575">
            <a:solidFill>
              <a:srgbClr val="FF0000"/>
            </a:solidFill>
            <a:round/>
            <a:headEnd/>
            <a:tailEnd type="triangle" w="med" len="med"/>
          </a:ln>
          <a:extLst>
            <a:ext uri="{909E8E84-426E-40DD-AFC4-6F175D3DCCD1}">
              <a14:hiddenFill xmlns:a14="http://schemas.microsoft.com/office/drawing/2010/main">
                <a:noFill/>
              </a14:hiddenFill>
            </a:ext>
          </a:extLst>
        </p:spPr>
      </p:cxnSp>
      <p:sp>
        <p:nvSpPr>
          <p:cNvPr id="677915" name="Text Box 27"/>
          <p:cNvSpPr txBox="1">
            <a:spLocks noChangeArrowheads="1"/>
          </p:cNvSpPr>
          <p:nvPr/>
        </p:nvSpPr>
        <p:spPr bwMode="auto">
          <a:xfrm>
            <a:off x="4889658" y="4689599"/>
            <a:ext cx="2098600" cy="383107"/>
          </a:xfrm>
          <a:prstGeom prst="rect">
            <a:avLst/>
          </a:prstGeom>
          <a:noFill/>
          <a:ln w="9525">
            <a:noFill/>
            <a:miter lim="800000"/>
            <a:headEnd/>
            <a:tailEnd/>
          </a:ln>
          <a:effectLst/>
        </p:spPr>
        <p:txBody>
          <a:bodyPr>
            <a:spAutoFit/>
          </a:bodyPr>
          <a:lstStyle/>
          <a:p>
            <a:pPr>
              <a:spcBef>
                <a:spcPct val="50000"/>
              </a:spcBef>
              <a:defRPr/>
            </a:pPr>
            <a:r>
              <a:rPr lang="ja-JP" altLang="en-US" sz="1832" b="1" dirty="0">
                <a:solidFill>
                  <a:prstClr val="black"/>
                </a:solidFill>
              </a:rPr>
              <a:t>（第三者を含む）</a:t>
            </a:r>
          </a:p>
        </p:txBody>
      </p:sp>
      <p:sp>
        <p:nvSpPr>
          <p:cNvPr id="677916" name="Rectangle 28"/>
          <p:cNvSpPr>
            <a:spLocks noChangeArrowheads="1"/>
          </p:cNvSpPr>
          <p:nvPr/>
        </p:nvSpPr>
        <p:spPr bwMode="auto">
          <a:xfrm>
            <a:off x="4005736" y="4039108"/>
            <a:ext cx="1557496" cy="383107"/>
          </a:xfrm>
          <a:prstGeom prst="rect">
            <a:avLst/>
          </a:prstGeom>
          <a:noFill/>
          <a:ln w="9525">
            <a:noFill/>
            <a:miter lim="800000"/>
            <a:headEnd/>
            <a:tailEnd/>
          </a:ln>
          <a:effectLst/>
        </p:spPr>
        <p:txBody>
          <a:bodyPr wrap="none">
            <a:spAutoFit/>
          </a:bodyPr>
          <a:lstStyle/>
          <a:p>
            <a:pPr>
              <a:defRPr/>
            </a:pPr>
            <a:r>
              <a:rPr lang="ja-JP" altLang="en-US" sz="1832" b="1" dirty="0">
                <a:solidFill>
                  <a:prstClr val="black"/>
                </a:solidFill>
              </a:rPr>
              <a:t>（直接原因）　</a:t>
            </a:r>
          </a:p>
        </p:txBody>
      </p:sp>
      <p:sp>
        <p:nvSpPr>
          <p:cNvPr id="68638" name="AutoShape 30"/>
          <p:cNvSpPr>
            <a:spLocks/>
          </p:cNvSpPr>
          <p:nvPr/>
        </p:nvSpPr>
        <p:spPr bwMode="auto">
          <a:xfrm>
            <a:off x="3809349" y="3758387"/>
            <a:ext cx="279094" cy="840365"/>
          </a:xfrm>
          <a:prstGeom prst="rightBrace">
            <a:avLst>
              <a:gd name="adj1" fmla="val 25092"/>
              <a:gd name="adj2" fmla="val 50000"/>
            </a:avLst>
          </a:pr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ja-JP" altLang="ja-JP" sz="1832">
              <a:solidFill>
                <a:prstClr val="black"/>
              </a:solidFill>
            </a:endParaRPr>
          </a:p>
        </p:txBody>
      </p:sp>
      <p:sp>
        <p:nvSpPr>
          <p:cNvPr id="33" name="Rectangle 2"/>
          <p:cNvSpPr txBox="1">
            <a:spLocks noGrp="1" noRot="1" noChangeArrowheads="1"/>
          </p:cNvSpPr>
          <p:nvPr>
            <p:ph type="title"/>
          </p:nvPr>
        </p:nvSpPr>
        <p:spPr>
          <a:xfrm>
            <a:off x="720000" y="720000"/>
            <a:ext cx="7920000" cy="720000"/>
          </a:xfrm>
          <a:prstGeom prst="rect">
            <a:avLst/>
          </a:prstGeom>
          <a:solidFill>
            <a:srgbClr val="FFFF00"/>
          </a:solidFill>
          <a:ln w="38100">
            <a:solidFill>
              <a:schemeClr val="tx1"/>
            </a:solidFill>
          </a:ln>
        </p:spPr>
        <p:txBody>
          <a:bodyPr vert="horz" lIns="88817" tIns="44408" rIns="88817" bIns="44408" rtlCol="0" anchor="ctr">
            <a:normAutofit/>
          </a:bodyPr>
          <a:lstStyle>
            <a:lvl1pPr algn="ctr" defTabSz="914400" rtl="0" eaLnBrk="1" latinLnBrk="0" hangingPunct="1">
              <a:spcBef>
                <a:spcPct val="0"/>
              </a:spcBef>
              <a:buNone/>
              <a:defRPr kumimoji="1" sz="4400" kern="1200">
                <a:solidFill>
                  <a:srgbClr val="FFFFFF"/>
                </a:solidFill>
                <a:latin typeface="+mj-lt"/>
                <a:ea typeface="+mj-ea"/>
                <a:cs typeface="+mj-cs"/>
              </a:defRPr>
            </a:lvl1pPr>
            <a:lvl2pPr eaLnBrk="1" hangingPunct="1">
              <a:defRPr kumimoji="1">
                <a:solidFill>
                  <a:schemeClr val="tx2"/>
                </a:solidFill>
              </a:defRPr>
            </a:lvl2pPr>
            <a:lvl3pPr eaLnBrk="1" hangingPunct="1">
              <a:defRPr kumimoji="1">
                <a:solidFill>
                  <a:schemeClr val="tx2"/>
                </a:solidFill>
              </a:defRPr>
            </a:lvl3pPr>
            <a:lvl4pPr eaLnBrk="1" hangingPunct="1">
              <a:defRPr kumimoji="1">
                <a:solidFill>
                  <a:schemeClr val="tx2"/>
                </a:solidFill>
              </a:defRPr>
            </a:lvl4pPr>
            <a:lvl5pPr eaLnBrk="1" hangingPunct="1">
              <a:defRPr kumimoji="1">
                <a:solidFill>
                  <a:schemeClr val="tx2"/>
                </a:solidFill>
              </a:defRPr>
            </a:lvl5pPr>
            <a:lvl6pPr eaLnBrk="1" hangingPunct="1">
              <a:defRPr kumimoji="1">
                <a:solidFill>
                  <a:schemeClr val="tx2"/>
                </a:solidFill>
              </a:defRPr>
            </a:lvl6pPr>
            <a:lvl7pPr eaLnBrk="1" hangingPunct="1">
              <a:defRPr kumimoji="1">
                <a:solidFill>
                  <a:schemeClr val="tx2"/>
                </a:solidFill>
              </a:defRPr>
            </a:lvl7pPr>
            <a:lvl8pPr eaLnBrk="1" hangingPunct="1">
              <a:defRPr kumimoji="1">
                <a:solidFill>
                  <a:schemeClr val="tx2"/>
                </a:solidFill>
              </a:defRPr>
            </a:lvl8pPr>
            <a:lvl9pPr eaLnBrk="1" hangingPunct="1">
              <a:defRPr kumimoji="1">
                <a:solidFill>
                  <a:schemeClr val="tx2"/>
                </a:solidFill>
              </a:defRPr>
            </a:lvl9pPr>
          </a:lstStyle>
          <a:p>
            <a:r>
              <a:rPr lang="en-US" altLang="ja-JP" sz="3200" b="1" dirty="0">
                <a:solidFill>
                  <a:prstClr val="black"/>
                </a:solidFill>
                <a:latin typeface="+mj-ea"/>
              </a:rPr>
              <a:t>Ⅴ</a:t>
            </a:r>
            <a:r>
              <a:rPr lang="ja-JP" altLang="en-US" sz="3200" b="1" dirty="0">
                <a:solidFill>
                  <a:prstClr val="black"/>
                </a:solidFill>
                <a:latin typeface="+mj-ea"/>
              </a:rPr>
              <a:t>　労働災害発生のしくみを理解</a:t>
            </a:r>
          </a:p>
        </p:txBody>
      </p:sp>
      <p:sp>
        <p:nvSpPr>
          <p:cNvPr id="31" name="雲形吹き出し 30"/>
          <p:cNvSpPr/>
          <p:nvPr/>
        </p:nvSpPr>
        <p:spPr>
          <a:xfrm>
            <a:off x="443346" y="5902108"/>
            <a:ext cx="7744691" cy="900546"/>
          </a:xfrm>
          <a:prstGeom prst="cloudCallout">
            <a:avLst>
              <a:gd name="adj1" fmla="val 43550"/>
              <a:gd name="adj2" fmla="val 69393"/>
            </a:avLst>
          </a:prstGeom>
        </p:spPr>
        <p:style>
          <a:lnRef idx="1">
            <a:schemeClr val="accent3"/>
          </a:lnRef>
          <a:fillRef idx="2">
            <a:schemeClr val="accent3"/>
          </a:fillRef>
          <a:effectRef idx="1">
            <a:schemeClr val="accent3"/>
          </a:effectRef>
          <a:fontRef idx="minor">
            <a:schemeClr val="dk1"/>
          </a:fontRef>
        </p:style>
        <p:txBody>
          <a:bodyPr rtlCol="0" anchor="ctr"/>
          <a:lstStyle/>
          <a:p>
            <a:pPr algn="ctr"/>
            <a:endParaRPr lang="ja-JP" altLang="en-US"/>
          </a:p>
        </p:txBody>
      </p:sp>
      <p:pic>
        <p:nvPicPr>
          <p:cNvPr id="32" name="図 3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884044" y="6409732"/>
            <a:ext cx="987320" cy="844329"/>
          </a:xfrm>
          <a:prstGeom prst="rect">
            <a:avLst/>
          </a:prstGeom>
        </p:spPr>
      </p:pic>
      <p:sp>
        <p:nvSpPr>
          <p:cNvPr id="2" name="Text Box 29"/>
          <p:cNvSpPr txBox="1">
            <a:spLocks noChangeArrowheads="1"/>
          </p:cNvSpPr>
          <p:nvPr/>
        </p:nvSpPr>
        <p:spPr bwMode="auto">
          <a:xfrm>
            <a:off x="706423" y="6137637"/>
            <a:ext cx="7661722" cy="461665"/>
          </a:xfrm>
          <a:prstGeom prst="rect">
            <a:avLst/>
          </a:prstGeom>
          <a:noFill/>
          <a:ln w="9525">
            <a:noFill/>
            <a:miter lim="800000"/>
            <a:headEnd/>
            <a:tailEnd/>
          </a:ln>
          <a:effectLst/>
        </p:spPr>
        <p:txBody>
          <a:bodyPr wrap="square">
            <a:spAutoFit/>
          </a:bodyPr>
          <a:lstStyle/>
          <a:p>
            <a:pPr>
              <a:spcBef>
                <a:spcPct val="50000"/>
              </a:spcBef>
              <a:defRPr/>
            </a:pPr>
            <a:r>
              <a:rPr lang="ja-JP" altLang="en-US" sz="2400" b="1" dirty="0">
                <a:solidFill>
                  <a:prstClr val="black"/>
                </a:solidFill>
              </a:rPr>
              <a:t>不安全状態及び不安全行動が災害</a:t>
            </a:r>
            <a:r>
              <a:rPr lang="ja-JP" altLang="en-US" sz="2400" b="1" dirty="0" smtClean="0">
                <a:solidFill>
                  <a:prstClr val="black"/>
                </a:solidFill>
              </a:rPr>
              <a:t>ポテンシャルだよ。</a:t>
            </a:r>
            <a:r>
              <a:rPr lang="ja-JP" altLang="en-US" sz="2400" dirty="0" smtClean="0">
                <a:solidFill>
                  <a:prstClr val="black"/>
                </a:solidFill>
              </a:rPr>
              <a:t> </a:t>
            </a:r>
            <a:endParaRPr lang="ja-JP" altLang="en-US" sz="2400" dirty="0">
              <a:solidFill>
                <a:prstClr val="black"/>
              </a:solidFill>
            </a:endParaRPr>
          </a:p>
        </p:txBody>
      </p:sp>
    </p:spTree>
    <p:extLst>
      <p:ext uri="{BB962C8B-B14F-4D97-AF65-F5344CB8AC3E}">
        <p14:creationId xmlns:p14="http://schemas.microsoft.com/office/powerpoint/2010/main" val="396848033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図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242281" y="5831174"/>
            <a:ext cx="1564171" cy="1337636"/>
          </a:xfrm>
          <a:prstGeom prst="rect">
            <a:avLst/>
          </a:prstGeom>
        </p:spPr>
      </p:pic>
      <p:sp>
        <p:nvSpPr>
          <p:cNvPr id="8" name="雲形吹き出し 7"/>
          <p:cNvSpPr/>
          <p:nvPr/>
        </p:nvSpPr>
        <p:spPr>
          <a:xfrm>
            <a:off x="720000" y="5760000"/>
            <a:ext cx="6691756" cy="957115"/>
          </a:xfrm>
          <a:prstGeom prst="cloudCallout">
            <a:avLst>
              <a:gd name="adj1" fmla="val 47549"/>
              <a:gd name="adj2" fmla="val 46880"/>
            </a:avLst>
          </a:prstGeom>
        </p:spPr>
        <p:style>
          <a:lnRef idx="1">
            <a:schemeClr val="accent3"/>
          </a:lnRef>
          <a:fillRef idx="2">
            <a:schemeClr val="accent3"/>
          </a:fillRef>
          <a:effectRef idx="1">
            <a:schemeClr val="accent3"/>
          </a:effectRef>
          <a:fontRef idx="minor">
            <a:schemeClr val="dk1"/>
          </a:fontRef>
        </p:style>
        <p:txBody>
          <a:bodyPr rtlCol="0" anchor="ctr"/>
          <a:lstStyle/>
          <a:p>
            <a:pPr algn="ctr"/>
            <a:endParaRPr lang="ja-JP" altLang="en-US"/>
          </a:p>
        </p:txBody>
      </p:sp>
      <p:sp>
        <p:nvSpPr>
          <p:cNvPr id="10243" name="Rectangle 3"/>
          <p:cNvSpPr>
            <a:spLocks noGrp="1" noChangeArrowheads="1"/>
          </p:cNvSpPr>
          <p:nvPr>
            <p:ph idx="4294967295"/>
          </p:nvPr>
        </p:nvSpPr>
        <p:spPr>
          <a:xfrm>
            <a:off x="855220" y="5988820"/>
            <a:ext cx="6548172" cy="479685"/>
          </a:xfrm>
        </p:spPr>
        <p:txBody>
          <a:bodyPr>
            <a:noAutofit/>
          </a:bodyPr>
          <a:lstStyle/>
          <a:p>
            <a:pPr marL="0" indent="0" algn="ctr">
              <a:lnSpc>
                <a:spcPct val="120000"/>
              </a:lnSpc>
              <a:buNone/>
            </a:pPr>
            <a:r>
              <a:rPr lang="ja-JP" altLang="en-US" sz="2400" b="1" dirty="0">
                <a:solidFill>
                  <a:schemeClr val="tx1"/>
                </a:solidFill>
                <a:latin typeface="+mn-ea"/>
              </a:rPr>
              <a:t>「敵を知り己を</a:t>
            </a:r>
            <a:r>
              <a:rPr lang="ja-JP" altLang="en-US" sz="2400" b="1" dirty="0" smtClean="0">
                <a:solidFill>
                  <a:schemeClr val="tx1"/>
                </a:solidFill>
                <a:latin typeface="+mn-ea"/>
              </a:rPr>
              <a:t>知れば，百戦</a:t>
            </a:r>
            <a:r>
              <a:rPr lang="ja-JP" altLang="en-US" sz="2400" b="1" dirty="0">
                <a:solidFill>
                  <a:schemeClr val="tx1"/>
                </a:solidFill>
                <a:latin typeface="+mn-ea"/>
              </a:rPr>
              <a:t>百勝危うからず」　</a:t>
            </a:r>
            <a:endParaRPr lang="en-US" altLang="ja-JP" sz="2400" b="1" dirty="0">
              <a:solidFill>
                <a:schemeClr val="tx1"/>
              </a:solidFill>
              <a:latin typeface="+mn-ea"/>
            </a:endParaRPr>
          </a:p>
        </p:txBody>
      </p:sp>
      <p:sp>
        <p:nvSpPr>
          <p:cNvPr id="6" name="Rectangle 2"/>
          <p:cNvSpPr txBox="1">
            <a:spLocks noGrp="1" noRot="1" noChangeArrowheads="1"/>
          </p:cNvSpPr>
          <p:nvPr>
            <p:ph type="title"/>
          </p:nvPr>
        </p:nvSpPr>
        <p:spPr>
          <a:xfrm>
            <a:off x="720000" y="720000"/>
            <a:ext cx="7920000" cy="720000"/>
          </a:xfrm>
          <a:prstGeom prst="rect">
            <a:avLst/>
          </a:prstGeom>
          <a:solidFill>
            <a:srgbClr val="FFFF00"/>
          </a:solidFill>
          <a:ln w="38100">
            <a:solidFill>
              <a:schemeClr val="tx1"/>
            </a:solidFill>
          </a:ln>
        </p:spPr>
        <p:txBody>
          <a:bodyPr vert="horz" lIns="88817" tIns="44408" rIns="88817" bIns="44408" rtlCol="0" anchor="ctr">
            <a:normAutofit/>
          </a:bodyPr>
          <a:lstStyle>
            <a:lvl1pPr algn="ctr" defTabSz="914400" rtl="0" eaLnBrk="1" latinLnBrk="0" hangingPunct="1">
              <a:spcBef>
                <a:spcPct val="0"/>
              </a:spcBef>
              <a:buNone/>
              <a:defRPr kumimoji="1" sz="4400" kern="1200">
                <a:solidFill>
                  <a:srgbClr val="FFFFFF"/>
                </a:solidFill>
                <a:latin typeface="+mj-lt"/>
                <a:ea typeface="+mj-ea"/>
                <a:cs typeface="+mj-cs"/>
              </a:defRPr>
            </a:lvl1pPr>
            <a:lvl2pPr eaLnBrk="1" hangingPunct="1">
              <a:defRPr kumimoji="1">
                <a:solidFill>
                  <a:schemeClr val="tx2"/>
                </a:solidFill>
              </a:defRPr>
            </a:lvl2pPr>
            <a:lvl3pPr eaLnBrk="1" hangingPunct="1">
              <a:defRPr kumimoji="1">
                <a:solidFill>
                  <a:schemeClr val="tx2"/>
                </a:solidFill>
              </a:defRPr>
            </a:lvl3pPr>
            <a:lvl4pPr eaLnBrk="1" hangingPunct="1">
              <a:defRPr kumimoji="1">
                <a:solidFill>
                  <a:schemeClr val="tx2"/>
                </a:solidFill>
              </a:defRPr>
            </a:lvl4pPr>
            <a:lvl5pPr eaLnBrk="1" hangingPunct="1">
              <a:defRPr kumimoji="1">
                <a:solidFill>
                  <a:schemeClr val="tx2"/>
                </a:solidFill>
              </a:defRPr>
            </a:lvl5pPr>
            <a:lvl6pPr eaLnBrk="1" hangingPunct="1">
              <a:defRPr kumimoji="1">
                <a:solidFill>
                  <a:schemeClr val="tx2"/>
                </a:solidFill>
              </a:defRPr>
            </a:lvl6pPr>
            <a:lvl7pPr eaLnBrk="1" hangingPunct="1">
              <a:defRPr kumimoji="1">
                <a:solidFill>
                  <a:schemeClr val="tx2"/>
                </a:solidFill>
              </a:defRPr>
            </a:lvl7pPr>
            <a:lvl8pPr eaLnBrk="1" hangingPunct="1">
              <a:defRPr kumimoji="1">
                <a:solidFill>
                  <a:schemeClr val="tx2"/>
                </a:solidFill>
              </a:defRPr>
            </a:lvl8pPr>
            <a:lvl9pPr eaLnBrk="1" hangingPunct="1">
              <a:defRPr kumimoji="1">
                <a:solidFill>
                  <a:schemeClr val="tx2"/>
                </a:solidFill>
              </a:defRPr>
            </a:lvl9pPr>
          </a:lstStyle>
          <a:p>
            <a:r>
              <a:rPr lang="en-US" altLang="ja-JP" sz="3200" b="1" dirty="0" smtClean="0">
                <a:solidFill>
                  <a:prstClr val="black"/>
                </a:solidFill>
              </a:rPr>
              <a:t>Ⅵ</a:t>
            </a:r>
            <a:r>
              <a:rPr lang="ja-JP" altLang="en-US" sz="3200" b="1" dirty="0">
                <a:solidFill>
                  <a:prstClr val="black"/>
                </a:solidFill>
              </a:rPr>
              <a:t>　災害発生原因・災害分析を把握</a:t>
            </a:r>
          </a:p>
        </p:txBody>
      </p:sp>
      <p:sp>
        <p:nvSpPr>
          <p:cNvPr id="7" name="対角する 2 つの角を切り取った四角形 6"/>
          <p:cNvSpPr/>
          <p:nvPr/>
        </p:nvSpPr>
        <p:spPr>
          <a:xfrm>
            <a:off x="720000" y="2160000"/>
            <a:ext cx="7920000" cy="3240000"/>
          </a:xfrm>
          <a:prstGeom prst="snip2Diag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endParaRPr lang="ja-JP" altLang="en-US" sz="1832"/>
          </a:p>
        </p:txBody>
      </p:sp>
      <p:sp>
        <p:nvSpPr>
          <p:cNvPr id="10" name="Rectangle 3"/>
          <p:cNvSpPr txBox="1">
            <a:spLocks noRot="1" noChangeArrowheads="1"/>
          </p:cNvSpPr>
          <p:nvPr/>
        </p:nvSpPr>
        <p:spPr>
          <a:xfrm>
            <a:off x="914400" y="2427094"/>
            <a:ext cx="7437120" cy="2880000"/>
          </a:xfrm>
          <a:prstGeom prst="rect">
            <a:avLst/>
          </a:prstGeom>
          <a:noFill/>
          <a:ln>
            <a:noFill/>
          </a:ln>
        </p:spPr>
        <p:style>
          <a:lnRef idx="1">
            <a:schemeClr val="accent5"/>
          </a:lnRef>
          <a:fillRef idx="2">
            <a:schemeClr val="accent5"/>
          </a:fillRef>
          <a:effectRef idx="1">
            <a:schemeClr val="accent5"/>
          </a:effectRef>
          <a:fontRef idx="minor">
            <a:schemeClr val="dk1"/>
          </a:fontRef>
        </p:style>
        <p:txBody>
          <a:bodyPr vert="horz" lIns="91440" tIns="45720" rIns="91440" bIns="45720" rtlCol="0">
            <a:normAutofit/>
          </a:bodyPr>
          <a:lstStyle>
            <a:lvl1pPr marL="266456" indent="-266456" algn="l" defTabSz="888186" rtl="0" eaLnBrk="1" latinLnBrk="0" hangingPunct="1">
              <a:spcBef>
                <a:spcPct val="20000"/>
              </a:spcBef>
              <a:buClr>
                <a:schemeClr val="accent1"/>
              </a:buClr>
              <a:buSzPct val="100000"/>
              <a:buFont typeface="Symbol" pitchFamily="18" charset="2"/>
              <a:buChar char=""/>
              <a:defRPr kumimoji="1" sz="2332" kern="1200">
                <a:solidFill>
                  <a:schemeClr val="tx2"/>
                </a:solidFill>
                <a:latin typeface="+mn-lt"/>
                <a:ea typeface="+mn-ea"/>
                <a:cs typeface="+mn-cs"/>
              </a:defRPr>
            </a:lvl1pPr>
            <a:lvl2pPr marL="559743" indent="-266456" algn="l" defTabSz="888186" rtl="0" eaLnBrk="1" latinLnBrk="0" hangingPunct="1">
              <a:spcBef>
                <a:spcPct val="20000"/>
              </a:spcBef>
              <a:buClr>
                <a:schemeClr val="accent1"/>
              </a:buClr>
              <a:buSzPct val="100000"/>
              <a:buFont typeface="Symbol" pitchFamily="18" charset="2"/>
              <a:buChar char=""/>
              <a:defRPr kumimoji="1" sz="2138" kern="1200">
                <a:solidFill>
                  <a:schemeClr val="tx2"/>
                </a:solidFill>
                <a:latin typeface="+mn-lt"/>
                <a:ea typeface="+mn-ea"/>
                <a:cs typeface="+mn-cs"/>
              </a:defRPr>
            </a:lvl2pPr>
            <a:lvl3pPr marL="831134" indent="-222046" algn="l" defTabSz="888186" rtl="0" eaLnBrk="1" latinLnBrk="0" hangingPunct="1">
              <a:spcBef>
                <a:spcPct val="20000"/>
              </a:spcBef>
              <a:buClr>
                <a:schemeClr val="accent1"/>
              </a:buClr>
              <a:buSzPct val="100000"/>
              <a:buFont typeface="Symbol" pitchFamily="18" charset="2"/>
              <a:buChar char=""/>
              <a:defRPr kumimoji="1" sz="1943" kern="1200">
                <a:solidFill>
                  <a:schemeClr val="tx2"/>
                </a:solidFill>
                <a:latin typeface="+mn-lt"/>
                <a:ea typeface="+mn-ea"/>
                <a:cs typeface="+mn-cs"/>
              </a:defRPr>
            </a:lvl3pPr>
            <a:lvl4pPr marL="1110232" indent="-222046" algn="l" defTabSz="888186" rtl="0" eaLnBrk="1" latinLnBrk="0" hangingPunct="1">
              <a:spcBef>
                <a:spcPct val="20000"/>
              </a:spcBef>
              <a:buClr>
                <a:schemeClr val="accent1"/>
              </a:buClr>
              <a:buSzPct val="100000"/>
              <a:buFont typeface="Symbol" pitchFamily="18" charset="2"/>
              <a:buChar char=""/>
              <a:defRPr kumimoji="1" sz="1748" kern="1200">
                <a:solidFill>
                  <a:schemeClr val="tx2"/>
                </a:solidFill>
                <a:latin typeface="+mn-lt"/>
                <a:ea typeface="+mn-ea"/>
                <a:cs typeface="+mn-cs"/>
              </a:defRPr>
            </a:lvl4pPr>
            <a:lvl5pPr marL="1421098" indent="-222046" algn="l" defTabSz="888186" rtl="0" eaLnBrk="1" latinLnBrk="0" hangingPunct="1">
              <a:spcBef>
                <a:spcPct val="20000"/>
              </a:spcBef>
              <a:buClr>
                <a:schemeClr val="accent1"/>
              </a:buClr>
              <a:buSzPct val="100000"/>
              <a:buFont typeface="Symbol" pitchFamily="18" charset="2"/>
              <a:buChar char=""/>
              <a:defRPr kumimoji="1" sz="1554" kern="1200">
                <a:solidFill>
                  <a:schemeClr val="tx2"/>
                </a:solidFill>
                <a:latin typeface="+mn-lt"/>
                <a:ea typeface="+mn-ea"/>
                <a:cs typeface="+mn-cs"/>
              </a:defRPr>
            </a:lvl5pPr>
            <a:lvl6pPr marL="1731963" indent="-222046" algn="l" defTabSz="888186" rtl="0" eaLnBrk="1" latinLnBrk="0" hangingPunct="1">
              <a:spcBef>
                <a:spcPts val="373"/>
              </a:spcBef>
              <a:buClr>
                <a:schemeClr val="accent1"/>
              </a:buClr>
              <a:buFont typeface="Symbol" pitchFamily="18" charset="2"/>
              <a:buChar char="*"/>
              <a:defRPr kumimoji="1" sz="1359" kern="1200">
                <a:solidFill>
                  <a:schemeClr val="tx2"/>
                </a:solidFill>
                <a:latin typeface="+mn-lt"/>
                <a:ea typeface="+mn-ea"/>
                <a:cs typeface="+mn-cs"/>
              </a:defRPr>
            </a:lvl6pPr>
            <a:lvl7pPr marL="2042828" indent="-222046" algn="l" defTabSz="888186" rtl="0" eaLnBrk="1" latinLnBrk="0" hangingPunct="1">
              <a:spcBef>
                <a:spcPts val="373"/>
              </a:spcBef>
              <a:buClr>
                <a:schemeClr val="accent1"/>
              </a:buClr>
              <a:buFont typeface="Symbol" pitchFamily="18" charset="2"/>
              <a:buChar char="*"/>
              <a:defRPr kumimoji="1" sz="1359" kern="1200">
                <a:solidFill>
                  <a:schemeClr val="tx2"/>
                </a:solidFill>
                <a:latin typeface="+mn-lt"/>
                <a:ea typeface="+mn-ea"/>
                <a:cs typeface="+mn-cs"/>
              </a:defRPr>
            </a:lvl7pPr>
            <a:lvl8pPr marL="2353693" indent="-222046" algn="l" defTabSz="888186" rtl="0" eaLnBrk="1" latinLnBrk="0" hangingPunct="1">
              <a:spcBef>
                <a:spcPts val="373"/>
              </a:spcBef>
              <a:buClr>
                <a:schemeClr val="accent1"/>
              </a:buClr>
              <a:buFont typeface="Symbol" pitchFamily="18" charset="2"/>
              <a:buChar char="*"/>
              <a:defRPr kumimoji="1" sz="1359" kern="1200">
                <a:solidFill>
                  <a:schemeClr val="tx2"/>
                </a:solidFill>
                <a:latin typeface="+mn-lt"/>
                <a:ea typeface="+mn-ea"/>
                <a:cs typeface="+mn-cs"/>
              </a:defRPr>
            </a:lvl8pPr>
            <a:lvl9pPr marL="2664559" indent="-222046" algn="l" defTabSz="888186" rtl="0" eaLnBrk="1" latinLnBrk="0" hangingPunct="1">
              <a:spcBef>
                <a:spcPts val="373"/>
              </a:spcBef>
              <a:buClr>
                <a:schemeClr val="accent1"/>
              </a:buClr>
              <a:buFont typeface="Symbol" pitchFamily="18" charset="2"/>
              <a:buChar char="*"/>
              <a:defRPr kumimoji="1" sz="1359" kern="1200">
                <a:solidFill>
                  <a:schemeClr val="tx2"/>
                </a:solidFill>
                <a:latin typeface="+mn-lt"/>
                <a:ea typeface="+mn-ea"/>
                <a:cs typeface="+mn-cs"/>
              </a:defRPr>
            </a:lvl9pPr>
          </a:lstStyle>
          <a:p>
            <a:pPr marL="0" indent="0">
              <a:lnSpc>
                <a:spcPct val="150000"/>
              </a:lnSpc>
              <a:buNone/>
              <a:defRPr/>
            </a:pPr>
            <a:r>
              <a:rPr lang="ja-JP" altLang="en-US" sz="2800" b="1" dirty="0">
                <a:solidFill>
                  <a:schemeClr val="tx1"/>
                </a:solidFill>
                <a:latin typeface="+mn-ea"/>
              </a:rPr>
              <a:t>　労働災害発生原因・分析の種類に</a:t>
            </a:r>
            <a:r>
              <a:rPr lang="ja-JP" altLang="en-US" sz="2800" b="1" dirty="0" smtClean="0">
                <a:solidFill>
                  <a:schemeClr val="tx1"/>
                </a:solidFill>
                <a:latin typeface="+mn-ea"/>
              </a:rPr>
              <a:t>は，労働</a:t>
            </a:r>
            <a:r>
              <a:rPr lang="ja-JP" altLang="en-US" sz="2800" b="1" dirty="0">
                <a:solidFill>
                  <a:schemeClr val="tx1"/>
                </a:solidFill>
                <a:latin typeface="+mn-ea"/>
              </a:rPr>
              <a:t>災害の発生件数の集計や推移を</a:t>
            </a:r>
            <a:r>
              <a:rPr lang="ja-JP" altLang="en-US" sz="2800" b="1" dirty="0" smtClean="0">
                <a:solidFill>
                  <a:schemeClr val="tx1"/>
                </a:solidFill>
                <a:latin typeface="+mn-ea"/>
              </a:rPr>
              <a:t>はじめ，業種</a:t>
            </a:r>
            <a:r>
              <a:rPr lang="ja-JP" altLang="en-US" sz="2800" b="1" dirty="0">
                <a:solidFill>
                  <a:schemeClr val="tx1"/>
                </a:solidFill>
                <a:latin typeface="+mn-ea"/>
              </a:rPr>
              <a:t>別・型別・起因物別・年齢別・性別・規模別等の分析統計がある。</a:t>
            </a:r>
          </a:p>
        </p:txBody>
      </p:sp>
    </p:spTree>
    <p:extLst>
      <p:ext uri="{BB962C8B-B14F-4D97-AF65-F5344CB8AC3E}">
        <p14:creationId xmlns:p14="http://schemas.microsoft.com/office/powerpoint/2010/main" val="220689398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グラフ 6"/>
          <p:cNvGraphicFramePr>
            <a:graphicFrameLocks noGrp="1"/>
          </p:cNvGraphicFramePr>
          <p:nvPr>
            <p:extLst/>
          </p:nvPr>
        </p:nvGraphicFramePr>
        <p:xfrm>
          <a:off x="357262" y="1065671"/>
          <a:ext cx="8645376" cy="6015018"/>
        </p:xfrm>
        <a:graphic>
          <a:graphicData uri="http://schemas.openxmlformats.org/drawingml/2006/chart">
            <c:chart xmlns:c="http://schemas.openxmlformats.org/drawingml/2006/chart" xmlns:r="http://schemas.openxmlformats.org/officeDocument/2006/relationships" r:id="rId3"/>
          </a:graphicData>
        </a:graphic>
      </p:graphicFrame>
      <p:sp>
        <p:nvSpPr>
          <p:cNvPr id="5" name="Rectangle 2"/>
          <p:cNvSpPr txBox="1">
            <a:spLocks noGrp="1" noRot="1" noChangeArrowheads="1"/>
          </p:cNvSpPr>
          <p:nvPr>
            <p:ph type="title"/>
          </p:nvPr>
        </p:nvSpPr>
        <p:spPr>
          <a:xfrm>
            <a:off x="1116000" y="720000"/>
            <a:ext cx="7560000" cy="900000"/>
          </a:xfrm>
          <a:prstGeom prst="rect">
            <a:avLst/>
          </a:prstGeom>
          <a:solidFill>
            <a:srgbClr val="FFFFCC"/>
          </a:solidFill>
          <a:ln w="38100">
            <a:solidFill>
              <a:schemeClr val="tx1"/>
            </a:solidFill>
          </a:ln>
        </p:spPr>
        <p:txBody>
          <a:bodyPr vert="horz" lIns="88817" tIns="44408" rIns="88817" bIns="44408" rtlCol="0" anchor="ctr">
            <a:noAutofit/>
          </a:bodyPr>
          <a:lstStyle>
            <a:lvl1pPr algn="ctr" defTabSz="914400" rtl="0" eaLnBrk="1" latinLnBrk="0" hangingPunct="1">
              <a:spcBef>
                <a:spcPct val="0"/>
              </a:spcBef>
              <a:buNone/>
              <a:defRPr kumimoji="1" sz="4400" kern="1200">
                <a:solidFill>
                  <a:srgbClr val="FFFFFF"/>
                </a:solidFill>
                <a:latin typeface="+mj-lt"/>
                <a:ea typeface="+mj-ea"/>
                <a:cs typeface="+mj-cs"/>
              </a:defRPr>
            </a:lvl1pPr>
            <a:lvl2pPr eaLnBrk="1" hangingPunct="1">
              <a:defRPr kumimoji="1">
                <a:solidFill>
                  <a:schemeClr val="tx2"/>
                </a:solidFill>
              </a:defRPr>
            </a:lvl2pPr>
            <a:lvl3pPr eaLnBrk="1" hangingPunct="1">
              <a:defRPr kumimoji="1">
                <a:solidFill>
                  <a:schemeClr val="tx2"/>
                </a:solidFill>
              </a:defRPr>
            </a:lvl3pPr>
            <a:lvl4pPr eaLnBrk="1" hangingPunct="1">
              <a:defRPr kumimoji="1">
                <a:solidFill>
                  <a:schemeClr val="tx2"/>
                </a:solidFill>
              </a:defRPr>
            </a:lvl4pPr>
            <a:lvl5pPr eaLnBrk="1" hangingPunct="1">
              <a:defRPr kumimoji="1">
                <a:solidFill>
                  <a:schemeClr val="tx2"/>
                </a:solidFill>
              </a:defRPr>
            </a:lvl5pPr>
            <a:lvl6pPr eaLnBrk="1" hangingPunct="1">
              <a:defRPr kumimoji="1">
                <a:solidFill>
                  <a:schemeClr val="tx2"/>
                </a:solidFill>
              </a:defRPr>
            </a:lvl6pPr>
            <a:lvl7pPr eaLnBrk="1" hangingPunct="1">
              <a:defRPr kumimoji="1">
                <a:solidFill>
                  <a:schemeClr val="tx2"/>
                </a:solidFill>
              </a:defRPr>
            </a:lvl7pPr>
            <a:lvl8pPr eaLnBrk="1" hangingPunct="1">
              <a:defRPr kumimoji="1">
                <a:solidFill>
                  <a:schemeClr val="tx2"/>
                </a:solidFill>
              </a:defRPr>
            </a:lvl8pPr>
            <a:lvl9pPr eaLnBrk="1" hangingPunct="1">
              <a:defRPr kumimoji="1">
                <a:solidFill>
                  <a:schemeClr val="tx2"/>
                </a:solidFill>
              </a:defRPr>
            </a:lvl9pPr>
          </a:lstStyle>
          <a:p>
            <a:r>
              <a:rPr lang="ja-JP" altLang="en-US" sz="2720" b="1" dirty="0">
                <a:solidFill>
                  <a:srgbClr val="000000"/>
                </a:solidFill>
                <a:latin typeface="+mn-ea"/>
                <a:ea typeface="+mn-ea"/>
              </a:rPr>
              <a:t>災害発生状況の推移</a:t>
            </a:r>
            <a:endParaRPr lang="en-US" altLang="ja-JP" sz="2720" b="1" dirty="0">
              <a:solidFill>
                <a:srgbClr val="000000"/>
              </a:solidFill>
              <a:latin typeface="+mn-ea"/>
              <a:ea typeface="+mn-ea"/>
            </a:endParaRPr>
          </a:p>
          <a:p>
            <a:r>
              <a:rPr lang="ja-JP" altLang="en-US" sz="2720" b="1" dirty="0">
                <a:solidFill>
                  <a:srgbClr val="000000"/>
                </a:solidFill>
                <a:latin typeface="+mn-ea"/>
                <a:ea typeface="+mn-ea"/>
              </a:rPr>
              <a:t>労働安全衛生法施行後（休業</a:t>
            </a:r>
            <a:r>
              <a:rPr lang="en-US" altLang="ja-JP" sz="2720" b="1" dirty="0">
                <a:solidFill>
                  <a:srgbClr val="000000"/>
                </a:solidFill>
                <a:latin typeface="+mn-ea"/>
                <a:ea typeface="+mn-ea"/>
              </a:rPr>
              <a:t>4</a:t>
            </a:r>
            <a:r>
              <a:rPr lang="ja-JP" altLang="en-US" sz="2720" b="1" dirty="0">
                <a:solidFill>
                  <a:srgbClr val="000000"/>
                </a:solidFill>
                <a:latin typeface="+mn-ea"/>
                <a:ea typeface="+mn-ea"/>
              </a:rPr>
              <a:t>日以上）</a:t>
            </a:r>
          </a:p>
        </p:txBody>
      </p:sp>
    </p:spTree>
    <p:extLst>
      <p:ext uri="{BB962C8B-B14F-4D97-AF65-F5344CB8AC3E}">
        <p14:creationId xmlns:p14="http://schemas.microsoft.com/office/powerpoint/2010/main" val="321445035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8" name="Rectangle 2"/>
          <p:cNvSpPr txBox="1">
            <a:spLocks noRot="1" noChangeArrowheads="1"/>
          </p:cNvSpPr>
          <p:nvPr/>
        </p:nvSpPr>
        <p:spPr>
          <a:xfrm>
            <a:off x="720000" y="720000"/>
            <a:ext cx="7920000" cy="720000"/>
          </a:xfrm>
          <a:prstGeom prst="rect">
            <a:avLst/>
          </a:prstGeom>
          <a:solidFill>
            <a:srgbClr val="FFFFCC"/>
          </a:solidFill>
          <a:ln w="38100">
            <a:solidFill>
              <a:schemeClr val="tx1"/>
            </a:solidFill>
          </a:ln>
        </p:spPr>
        <p:txBody>
          <a:bodyPr vert="horz" lIns="88817" tIns="44408" rIns="88817" bIns="44408" rtlCol="0" anchor="ctr">
            <a:normAutofit/>
          </a:bodyPr>
          <a:lstStyle>
            <a:lvl1pPr algn="ctr" defTabSz="914400" rtl="0" eaLnBrk="1" latinLnBrk="0" hangingPunct="1">
              <a:spcBef>
                <a:spcPct val="0"/>
              </a:spcBef>
              <a:buNone/>
              <a:defRPr kumimoji="1" sz="4400" kern="1200">
                <a:solidFill>
                  <a:srgbClr val="FFFFFF"/>
                </a:solidFill>
                <a:latin typeface="+mj-lt"/>
                <a:ea typeface="+mj-ea"/>
                <a:cs typeface="+mj-cs"/>
              </a:defRPr>
            </a:lvl1pPr>
            <a:lvl2pPr eaLnBrk="1" hangingPunct="1">
              <a:defRPr kumimoji="1">
                <a:solidFill>
                  <a:schemeClr val="tx2"/>
                </a:solidFill>
              </a:defRPr>
            </a:lvl2pPr>
            <a:lvl3pPr eaLnBrk="1" hangingPunct="1">
              <a:defRPr kumimoji="1">
                <a:solidFill>
                  <a:schemeClr val="tx2"/>
                </a:solidFill>
              </a:defRPr>
            </a:lvl3pPr>
            <a:lvl4pPr eaLnBrk="1" hangingPunct="1">
              <a:defRPr kumimoji="1">
                <a:solidFill>
                  <a:schemeClr val="tx2"/>
                </a:solidFill>
              </a:defRPr>
            </a:lvl4pPr>
            <a:lvl5pPr eaLnBrk="1" hangingPunct="1">
              <a:defRPr kumimoji="1">
                <a:solidFill>
                  <a:schemeClr val="tx2"/>
                </a:solidFill>
              </a:defRPr>
            </a:lvl5pPr>
            <a:lvl6pPr eaLnBrk="1" hangingPunct="1">
              <a:defRPr kumimoji="1">
                <a:solidFill>
                  <a:schemeClr val="tx2"/>
                </a:solidFill>
              </a:defRPr>
            </a:lvl6pPr>
            <a:lvl7pPr eaLnBrk="1" hangingPunct="1">
              <a:defRPr kumimoji="1">
                <a:solidFill>
                  <a:schemeClr val="tx2"/>
                </a:solidFill>
              </a:defRPr>
            </a:lvl7pPr>
            <a:lvl8pPr eaLnBrk="1" hangingPunct="1">
              <a:defRPr kumimoji="1">
                <a:solidFill>
                  <a:schemeClr val="tx2"/>
                </a:solidFill>
              </a:defRPr>
            </a:lvl8pPr>
            <a:lvl9pPr eaLnBrk="1" hangingPunct="1">
              <a:defRPr kumimoji="1">
                <a:solidFill>
                  <a:schemeClr val="tx2"/>
                </a:solidFill>
              </a:defRPr>
            </a:lvl9pPr>
          </a:lstStyle>
          <a:p>
            <a:r>
              <a:rPr lang="ja-JP" altLang="en-US" sz="3200" b="1" dirty="0">
                <a:solidFill>
                  <a:prstClr val="black"/>
                </a:solidFill>
                <a:latin typeface="HGP明朝E" panose="02020900000000000000" pitchFamily="18" charset="-128"/>
                <a:ea typeface="HGP明朝E" panose="02020900000000000000" pitchFamily="18" charset="-128"/>
              </a:rPr>
              <a:t>平成</a:t>
            </a:r>
            <a:r>
              <a:rPr lang="en-US" altLang="ja-JP" sz="3200" b="1" dirty="0">
                <a:solidFill>
                  <a:prstClr val="black"/>
                </a:solidFill>
                <a:latin typeface="HGP明朝E" panose="02020900000000000000" pitchFamily="18" charset="-128"/>
                <a:ea typeface="HGP明朝E" panose="02020900000000000000" pitchFamily="18" charset="-128"/>
              </a:rPr>
              <a:t>27</a:t>
            </a:r>
            <a:r>
              <a:rPr lang="ja-JP" altLang="en-US" sz="3200" b="1" dirty="0">
                <a:solidFill>
                  <a:prstClr val="black"/>
                </a:solidFill>
                <a:latin typeface="HGP明朝E" panose="02020900000000000000" pitchFamily="18" charset="-128"/>
                <a:ea typeface="HGP明朝E" panose="02020900000000000000" pitchFamily="18" charset="-128"/>
              </a:rPr>
              <a:t>年度都道府県別</a:t>
            </a:r>
            <a:r>
              <a:rPr lang="zh-TW" altLang="en-US" sz="3200" b="1" dirty="0">
                <a:solidFill>
                  <a:prstClr val="black"/>
                </a:solidFill>
                <a:latin typeface="HGP明朝E" panose="02020900000000000000" pitchFamily="18" charset="-128"/>
                <a:ea typeface="HGP明朝E" panose="02020900000000000000" pitchFamily="18" charset="-128"/>
              </a:rPr>
              <a:t>新規受給者数</a:t>
            </a:r>
          </a:p>
        </p:txBody>
      </p:sp>
      <p:graphicFrame>
        <p:nvGraphicFramePr>
          <p:cNvPr id="9" name="コンテンツ プレースホルダー 3"/>
          <p:cNvGraphicFramePr>
            <a:graphicFrameLocks/>
          </p:cNvGraphicFramePr>
          <p:nvPr>
            <p:extLst>
              <p:ext uri="{D42A27DB-BD31-4B8C-83A1-F6EECF244321}">
                <p14:modId xmlns:p14="http://schemas.microsoft.com/office/powerpoint/2010/main" val="3800598749"/>
              </p:ext>
            </p:extLst>
          </p:nvPr>
        </p:nvGraphicFramePr>
        <p:xfrm>
          <a:off x="936000" y="1822224"/>
          <a:ext cx="7532914" cy="5219065"/>
        </p:xfrm>
        <a:graphic>
          <a:graphicData uri="http://schemas.openxmlformats.org/drawingml/2006/table">
            <a:tbl>
              <a:tblPr>
                <a:tableStyleId>{5C22544A-7EE6-4342-B048-85BDC9FD1C3A}</a:tableStyleId>
              </a:tblPr>
              <a:tblGrid>
                <a:gridCol w="885372"/>
                <a:gridCol w="725714"/>
                <a:gridCol w="755384"/>
                <a:gridCol w="637988"/>
                <a:gridCol w="833848"/>
                <a:gridCol w="660824"/>
                <a:gridCol w="735918"/>
                <a:gridCol w="735918"/>
                <a:gridCol w="765956"/>
                <a:gridCol w="795992"/>
              </a:tblGrid>
              <a:tr h="792045">
                <a:tc>
                  <a:txBody>
                    <a:bodyPr/>
                    <a:lstStyle/>
                    <a:p>
                      <a:pPr algn="ctr" fontAlgn="ctr"/>
                      <a:r>
                        <a:rPr lang="ja-JP" altLang="en-US" sz="1300" b="1" u="none" strike="noStrike" dirty="0" smtClean="0">
                          <a:effectLst/>
                          <a:latin typeface="+mn-ea"/>
                          <a:ea typeface="+mn-ea"/>
                        </a:rPr>
                        <a:t>都道府県</a:t>
                      </a:r>
                      <a:endParaRPr lang="ja-JP" altLang="en-US" sz="1300" b="1" i="0" u="none" strike="noStrike" dirty="0">
                        <a:effectLst/>
                        <a:latin typeface="+mn-ea"/>
                        <a:ea typeface="+mn-ea"/>
                      </a:endParaRPr>
                    </a:p>
                  </a:txBody>
                  <a:tcPr marL="5997" marR="5997" marT="599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zh-TW" altLang="en-US" sz="1300" b="1" u="none" strike="noStrike" dirty="0" smtClean="0">
                          <a:effectLst/>
                          <a:latin typeface="+mn-ea"/>
                          <a:ea typeface="+mn-ea"/>
                        </a:rPr>
                        <a:t>新規受</a:t>
                      </a:r>
                      <a:r>
                        <a:rPr lang="en-US" altLang="zh-TW" sz="1300" b="1" u="none" strike="noStrike" dirty="0" smtClean="0">
                          <a:effectLst/>
                          <a:latin typeface="+mn-ea"/>
                          <a:ea typeface="+mn-ea"/>
                        </a:rPr>
                        <a:t/>
                      </a:r>
                      <a:br>
                        <a:rPr lang="en-US" altLang="zh-TW" sz="1300" b="1" u="none" strike="noStrike" dirty="0" smtClean="0">
                          <a:effectLst/>
                          <a:latin typeface="+mn-ea"/>
                          <a:ea typeface="+mn-ea"/>
                        </a:rPr>
                      </a:br>
                      <a:r>
                        <a:rPr lang="zh-TW" altLang="en-US" sz="1300" b="1" u="none" strike="noStrike" dirty="0" smtClean="0">
                          <a:effectLst/>
                          <a:latin typeface="+mn-ea"/>
                          <a:ea typeface="+mn-ea"/>
                        </a:rPr>
                        <a:t>給者数</a:t>
                      </a:r>
                      <a:endParaRPr lang="zh-TW" altLang="en-US" sz="1300" b="1" i="0" u="none" strike="noStrike" dirty="0">
                        <a:effectLst/>
                        <a:latin typeface="+mn-ea"/>
                        <a:ea typeface="+mn-ea"/>
                      </a:endParaRPr>
                    </a:p>
                  </a:txBody>
                  <a:tcPr marL="5997" marR="5997" marT="599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ja-JP" altLang="en-US" sz="1300" b="1" u="none" strike="noStrike" dirty="0">
                          <a:effectLst/>
                          <a:latin typeface="+mn-ea"/>
                          <a:ea typeface="+mn-ea"/>
                        </a:rPr>
                        <a:t>都道府県</a:t>
                      </a:r>
                      <a:endParaRPr lang="ja-JP" altLang="en-US" sz="1300" b="1" i="0" u="none" strike="noStrike" dirty="0">
                        <a:effectLst/>
                        <a:latin typeface="+mn-ea"/>
                        <a:ea typeface="+mn-ea"/>
                      </a:endParaRPr>
                    </a:p>
                  </a:txBody>
                  <a:tcPr marL="5997" marR="5997" marT="599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zh-TW" altLang="en-US" sz="1300" b="1" u="none" strike="noStrike" dirty="0" smtClean="0">
                          <a:effectLst/>
                          <a:latin typeface="+mn-ea"/>
                          <a:ea typeface="+mn-ea"/>
                        </a:rPr>
                        <a:t>新規受給者数</a:t>
                      </a:r>
                      <a:endParaRPr lang="zh-TW" altLang="en-US" sz="1300" b="1" i="0" u="none" strike="noStrike" dirty="0">
                        <a:effectLst/>
                        <a:latin typeface="+mn-ea"/>
                        <a:ea typeface="+mn-ea"/>
                      </a:endParaRPr>
                    </a:p>
                  </a:txBody>
                  <a:tcPr marL="5997" marR="5997" marT="599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ja-JP" altLang="en-US" sz="1300" b="1" u="none" strike="noStrike" dirty="0">
                          <a:effectLst/>
                          <a:latin typeface="+mn-ea"/>
                          <a:ea typeface="+mn-ea"/>
                        </a:rPr>
                        <a:t>都道府県</a:t>
                      </a:r>
                      <a:endParaRPr lang="ja-JP" altLang="en-US" sz="1300" b="1" i="0" u="none" strike="noStrike" dirty="0">
                        <a:effectLst/>
                        <a:latin typeface="+mn-ea"/>
                        <a:ea typeface="+mn-ea"/>
                      </a:endParaRPr>
                    </a:p>
                  </a:txBody>
                  <a:tcPr marL="5997" marR="5997" marT="599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zh-TW" altLang="en-US" sz="1300" b="1" u="none" strike="noStrike" dirty="0">
                          <a:effectLst/>
                          <a:latin typeface="+mn-ea"/>
                          <a:ea typeface="+mn-ea"/>
                        </a:rPr>
                        <a:t>新規受給者数</a:t>
                      </a:r>
                      <a:endParaRPr lang="zh-TW" altLang="en-US" sz="1300" b="1" i="0" u="none" strike="noStrike" dirty="0">
                        <a:effectLst/>
                        <a:latin typeface="+mn-ea"/>
                        <a:ea typeface="+mn-ea"/>
                      </a:endParaRPr>
                    </a:p>
                  </a:txBody>
                  <a:tcPr marL="5997" marR="5997" marT="599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ja-JP" altLang="en-US" sz="1300" b="1" u="none" strike="noStrike" dirty="0">
                          <a:effectLst/>
                          <a:latin typeface="+mn-ea"/>
                          <a:ea typeface="+mn-ea"/>
                        </a:rPr>
                        <a:t>都道府県</a:t>
                      </a:r>
                      <a:endParaRPr lang="ja-JP" altLang="en-US" sz="1300" b="1" i="0" u="none" strike="noStrike" dirty="0">
                        <a:effectLst/>
                        <a:latin typeface="+mn-ea"/>
                        <a:ea typeface="+mn-ea"/>
                      </a:endParaRPr>
                    </a:p>
                  </a:txBody>
                  <a:tcPr marL="5997" marR="5997" marT="599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zh-TW" altLang="en-US" sz="1300" b="1" u="none" strike="noStrike" dirty="0">
                          <a:effectLst/>
                          <a:latin typeface="+mn-ea"/>
                          <a:ea typeface="+mn-ea"/>
                        </a:rPr>
                        <a:t>新規受給者数</a:t>
                      </a:r>
                      <a:endParaRPr lang="zh-TW" altLang="en-US" sz="1300" b="1" i="0" u="none" strike="noStrike" dirty="0">
                        <a:effectLst/>
                        <a:latin typeface="+mn-ea"/>
                        <a:ea typeface="+mn-ea"/>
                      </a:endParaRPr>
                    </a:p>
                  </a:txBody>
                  <a:tcPr marL="5997" marR="5997" marT="599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ja-JP" altLang="en-US" sz="1300" b="1" u="none" strike="noStrike" dirty="0">
                          <a:effectLst/>
                          <a:latin typeface="+mn-ea"/>
                          <a:ea typeface="+mn-ea"/>
                        </a:rPr>
                        <a:t>都道府県</a:t>
                      </a:r>
                      <a:endParaRPr lang="ja-JP" altLang="en-US" sz="1300" b="1" i="0" u="none" strike="noStrike" dirty="0">
                        <a:effectLst/>
                        <a:latin typeface="+mn-ea"/>
                        <a:ea typeface="+mn-ea"/>
                      </a:endParaRPr>
                    </a:p>
                  </a:txBody>
                  <a:tcPr marL="5997" marR="5997" marT="599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zh-TW" altLang="en-US" sz="1300" b="1" u="none" strike="noStrike" dirty="0">
                          <a:effectLst/>
                          <a:latin typeface="+mn-ea"/>
                          <a:ea typeface="+mn-ea"/>
                        </a:rPr>
                        <a:t>新規受給者数</a:t>
                      </a:r>
                      <a:endParaRPr lang="zh-TW" altLang="en-US" sz="1300" b="1" i="0" u="none" strike="noStrike" dirty="0">
                        <a:effectLst/>
                        <a:latin typeface="+mn-ea"/>
                        <a:ea typeface="+mn-ea"/>
                      </a:endParaRPr>
                    </a:p>
                  </a:txBody>
                  <a:tcPr marL="5997" marR="5997" marT="599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442702">
                <a:tc>
                  <a:txBody>
                    <a:bodyPr/>
                    <a:lstStyle/>
                    <a:p>
                      <a:pPr algn="ctr" fontAlgn="ctr"/>
                      <a:r>
                        <a:rPr lang="ja-JP" altLang="en-US" sz="1300" b="1" u="none" strike="noStrike" dirty="0" smtClean="0">
                          <a:effectLst/>
                          <a:latin typeface="+mn-ea"/>
                          <a:ea typeface="+mn-ea"/>
                        </a:rPr>
                        <a:t>北海道</a:t>
                      </a:r>
                      <a:endParaRPr lang="ja-JP" altLang="en-US" sz="1300" b="1" i="0" u="none" strike="noStrike" dirty="0">
                        <a:effectLst/>
                        <a:latin typeface="+mn-ea"/>
                        <a:ea typeface="+mn-ea"/>
                      </a:endParaRPr>
                    </a:p>
                  </a:txBody>
                  <a:tcPr marL="5997" marR="5997" marT="599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US" altLang="ja-JP" sz="1300" b="1" u="none" strike="noStrike" dirty="0" smtClean="0">
                          <a:effectLst/>
                          <a:latin typeface="+mn-ea"/>
                          <a:ea typeface="+mn-ea"/>
                        </a:rPr>
                        <a:t>28,996 </a:t>
                      </a:r>
                      <a:endParaRPr lang="en-US" altLang="ja-JP" sz="1300" b="1" i="0" u="none" strike="noStrike" dirty="0">
                        <a:effectLst/>
                        <a:latin typeface="+mn-ea"/>
                        <a:ea typeface="+mn-ea"/>
                      </a:endParaRPr>
                    </a:p>
                  </a:txBody>
                  <a:tcPr marL="5997" marR="5997" marT="599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ja-JP" altLang="en-US" sz="1300" b="1" u="none" strike="noStrike" dirty="0" smtClean="0">
                          <a:effectLst/>
                          <a:latin typeface="+mn-ea"/>
                          <a:ea typeface="+mn-ea"/>
                        </a:rPr>
                        <a:t>　埼 </a:t>
                      </a:r>
                      <a:r>
                        <a:rPr lang="ja-JP" altLang="en-US" sz="1300" b="1" u="none" strike="noStrike" dirty="0">
                          <a:effectLst/>
                          <a:latin typeface="+mn-ea"/>
                          <a:ea typeface="+mn-ea"/>
                        </a:rPr>
                        <a:t>　玉</a:t>
                      </a:r>
                      <a:endParaRPr lang="ja-JP" altLang="en-US" sz="1300" b="1" i="0" u="none" strike="noStrike" dirty="0">
                        <a:effectLst/>
                        <a:latin typeface="+mn-ea"/>
                        <a:ea typeface="+mn-ea"/>
                      </a:endParaRPr>
                    </a:p>
                  </a:txBody>
                  <a:tcPr marL="5997" marR="5997" marT="599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US" altLang="ja-JP" sz="1300" b="1" u="none" strike="noStrike" dirty="0" smtClean="0">
                          <a:effectLst/>
                          <a:latin typeface="+mn-ea"/>
                          <a:ea typeface="+mn-ea"/>
                        </a:rPr>
                        <a:t>30,274 </a:t>
                      </a:r>
                      <a:endParaRPr lang="en-US" altLang="ja-JP" sz="1300" b="1" i="0" u="none" strike="noStrike" dirty="0">
                        <a:effectLst/>
                        <a:latin typeface="+mn-ea"/>
                        <a:ea typeface="+mn-ea"/>
                      </a:endParaRPr>
                    </a:p>
                  </a:txBody>
                  <a:tcPr marL="5997" marR="5997" marT="599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ja-JP" altLang="en-US" sz="1300" b="1" u="none" strike="noStrike" dirty="0" smtClean="0">
                          <a:effectLst/>
                          <a:latin typeface="+mn-ea"/>
                          <a:ea typeface="+mn-ea"/>
                        </a:rPr>
                        <a:t>　岐 </a:t>
                      </a:r>
                      <a:r>
                        <a:rPr lang="ja-JP" altLang="en-US" sz="1300" b="1" u="none" strike="noStrike" dirty="0">
                          <a:effectLst/>
                          <a:latin typeface="+mn-ea"/>
                          <a:ea typeface="+mn-ea"/>
                        </a:rPr>
                        <a:t>　阜</a:t>
                      </a:r>
                      <a:endParaRPr lang="ja-JP" altLang="en-US" sz="1300" b="1" i="0" u="none" strike="noStrike" dirty="0">
                        <a:effectLst/>
                        <a:latin typeface="+mn-ea"/>
                        <a:ea typeface="+mn-ea"/>
                      </a:endParaRPr>
                    </a:p>
                  </a:txBody>
                  <a:tcPr marL="5997" marR="5997" marT="599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US" altLang="ja-JP" sz="1300" b="1" u="none" strike="noStrike" dirty="0" smtClean="0">
                          <a:effectLst/>
                          <a:latin typeface="+mn-ea"/>
                          <a:ea typeface="+mn-ea"/>
                        </a:rPr>
                        <a:t>9,775 </a:t>
                      </a:r>
                      <a:endParaRPr lang="en-US" altLang="ja-JP" sz="1300" b="1" i="0" u="none" strike="noStrike" dirty="0">
                        <a:effectLst/>
                        <a:latin typeface="+mn-ea"/>
                        <a:ea typeface="+mn-ea"/>
                      </a:endParaRPr>
                    </a:p>
                  </a:txBody>
                  <a:tcPr marL="5997" marR="5997" marT="599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US" altLang="ja-JP" sz="1300" b="1" u="none" strike="noStrike" dirty="0" smtClean="0">
                          <a:effectLst/>
                          <a:latin typeface="+mn-ea"/>
                          <a:ea typeface="+mn-ea"/>
                        </a:rPr>
                        <a:t> </a:t>
                      </a:r>
                      <a:r>
                        <a:rPr lang="ja-JP" altLang="en-US" sz="1300" b="1" u="none" strike="noStrike" dirty="0">
                          <a:effectLst/>
                          <a:latin typeface="+mn-ea"/>
                          <a:ea typeface="+mn-ea"/>
                        </a:rPr>
                        <a:t>鳥 　取</a:t>
                      </a:r>
                      <a:endParaRPr lang="ja-JP" altLang="en-US" sz="1300" b="1" i="0" u="none" strike="noStrike" dirty="0">
                        <a:effectLst/>
                        <a:latin typeface="+mn-ea"/>
                        <a:ea typeface="+mn-ea"/>
                      </a:endParaRPr>
                    </a:p>
                  </a:txBody>
                  <a:tcPr marL="5997" marR="5997" marT="599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US" altLang="ja-JP" sz="1300" b="1" u="none" strike="noStrike" dirty="0" smtClean="0">
                          <a:effectLst/>
                          <a:latin typeface="+mn-ea"/>
                          <a:ea typeface="+mn-ea"/>
                        </a:rPr>
                        <a:t>2,449 </a:t>
                      </a:r>
                      <a:endParaRPr lang="en-US" altLang="ja-JP" sz="1300" b="1" i="0" u="none" strike="noStrike" dirty="0">
                        <a:effectLst/>
                        <a:latin typeface="+mn-ea"/>
                        <a:ea typeface="+mn-ea"/>
                      </a:endParaRPr>
                    </a:p>
                  </a:txBody>
                  <a:tcPr marL="5997" marR="5997" marT="599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US" altLang="ja-JP" sz="1300" b="1" u="none" strike="noStrike" dirty="0" smtClean="0">
                          <a:effectLst/>
                          <a:latin typeface="+mn-ea"/>
                          <a:ea typeface="+mn-ea"/>
                        </a:rPr>
                        <a:t> </a:t>
                      </a:r>
                      <a:r>
                        <a:rPr lang="ja-JP" altLang="en-US" sz="1300" b="1" u="none" strike="noStrike" dirty="0">
                          <a:effectLst/>
                          <a:latin typeface="+mn-ea"/>
                          <a:ea typeface="+mn-ea"/>
                        </a:rPr>
                        <a:t>佐　 賀</a:t>
                      </a:r>
                      <a:endParaRPr lang="ja-JP" altLang="en-US" sz="1300" b="1" i="0" u="none" strike="noStrike" dirty="0">
                        <a:effectLst/>
                        <a:latin typeface="+mn-ea"/>
                        <a:ea typeface="+mn-ea"/>
                      </a:endParaRPr>
                    </a:p>
                  </a:txBody>
                  <a:tcPr marL="5997" marR="5997" marT="599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US" altLang="ja-JP" sz="1300" b="1" u="none" strike="noStrike" dirty="0" smtClean="0">
                          <a:effectLst/>
                          <a:latin typeface="+mn-ea"/>
                          <a:ea typeface="+mn-ea"/>
                        </a:rPr>
                        <a:t>3,815 </a:t>
                      </a:r>
                      <a:endParaRPr lang="en-US" altLang="ja-JP" sz="1300" b="1" i="0" u="none" strike="noStrike" dirty="0">
                        <a:effectLst/>
                        <a:latin typeface="+mn-ea"/>
                        <a:ea typeface="+mn-ea"/>
                      </a:endParaRPr>
                    </a:p>
                  </a:txBody>
                  <a:tcPr marL="5997" marR="5997" marT="599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442702">
                <a:tc>
                  <a:txBody>
                    <a:bodyPr/>
                    <a:lstStyle/>
                    <a:p>
                      <a:pPr algn="ctr" fontAlgn="ctr"/>
                      <a:r>
                        <a:rPr lang="ja-JP" altLang="en-US" sz="1300" b="1" u="none" strike="noStrike" dirty="0" smtClean="0">
                          <a:effectLst/>
                          <a:latin typeface="+mn-ea"/>
                          <a:ea typeface="+mn-ea"/>
                        </a:rPr>
                        <a:t>青 </a:t>
                      </a:r>
                      <a:r>
                        <a:rPr lang="ja-JP" altLang="en-US" sz="1300" b="1" u="none" strike="noStrike" dirty="0">
                          <a:effectLst/>
                          <a:latin typeface="+mn-ea"/>
                          <a:ea typeface="+mn-ea"/>
                        </a:rPr>
                        <a:t>　森</a:t>
                      </a:r>
                      <a:endParaRPr lang="ja-JP" altLang="en-US" sz="1300" b="1" i="0" u="none" strike="noStrike" dirty="0">
                        <a:effectLst/>
                        <a:latin typeface="+mn-ea"/>
                        <a:ea typeface="+mn-ea"/>
                      </a:endParaRPr>
                    </a:p>
                  </a:txBody>
                  <a:tcPr marL="5997" marR="5997" marT="599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US" altLang="ja-JP" sz="1300" b="1" u="none" strike="noStrike" dirty="0" smtClean="0">
                          <a:effectLst/>
                          <a:latin typeface="+mn-ea"/>
                          <a:ea typeface="+mn-ea"/>
                        </a:rPr>
                        <a:t>4,256 </a:t>
                      </a:r>
                      <a:endParaRPr lang="en-US" altLang="ja-JP" sz="1300" b="1" i="0" u="none" strike="noStrike" dirty="0">
                        <a:effectLst/>
                        <a:latin typeface="+mn-ea"/>
                        <a:ea typeface="+mn-ea"/>
                      </a:endParaRPr>
                    </a:p>
                  </a:txBody>
                  <a:tcPr marL="5997" marR="5997" marT="599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US" altLang="ja-JP" sz="1300" b="1" u="none" strike="noStrike" dirty="0" smtClean="0">
                          <a:effectLst/>
                          <a:latin typeface="+mn-ea"/>
                          <a:ea typeface="+mn-ea"/>
                        </a:rPr>
                        <a:t> </a:t>
                      </a:r>
                      <a:r>
                        <a:rPr lang="ja-JP" altLang="en-US" sz="1300" b="1" u="none" strike="noStrike" dirty="0">
                          <a:effectLst/>
                          <a:latin typeface="+mn-ea"/>
                          <a:ea typeface="+mn-ea"/>
                        </a:rPr>
                        <a:t>千 　葉</a:t>
                      </a:r>
                      <a:endParaRPr lang="ja-JP" altLang="en-US" sz="1300" b="1" i="0" u="none" strike="noStrike" dirty="0">
                        <a:effectLst/>
                        <a:latin typeface="+mn-ea"/>
                        <a:ea typeface="+mn-ea"/>
                      </a:endParaRPr>
                    </a:p>
                  </a:txBody>
                  <a:tcPr marL="5997" marR="5997" marT="599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US" altLang="ja-JP" sz="1300" b="1" u="none" strike="noStrike" dirty="0" smtClean="0">
                          <a:effectLst/>
                          <a:latin typeface="+mn-ea"/>
                          <a:ea typeface="+mn-ea"/>
                        </a:rPr>
                        <a:t>22,366 </a:t>
                      </a:r>
                      <a:endParaRPr lang="en-US" altLang="ja-JP" sz="1300" b="1" i="0" u="none" strike="noStrike" dirty="0">
                        <a:effectLst/>
                        <a:latin typeface="+mn-ea"/>
                        <a:ea typeface="+mn-ea"/>
                      </a:endParaRPr>
                    </a:p>
                  </a:txBody>
                  <a:tcPr marL="5997" marR="5997" marT="599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ja-JP" altLang="en-US" sz="1300" b="1" u="none" strike="noStrike" dirty="0" smtClean="0">
                          <a:effectLst/>
                          <a:latin typeface="+mn-ea"/>
                          <a:ea typeface="+mn-ea"/>
                        </a:rPr>
                        <a:t>　静</a:t>
                      </a:r>
                      <a:r>
                        <a:rPr lang="ja-JP" altLang="en-US" sz="1300" b="1" u="none" strike="noStrike" dirty="0">
                          <a:effectLst/>
                          <a:latin typeface="+mn-ea"/>
                          <a:ea typeface="+mn-ea"/>
                        </a:rPr>
                        <a:t>　 岡</a:t>
                      </a:r>
                      <a:endParaRPr lang="ja-JP" altLang="en-US" sz="1300" b="1" i="0" u="none" strike="noStrike" dirty="0">
                        <a:effectLst/>
                        <a:latin typeface="+mn-ea"/>
                        <a:ea typeface="+mn-ea"/>
                      </a:endParaRPr>
                    </a:p>
                  </a:txBody>
                  <a:tcPr marL="5997" marR="5997" marT="599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US" altLang="ja-JP" sz="1300" b="1" u="none" strike="noStrike" dirty="0" smtClean="0">
                          <a:effectLst/>
                          <a:latin typeface="+mn-ea"/>
                          <a:ea typeface="+mn-ea"/>
                        </a:rPr>
                        <a:t>19,014 </a:t>
                      </a:r>
                      <a:endParaRPr lang="en-US" altLang="ja-JP" sz="1300" b="1" i="0" u="none" strike="noStrike" dirty="0">
                        <a:effectLst/>
                        <a:latin typeface="+mn-ea"/>
                        <a:ea typeface="+mn-ea"/>
                      </a:endParaRPr>
                    </a:p>
                  </a:txBody>
                  <a:tcPr marL="5997" marR="5997" marT="599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US" altLang="ja-JP" sz="1300" b="1" u="none" strike="noStrike" dirty="0" smtClean="0">
                          <a:effectLst/>
                          <a:latin typeface="+mn-ea"/>
                          <a:ea typeface="+mn-ea"/>
                        </a:rPr>
                        <a:t> </a:t>
                      </a:r>
                      <a:r>
                        <a:rPr lang="ja-JP" altLang="en-US" sz="1300" b="1" u="none" strike="noStrike" dirty="0">
                          <a:effectLst/>
                          <a:latin typeface="+mn-ea"/>
                          <a:ea typeface="+mn-ea"/>
                        </a:rPr>
                        <a:t>島 　根</a:t>
                      </a:r>
                      <a:endParaRPr lang="ja-JP" altLang="en-US" sz="1300" b="1" i="0" u="none" strike="noStrike" dirty="0">
                        <a:effectLst/>
                        <a:latin typeface="+mn-ea"/>
                        <a:ea typeface="+mn-ea"/>
                      </a:endParaRPr>
                    </a:p>
                  </a:txBody>
                  <a:tcPr marL="5997" marR="5997" marT="599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US" altLang="ja-JP" sz="1300" b="1" u="none" strike="noStrike" dirty="0" smtClean="0">
                          <a:effectLst/>
                          <a:latin typeface="+mn-ea"/>
                          <a:ea typeface="+mn-ea"/>
                        </a:rPr>
                        <a:t>3,284 </a:t>
                      </a:r>
                      <a:endParaRPr lang="en-US" altLang="ja-JP" sz="1300" b="1" i="0" u="none" strike="noStrike" dirty="0">
                        <a:effectLst/>
                        <a:latin typeface="+mn-ea"/>
                        <a:ea typeface="+mn-ea"/>
                      </a:endParaRPr>
                    </a:p>
                  </a:txBody>
                  <a:tcPr marL="5997" marR="5997" marT="599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US" altLang="ja-JP" sz="1300" b="1" u="none" strike="noStrike" dirty="0" smtClean="0">
                          <a:effectLst/>
                          <a:latin typeface="+mn-ea"/>
                          <a:ea typeface="+mn-ea"/>
                        </a:rPr>
                        <a:t> </a:t>
                      </a:r>
                      <a:r>
                        <a:rPr lang="ja-JP" altLang="en-US" sz="1300" b="1" u="none" strike="noStrike" dirty="0">
                          <a:effectLst/>
                          <a:latin typeface="+mn-ea"/>
                          <a:ea typeface="+mn-ea"/>
                        </a:rPr>
                        <a:t>長　 崎</a:t>
                      </a:r>
                      <a:endParaRPr lang="ja-JP" altLang="en-US" sz="1300" b="1" i="0" u="none" strike="noStrike" dirty="0">
                        <a:effectLst/>
                        <a:latin typeface="+mn-ea"/>
                        <a:ea typeface="+mn-ea"/>
                      </a:endParaRPr>
                    </a:p>
                  </a:txBody>
                  <a:tcPr marL="5997" marR="5997" marT="599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US" altLang="ja-JP" sz="1300" b="1" u="none" strike="noStrike" dirty="0" smtClean="0">
                          <a:effectLst/>
                          <a:latin typeface="+mn-ea"/>
                          <a:ea typeface="+mn-ea"/>
                        </a:rPr>
                        <a:t>5,020 </a:t>
                      </a:r>
                      <a:endParaRPr lang="en-US" altLang="ja-JP" sz="1300" b="1" i="0" u="none" strike="noStrike" dirty="0">
                        <a:effectLst/>
                        <a:latin typeface="+mn-ea"/>
                        <a:ea typeface="+mn-ea"/>
                      </a:endParaRPr>
                    </a:p>
                  </a:txBody>
                  <a:tcPr marL="5997" marR="5997" marT="599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442702">
                <a:tc>
                  <a:txBody>
                    <a:bodyPr/>
                    <a:lstStyle/>
                    <a:p>
                      <a:pPr algn="ctr" fontAlgn="ctr"/>
                      <a:r>
                        <a:rPr lang="ja-JP" altLang="en-US" sz="1300" b="1" u="none" strike="noStrike" dirty="0" smtClean="0">
                          <a:effectLst/>
                          <a:latin typeface="+mn-ea"/>
                          <a:ea typeface="+mn-ea"/>
                        </a:rPr>
                        <a:t>岩 </a:t>
                      </a:r>
                      <a:r>
                        <a:rPr lang="ja-JP" altLang="en-US" sz="1300" b="1" u="none" strike="noStrike" dirty="0">
                          <a:effectLst/>
                          <a:latin typeface="+mn-ea"/>
                          <a:ea typeface="+mn-ea"/>
                        </a:rPr>
                        <a:t>　手</a:t>
                      </a:r>
                      <a:endParaRPr lang="ja-JP" altLang="en-US" sz="1300" b="1" i="0" u="none" strike="noStrike" dirty="0">
                        <a:effectLst/>
                        <a:latin typeface="+mn-ea"/>
                        <a:ea typeface="+mn-ea"/>
                      </a:endParaRPr>
                    </a:p>
                  </a:txBody>
                  <a:tcPr marL="5997" marR="5997" marT="599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US" altLang="ja-JP" sz="1300" b="1" u="none" strike="noStrike" dirty="0" smtClean="0">
                          <a:effectLst/>
                          <a:latin typeface="+mn-ea"/>
                          <a:ea typeface="+mn-ea"/>
                        </a:rPr>
                        <a:t>6,289 </a:t>
                      </a:r>
                      <a:endParaRPr lang="en-US" altLang="ja-JP" sz="1300" b="1" i="0" u="none" strike="noStrike" dirty="0">
                        <a:effectLst/>
                        <a:latin typeface="+mn-ea"/>
                        <a:ea typeface="+mn-ea"/>
                      </a:endParaRPr>
                    </a:p>
                  </a:txBody>
                  <a:tcPr marL="5997" marR="5997" marT="599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US" altLang="ja-JP" sz="1300" b="1" u="none" strike="noStrike" dirty="0" smtClean="0">
                          <a:effectLst/>
                          <a:latin typeface="+mn-ea"/>
                          <a:ea typeface="+mn-ea"/>
                        </a:rPr>
                        <a:t> </a:t>
                      </a:r>
                      <a:r>
                        <a:rPr lang="ja-JP" altLang="en-US" sz="1300" b="1" u="none" strike="noStrike" dirty="0">
                          <a:effectLst/>
                          <a:latin typeface="+mn-ea"/>
                          <a:ea typeface="+mn-ea"/>
                        </a:rPr>
                        <a:t>東 　京</a:t>
                      </a:r>
                      <a:endParaRPr lang="ja-JP" altLang="en-US" sz="1300" b="1" i="0" u="none" strike="noStrike" dirty="0">
                        <a:effectLst/>
                        <a:latin typeface="+mn-ea"/>
                        <a:ea typeface="+mn-ea"/>
                      </a:endParaRPr>
                    </a:p>
                  </a:txBody>
                  <a:tcPr marL="5997" marR="5997" marT="599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US" altLang="ja-JP" sz="1300" b="1" u="none" strike="noStrike" dirty="0" smtClean="0">
                          <a:effectLst/>
                          <a:latin typeface="+mn-ea"/>
                          <a:ea typeface="+mn-ea"/>
                        </a:rPr>
                        <a:t>64,618 </a:t>
                      </a:r>
                      <a:endParaRPr lang="en-US" altLang="ja-JP" sz="1300" b="1" i="0" u="none" strike="noStrike" dirty="0">
                        <a:effectLst/>
                        <a:latin typeface="+mn-ea"/>
                        <a:ea typeface="+mn-ea"/>
                      </a:endParaRPr>
                    </a:p>
                  </a:txBody>
                  <a:tcPr marL="5997" marR="5997" marT="599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US" altLang="ja-JP" sz="1300" b="1" u="none" strike="noStrike" dirty="0" smtClean="0">
                          <a:effectLst/>
                          <a:latin typeface="+mn-ea"/>
                          <a:ea typeface="+mn-ea"/>
                        </a:rPr>
                        <a:t> </a:t>
                      </a:r>
                      <a:r>
                        <a:rPr lang="ja-JP" altLang="en-US" sz="1300" b="1" u="none" strike="noStrike" dirty="0">
                          <a:effectLst/>
                          <a:latin typeface="+mn-ea"/>
                          <a:ea typeface="+mn-ea"/>
                        </a:rPr>
                        <a:t>愛 　知</a:t>
                      </a:r>
                      <a:endParaRPr lang="ja-JP" altLang="en-US" sz="1300" b="1" i="0" u="none" strike="noStrike" dirty="0">
                        <a:effectLst/>
                        <a:latin typeface="+mn-ea"/>
                        <a:ea typeface="+mn-ea"/>
                      </a:endParaRPr>
                    </a:p>
                  </a:txBody>
                  <a:tcPr marL="5997" marR="5997" marT="599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US" altLang="ja-JP" sz="1300" b="1" u="none" strike="noStrike" dirty="0" smtClean="0">
                          <a:effectLst/>
                          <a:latin typeface="+mn-ea"/>
                          <a:ea typeface="+mn-ea"/>
                        </a:rPr>
                        <a:t>32,139 </a:t>
                      </a:r>
                      <a:endParaRPr lang="en-US" altLang="ja-JP" sz="1300" b="1" i="0" u="none" strike="noStrike" dirty="0">
                        <a:effectLst/>
                        <a:latin typeface="+mn-ea"/>
                        <a:ea typeface="+mn-ea"/>
                      </a:endParaRPr>
                    </a:p>
                  </a:txBody>
                  <a:tcPr marL="5997" marR="5997" marT="599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US" altLang="ja-JP" sz="1300" b="1" u="none" strike="noStrike" dirty="0" smtClean="0">
                          <a:effectLst/>
                          <a:latin typeface="+mn-ea"/>
                          <a:ea typeface="+mn-ea"/>
                        </a:rPr>
                        <a:t> </a:t>
                      </a:r>
                      <a:r>
                        <a:rPr lang="ja-JP" altLang="en-US" sz="1300" b="1" u="none" strike="noStrike" dirty="0">
                          <a:effectLst/>
                          <a:latin typeface="+mn-ea"/>
                          <a:ea typeface="+mn-ea"/>
                        </a:rPr>
                        <a:t>岡 　山</a:t>
                      </a:r>
                      <a:endParaRPr lang="ja-JP" altLang="en-US" sz="1300" b="1" i="0" u="none" strike="noStrike" dirty="0">
                        <a:effectLst/>
                        <a:latin typeface="+mn-ea"/>
                        <a:ea typeface="+mn-ea"/>
                      </a:endParaRPr>
                    </a:p>
                  </a:txBody>
                  <a:tcPr marL="5997" marR="5997" marT="599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US" altLang="ja-JP" sz="1300" b="1" u="none" strike="noStrike" dirty="0" smtClean="0">
                          <a:effectLst/>
                          <a:latin typeface="+mn-ea"/>
                          <a:ea typeface="+mn-ea"/>
                        </a:rPr>
                        <a:t>8,299 </a:t>
                      </a:r>
                      <a:endParaRPr lang="en-US" altLang="ja-JP" sz="1300" b="1" i="0" u="none" strike="noStrike" dirty="0">
                        <a:effectLst/>
                        <a:latin typeface="+mn-ea"/>
                        <a:ea typeface="+mn-ea"/>
                      </a:endParaRPr>
                    </a:p>
                  </a:txBody>
                  <a:tcPr marL="5997" marR="5997" marT="599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US" altLang="ja-JP" sz="1300" b="1" u="none" strike="noStrike" dirty="0" smtClean="0">
                          <a:effectLst/>
                          <a:latin typeface="+mn-ea"/>
                          <a:ea typeface="+mn-ea"/>
                        </a:rPr>
                        <a:t> </a:t>
                      </a:r>
                      <a:r>
                        <a:rPr lang="ja-JP" altLang="en-US" sz="1300" b="1" u="none" strike="noStrike" dirty="0">
                          <a:effectLst/>
                          <a:latin typeface="+mn-ea"/>
                          <a:ea typeface="+mn-ea"/>
                        </a:rPr>
                        <a:t>熊　 本</a:t>
                      </a:r>
                      <a:endParaRPr lang="ja-JP" altLang="en-US" sz="1300" b="1" i="0" u="none" strike="noStrike" dirty="0">
                        <a:effectLst/>
                        <a:latin typeface="+mn-ea"/>
                        <a:ea typeface="+mn-ea"/>
                      </a:endParaRPr>
                    </a:p>
                  </a:txBody>
                  <a:tcPr marL="5997" marR="5997" marT="599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US" altLang="ja-JP" sz="1300" b="1" u="none" strike="noStrike" dirty="0" smtClean="0">
                          <a:effectLst/>
                          <a:latin typeface="+mn-ea"/>
                          <a:ea typeface="+mn-ea"/>
                        </a:rPr>
                        <a:t>6,515 </a:t>
                      </a:r>
                      <a:endParaRPr lang="en-US" altLang="ja-JP" sz="1300" b="1" i="0" u="none" strike="noStrike" dirty="0">
                        <a:effectLst/>
                        <a:latin typeface="+mn-ea"/>
                        <a:ea typeface="+mn-ea"/>
                      </a:endParaRPr>
                    </a:p>
                  </a:txBody>
                  <a:tcPr marL="5997" marR="5997" marT="599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442702">
                <a:tc>
                  <a:txBody>
                    <a:bodyPr/>
                    <a:lstStyle/>
                    <a:p>
                      <a:pPr algn="ctr" fontAlgn="ctr"/>
                      <a:r>
                        <a:rPr lang="ja-JP" altLang="en-US" sz="1300" b="1" u="none" strike="noStrike" dirty="0" smtClean="0">
                          <a:effectLst/>
                          <a:latin typeface="+mn-ea"/>
                          <a:ea typeface="+mn-ea"/>
                        </a:rPr>
                        <a:t>宮 </a:t>
                      </a:r>
                      <a:r>
                        <a:rPr lang="ja-JP" altLang="en-US" sz="1300" b="1" u="none" strike="noStrike" dirty="0">
                          <a:effectLst/>
                          <a:latin typeface="+mn-ea"/>
                          <a:ea typeface="+mn-ea"/>
                        </a:rPr>
                        <a:t>　城</a:t>
                      </a:r>
                      <a:endParaRPr lang="ja-JP" altLang="en-US" sz="1300" b="1" i="0" u="none" strike="noStrike" dirty="0">
                        <a:effectLst/>
                        <a:latin typeface="+mn-ea"/>
                        <a:ea typeface="+mn-ea"/>
                      </a:endParaRPr>
                    </a:p>
                  </a:txBody>
                  <a:tcPr marL="5997" marR="5997" marT="599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US" altLang="ja-JP" sz="1300" b="1" u="none" strike="noStrike" dirty="0" smtClean="0">
                          <a:effectLst/>
                          <a:latin typeface="+mn-ea"/>
                          <a:ea typeface="+mn-ea"/>
                        </a:rPr>
                        <a:t>10,718 </a:t>
                      </a:r>
                      <a:endParaRPr lang="en-US" altLang="ja-JP" sz="1300" b="1" i="0" u="none" strike="noStrike" dirty="0">
                        <a:effectLst/>
                        <a:latin typeface="+mn-ea"/>
                        <a:ea typeface="+mn-ea"/>
                      </a:endParaRPr>
                    </a:p>
                  </a:txBody>
                  <a:tcPr marL="5997" marR="5997" marT="599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US" altLang="ja-JP" sz="1300" b="1" u="none" strike="noStrike" dirty="0" smtClean="0">
                          <a:effectLst/>
                          <a:latin typeface="+mn-ea"/>
                          <a:ea typeface="+mn-ea"/>
                        </a:rPr>
                        <a:t> </a:t>
                      </a:r>
                      <a:r>
                        <a:rPr lang="ja-JP" altLang="en-US" sz="1300" b="1" u="none" strike="noStrike" dirty="0">
                          <a:effectLst/>
                          <a:latin typeface="+mn-ea"/>
                          <a:ea typeface="+mn-ea"/>
                        </a:rPr>
                        <a:t>神奈川</a:t>
                      </a:r>
                      <a:endParaRPr lang="ja-JP" altLang="en-US" sz="1300" b="1" i="0" u="none" strike="noStrike" dirty="0">
                        <a:effectLst/>
                        <a:latin typeface="+mn-ea"/>
                        <a:ea typeface="+mn-ea"/>
                      </a:endParaRPr>
                    </a:p>
                  </a:txBody>
                  <a:tcPr marL="5997" marR="5997" marT="599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US" altLang="ja-JP" sz="1300" b="1" u="none" strike="noStrike" dirty="0" smtClean="0">
                          <a:effectLst/>
                          <a:latin typeface="+mn-ea"/>
                          <a:ea typeface="+mn-ea"/>
                        </a:rPr>
                        <a:t>32,620 </a:t>
                      </a:r>
                      <a:endParaRPr lang="en-US" altLang="ja-JP" sz="1300" b="1" i="0" u="none" strike="noStrike" dirty="0">
                        <a:effectLst/>
                        <a:latin typeface="+mn-ea"/>
                        <a:ea typeface="+mn-ea"/>
                      </a:endParaRPr>
                    </a:p>
                  </a:txBody>
                  <a:tcPr marL="5997" marR="5997" marT="599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US" altLang="ja-JP" sz="1300" b="1" u="none" strike="noStrike" dirty="0" smtClean="0">
                          <a:effectLst/>
                          <a:latin typeface="+mn-ea"/>
                          <a:ea typeface="+mn-ea"/>
                        </a:rPr>
                        <a:t> </a:t>
                      </a:r>
                      <a:r>
                        <a:rPr lang="ja-JP" altLang="en-US" sz="1300" b="1" u="none" strike="noStrike" dirty="0">
                          <a:effectLst/>
                          <a:latin typeface="+mn-ea"/>
                          <a:ea typeface="+mn-ea"/>
                        </a:rPr>
                        <a:t>三 　重</a:t>
                      </a:r>
                      <a:endParaRPr lang="ja-JP" altLang="en-US" sz="1300" b="1" i="0" u="none" strike="noStrike" dirty="0">
                        <a:effectLst/>
                        <a:latin typeface="+mn-ea"/>
                        <a:ea typeface="+mn-ea"/>
                      </a:endParaRPr>
                    </a:p>
                  </a:txBody>
                  <a:tcPr marL="5997" marR="5997" marT="599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US" altLang="ja-JP" sz="1300" b="1" u="none" strike="noStrike" dirty="0" smtClean="0">
                          <a:effectLst/>
                          <a:latin typeface="+mn-ea"/>
                          <a:ea typeface="+mn-ea"/>
                        </a:rPr>
                        <a:t>8,677 </a:t>
                      </a:r>
                      <a:endParaRPr lang="en-US" altLang="ja-JP" sz="1300" b="1" i="0" u="none" strike="noStrike" dirty="0">
                        <a:effectLst/>
                        <a:latin typeface="+mn-ea"/>
                        <a:ea typeface="+mn-ea"/>
                      </a:endParaRPr>
                    </a:p>
                  </a:txBody>
                  <a:tcPr marL="5997" marR="5997" marT="599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US" altLang="ja-JP" sz="1300" b="1" u="none" strike="noStrike" dirty="0" smtClean="0">
                          <a:effectLst/>
                          <a:latin typeface="+mn-ea"/>
                          <a:ea typeface="+mn-ea"/>
                        </a:rPr>
                        <a:t> </a:t>
                      </a:r>
                      <a:r>
                        <a:rPr lang="ja-JP" altLang="en-US" sz="1300" b="1" u="none" strike="noStrike" dirty="0">
                          <a:effectLst/>
                          <a:latin typeface="+mn-ea"/>
                          <a:ea typeface="+mn-ea"/>
                        </a:rPr>
                        <a:t>広 　島</a:t>
                      </a:r>
                      <a:endParaRPr lang="ja-JP" altLang="en-US" sz="1300" b="1" i="0" u="none" strike="noStrike" dirty="0">
                        <a:effectLst/>
                        <a:latin typeface="+mn-ea"/>
                        <a:ea typeface="+mn-ea"/>
                      </a:endParaRPr>
                    </a:p>
                  </a:txBody>
                  <a:tcPr marL="5997" marR="5997" marT="599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US" altLang="ja-JP" sz="1300" b="1" u="none" strike="noStrike" dirty="0" smtClean="0">
                          <a:effectLst/>
                          <a:latin typeface="+mn-ea"/>
                          <a:ea typeface="+mn-ea"/>
                        </a:rPr>
                        <a:t>12,934 </a:t>
                      </a:r>
                      <a:endParaRPr lang="en-US" altLang="ja-JP" sz="1300" b="1" i="0" u="none" strike="noStrike" dirty="0">
                        <a:effectLst/>
                        <a:latin typeface="+mn-ea"/>
                        <a:ea typeface="+mn-ea"/>
                      </a:endParaRPr>
                    </a:p>
                  </a:txBody>
                  <a:tcPr marL="5997" marR="5997" marT="599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US" altLang="ja-JP" sz="1300" b="1" u="none" strike="noStrike" dirty="0" smtClean="0">
                          <a:effectLst/>
                          <a:latin typeface="+mn-ea"/>
                          <a:ea typeface="+mn-ea"/>
                        </a:rPr>
                        <a:t> </a:t>
                      </a:r>
                      <a:r>
                        <a:rPr lang="ja-JP" altLang="en-US" sz="1300" b="1" u="none" strike="noStrike" dirty="0">
                          <a:effectLst/>
                          <a:latin typeface="+mn-ea"/>
                          <a:ea typeface="+mn-ea"/>
                        </a:rPr>
                        <a:t>大　 分</a:t>
                      </a:r>
                      <a:endParaRPr lang="ja-JP" altLang="en-US" sz="1300" b="1" i="0" u="none" strike="noStrike" dirty="0">
                        <a:effectLst/>
                        <a:latin typeface="+mn-ea"/>
                        <a:ea typeface="+mn-ea"/>
                      </a:endParaRPr>
                    </a:p>
                  </a:txBody>
                  <a:tcPr marL="5997" marR="5997" marT="599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US" altLang="ja-JP" sz="1300" b="1" u="none" strike="noStrike" dirty="0" smtClean="0">
                          <a:effectLst/>
                          <a:latin typeface="+mn-ea"/>
                          <a:ea typeface="+mn-ea"/>
                        </a:rPr>
                        <a:t>4,016 </a:t>
                      </a:r>
                      <a:endParaRPr lang="en-US" altLang="ja-JP" sz="1300" b="1" i="0" u="none" strike="noStrike" dirty="0">
                        <a:effectLst/>
                        <a:latin typeface="+mn-ea"/>
                        <a:ea typeface="+mn-ea"/>
                      </a:endParaRPr>
                    </a:p>
                  </a:txBody>
                  <a:tcPr marL="5997" marR="5997" marT="599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442702">
                <a:tc>
                  <a:txBody>
                    <a:bodyPr/>
                    <a:lstStyle/>
                    <a:p>
                      <a:pPr algn="ctr" fontAlgn="ctr"/>
                      <a:r>
                        <a:rPr lang="ja-JP" altLang="en-US" sz="1300" b="1" u="none" strike="noStrike" dirty="0" smtClean="0">
                          <a:effectLst/>
                          <a:latin typeface="+mn-ea"/>
                          <a:ea typeface="+mn-ea"/>
                        </a:rPr>
                        <a:t>秋</a:t>
                      </a:r>
                      <a:r>
                        <a:rPr lang="ja-JP" altLang="en-US" sz="1300" b="1" u="none" strike="noStrike" dirty="0">
                          <a:effectLst/>
                          <a:latin typeface="+mn-ea"/>
                          <a:ea typeface="+mn-ea"/>
                        </a:rPr>
                        <a:t>　 田</a:t>
                      </a:r>
                      <a:endParaRPr lang="ja-JP" altLang="en-US" sz="1300" b="1" i="0" u="none" strike="noStrike" dirty="0">
                        <a:effectLst/>
                        <a:latin typeface="+mn-ea"/>
                        <a:ea typeface="+mn-ea"/>
                      </a:endParaRPr>
                    </a:p>
                  </a:txBody>
                  <a:tcPr marL="5997" marR="5997" marT="599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US" altLang="ja-JP" sz="1300" b="1" u="none" strike="noStrike" dirty="0" smtClean="0">
                          <a:effectLst/>
                          <a:latin typeface="+mn-ea"/>
                          <a:ea typeface="+mn-ea"/>
                        </a:rPr>
                        <a:t>3,938 </a:t>
                      </a:r>
                      <a:endParaRPr lang="en-US" altLang="ja-JP" sz="1300" b="1" i="0" u="none" strike="noStrike" dirty="0">
                        <a:effectLst/>
                        <a:latin typeface="+mn-ea"/>
                        <a:ea typeface="+mn-ea"/>
                      </a:endParaRPr>
                    </a:p>
                  </a:txBody>
                  <a:tcPr marL="5997" marR="5997" marT="599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US" altLang="ja-JP" sz="1300" b="1" u="none" strike="noStrike" dirty="0" smtClean="0">
                          <a:effectLst/>
                          <a:latin typeface="+mn-ea"/>
                          <a:ea typeface="+mn-ea"/>
                        </a:rPr>
                        <a:t> </a:t>
                      </a:r>
                      <a:r>
                        <a:rPr lang="ja-JP" altLang="en-US" sz="1300" b="1" u="none" strike="noStrike" dirty="0">
                          <a:effectLst/>
                          <a:latin typeface="+mn-ea"/>
                          <a:ea typeface="+mn-ea"/>
                        </a:rPr>
                        <a:t>新 　潟</a:t>
                      </a:r>
                      <a:endParaRPr lang="ja-JP" altLang="en-US" sz="1300" b="1" i="0" u="none" strike="noStrike" dirty="0">
                        <a:effectLst/>
                        <a:latin typeface="+mn-ea"/>
                        <a:ea typeface="+mn-ea"/>
                      </a:endParaRPr>
                    </a:p>
                  </a:txBody>
                  <a:tcPr marL="5997" marR="5997" marT="599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US" altLang="ja-JP" sz="1300" b="1" u="none" strike="noStrike" dirty="0" smtClean="0">
                          <a:effectLst/>
                          <a:latin typeface="+mn-ea"/>
                          <a:ea typeface="+mn-ea"/>
                        </a:rPr>
                        <a:t>12,253 </a:t>
                      </a:r>
                      <a:endParaRPr lang="en-US" altLang="ja-JP" sz="1300" b="1" i="0" u="none" strike="noStrike" dirty="0">
                        <a:effectLst/>
                        <a:latin typeface="+mn-ea"/>
                        <a:ea typeface="+mn-ea"/>
                      </a:endParaRPr>
                    </a:p>
                  </a:txBody>
                  <a:tcPr marL="5997" marR="5997" marT="599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US" altLang="ja-JP" sz="1300" b="1" u="none" strike="noStrike" dirty="0" smtClean="0">
                          <a:effectLst/>
                          <a:latin typeface="+mn-ea"/>
                          <a:ea typeface="+mn-ea"/>
                        </a:rPr>
                        <a:t> </a:t>
                      </a:r>
                      <a:r>
                        <a:rPr lang="ja-JP" altLang="en-US" sz="1300" b="1" u="none" strike="noStrike" dirty="0">
                          <a:effectLst/>
                          <a:latin typeface="+mn-ea"/>
                          <a:ea typeface="+mn-ea"/>
                        </a:rPr>
                        <a:t>滋 　賀</a:t>
                      </a:r>
                      <a:endParaRPr lang="ja-JP" altLang="en-US" sz="1300" b="1" i="0" u="none" strike="noStrike" dirty="0">
                        <a:effectLst/>
                        <a:latin typeface="+mn-ea"/>
                        <a:ea typeface="+mn-ea"/>
                      </a:endParaRPr>
                    </a:p>
                  </a:txBody>
                  <a:tcPr marL="5997" marR="5997" marT="599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US" altLang="ja-JP" sz="1300" b="1" u="none" strike="noStrike" dirty="0" smtClean="0">
                          <a:effectLst/>
                          <a:latin typeface="+mn-ea"/>
                          <a:ea typeface="+mn-ea"/>
                        </a:rPr>
                        <a:t>6,757 </a:t>
                      </a:r>
                      <a:endParaRPr lang="en-US" altLang="ja-JP" sz="1300" b="1" i="0" u="none" strike="noStrike" dirty="0">
                        <a:effectLst/>
                        <a:latin typeface="+mn-ea"/>
                        <a:ea typeface="+mn-ea"/>
                      </a:endParaRPr>
                    </a:p>
                  </a:txBody>
                  <a:tcPr marL="5997" marR="5997" marT="599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US" altLang="ja-JP" sz="1300" b="1" u="none" strike="noStrike" dirty="0" smtClean="0">
                          <a:effectLst/>
                          <a:latin typeface="+mn-ea"/>
                          <a:ea typeface="+mn-ea"/>
                        </a:rPr>
                        <a:t> </a:t>
                      </a:r>
                      <a:r>
                        <a:rPr lang="ja-JP" altLang="en-US" sz="1300" b="1" u="none" strike="noStrike" dirty="0">
                          <a:effectLst/>
                          <a:latin typeface="+mn-ea"/>
                          <a:ea typeface="+mn-ea"/>
                        </a:rPr>
                        <a:t>山 　口</a:t>
                      </a:r>
                      <a:endParaRPr lang="ja-JP" altLang="en-US" sz="1300" b="1" i="0" u="none" strike="noStrike" dirty="0">
                        <a:effectLst/>
                        <a:latin typeface="+mn-ea"/>
                        <a:ea typeface="+mn-ea"/>
                      </a:endParaRPr>
                    </a:p>
                  </a:txBody>
                  <a:tcPr marL="5997" marR="5997" marT="599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US" altLang="ja-JP" sz="1300" b="1" u="none" strike="noStrike" dirty="0" smtClean="0">
                          <a:effectLst/>
                          <a:latin typeface="+mn-ea"/>
                          <a:ea typeface="+mn-ea"/>
                        </a:rPr>
                        <a:t>5,556 </a:t>
                      </a:r>
                      <a:endParaRPr lang="en-US" altLang="ja-JP" sz="1300" b="1" i="0" u="none" strike="noStrike" dirty="0">
                        <a:effectLst/>
                        <a:latin typeface="+mn-ea"/>
                        <a:ea typeface="+mn-ea"/>
                      </a:endParaRPr>
                    </a:p>
                  </a:txBody>
                  <a:tcPr marL="5997" marR="5997" marT="599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US" altLang="ja-JP" sz="1300" b="1" u="none" strike="noStrike" dirty="0" smtClean="0">
                          <a:effectLst/>
                          <a:latin typeface="+mn-ea"/>
                          <a:ea typeface="+mn-ea"/>
                        </a:rPr>
                        <a:t> </a:t>
                      </a:r>
                      <a:r>
                        <a:rPr lang="ja-JP" altLang="en-US" sz="1300" b="1" u="none" strike="noStrike" dirty="0">
                          <a:effectLst/>
                          <a:latin typeface="+mn-ea"/>
                          <a:ea typeface="+mn-ea"/>
                        </a:rPr>
                        <a:t>宮 　崎</a:t>
                      </a:r>
                      <a:endParaRPr lang="ja-JP" altLang="en-US" sz="1300" b="1" i="0" u="none" strike="noStrike" dirty="0">
                        <a:effectLst/>
                        <a:latin typeface="+mn-ea"/>
                        <a:ea typeface="+mn-ea"/>
                      </a:endParaRPr>
                    </a:p>
                  </a:txBody>
                  <a:tcPr marL="5997" marR="5997" marT="599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US" altLang="ja-JP" sz="1300" b="1" u="none" strike="noStrike" dirty="0" smtClean="0">
                          <a:effectLst/>
                          <a:latin typeface="+mn-ea"/>
                          <a:ea typeface="+mn-ea"/>
                        </a:rPr>
                        <a:t>5,319 </a:t>
                      </a:r>
                      <a:endParaRPr lang="en-US" altLang="ja-JP" sz="1300" b="1" i="0" u="none" strike="noStrike" dirty="0">
                        <a:effectLst/>
                        <a:latin typeface="+mn-ea"/>
                        <a:ea typeface="+mn-ea"/>
                      </a:endParaRPr>
                    </a:p>
                  </a:txBody>
                  <a:tcPr marL="5997" marR="5997" marT="599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442702">
                <a:tc>
                  <a:txBody>
                    <a:bodyPr/>
                    <a:lstStyle/>
                    <a:p>
                      <a:pPr algn="ctr" fontAlgn="ctr"/>
                      <a:r>
                        <a:rPr lang="ja-JP" altLang="en-US" sz="1300" b="1" u="none" strike="noStrike" dirty="0" smtClean="0">
                          <a:effectLst/>
                          <a:latin typeface="+mn-ea"/>
                          <a:ea typeface="+mn-ea"/>
                        </a:rPr>
                        <a:t>山</a:t>
                      </a:r>
                      <a:r>
                        <a:rPr lang="ja-JP" altLang="en-US" sz="1300" b="1" u="none" strike="noStrike" dirty="0">
                          <a:effectLst/>
                          <a:latin typeface="+mn-ea"/>
                          <a:ea typeface="+mn-ea"/>
                        </a:rPr>
                        <a:t>　 形</a:t>
                      </a:r>
                      <a:endParaRPr lang="ja-JP" altLang="en-US" sz="1300" b="1" i="0" u="none" strike="noStrike" dirty="0">
                        <a:effectLst/>
                        <a:latin typeface="+mn-ea"/>
                        <a:ea typeface="+mn-ea"/>
                      </a:endParaRPr>
                    </a:p>
                  </a:txBody>
                  <a:tcPr marL="5997" marR="5997" marT="599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US" altLang="ja-JP" sz="1300" b="1" u="none" strike="noStrike" dirty="0" smtClean="0">
                          <a:effectLst/>
                          <a:latin typeface="+mn-ea"/>
                          <a:ea typeface="+mn-ea"/>
                        </a:rPr>
                        <a:t>6,241 </a:t>
                      </a:r>
                      <a:endParaRPr lang="en-US" altLang="ja-JP" sz="1300" b="1" i="0" u="none" strike="noStrike" dirty="0">
                        <a:effectLst/>
                        <a:latin typeface="+mn-ea"/>
                        <a:ea typeface="+mn-ea"/>
                      </a:endParaRPr>
                    </a:p>
                  </a:txBody>
                  <a:tcPr marL="5997" marR="5997" marT="599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US" altLang="ja-JP" sz="1300" b="1" u="none" strike="noStrike" dirty="0" smtClean="0">
                          <a:effectLst/>
                          <a:latin typeface="+mn-ea"/>
                          <a:ea typeface="+mn-ea"/>
                        </a:rPr>
                        <a:t> </a:t>
                      </a:r>
                      <a:r>
                        <a:rPr lang="ja-JP" altLang="en-US" sz="1300" b="1" u="none" strike="noStrike" dirty="0">
                          <a:effectLst/>
                          <a:latin typeface="+mn-ea"/>
                          <a:ea typeface="+mn-ea"/>
                        </a:rPr>
                        <a:t>富 　山</a:t>
                      </a:r>
                      <a:endParaRPr lang="ja-JP" altLang="en-US" sz="1300" b="1" i="0" u="none" strike="noStrike" dirty="0">
                        <a:effectLst/>
                        <a:latin typeface="+mn-ea"/>
                        <a:ea typeface="+mn-ea"/>
                      </a:endParaRPr>
                    </a:p>
                  </a:txBody>
                  <a:tcPr marL="5997" marR="5997" marT="599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US" altLang="ja-JP" sz="1300" b="1" u="none" strike="noStrike" dirty="0" smtClean="0">
                          <a:effectLst/>
                          <a:latin typeface="+mn-ea"/>
                          <a:ea typeface="+mn-ea"/>
                        </a:rPr>
                        <a:t>4,786 </a:t>
                      </a:r>
                      <a:endParaRPr lang="en-US" altLang="ja-JP" sz="1300" b="1" i="0" u="none" strike="noStrike" dirty="0">
                        <a:effectLst/>
                        <a:latin typeface="+mn-ea"/>
                        <a:ea typeface="+mn-ea"/>
                      </a:endParaRPr>
                    </a:p>
                  </a:txBody>
                  <a:tcPr marL="5997" marR="5997" marT="599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US" altLang="ja-JP" sz="1300" b="1" u="none" strike="noStrike" dirty="0" smtClean="0">
                          <a:effectLst/>
                          <a:latin typeface="+mn-ea"/>
                          <a:ea typeface="+mn-ea"/>
                        </a:rPr>
                        <a:t> </a:t>
                      </a:r>
                      <a:r>
                        <a:rPr lang="ja-JP" altLang="en-US" sz="1300" b="1" u="none" strike="noStrike" dirty="0">
                          <a:effectLst/>
                          <a:latin typeface="+mn-ea"/>
                          <a:ea typeface="+mn-ea"/>
                        </a:rPr>
                        <a:t>京 　都</a:t>
                      </a:r>
                      <a:endParaRPr lang="ja-JP" altLang="en-US" sz="1300" b="1" i="0" u="none" strike="noStrike" dirty="0">
                        <a:effectLst/>
                        <a:latin typeface="+mn-ea"/>
                        <a:ea typeface="+mn-ea"/>
                      </a:endParaRPr>
                    </a:p>
                  </a:txBody>
                  <a:tcPr marL="5997" marR="5997" marT="599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US" altLang="ja-JP" sz="1300" b="1" u="none" strike="noStrike" dirty="0" smtClean="0">
                          <a:effectLst/>
                          <a:latin typeface="+mn-ea"/>
                          <a:ea typeface="+mn-ea"/>
                        </a:rPr>
                        <a:t>10,045 </a:t>
                      </a:r>
                      <a:endParaRPr lang="en-US" altLang="ja-JP" sz="1300" b="1" i="0" u="none" strike="noStrike" dirty="0">
                        <a:effectLst/>
                        <a:latin typeface="+mn-ea"/>
                        <a:ea typeface="+mn-ea"/>
                      </a:endParaRPr>
                    </a:p>
                  </a:txBody>
                  <a:tcPr marL="5997" marR="5997" marT="599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US" altLang="ja-JP" sz="1300" b="1" u="none" strike="noStrike" dirty="0" smtClean="0">
                          <a:effectLst/>
                          <a:latin typeface="+mn-ea"/>
                          <a:ea typeface="+mn-ea"/>
                        </a:rPr>
                        <a:t> </a:t>
                      </a:r>
                      <a:r>
                        <a:rPr lang="ja-JP" altLang="en-US" sz="1300" b="1" u="none" strike="noStrike" dirty="0">
                          <a:effectLst/>
                          <a:latin typeface="+mn-ea"/>
                          <a:ea typeface="+mn-ea"/>
                        </a:rPr>
                        <a:t>徳 　島</a:t>
                      </a:r>
                      <a:endParaRPr lang="ja-JP" altLang="en-US" sz="1300" b="1" i="0" u="none" strike="noStrike" dirty="0">
                        <a:effectLst/>
                        <a:latin typeface="+mn-ea"/>
                        <a:ea typeface="+mn-ea"/>
                      </a:endParaRPr>
                    </a:p>
                  </a:txBody>
                  <a:tcPr marL="5997" marR="5997" marT="599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US" altLang="ja-JP" sz="1300" b="1" u="none" strike="noStrike" dirty="0" smtClean="0">
                          <a:effectLst/>
                          <a:latin typeface="+mn-ea"/>
                          <a:ea typeface="+mn-ea"/>
                        </a:rPr>
                        <a:t>3,008 </a:t>
                      </a:r>
                      <a:endParaRPr lang="en-US" altLang="ja-JP" sz="1300" b="1" i="0" u="none" strike="noStrike" dirty="0">
                        <a:effectLst/>
                        <a:latin typeface="+mn-ea"/>
                        <a:ea typeface="+mn-ea"/>
                      </a:endParaRPr>
                    </a:p>
                  </a:txBody>
                  <a:tcPr marL="5997" marR="5997" marT="599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US" altLang="ja-JP" sz="1300" b="1" u="none" strike="noStrike" dirty="0" smtClean="0">
                          <a:effectLst/>
                          <a:latin typeface="+mn-ea"/>
                          <a:ea typeface="+mn-ea"/>
                        </a:rPr>
                        <a:t> </a:t>
                      </a:r>
                      <a:r>
                        <a:rPr lang="ja-JP" altLang="en-US" sz="1300" b="1" u="none" strike="noStrike" dirty="0">
                          <a:effectLst/>
                          <a:latin typeface="+mn-ea"/>
                          <a:ea typeface="+mn-ea"/>
                        </a:rPr>
                        <a:t>鹿児島</a:t>
                      </a:r>
                      <a:endParaRPr lang="ja-JP" altLang="en-US" sz="1300" b="1" i="0" u="none" strike="noStrike" dirty="0">
                        <a:effectLst/>
                        <a:latin typeface="+mn-ea"/>
                        <a:ea typeface="+mn-ea"/>
                      </a:endParaRPr>
                    </a:p>
                  </a:txBody>
                  <a:tcPr marL="5997" marR="5997" marT="599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US" altLang="ja-JP" sz="1300" b="1" u="none" strike="noStrike" dirty="0" smtClean="0">
                          <a:effectLst/>
                          <a:latin typeface="+mn-ea"/>
                          <a:ea typeface="+mn-ea"/>
                        </a:rPr>
                        <a:t>6,805 </a:t>
                      </a:r>
                      <a:endParaRPr lang="en-US" altLang="ja-JP" sz="1300" b="1" i="0" u="none" strike="noStrike" dirty="0">
                        <a:effectLst/>
                        <a:latin typeface="+mn-ea"/>
                        <a:ea typeface="+mn-ea"/>
                      </a:endParaRPr>
                    </a:p>
                  </a:txBody>
                  <a:tcPr marL="5997" marR="5997" marT="599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442702">
                <a:tc>
                  <a:txBody>
                    <a:bodyPr/>
                    <a:lstStyle/>
                    <a:p>
                      <a:pPr algn="ctr" fontAlgn="ctr"/>
                      <a:r>
                        <a:rPr lang="ja-JP" altLang="en-US" sz="1300" b="1" u="none" strike="noStrike" dirty="0" smtClean="0">
                          <a:effectLst/>
                          <a:latin typeface="+mn-ea"/>
                          <a:ea typeface="+mn-ea"/>
                        </a:rPr>
                        <a:t>福</a:t>
                      </a:r>
                      <a:r>
                        <a:rPr lang="ja-JP" altLang="en-US" sz="1300" b="1" u="none" strike="noStrike" dirty="0">
                          <a:effectLst/>
                          <a:latin typeface="+mn-ea"/>
                          <a:ea typeface="+mn-ea"/>
                        </a:rPr>
                        <a:t>　 島</a:t>
                      </a:r>
                      <a:endParaRPr lang="ja-JP" altLang="en-US" sz="1300" b="1" i="0" u="none" strike="noStrike" dirty="0">
                        <a:effectLst/>
                        <a:latin typeface="+mn-ea"/>
                        <a:ea typeface="+mn-ea"/>
                      </a:endParaRPr>
                    </a:p>
                  </a:txBody>
                  <a:tcPr marL="5997" marR="5997" marT="599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US" altLang="ja-JP" sz="1300" b="1" u="none" strike="noStrike" dirty="0" smtClean="0">
                          <a:effectLst/>
                          <a:latin typeface="+mn-ea"/>
                          <a:ea typeface="+mn-ea"/>
                        </a:rPr>
                        <a:t>9,700 </a:t>
                      </a:r>
                      <a:endParaRPr lang="en-US" altLang="ja-JP" sz="1300" b="1" i="0" u="none" strike="noStrike" dirty="0">
                        <a:effectLst/>
                        <a:latin typeface="+mn-ea"/>
                        <a:ea typeface="+mn-ea"/>
                      </a:endParaRPr>
                    </a:p>
                  </a:txBody>
                  <a:tcPr marL="5997" marR="5997" marT="599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US" altLang="ja-JP" sz="1300" b="1" u="none" strike="noStrike" dirty="0" smtClean="0">
                          <a:effectLst/>
                          <a:latin typeface="+mn-ea"/>
                          <a:ea typeface="+mn-ea"/>
                        </a:rPr>
                        <a:t> </a:t>
                      </a:r>
                      <a:r>
                        <a:rPr lang="ja-JP" altLang="en-US" sz="1300" b="1" u="none" strike="noStrike" dirty="0">
                          <a:effectLst/>
                          <a:latin typeface="+mn-ea"/>
                          <a:ea typeface="+mn-ea"/>
                        </a:rPr>
                        <a:t>石 　川</a:t>
                      </a:r>
                      <a:endParaRPr lang="ja-JP" altLang="en-US" sz="1300" b="1" i="0" u="none" strike="noStrike" dirty="0">
                        <a:effectLst/>
                        <a:latin typeface="+mn-ea"/>
                        <a:ea typeface="+mn-ea"/>
                      </a:endParaRPr>
                    </a:p>
                  </a:txBody>
                  <a:tcPr marL="5997" marR="5997" marT="599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US" altLang="ja-JP" sz="1300" b="1" u="none" strike="noStrike" dirty="0" smtClean="0">
                          <a:effectLst/>
                          <a:latin typeface="+mn-ea"/>
                          <a:ea typeface="+mn-ea"/>
                        </a:rPr>
                        <a:t>5,157 </a:t>
                      </a:r>
                      <a:endParaRPr lang="en-US" altLang="ja-JP" sz="1300" b="1" i="0" u="none" strike="noStrike" dirty="0">
                        <a:effectLst/>
                        <a:latin typeface="+mn-ea"/>
                        <a:ea typeface="+mn-ea"/>
                      </a:endParaRPr>
                    </a:p>
                  </a:txBody>
                  <a:tcPr marL="5997" marR="5997" marT="599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US" altLang="ja-JP" sz="1300" b="1" u="none" strike="noStrike" dirty="0" smtClean="0">
                          <a:effectLst/>
                          <a:latin typeface="+mn-ea"/>
                          <a:ea typeface="+mn-ea"/>
                        </a:rPr>
                        <a:t> </a:t>
                      </a:r>
                      <a:r>
                        <a:rPr lang="ja-JP" altLang="en-US" sz="1300" b="1" u="none" strike="noStrike" dirty="0">
                          <a:effectLst/>
                          <a:latin typeface="+mn-ea"/>
                          <a:ea typeface="+mn-ea"/>
                        </a:rPr>
                        <a:t>大 　阪</a:t>
                      </a:r>
                      <a:endParaRPr lang="ja-JP" altLang="en-US" sz="1300" b="1" i="0" u="none" strike="noStrike" dirty="0">
                        <a:effectLst/>
                        <a:latin typeface="+mn-ea"/>
                        <a:ea typeface="+mn-ea"/>
                      </a:endParaRPr>
                    </a:p>
                  </a:txBody>
                  <a:tcPr marL="5997" marR="5997" marT="599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US" altLang="ja-JP" sz="1300" b="1" u="none" strike="noStrike" dirty="0" smtClean="0">
                          <a:effectLst/>
                          <a:latin typeface="+mn-ea"/>
                          <a:ea typeface="+mn-ea"/>
                        </a:rPr>
                        <a:t>38,020 </a:t>
                      </a:r>
                      <a:endParaRPr lang="en-US" altLang="ja-JP" sz="1300" b="1" i="0" u="none" strike="noStrike" dirty="0">
                        <a:effectLst/>
                        <a:latin typeface="+mn-ea"/>
                        <a:ea typeface="+mn-ea"/>
                      </a:endParaRPr>
                    </a:p>
                  </a:txBody>
                  <a:tcPr marL="5997" marR="5997" marT="599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US" altLang="ja-JP" sz="1300" b="1" u="none" strike="noStrike" dirty="0" smtClean="0">
                          <a:effectLst/>
                          <a:latin typeface="+mn-ea"/>
                          <a:ea typeface="+mn-ea"/>
                        </a:rPr>
                        <a:t> </a:t>
                      </a:r>
                      <a:r>
                        <a:rPr lang="ja-JP" altLang="en-US" sz="1300" b="1" u="none" strike="noStrike" dirty="0">
                          <a:effectLst/>
                          <a:latin typeface="+mn-ea"/>
                          <a:ea typeface="+mn-ea"/>
                        </a:rPr>
                        <a:t>香 　川</a:t>
                      </a:r>
                      <a:endParaRPr lang="ja-JP" altLang="en-US" sz="1300" b="1" i="0" u="none" strike="noStrike" dirty="0">
                        <a:effectLst/>
                        <a:latin typeface="+mn-ea"/>
                        <a:ea typeface="+mn-ea"/>
                      </a:endParaRPr>
                    </a:p>
                  </a:txBody>
                  <a:tcPr marL="5997" marR="5997" marT="599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US" altLang="ja-JP" sz="1300" b="1" u="none" strike="noStrike" dirty="0" smtClean="0">
                          <a:effectLst/>
                          <a:latin typeface="+mn-ea"/>
                          <a:ea typeface="+mn-ea"/>
                        </a:rPr>
                        <a:t>4,375 </a:t>
                      </a:r>
                      <a:endParaRPr lang="en-US" altLang="ja-JP" sz="1300" b="1" i="0" u="none" strike="noStrike" dirty="0">
                        <a:effectLst/>
                        <a:latin typeface="+mn-ea"/>
                        <a:ea typeface="+mn-ea"/>
                      </a:endParaRPr>
                    </a:p>
                  </a:txBody>
                  <a:tcPr marL="5997" marR="5997" marT="599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US" altLang="ja-JP" sz="1300" b="1" u="none" strike="noStrike" dirty="0" smtClean="0">
                          <a:effectLst/>
                          <a:latin typeface="+mn-ea"/>
                          <a:ea typeface="+mn-ea"/>
                        </a:rPr>
                        <a:t> </a:t>
                      </a:r>
                      <a:r>
                        <a:rPr lang="ja-JP" altLang="en-US" sz="1300" b="1" u="none" strike="noStrike" dirty="0">
                          <a:effectLst/>
                          <a:latin typeface="+mn-ea"/>
                          <a:ea typeface="+mn-ea"/>
                        </a:rPr>
                        <a:t>沖　 縄</a:t>
                      </a:r>
                      <a:endParaRPr lang="ja-JP" altLang="en-US" sz="1300" b="1" i="0" u="none" strike="noStrike" dirty="0">
                        <a:effectLst/>
                        <a:latin typeface="+mn-ea"/>
                        <a:ea typeface="+mn-ea"/>
                      </a:endParaRPr>
                    </a:p>
                  </a:txBody>
                  <a:tcPr marL="5997" marR="5997" marT="599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US" altLang="ja-JP" sz="1300" b="1" u="none" strike="noStrike" dirty="0" smtClean="0">
                          <a:effectLst/>
                          <a:latin typeface="+mn-ea"/>
                          <a:ea typeface="+mn-ea"/>
                        </a:rPr>
                        <a:t>4,147 </a:t>
                      </a:r>
                      <a:endParaRPr lang="en-US" altLang="ja-JP" sz="1300" b="1" i="0" u="none" strike="noStrike" dirty="0">
                        <a:effectLst/>
                        <a:latin typeface="+mn-ea"/>
                        <a:ea typeface="+mn-ea"/>
                      </a:endParaRPr>
                    </a:p>
                  </a:txBody>
                  <a:tcPr marL="5997" marR="5997" marT="599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442702">
                <a:tc>
                  <a:txBody>
                    <a:bodyPr/>
                    <a:lstStyle/>
                    <a:p>
                      <a:pPr algn="ctr" fontAlgn="ctr"/>
                      <a:r>
                        <a:rPr lang="ja-JP" altLang="en-US" sz="1300" b="1" u="none" strike="noStrike" dirty="0" smtClean="0">
                          <a:effectLst/>
                          <a:latin typeface="+mn-ea"/>
                          <a:ea typeface="+mn-ea"/>
                        </a:rPr>
                        <a:t>茨 </a:t>
                      </a:r>
                      <a:r>
                        <a:rPr lang="ja-JP" altLang="en-US" sz="1300" b="1" u="none" strike="noStrike" dirty="0">
                          <a:effectLst/>
                          <a:latin typeface="+mn-ea"/>
                          <a:ea typeface="+mn-ea"/>
                        </a:rPr>
                        <a:t>　城</a:t>
                      </a:r>
                      <a:endParaRPr lang="ja-JP" altLang="en-US" sz="1300" b="1" i="0" u="none" strike="noStrike" dirty="0">
                        <a:effectLst/>
                        <a:latin typeface="+mn-ea"/>
                        <a:ea typeface="+mn-ea"/>
                      </a:endParaRPr>
                    </a:p>
                  </a:txBody>
                  <a:tcPr marL="5997" marR="5997" marT="599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US" altLang="ja-JP" sz="1300" b="1" u="none" strike="noStrike" dirty="0" smtClean="0">
                          <a:effectLst/>
                          <a:latin typeface="+mn-ea"/>
                          <a:ea typeface="+mn-ea"/>
                        </a:rPr>
                        <a:t>10,398 </a:t>
                      </a:r>
                      <a:endParaRPr lang="en-US" altLang="ja-JP" sz="1300" b="1" i="0" u="none" strike="noStrike" dirty="0">
                        <a:effectLst/>
                        <a:latin typeface="+mn-ea"/>
                        <a:ea typeface="+mn-ea"/>
                      </a:endParaRPr>
                    </a:p>
                  </a:txBody>
                  <a:tcPr marL="5997" marR="5997" marT="599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US" altLang="ja-JP" sz="1300" b="1" u="none" strike="noStrike" dirty="0" smtClean="0">
                          <a:effectLst/>
                          <a:latin typeface="+mn-ea"/>
                          <a:ea typeface="+mn-ea"/>
                        </a:rPr>
                        <a:t> </a:t>
                      </a:r>
                      <a:r>
                        <a:rPr lang="ja-JP" altLang="en-US" sz="1300" b="1" u="none" strike="noStrike" dirty="0">
                          <a:effectLst/>
                          <a:latin typeface="+mn-ea"/>
                          <a:ea typeface="+mn-ea"/>
                        </a:rPr>
                        <a:t>福 　井</a:t>
                      </a:r>
                      <a:endParaRPr lang="ja-JP" altLang="en-US" sz="1300" b="1" i="0" u="none" strike="noStrike" dirty="0">
                        <a:effectLst/>
                        <a:latin typeface="+mn-ea"/>
                        <a:ea typeface="+mn-ea"/>
                      </a:endParaRPr>
                    </a:p>
                  </a:txBody>
                  <a:tcPr marL="5997" marR="5997" marT="599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US" altLang="ja-JP" sz="1300" b="1" u="none" strike="noStrike" dirty="0" smtClean="0">
                          <a:effectLst/>
                          <a:latin typeface="+mn-ea"/>
                          <a:ea typeface="+mn-ea"/>
                        </a:rPr>
                        <a:t>3,472 </a:t>
                      </a:r>
                      <a:endParaRPr lang="en-US" altLang="ja-JP" sz="1300" b="1" i="0" u="none" strike="noStrike" dirty="0">
                        <a:effectLst/>
                        <a:latin typeface="+mn-ea"/>
                        <a:ea typeface="+mn-ea"/>
                      </a:endParaRPr>
                    </a:p>
                  </a:txBody>
                  <a:tcPr marL="5997" marR="5997" marT="599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US" altLang="ja-JP" sz="1300" b="1" u="none" strike="noStrike" dirty="0" smtClean="0">
                          <a:effectLst/>
                          <a:latin typeface="+mn-ea"/>
                          <a:ea typeface="+mn-ea"/>
                        </a:rPr>
                        <a:t> </a:t>
                      </a:r>
                      <a:r>
                        <a:rPr lang="ja-JP" altLang="en-US" sz="1300" b="1" u="none" strike="noStrike" dirty="0">
                          <a:effectLst/>
                          <a:latin typeface="+mn-ea"/>
                          <a:ea typeface="+mn-ea"/>
                        </a:rPr>
                        <a:t>兵 　庫</a:t>
                      </a:r>
                      <a:endParaRPr lang="ja-JP" altLang="en-US" sz="1300" b="1" i="0" u="none" strike="noStrike" dirty="0">
                        <a:effectLst/>
                        <a:latin typeface="+mn-ea"/>
                        <a:ea typeface="+mn-ea"/>
                      </a:endParaRPr>
                    </a:p>
                  </a:txBody>
                  <a:tcPr marL="5997" marR="5997" marT="599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US" altLang="ja-JP" sz="1300" b="1" u="none" strike="noStrike" dirty="0" smtClean="0">
                          <a:effectLst/>
                          <a:latin typeface="+mn-ea"/>
                          <a:ea typeface="+mn-ea"/>
                        </a:rPr>
                        <a:t>20,021 </a:t>
                      </a:r>
                      <a:endParaRPr lang="en-US" altLang="ja-JP" sz="1300" b="1" i="0" u="none" strike="noStrike" dirty="0">
                        <a:effectLst/>
                        <a:latin typeface="+mn-ea"/>
                        <a:ea typeface="+mn-ea"/>
                      </a:endParaRPr>
                    </a:p>
                  </a:txBody>
                  <a:tcPr marL="5997" marR="5997" marT="599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US" altLang="ja-JP" sz="1300" b="1" u="none" strike="noStrike" dirty="0" smtClean="0">
                          <a:effectLst/>
                          <a:latin typeface="+mn-ea"/>
                          <a:ea typeface="+mn-ea"/>
                        </a:rPr>
                        <a:t> </a:t>
                      </a:r>
                      <a:r>
                        <a:rPr lang="ja-JP" altLang="en-US" sz="1300" b="1" u="none" strike="noStrike" dirty="0">
                          <a:effectLst/>
                          <a:latin typeface="+mn-ea"/>
                          <a:ea typeface="+mn-ea"/>
                        </a:rPr>
                        <a:t>愛 　媛</a:t>
                      </a:r>
                      <a:endParaRPr lang="ja-JP" altLang="en-US" sz="1300" b="1" i="0" u="none" strike="noStrike" dirty="0">
                        <a:effectLst/>
                        <a:latin typeface="+mn-ea"/>
                        <a:ea typeface="+mn-ea"/>
                      </a:endParaRPr>
                    </a:p>
                  </a:txBody>
                  <a:tcPr marL="5997" marR="5997" marT="599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US" altLang="ja-JP" sz="1300" b="1" u="none" strike="noStrike" dirty="0" smtClean="0">
                          <a:effectLst/>
                          <a:latin typeface="+mn-ea"/>
                          <a:ea typeface="+mn-ea"/>
                        </a:rPr>
                        <a:t>5,286 </a:t>
                      </a:r>
                      <a:endParaRPr lang="en-US" altLang="ja-JP" sz="1300" b="1" i="0" u="none" strike="noStrike" dirty="0">
                        <a:effectLst/>
                        <a:latin typeface="+mn-ea"/>
                        <a:ea typeface="+mn-ea"/>
                      </a:endParaRPr>
                    </a:p>
                  </a:txBody>
                  <a:tcPr marL="5997" marR="5997" marT="599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ja-JP" altLang="en-US" sz="1400" b="1" u="none" strike="noStrike" dirty="0" smtClean="0">
                          <a:effectLst/>
                          <a:latin typeface="+mn-ea"/>
                          <a:ea typeface="+mn-ea"/>
                        </a:rPr>
                        <a:t>合</a:t>
                      </a:r>
                      <a:r>
                        <a:rPr lang="ja-JP" altLang="en-US" sz="1400" b="1" u="none" strike="noStrike" dirty="0">
                          <a:effectLst/>
                          <a:latin typeface="+mn-ea"/>
                          <a:ea typeface="+mn-ea"/>
                        </a:rPr>
                        <a:t>　　計</a:t>
                      </a:r>
                      <a:endParaRPr lang="ja-JP" altLang="en-US" sz="1400" b="1" i="0" u="none" strike="noStrike" dirty="0">
                        <a:effectLst/>
                        <a:latin typeface="+mn-ea"/>
                        <a:ea typeface="+mn-ea"/>
                      </a:endParaRPr>
                    </a:p>
                  </a:txBody>
                  <a:tcPr marL="5997" marR="5997" marT="599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US" altLang="ja-JP" sz="1400" b="1" u="none" strike="noStrike" dirty="0" smtClean="0">
                          <a:effectLst/>
                          <a:latin typeface="+mn-ea"/>
                          <a:ea typeface="+mn-ea"/>
                        </a:rPr>
                        <a:t>545,433 </a:t>
                      </a:r>
                      <a:endParaRPr lang="en-US" altLang="ja-JP" sz="1400" b="1" i="0" u="none" strike="noStrike" dirty="0">
                        <a:effectLst/>
                        <a:latin typeface="+mn-ea"/>
                        <a:ea typeface="+mn-ea"/>
                      </a:endParaRPr>
                    </a:p>
                  </a:txBody>
                  <a:tcPr marL="5997" marR="5997" marT="599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442702">
                <a:tc>
                  <a:txBody>
                    <a:bodyPr/>
                    <a:lstStyle/>
                    <a:p>
                      <a:pPr algn="ctr" fontAlgn="ctr"/>
                      <a:r>
                        <a:rPr lang="ja-JP" altLang="en-US" sz="1300" b="1" u="none" strike="noStrike" dirty="0" smtClean="0">
                          <a:effectLst/>
                          <a:latin typeface="+mn-ea"/>
                          <a:ea typeface="+mn-ea"/>
                        </a:rPr>
                        <a:t>栃 </a:t>
                      </a:r>
                      <a:r>
                        <a:rPr lang="ja-JP" altLang="en-US" sz="1300" b="1" u="none" strike="noStrike" dirty="0">
                          <a:effectLst/>
                          <a:latin typeface="+mn-ea"/>
                          <a:ea typeface="+mn-ea"/>
                        </a:rPr>
                        <a:t>　木</a:t>
                      </a:r>
                      <a:endParaRPr lang="ja-JP" altLang="en-US" sz="1300" b="1" i="0" u="none" strike="noStrike" dirty="0">
                        <a:effectLst/>
                        <a:latin typeface="+mn-ea"/>
                        <a:ea typeface="+mn-ea"/>
                      </a:endParaRPr>
                    </a:p>
                  </a:txBody>
                  <a:tcPr marL="5997" marR="5997" marT="599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US" altLang="ja-JP" sz="1300" b="1" u="none" strike="noStrike" dirty="0" smtClean="0">
                          <a:effectLst/>
                          <a:latin typeface="+mn-ea"/>
                          <a:ea typeface="+mn-ea"/>
                        </a:rPr>
                        <a:t>7,222 </a:t>
                      </a:r>
                      <a:endParaRPr lang="en-US" altLang="ja-JP" sz="1300" b="1" i="0" u="none" strike="noStrike" dirty="0">
                        <a:effectLst/>
                        <a:latin typeface="+mn-ea"/>
                        <a:ea typeface="+mn-ea"/>
                      </a:endParaRPr>
                    </a:p>
                  </a:txBody>
                  <a:tcPr marL="5997" marR="5997" marT="599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US" altLang="ja-JP" sz="1300" b="1" u="none" strike="noStrike" dirty="0" smtClean="0">
                          <a:effectLst/>
                          <a:latin typeface="+mn-ea"/>
                          <a:ea typeface="+mn-ea"/>
                        </a:rPr>
                        <a:t> </a:t>
                      </a:r>
                      <a:r>
                        <a:rPr lang="ja-JP" altLang="en-US" sz="1300" b="1" u="none" strike="noStrike" dirty="0">
                          <a:effectLst/>
                          <a:latin typeface="+mn-ea"/>
                          <a:ea typeface="+mn-ea"/>
                        </a:rPr>
                        <a:t>山 　梨</a:t>
                      </a:r>
                      <a:endParaRPr lang="ja-JP" altLang="en-US" sz="1300" b="1" i="0" u="none" strike="noStrike" dirty="0">
                        <a:effectLst/>
                        <a:latin typeface="+mn-ea"/>
                        <a:ea typeface="+mn-ea"/>
                      </a:endParaRPr>
                    </a:p>
                  </a:txBody>
                  <a:tcPr marL="5997" marR="5997" marT="599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US" altLang="ja-JP" sz="1300" b="1" u="none" strike="noStrike" dirty="0" smtClean="0">
                          <a:effectLst/>
                          <a:latin typeface="+mn-ea"/>
                          <a:ea typeface="+mn-ea"/>
                        </a:rPr>
                        <a:t>3,388 </a:t>
                      </a:r>
                      <a:endParaRPr lang="en-US" altLang="ja-JP" sz="1300" b="1" i="0" u="none" strike="noStrike" dirty="0">
                        <a:effectLst/>
                        <a:latin typeface="+mn-ea"/>
                        <a:ea typeface="+mn-ea"/>
                      </a:endParaRPr>
                    </a:p>
                  </a:txBody>
                  <a:tcPr marL="5997" marR="5997" marT="599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US" altLang="ja-JP" sz="1300" b="1" u="none" strike="noStrike" dirty="0" smtClean="0">
                          <a:effectLst/>
                          <a:latin typeface="+mn-ea"/>
                          <a:ea typeface="+mn-ea"/>
                        </a:rPr>
                        <a:t> </a:t>
                      </a:r>
                      <a:r>
                        <a:rPr lang="ja-JP" altLang="en-US" sz="1300" b="1" u="none" strike="noStrike" dirty="0">
                          <a:effectLst/>
                          <a:latin typeface="+mn-ea"/>
                          <a:ea typeface="+mn-ea"/>
                        </a:rPr>
                        <a:t>奈 　良</a:t>
                      </a:r>
                      <a:endParaRPr lang="ja-JP" altLang="en-US" sz="1300" b="1" i="0" u="none" strike="noStrike" dirty="0">
                        <a:effectLst/>
                        <a:latin typeface="+mn-ea"/>
                        <a:ea typeface="+mn-ea"/>
                      </a:endParaRPr>
                    </a:p>
                  </a:txBody>
                  <a:tcPr marL="5997" marR="5997" marT="599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US" altLang="ja-JP" sz="1300" b="1" u="none" strike="noStrike" dirty="0" smtClean="0">
                          <a:effectLst/>
                          <a:latin typeface="+mn-ea"/>
                          <a:ea typeface="+mn-ea"/>
                        </a:rPr>
                        <a:t>4,786 </a:t>
                      </a:r>
                      <a:endParaRPr lang="en-US" altLang="ja-JP" sz="1300" b="1" i="0" u="none" strike="noStrike" dirty="0">
                        <a:effectLst/>
                        <a:latin typeface="+mn-ea"/>
                        <a:ea typeface="+mn-ea"/>
                      </a:endParaRPr>
                    </a:p>
                  </a:txBody>
                  <a:tcPr marL="5997" marR="5997" marT="599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US" altLang="ja-JP" sz="1300" b="1" u="none" strike="noStrike" dirty="0" smtClean="0">
                          <a:effectLst/>
                          <a:latin typeface="+mn-ea"/>
                          <a:ea typeface="+mn-ea"/>
                        </a:rPr>
                        <a:t> </a:t>
                      </a:r>
                      <a:r>
                        <a:rPr lang="ja-JP" altLang="en-US" sz="1300" b="1" u="none" strike="noStrike" dirty="0">
                          <a:effectLst/>
                          <a:latin typeface="+mn-ea"/>
                          <a:ea typeface="+mn-ea"/>
                        </a:rPr>
                        <a:t>高　 知</a:t>
                      </a:r>
                      <a:endParaRPr lang="ja-JP" altLang="en-US" sz="1300" b="1" i="0" u="none" strike="noStrike" dirty="0">
                        <a:effectLst/>
                        <a:latin typeface="+mn-ea"/>
                        <a:ea typeface="+mn-ea"/>
                      </a:endParaRPr>
                    </a:p>
                  </a:txBody>
                  <a:tcPr marL="5997" marR="5997" marT="599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US" altLang="ja-JP" sz="1300" b="1" u="none" strike="noStrike" dirty="0" smtClean="0">
                          <a:effectLst/>
                          <a:latin typeface="+mn-ea"/>
                          <a:ea typeface="+mn-ea"/>
                        </a:rPr>
                        <a:t>3,735 </a:t>
                      </a:r>
                      <a:endParaRPr lang="en-US" altLang="ja-JP" sz="1300" b="1" i="0" u="none" strike="noStrike" dirty="0">
                        <a:effectLst/>
                        <a:latin typeface="+mn-ea"/>
                        <a:ea typeface="+mn-ea"/>
                      </a:endParaRPr>
                    </a:p>
                  </a:txBody>
                  <a:tcPr marL="5997" marR="5997" marT="599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ja-JP" altLang="en-US" sz="1300" b="1" u="none" strike="noStrike" dirty="0">
                          <a:effectLst/>
                          <a:latin typeface="+mn-ea"/>
                          <a:ea typeface="+mn-ea"/>
                        </a:rPr>
                        <a:t>　</a:t>
                      </a:r>
                      <a:endParaRPr lang="ja-JP" altLang="en-US" sz="1300" b="1" i="0" u="none" strike="noStrike" dirty="0">
                        <a:effectLst/>
                        <a:latin typeface="+mn-ea"/>
                        <a:ea typeface="+mn-ea"/>
                      </a:endParaRPr>
                    </a:p>
                  </a:txBody>
                  <a:tcPr marL="5997" marR="5997" marT="599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ja-JP" altLang="en-US" sz="1300" b="1" u="none" strike="noStrike" dirty="0">
                          <a:effectLst/>
                          <a:latin typeface="+mn-ea"/>
                          <a:ea typeface="+mn-ea"/>
                        </a:rPr>
                        <a:t>　</a:t>
                      </a:r>
                      <a:endParaRPr lang="ja-JP" altLang="en-US" sz="1300" b="1" i="0" u="none" strike="noStrike" dirty="0">
                        <a:effectLst/>
                        <a:latin typeface="+mn-ea"/>
                        <a:ea typeface="+mn-ea"/>
                      </a:endParaRPr>
                    </a:p>
                  </a:txBody>
                  <a:tcPr marL="5997" marR="5997" marT="599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442702">
                <a:tc>
                  <a:txBody>
                    <a:bodyPr/>
                    <a:lstStyle/>
                    <a:p>
                      <a:pPr algn="ctr" fontAlgn="ctr"/>
                      <a:r>
                        <a:rPr lang="ja-JP" altLang="en-US" sz="1300" b="1" u="none" strike="noStrike" dirty="0" smtClean="0">
                          <a:effectLst/>
                          <a:latin typeface="+mn-ea"/>
                          <a:ea typeface="+mn-ea"/>
                        </a:rPr>
                        <a:t>群 </a:t>
                      </a:r>
                      <a:r>
                        <a:rPr lang="ja-JP" altLang="en-US" sz="1300" b="1" u="none" strike="noStrike" dirty="0">
                          <a:effectLst/>
                          <a:latin typeface="+mn-ea"/>
                          <a:ea typeface="+mn-ea"/>
                        </a:rPr>
                        <a:t>　馬</a:t>
                      </a:r>
                      <a:endParaRPr lang="ja-JP" altLang="en-US" sz="1300" b="1" i="0" u="none" strike="noStrike" dirty="0">
                        <a:effectLst/>
                        <a:latin typeface="+mn-ea"/>
                        <a:ea typeface="+mn-ea"/>
                      </a:endParaRPr>
                    </a:p>
                  </a:txBody>
                  <a:tcPr marL="5997" marR="5997" marT="599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US" altLang="ja-JP" sz="1300" b="1" u="none" strike="noStrike" dirty="0" smtClean="0">
                          <a:effectLst/>
                          <a:latin typeface="+mn-ea"/>
                          <a:ea typeface="+mn-ea"/>
                        </a:rPr>
                        <a:t>10,450 </a:t>
                      </a:r>
                      <a:endParaRPr lang="en-US" altLang="ja-JP" sz="1300" b="1" i="0" u="none" strike="noStrike" dirty="0">
                        <a:effectLst/>
                        <a:latin typeface="+mn-ea"/>
                        <a:ea typeface="+mn-ea"/>
                      </a:endParaRPr>
                    </a:p>
                  </a:txBody>
                  <a:tcPr marL="5997" marR="5997" marT="599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US" altLang="ja-JP" sz="1300" b="1" u="none" strike="noStrike" dirty="0" smtClean="0">
                          <a:effectLst/>
                          <a:latin typeface="+mn-ea"/>
                          <a:ea typeface="+mn-ea"/>
                        </a:rPr>
                        <a:t> </a:t>
                      </a:r>
                      <a:r>
                        <a:rPr lang="ja-JP" altLang="en-US" sz="1300" b="1" u="none" strike="noStrike" dirty="0">
                          <a:effectLst/>
                          <a:latin typeface="+mn-ea"/>
                          <a:ea typeface="+mn-ea"/>
                        </a:rPr>
                        <a:t>長 　野</a:t>
                      </a:r>
                      <a:endParaRPr lang="ja-JP" altLang="en-US" sz="1300" b="1" i="0" u="none" strike="noStrike" dirty="0">
                        <a:effectLst/>
                        <a:latin typeface="+mn-ea"/>
                        <a:ea typeface="+mn-ea"/>
                      </a:endParaRPr>
                    </a:p>
                  </a:txBody>
                  <a:tcPr marL="5997" marR="5997" marT="599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US" altLang="ja-JP" sz="1300" b="1" u="none" strike="noStrike" dirty="0" smtClean="0">
                          <a:effectLst/>
                          <a:latin typeface="+mn-ea"/>
                          <a:ea typeface="+mn-ea"/>
                        </a:rPr>
                        <a:t>10,091 </a:t>
                      </a:r>
                      <a:endParaRPr lang="en-US" altLang="ja-JP" sz="1300" b="1" i="0" u="none" strike="noStrike" dirty="0">
                        <a:effectLst/>
                        <a:latin typeface="+mn-ea"/>
                        <a:ea typeface="+mn-ea"/>
                      </a:endParaRPr>
                    </a:p>
                  </a:txBody>
                  <a:tcPr marL="5997" marR="5997" marT="599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US" altLang="ja-JP" sz="1300" b="1" u="none" strike="noStrike" dirty="0" smtClean="0">
                          <a:effectLst/>
                          <a:latin typeface="+mn-ea"/>
                          <a:ea typeface="+mn-ea"/>
                        </a:rPr>
                        <a:t> </a:t>
                      </a:r>
                      <a:r>
                        <a:rPr lang="ja-JP" altLang="en-US" sz="1300" b="1" u="none" strike="noStrike" dirty="0">
                          <a:effectLst/>
                          <a:latin typeface="+mn-ea"/>
                          <a:ea typeface="+mn-ea"/>
                        </a:rPr>
                        <a:t>和歌山</a:t>
                      </a:r>
                      <a:endParaRPr lang="ja-JP" altLang="en-US" sz="1300" b="1" i="0" u="none" strike="noStrike" dirty="0">
                        <a:effectLst/>
                        <a:latin typeface="+mn-ea"/>
                        <a:ea typeface="+mn-ea"/>
                      </a:endParaRPr>
                    </a:p>
                  </a:txBody>
                  <a:tcPr marL="5997" marR="5997" marT="599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US" altLang="ja-JP" sz="1300" b="1" u="none" strike="noStrike" dirty="0" smtClean="0">
                          <a:effectLst/>
                          <a:latin typeface="+mn-ea"/>
                          <a:ea typeface="+mn-ea"/>
                        </a:rPr>
                        <a:t>4,167 </a:t>
                      </a:r>
                      <a:endParaRPr lang="en-US" altLang="ja-JP" sz="1300" b="1" i="0" u="none" strike="noStrike" dirty="0">
                        <a:effectLst/>
                        <a:latin typeface="+mn-ea"/>
                        <a:ea typeface="+mn-ea"/>
                      </a:endParaRPr>
                    </a:p>
                  </a:txBody>
                  <a:tcPr marL="5997" marR="5997" marT="599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US" altLang="ja-JP" sz="1300" b="1" u="none" strike="noStrike" dirty="0" smtClean="0">
                          <a:effectLst/>
                          <a:latin typeface="+mn-ea"/>
                          <a:ea typeface="+mn-ea"/>
                        </a:rPr>
                        <a:t> </a:t>
                      </a:r>
                      <a:r>
                        <a:rPr lang="ja-JP" altLang="en-US" sz="1300" b="1" u="none" strike="noStrike" dirty="0">
                          <a:effectLst/>
                          <a:latin typeface="+mn-ea"/>
                          <a:ea typeface="+mn-ea"/>
                        </a:rPr>
                        <a:t>福　 岡</a:t>
                      </a:r>
                      <a:endParaRPr lang="ja-JP" altLang="en-US" sz="1300" b="1" i="0" u="none" strike="noStrike" dirty="0">
                        <a:effectLst/>
                        <a:latin typeface="+mn-ea"/>
                        <a:ea typeface="+mn-ea"/>
                      </a:endParaRPr>
                    </a:p>
                  </a:txBody>
                  <a:tcPr marL="5997" marR="5997" marT="599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US" altLang="ja-JP" sz="1300" b="1" u="none" strike="noStrike" dirty="0" smtClean="0">
                          <a:effectLst/>
                          <a:latin typeface="+mn-ea"/>
                          <a:ea typeface="+mn-ea"/>
                        </a:rPr>
                        <a:t>20,236 </a:t>
                      </a:r>
                      <a:endParaRPr lang="en-US" altLang="ja-JP" sz="1300" b="1" i="0" u="none" strike="noStrike" dirty="0">
                        <a:effectLst/>
                        <a:latin typeface="+mn-ea"/>
                        <a:ea typeface="+mn-ea"/>
                      </a:endParaRPr>
                    </a:p>
                  </a:txBody>
                  <a:tcPr marL="5997" marR="5997" marT="599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ja-JP" altLang="en-US" sz="1300" b="1" u="none" strike="noStrike">
                          <a:effectLst/>
                          <a:latin typeface="+mn-ea"/>
                          <a:ea typeface="+mn-ea"/>
                        </a:rPr>
                        <a:t>　</a:t>
                      </a:r>
                      <a:endParaRPr lang="ja-JP" altLang="en-US" sz="1300" b="1" i="0" u="none" strike="noStrike">
                        <a:effectLst/>
                        <a:latin typeface="+mn-ea"/>
                        <a:ea typeface="+mn-ea"/>
                      </a:endParaRPr>
                    </a:p>
                  </a:txBody>
                  <a:tcPr marL="5997" marR="5997" marT="599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ja-JP" altLang="en-US" sz="1300" b="1" u="none" strike="noStrike" dirty="0">
                          <a:effectLst/>
                          <a:latin typeface="+mn-ea"/>
                          <a:ea typeface="+mn-ea"/>
                        </a:rPr>
                        <a:t>　</a:t>
                      </a:r>
                      <a:endParaRPr lang="ja-JP" altLang="en-US" sz="1300" b="1" i="0" u="none" strike="noStrike" dirty="0">
                        <a:effectLst/>
                        <a:latin typeface="+mn-ea"/>
                        <a:ea typeface="+mn-ea"/>
                      </a:endParaRPr>
                    </a:p>
                  </a:txBody>
                  <a:tcPr marL="5997" marR="5997" marT="599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bl>
          </a:graphicData>
        </a:graphic>
      </p:graphicFrame>
    </p:spTree>
    <p:extLst>
      <p:ext uri="{BB962C8B-B14F-4D97-AF65-F5344CB8AC3E}">
        <p14:creationId xmlns:p14="http://schemas.microsoft.com/office/powerpoint/2010/main" val="3906760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図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4034" y="2579428"/>
            <a:ext cx="8289947" cy="4066778"/>
          </a:xfrm>
          <a:prstGeom prst="rect">
            <a:avLst/>
          </a:prstGeom>
        </p:spPr>
      </p:pic>
      <p:sp>
        <p:nvSpPr>
          <p:cNvPr id="3" name="Rectangle 2"/>
          <p:cNvSpPr txBox="1">
            <a:spLocks noGrp="1" noRot="1" noChangeArrowheads="1"/>
          </p:cNvSpPr>
          <p:nvPr>
            <p:ph type="title"/>
          </p:nvPr>
        </p:nvSpPr>
        <p:spPr>
          <a:xfrm>
            <a:off x="720383" y="720000"/>
            <a:ext cx="7920000" cy="720000"/>
          </a:xfrm>
          <a:prstGeom prst="rect">
            <a:avLst/>
          </a:prstGeom>
          <a:solidFill>
            <a:srgbClr val="FFFFCC"/>
          </a:solidFill>
          <a:ln w="38100">
            <a:solidFill>
              <a:schemeClr val="tx1"/>
            </a:solidFill>
          </a:ln>
        </p:spPr>
        <p:txBody>
          <a:bodyPr vert="horz" lIns="88817" tIns="44408" rIns="88817" bIns="44408" rtlCol="0" anchor="ctr">
            <a:normAutofit/>
          </a:bodyPr>
          <a:lstStyle>
            <a:lvl1pPr algn="ctr" defTabSz="914400" rtl="0" eaLnBrk="1" latinLnBrk="0" hangingPunct="1">
              <a:spcBef>
                <a:spcPct val="0"/>
              </a:spcBef>
              <a:buNone/>
              <a:defRPr kumimoji="1" sz="4400" kern="1200">
                <a:solidFill>
                  <a:srgbClr val="FFFFFF"/>
                </a:solidFill>
                <a:latin typeface="+mj-lt"/>
                <a:ea typeface="+mj-ea"/>
                <a:cs typeface="+mj-cs"/>
              </a:defRPr>
            </a:lvl1pPr>
            <a:lvl2pPr eaLnBrk="1" hangingPunct="1">
              <a:defRPr kumimoji="1">
                <a:solidFill>
                  <a:schemeClr val="tx2"/>
                </a:solidFill>
              </a:defRPr>
            </a:lvl2pPr>
            <a:lvl3pPr eaLnBrk="1" hangingPunct="1">
              <a:defRPr kumimoji="1">
                <a:solidFill>
                  <a:schemeClr val="tx2"/>
                </a:solidFill>
              </a:defRPr>
            </a:lvl3pPr>
            <a:lvl4pPr eaLnBrk="1" hangingPunct="1">
              <a:defRPr kumimoji="1">
                <a:solidFill>
                  <a:schemeClr val="tx2"/>
                </a:solidFill>
              </a:defRPr>
            </a:lvl4pPr>
            <a:lvl5pPr eaLnBrk="1" hangingPunct="1">
              <a:defRPr kumimoji="1">
                <a:solidFill>
                  <a:schemeClr val="tx2"/>
                </a:solidFill>
              </a:defRPr>
            </a:lvl5pPr>
            <a:lvl6pPr eaLnBrk="1" hangingPunct="1">
              <a:defRPr kumimoji="1">
                <a:solidFill>
                  <a:schemeClr val="tx2"/>
                </a:solidFill>
              </a:defRPr>
            </a:lvl6pPr>
            <a:lvl7pPr eaLnBrk="1" hangingPunct="1">
              <a:defRPr kumimoji="1">
                <a:solidFill>
                  <a:schemeClr val="tx2"/>
                </a:solidFill>
              </a:defRPr>
            </a:lvl7pPr>
            <a:lvl8pPr eaLnBrk="1" hangingPunct="1">
              <a:defRPr kumimoji="1">
                <a:solidFill>
                  <a:schemeClr val="tx2"/>
                </a:solidFill>
              </a:defRPr>
            </a:lvl8pPr>
            <a:lvl9pPr eaLnBrk="1" hangingPunct="1">
              <a:defRPr kumimoji="1">
                <a:solidFill>
                  <a:schemeClr val="tx2"/>
                </a:solidFill>
              </a:defRPr>
            </a:lvl9pPr>
          </a:lstStyle>
          <a:p>
            <a:r>
              <a:rPr lang="ja-JP" altLang="en-US" sz="3200" b="1" dirty="0">
                <a:solidFill>
                  <a:prstClr val="black"/>
                </a:solidFill>
              </a:rPr>
              <a:t>産業</a:t>
            </a:r>
            <a:r>
              <a:rPr lang="ja-JP" altLang="en-US" sz="3200" b="1" dirty="0" smtClean="0">
                <a:solidFill>
                  <a:prstClr val="black"/>
                </a:solidFill>
              </a:rPr>
              <a:t>別「度数率」及び「強度率」</a:t>
            </a:r>
            <a:endParaRPr lang="ja-JP" altLang="en-US" sz="3200" b="1" dirty="0">
              <a:solidFill>
                <a:prstClr val="black"/>
              </a:solidFill>
            </a:endParaRPr>
          </a:p>
        </p:txBody>
      </p:sp>
      <p:sp>
        <p:nvSpPr>
          <p:cNvPr id="2" name="正方形/長方形 1"/>
          <p:cNvSpPr/>
          <p:nvPr/>
        </p:nvSpPr>
        <p:spPr>
          <a:xfrm>
            <a:off x="3002280" y="2575560"/>
            <a:ext cx="1356360" cy="33528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bg1"/>
              </a:solidFill>
            </a:endParaRPr>
          </a:p>
        </p:txBody>
      </p:sp>
      <p:sp>
        <p:nvSpPr>
          <p:cNvPr id="5" name="正方形/長方形 4"/>
          <p:cNvSpPr/>
          <p:nvPr/>
        </p:nvSpPr>
        <p:spPr>
          <a:xfrm>
            <a:off x="670560" y="2545080"/>
            <a:ext cx="213360" cy="3505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354098637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12649" name="Rectangle 10"/>
          <p:cNvSpPr>
            <a:spLocks noChangeArrowheads="1"/>
          </p:cNvSpPr>
          <p:nvPr/>
        </p:nvSpPr>
        <p:spPr bwMode="auto">
          <a:xfrm>
            <a:off x="720000" y="1800000"/>
            <a:ext cx="7920000" cy="3960000"/>
          </a:xfrm>
          <a:prstGeom prst="rect">
            <a:avLst/>
          </a:prstGeom>
          <a:solidFill>
            <a:srgbClr val="FFFF99"/>
          </a:solidFill>
          <a:ln w="9525">
            <a:solidFill>
              <a:srgbClr val="333300"/>
            </a:solidFill>
            <a:miter lim="800000"/>
            <a:headEnd/>
            <a:tailEnd/>
          </a:ln>
        </p:spPr>
        <p:txBody>
          <a:bodyPr wrap="none" lIns="87417" tIns="45458" rIns="87417" bIns="45458" anchor="ctr"/>
          <a:lstStyle/>
          <a:p>
            <a:pPr algn="ctr" fontAlgn="base">
              <a:spcBef>
                <a:spcPct val="0"/>
              </a:spcBef>
              <a:spcAft>
                <a:spcPct val="0"/>
              </a:spcAft>
              <a:defRPr/>
            </a:pPr>
            <a:endParaRPr lang="en-US" altLang="ja-JP" sz="1943" dirty="0">
              <a:solidFill>
                <a:srgbClr val="FFFFFF"/>
              </a:solidFill>
              <a:effectLst>
                <a:outerShdw blurRad="38100" dist="38100" dir="2700000" algn="tl">
                  <a:srgbClr val="000000"/>
                </a:outerShdw>
              </a:effectLst>
              <a:latin typeface="Times New Roman" pitchFamily="18" charset="0"/>
            </a:endParaRPr>
          </a:p>
        </p:txBody>
      </p:sp>
      <p:sp>
        <p:nvSpPr>
          <p:cNvPr id="112643" name="AutoShape 3"/>
          <p:cNvSpPr>
            <a:spLocks noChangeArrowheads="1"/>
          </p:cNvSpPr>
          <p:nvPr/>
        </p:nvSpPr>
        <p:spPr bwMode="auto">
          <a:xfrm>
            <a:off x="2143757" y="2311054"/>
            <a:ext cx="4984631" cy="3287278"/>
          </a:xfrm>
          <a:prstGeom prst="triangle">
            <a:avLst>
              <a:gd name="adj" fmla="val 50000"/>
            </a:avLst>
          </a:prstGeom>
          <a:solidFill>
            <a:srgbClr val="FFFF00"/>
          </a:solidFill>
          <a:ln w="9525">
            <a:solidFill>
              <a:srgbClr val="000000"/>
            </a:solidFill>
            <a:miter lim="800000"/>
            <a:headEnd/>
            <a:tailEnd/>
          </a:ln>
        </p:spPr>
        <p:txBody>
          <a:bodyPr wrap="none" anchor="ctr"/>
          <a:lstStyle/>
          <a:p>
            <a:pPr fontAlgn="base">
              <a:spcBef>
                <a:spcPct val="0"/>
              </a:spcBef>
              <a:spcAft>
                <a:spcPct val="0"/>
              </a:spcAft>
              <a:defRPr/>
            </a:pPr>
            <a:endParaRPr lang="ja-JP" altLang="en-US" sz="2332">
              <a:solidFill>
                <a:srgbClr val="FFFFFF"/>
              </a:solidFill>
              <a:effectLst>
                <a:outerShdw blurRad="38100" dist="38100" dir="2700000" algn="tl">
                  <a:srgbClr val="000000">
                    <a:alpha val="43137"/>
                  </a:srgbClr>
                </a:outerShdw>
              </a:effectLst>
              <a:latin typeface="Times New Roman" pitchFamily="18" charset="0"/>
            </a:endParaRPr>
          </a:p>
        </p:txBody>
      </p:sp>
      <p:sp>
        <p:nvSpPr>
          <p:cNvPr id="57349" name="Line 4"/>
          <p:cNvSpPr>
            <a:spLocks noChangeShapeType="1"/>
          </p:cNvSpPr>
          <p:nvPr/>
        </p:nvSpPr>
        <p:spPr bwMode="auto">
          <a:xfrm flipV="1">
            <a:off x="3326122" y="4030083"/>
            <a:ext cx="2580350" cy="52098"/>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wrap="none" anchor="ctr"/>
          <a:lstStyle/>
          <a:p>
            <a:pPr fontAlgn="base">
              <a:spcBef>
                <a:spcPct val="0"/>
              </a:spcBef>
              <a:spcAft>
                <a:spcPct val="0"/>
              </a:spcAft>
            </a:pPr>
            <a:endParaRPr lang="ja-JP" altLang="en-US" sz="1832">
              <a:solidFill>
                <a:srgbClr val="FFFFFF"/>
              </a:solidFill>
              <a:latin typeface="Arial" charset="0"/>
            </a:endParaRPr>
          </a:p>
        </p:txBody>
      </p:sp>
      <p:sp>
        <p:nvSpPr>
          <p:cNvPr id="57350" name="Line 5"/>
          <p:cNvSpPr>
            <a:spLocks noChangeShapeType="1"/>
          </p:cNvSpPr>
          <p:nvPr/>
        </p:nvSpPr>
        <p:spPr bwMode="auto">
          <a:xfrm>
            <a:off x="3961249" y="3220300"/>
            <a:ext cx="1386217" cy="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wrap="none" anchor="ctr"/>
          <a:lstStyle/>
          <a:p>
            <a:pPr fontAlgn="base">
              <a:spcBef>
                <a:spcPct val="0"/>
              </a:spcBef>
              <a:spcAft>
                <a:spcPct val="0"/>
              </a:spcAft>
            </a:pPr>
            <a:endParaRPr lang="ja-JP" altLang="en-US" sz="1832">
              <a:solidFill>
                <a:srgbClr val="FFFFFF"/>
              </a:solidFill>
              <a:latin typeface="Arial" charset="0"/>
            </a:endParaRPr>
          </a:p>
        </p:txBody>
      </p:sp>
      <p:sp>
        <p:nvSpPr>
          <p:cNvPr id="112646" name="Text Box 6"/>
          <p:cNvSpPr txBox="1">
            <a:spLocks noChangeArrowheads="1"/>
          </p:cNvSpPr>
          <p:nvPr/>
        </p:nvSpPr>
        <p:spPr bwMode="auto">
          <a:xfrm>
            <a:off x="2573785" y="4271352"/>
            <a:ext cx="3134356" cy="461868"/>
          </a:xfrm>
          <a:prstGeom prst="rect">
            <a:avLst/>
          </a:prstGeom>
          <a:noFill/>
          <a:ln w="9525">
            <a:noFill/>
            <a:miter lim="800000"/>
            <a:headEnd/>
            <a:tailEnd/>
          </a:ln>
        </p:spPr>
        <p:txBody>
          <a:bodyPr wrap="none" anchor="ctr">
            <a:spAutoFit/>
          </a:bodyPr>
          <a:lstStyle/>
          <a:p>
            <a:pPr algn="ctr" fontAlgn="base">
              <a:spcBef>
                <a:spcPct val="50000"/>
              </a:spcBef>
              <a:spcAft>
                <a:spcPct val="0"/>
              </a:spcAft>
              <a:defRPr/>
            </a:pPr>
            <a:r>
              <a:rPr lang="ja-JP" altLang="en-US" sz="2332" b="1" dirty="0">
                <a:solidFill>
                  <a:schemeClr val="accent4">
                    <a:lumMod val="10000"/>
                  </a:schemeClr>
                </a:solidFill>
                <a:latin typeface="Times New Roman" pitchFamily="18" charset="0"/>
              </a:rPr>
              <a:t>３０　　 </a:t>
            </a:r>
            <a:r>
              <a:rPr lang="ja-JP" altLang="en-US" sz="2400" b="1" dirty="0">
                <a:solidFill>
                  <a:schemeClr val="accent4">
                    <a:lumMod val="10000"/>
                  </a:schemeClr>
                </a:solidFill>
                <a:latin typeface="Times New Roman" pitchFamily="18" charset="0"/>
              </a:rPr>
              <a:t>物損のみの事故</a:t>
            </a:r>
          </a:p>
        </p:txBody>
      </p:sp>
      <p:sp>
        <p:nvSpPr>
          <p:cNvPr id="112647" name="Text Box 7"/>
          <p:cNvSpPr txBox="1">
            <a:spLocks noChangeArrowheads="1"/>
          </p:cNvSpPr>
          <p:nvPr/>
        </p:nvSpPr>
        <p:spPr bwMode="auto">
          <a:xfrm>
            <a:off x="3065184" y="3463917"/>
            <a:ext cx="2151551" cy="461665"/>
          </a:xfrm>
          <a:prstGeom prst="rect">
            <a:avLst/>
          </a:prstGeom>
          <a:noFill/>
          <a:ln w="9525">
            <a:noFill/>
            <a:miter lim="800000"/>
            <a:headEnd/>
            <a:tailEnd/>
          </a:ln>
        </p:spPr>
        <p:txBody>
          <a:bodyPr wrap="none" anchor="ctr">
            <a:spAutoFit/>
          </a:bodyPr>
          <a:lstStyle/>
          <a:p>
            <a:pPr algn="ctr" fontAlgn="base">
              <a:spcBef>
                <a:spcPct val="50000"/>
              </a:spcBef>
              <a:spcAft>
                <a:spcPct val="0"/>
              </a:spcAft>
              <a:defRPr/>
            </a:pPr>
            <a:r>
              <a:rPr lang="ja-JP" altLang="en-US" sz="2332" b="1" dirty="0">
                <a:solidFill>
                  <a:schemeClr val="accent4">
                    <a:lumMod val="10000"/>
                  </a:schemeClr>
                </a:solidFill>
                <a:latin typeface="Times New Roman" pitchFamily="18" charset="0"/>
              </a:rPr>
              <a:t>１０　　　　</a:t>
            </a:r>
            <a:r>
              <a:rPr lang="ja-JP" altLang="en-US" sz="2400" b="1" dirty="0" smtClean="0">
                <a:solidFill>
                  <a:schemeClr val="accent4">
                    <a:lumMod val="10000"/>
                  </a:schemeClr>
                </a:solidFill>
                <a:latin typeface="Times New Roman" pitchFamily="18" charset="0"/>
              </a:rPr>
              <a:t>軽傷</a:t>
            </a:r>
            <a:r>
              <a:rPr lang="ja-JP" altLang="en-US" sz="2332" b="1" dirty="0">
                <a:solidFill>
                  <a:schemeClr val="accent4">
                    <a:lumMod val="10000"/>
                  </a:schemeClr>
                </a:solidFill>
                <a:latin typeface="Times New Roman" pitchFamily="18" charset="0"/>
              </a:rPr>
              <a:t>　</a:t>
            </a:r>
          </a:p>
        </p:txBody>
      </p:sp>
      <p:sp>
        <p:nvSpPr>
          <p:cNvPr id="112648" name="Text Box 8"/>
          <p:cNvSpPr txBox="1">
            <a:spLocks noChangeArrowheads="1"/>
          </p:cNvSpPr>
          <p:nvPr/>
        </p:nvSpPr>
        <p:spPr bwMode="auto">
          <a:xfrm>
            <a:off x="3832981" y="2652837"/>
            <a:ext cx="3361819" cy="461665"/>
          </a:xfrm>
          <a:prstGeom prst="rect">
            <a:avLst/>
          </a:prstGeom>
          <a:noFill/>
          <a:ln w="9525">
            <a:noFill/>
            <a:miter lim="800000"/>
            <a:headEnd/>
            <a:tailEnd/>
          </a:ln>
        </p:spPr>
        <p:txBody>
          <a:bodyPr wrap="none" anchor="ctr">
            <a:spAutoFit/>
          </a:bodyPr>
          <a:lstStyle/>
          <a:p>
            <a:pPr algn="ctr" fontAlgn="base">
              <a:spcBef>
                <a:spcPct val="50000"/>
              </a:spcBef>
              <a:spcAft>
                <a:spcPct val="0"/>
              </a:spcAft>
              <a:defRPr/>
            </a:pPr>
            <a:r>
              <a:rPr lang="ja-JP" altLang="en-US" sz="2332" b="1" dirty="0">
                <a:solidFill>
                  <a:schemeClr val="accent4">
                    <a:lumMod val="10000"/>
                  </a:schemeClr>
                </a:solidFill>
                <a:latin typeface="Times New Roman" pitchFamily="18" charset="0"/>
              </a:rPr>
              <a:t>１　</a:t>
            </a:r>
            <a:r>
              <a:rPr lang="ja-JP" altLang="en-US" sz="2400" b="1" dirty="0">
                <a:solidFill>
                  <a:schemeClr val="accent4">
                    <a:lumMod val="10000"/>
                  </a:schemeClr>
                </a:solidFill>
                <a:latin typeface="Times New Roman" pitchFamily="18" charset="0"/>
              </a:rPr>
              <a:t>重傷</a:t>
            </a:r>
            <a:r>
              <a:rPr lang="ja-JP" altLang="en-US" sz="2332" b="1" dirty="0">
                <a:solidFill>
                  <a:schemeClr val="accent4">
                    <a:lumMod val="10000"/>
                  </a:schemeClr>
                </a:solidFill>
                <a:latin typeface="Times New Roman" pitchFamily="18" charset="0"/>
              </a:rPr>
              <a:t>　</a:t>
            </a:r>
            <a:r>
              <a:rPr lang="ja-JP" altLang="en-US" sz="2332" b="1" dirty="0" smtClean="0">
                <a:solidFill>
                  <a:schemeClr val="accent4">
                    <a:lumMod val="10000"/>
                  </a:schemeClr>
                </a:solidFill>
                <a:latin typeface="Times New Roman" pitchFamily="18" charset="0"/>
              </a:rPr>
              <a:t>１（アクシデント）</a:t>
            </a:r>
            <a:endParaRPr lang="ja-JP" altLang="en-US" sz="2332" b="1" dirty="0">
              <a:solidFill>
                <a:schemeClr val="accent4">
                  <a:lumMod val="10000"/>
                </a:schemeClr>
              </a:solidFill>
              <a:latin typeface="Times New Roman" pitchFamily="18" charset="0"/>
            </a:endParaRPr>
          </a:p>
        </p:txBody>
      </p:sp>
      <p:sp>
        <p:nvSpPr>
          <p:cNvPr id="57354" name="Line 11"/>
          <p:cNvSpPr>
            <a:spLocks noChangeShapeType="1"/>
          </p:cNvSpPr>
          <p:nvPr/>
        </p:nvSpPr>
        <p:spPr bwMode="auto">
          <a:xfrm>
            <a:off x="2771709" y="4870103"/>
            <a:ext cx="3765299" cy="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wrap="square" lIns="87417" tIns="45458" rIns="87417" bIns="45458" anchor="ctr">
            <a:spAutoFit/>
          </a:bodyPr>
          <a:lstStyle/>
          <a:p>
            <a:pPr fontAlgn="base">
              <a:spcBef>
                <a:spcPct val="0"/>
              </a:spcBef>
              <a:spcAft>
                <a:spcPct val="0"/>
              </a:spcAft>
            </a:pPr>
            <a:endParaRPr lang="ja-JP" altLang="en-US" sz="1832">
              <a:solidFill>
                <a:srgbClr val="FFFFFF"/>
              </a:solidFill>
              <a:latin typeface="Arial" charset="0"/>
            </a:endParaRPr>
          </a:p>
        </p:txBody>
      </p:sp>
      <p:sp>
        <p:nvSpPr>
          <p:cNvPr id="112651" name="Text Box 12"/>
          <p:cNvSpPr txBox="1">
            <a:spLocks noChangeArrowheads="1"/>
          </p:cNvSpPr>
          <p:nvPr/>
        </p:nvSpPr>
        <p:spPr bwMode="auto">
          <a:xfrm>
            <a:off x="1983102" y="4995871"/>
            <a:ext cx="6381766" cy="461136"/>
          </a:xfrm>
          <a:prstGeom prst="rect">
            <a:avLst/>
          </a:prstGeom>
          <a:noFill/>
          <a:ln w="9525">
            <a:noFill/>
            <a:miter lim="800000"/>
            <a:headEnd/>
            <a:tailEnd/>
          </a:ln>
        </p:spPr>
        <p:txBody>
          <a:bodyPr wrap="none" lIns="87417" tIns="45458" rIns="87417" bIns="45458" anchor="ctr">
            <a:spAutoFit/>
          </a:bodyPr>
          <a:lstStyle/>
          <a:p>
            <a:pPr algn="ctr" fontAlgn="base">
              <a:spcBef>
                <a:spcPct val="50000"/>
              </a:spcBef>
              <a:spcAft>
                <a:spcPct val="0"/>
              </a:spcAft>
              <a:defRPr/>
            </a:pPr>
            <a:r>
              <a:rPr lang="ja-JP" altLang="en-US" sz="2332" b="1" dirty="0">
                <a:solidFill>
                  <a:schemeClr val="accent4">
                    <a:lumMod val="10000"/>
                  </a:schemeClr>
                </a:solidFill>
                <a:latin typeface="Times New Roman" pitchFamily="18" charset="0"/>
              </a:rPr>
              <a:t>６００　</a:t>
            </a:r>
            <a:r>
              <a:rPr lang="ja-JP" altLang="en-US" sz="2332" b="1" dirty="0" smtClean="0">
                <a:solidFill>
                  <a:schemeClr val="accent4">
                    <a:lumMod val="10000"/>
                  </a:schemeClr>
                </a:solidFill>
                <a:latin typeface="Times New Roman" pitchFamily="18" charset="0"/>
              </a:rPr>
              <a:t>　</a:t>
            </a:r>
            <a:r>
              <a:rPr lang="ja-JP" altLang="en-US" sz="2332" b="1" dirty="0">
                <a:solidFill>
                  <a:schemeClr val="accent4">
                    <a:lumMod val="10000"/>
                  </a:schemeClr>
                </a:solidFill>
                <a:latin typeface="Times New Roman" pitchFamily="18" charset="0"/>
              </a:rPr>
              <a:t>　</a:t>
            </a:r>
            <a:r>
              <a:rPr lang="ja-JP" altLang="en-US" sz="2400" b="1" dirty="0">
                <a:solidFill>
                  <a:schemeClr val="accent4">
                    <a:lumMod val="10000"/>
                  </a:schemeClr>
                </a:solidFill>
                <a:latin typeface="Times New Roman" pitchFamily="18" charset="0"/>
              </a:rPr>
              <a:t>傷害も損害もない事故</a:t>
            </a:r>
            <a:r>
              <a:rPr lang="ja-JP" altLang="en-US" sz="2332" b="1" dirty="0">
                <a:solidFill>
                  <a:schemeClr val="accent4">
                    <a:lumMod val="10000"/>
                  </a:schemeClr>
                </a:solidFill>
                <a:latin typeface="Times New Roman" pitchFamily="18" charset="0"/>
              </a:rPr>
              <a:t>　</a:t>
            </a:r>
            <a:r>
              <a:rPr lang="ja-JP" altLang="en-US" sz="2332" b="1" dirty="0" smtClean="0">
                <a:solidFill>
                  <a:schemeClr val="accent4">
                    <a:lumMod val="10000"/>
                  </a:schemeClr>
                </a:solidFill>
                <a:latin typeface="Times New Roman" pitchFamily="18" charset="0"/>
              </a:rPr>
              <a:t>　３００（トラブル）</a:t>
            </a:r>
            <a:endParaRPr lang="ja-JP" altLang="en-US" sz="1943" b="1" dirty="0">
              <a:solidFill>
                <a:schemeClr val="accent4">
                  <a:lumMod val="10000"/>
                </a:schemeClr>
              </a:solidFill>
              <a:latin typeface="Times New Roman" pitchFamily="18" charset="0"/>
            </a:endParaRPr>
          </a:p>
        </p:txBody>
      </p:sp>
      <p:sp>
        <p:nvSpPr>
          <p:cNvPr id="119823" name="Rectangle 15"/>
          <p:cNvSpPr>
            <a:spLocks noChangeArrowheads="1"/>
          </p:cNvSpPr>
          <p:nvPr/>
        </p:nvSpPr>
        <p:spPr bwMode="auto">
          <a:xfrm>
            <a:off x="720000" y="5760000"/>
            <a:ext cx="7920000" cy="540000"/>
          </a:xfrm>
          <a:prstGeom prst="rect">
            <a:avLst/>
          </a:prstGeom>
          <a:solidFill>
            <a:srgbClr val="FF7C80"/>
          </a:solidFill>
          <a:ln w="3175">
            <a:solidFill>
              <a:schemeClr val="tx1"/>
            </a:solidFill>
            <a:miter lim="800000"/>
            <a:headEnd/>
            <a:tailEnd/>
          </a:ln>
          <a:effectLst/>
        </p:spPr>
        <p:txBody>
          <a:bodyPr wrap="square" anchor="ctr">
            <a:spAutoFit/>
          </a:bodyPr>
          <a:lstStyle/>
          <a:p>
            <a:pPr algn="ctr" fontAlgn="base">
              <a:spcBef>
                <a:spcPct val="0"/>
              </a:spcBef>
              <a:spcAft>
                <a:spcPct val="0"/>
              </a:spcAft>
              <a:defRPr/>
            </a:pPr>
            <a:r>
              <a:rPr lang="ja-JP" altLang="en-US" sz="2400" b="1" dirty="0" smtClean="0">
                <a:solidFill>
                  <a:schemeClr val="accent4">
                    <a:lumMod val="10000"/>
                  </a:schemeClr>
                </a:solidFill>
                <a:latin typeface="+mn-ea"/>
              </a:rPr>
              <a:t>無数</a:t>
            </a:r>
            <a:r>
              <a:rPr lang="ja-JP" altLang="en-US" sz="2400" b="1" dirty="0">
                <a:solidFill>
                  <a:schemeClr val="accent4">
                    <a:lumMod val="10000"/>
                  </a:schemeClr>
                </a:solidFill>
                <a:latin typeface="+mn-ea"/>
              </a:rPr>
              <a:t>の不安全状態と不安全</a:t>
            </a:r>
            <a:r>
              <a:rPr lang="ja-JP" altLang="en-US" sz="2400" b="1" dirty="0" smtClean="0">
                <a:solidFill>
                  <a:schemeClr val="accent4">
                    <a:lumMod val="10000"/>
                  </a:schemeClr>
                </a:solidFill>
                <a:latin typeface="+mn-ea"/>
              </a:rPr>
              <a:t>行動</a:t>
            </a:r>
            <a:endParaRPr lang="en-US" altLang="ja-JP" sz="2400" b="1" dirty="0" smtClean="0">
              <a:solidFill>
                <a:schemeClr val="accent4">
                  <a:lumMod val="10000"/>
                </a:schemeClr>
              </a:solidFill>
              <a:latin typeface="+mn-ea"/>
            </a:endParaRPr>
          </a:p>
        </p:txBody>
      </p:sp>
      <p:sp>
        <p:nvSpPr>
          <p:cNvPr id="2" name="右中かっこ 1"/>
          <p:cNvSpPr/>
          <p:nvPr/>
        </p:nvSpPr>
        <p:spPr>
          <a:xfrm>
            <a:off x="5486400" y="3512684"/>
            <a:ext cx="643872" cy="1171652"/>
          </a:xfrm>
          <a:prstGeom prst="rightBrace">
            <a:avLst/>
          </a:prstGeom>
          <a:ln w="28575">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ja-JP" altLang="en-US" sz="1832">
              <a:solidFill>
                <a:schemeClr val="accent4">
                  <a:lumMod val="10000"/>
                </a:schemeClr>
              </a:solidFill>
            </a:endParaRPr>
          </a:p>
        </p:txBody>
      </p:sp>
      <p:sp>
        <p:nvSpPr>
          <p:cNvPr id="16" name="Text Box 7"/>
          <p:cNvSpPr txBox="1">
            <a:spLocks noChangeArrowheads="1"/>
          </p:cNvSpPr>
          <p:nvPr/>
        </p:nvSpPr>
        <p:spPr bwMode="auto">
          <a:xfrm>
            <a:off x="6059599" y="3841051"/>
            <a:ext cx="2502608" cy="451214"/>
          </a:xfrm>
          <a:prstGeom prst="rect">
            <a:avLst/>
          </a:prstGeom>
          <a:noFill/>
          <a:ln w="9525">
            <a:noFill/>
            <a:miter lim="800000"/>
            <a:headEnd/>
            <a:tailEnd/>
          </a:ln>
        </p:spPr>
        <p:txBody>
          <a:bodyPr wrap="none" anchor="ctr">
            <a:spAutoFit/>
          </a:bodyPr>
          <a:lstStyle/>
          <a:p>
            <a:pPr algn="ctr" fontAlgn="base">
              <a:spcBef>
                <a:spcPct val="50000"/>
              </a:spcBef>
              <a:spcAft>
                <a:spcPct val="0"/>
              </a:spcAft>
              <a:defRPr/>
            </a:pPr>
            <a:r>
              <a:rPr lang="ja-JP" altLang="en-US" sz="2332" b="1" dirty="0" smtClean="0">
                <a:solidFill>
                  <a:schemeClr val="accent4">
                    <a:lumMod val="10000"/>
                  </a:schemeClr>
                </a:solidFill>
                <a:latin typeface="Times New Roman" pitchFamily="18" charset="0"/>
              </a:rPr>
              <a:t>２９（インシデント）</a:t>
            </a:r>
            <a:r>
              <a:rPr lang="ja-JP" altLang="en-US" sz="2332" b="1" dirty="0">
                <a:solidFill>
                  <a:srgbClr val="FF0000"/>
                </a:solidFill>
                <a:effectLst>
                  <a:outerShdw blurRad="38100" dist="38100" dir="2700000" algn="tl">
                    <a:srgbClr val="000000"/>
                  </a:outerShdw>
                </a:effectLst>
                <a:latin typeface="Times New Roman" pitchFamily="18" charset="0"/>
              </a:rPr>
              <a:t>　</a:t>
            </a:r>
          </a:p>
        </p:txBody>
      </p:sp>
      <p:sp>
        <p:nvSpPr>
          <p:cNvPr id="4" name="正方形/長方形 3"/>
          <p:cNvSpPr/>
          <p:nvPr/>
        </p:nvSpPr>
        <p:spPr>
          <a:xfrm>
            <a:off x="4994870" y="2060825"/>
            <a:ext cx="3215382" cy="522972"/>
          </a:xfrm>
          <a:prstGeom prst="rect">
            <a:avLst/>
          </a:prstGeom>
        </p:spPr>
        <p:txBody>
          <a:bodyPr wrap="square">
            <a:spAutoFit/>
          </a:bodyPr>
          <a:lstStyle/>
          <a:p>
            <a:pPr algn="ctr" fontAlgn="base">
              <a:spcBef>
                <a:spcPct val="0"/>
              </a:spcBef>
              <a:spcAft>
                <a:spcPct val="0"/>
              </a:spcAft>
              <a:defRPr/>
            </a:pPr>
            <a:r>
              <a:rPr lang="ja-JP" altLang="en-US" sz="2720" b="1" dirty="0">
                <a:latin typeface="ＭＳ Ｐゴシック" pitchFamily="50" charset="-128"/>
              </a:rPr>
              <a:t>ハインリッヒの法則</a:t>
            </a:r>
            <a:endParaRPr lang="en-US" altLang="ja-JP" sz="2720" dirty="0">
              <a:solidFill>
                <a:srgbClr val="FFFFFF"/>
              </a:solidFill>
              <a:effectLst>
                <a:outerShdw blurRad="38100" dist="38100" dir="2700000" algn="tl">
                  <a:srgbClr val="000000"/>
                </a:outerShdw>
              </a:effectLst>
              <a:latin typeface="Times New Roman" pitchFamily="18" charset="0"/>
            </a:endParaRPr>
          </a:p>
        </p:txBody>
      </p:sp>
      <p:sp>
        <p:nvSpPr>
          <p:cNvPr id="5" name="正方形/長方形 4"/>
          <p:cNvSpPr/>
          <p:nvPr/>
        </p:nvSpPr>
        <p:spPr>
          <a:xfrm>
            <a:off x="1551343" y="2083137"/>
            <a:ext cx="2153126" cy="522972"/>
          </a:xfrm>
          <a:prstGeom prst="rect">
            <a:avLst/>
          </a:prstGeom>
        </p:spPr>
        <p:txBody>
          <a:bodyPr wrap="none">
            <a:spAutoFit/>
          </a:bodyPr>
          <a:lstStyle/>
          <a:p>
            <a:r>
              <a:rPr lang="ja-JP" altLang="en-US" sz="2720" b="1" dirty="0"/>
              <a:t>バードの法則</a:t>
            </a:r>
            <a:endParaRPr lang="ja-JP" altLang="en-US" sz="2720" dirty="0"/>
          </a:p>
        </p:txBody>
      </p:sp>
      <p:sp>
        <p:nvSpPr>
          <p:cNvPr id="20" name="Rectangle 2"/>
          <p:cNvSpPr txBox="1">
            <a:spLocks noGrp="1" noRot="1" noChangeArrowheads="1"/>
          </p:cNvSpPr>
          <p:nvPr>
            <p:ph type="title"/>
          </p:nvPr>
        </p:nvSpPr>
        <p:spPr>
          <a:xfrm>
            <a:off x="720383" y="720000"/>
            <a:ext cx="7920000" cy="720000"/>
          </a:xfrm>
          <a:prstGeom prst="rect">
            <a:avLst/>
          </a:prstGeom>
          <a:solidFill>
            <a:srgbClr val="FFFFCC"/>
          </a:solidFill>
          <a:ln w="38100">
            <a:solidFill>
              <a:schemeClr val="tx1"/>
            </a:solidFill>
          </a:ln>
        </p:spPr>
        <p:txBody>
          <a:bodyPr vert="horz" lIns="88817" tIns="44408" rIns="88817" bIns="44408" rtlCol="0" anchor="ctr">
            <a:normAutofit/>
          </a:bodyPr>
          <a:lstStyle>
            <a:lvl1pPr algn="ctr" defTabSz="914400" rtl="0" eaLnBrk="1" latinLnBrk="0" hangingPunct="1">
              <a:spcBef>
                <a:spcPct val="0"/>
              </a:spcBef>
              <a:buNone/>
              <a:defRPr kumimoji="1" sz="4400" kern="1200">
                <a:solidFill>
                  <a:srgbClr val="FFFFFF"/>
                </a:solidFill>
                <a:latin typeface="+mj-lt"/>
                <a:ea typeface="+mj-ea"/>
                <a:cs typeface="+mj-cs"/>
              </a:defRPr>
            </a:lvl1pPr>
            <a:lvl2pPr eaLnBrk="1" hangingPunct="1">
              <a:defRPr kumimoji="1">
                <a:solidFill>
                  <a:schemeClr val="tx2"/>
                </a:solidFill>
              </a:defRPr>
            </a:lvl2pPr>
            <a:lvl3pPr eaLnBrk="1" hangingPunct="1">
              <a:defRPr kumimoji="1">
                <a:solidFill>
                  <a:schemeClr val="tx2"/>
                </a:solidFill>
              </a:defRPr>
            </a:lvl3pPr>
            <a:lvl4pPr eaLnBrk="1" hangingPunct="1">
              <a:defRPr kumimoji="1">
                <a:solidFill>
                  <a:schemeClr val="tx2"/>
                </a:solidFill>
              </a:defRPr>
            </a:lvl4pPr>
            <a:lvl5pPr eaLnBrk="1" hangingPunct="1">
              <a:defRPr kumimoji="1">
                <a:solidFill>
                  <a:schemeClr val="tx2"/>
                </a:solidFill>
              </a:defRPr>
            </a:lvl5pPr>
            <a:lvl6pPr eaLnBrk="1" hangingPunct="1">
              <a:defRPr kumimoji="1">
                <a:solidFill>
                  <a:schemeClr val="tx2"/>
                </a:solidFill>
              </a:defRPr>
            </a:lvl6pPr>
            <a:lvl7pPr eaLnBrk="1" hangingPunct="1">
              <a:defRPr kumimoji="1">
                <a:solidFill>
                  <a:schemeClr val="tx2"/>
                </a:solidFill>
              </a:defRPr>
            </a:lvl7pPr>
            <a:lvl8pPr eaLnBrk="1" hangingPunct="1">
              <a:defRPr kumimoji="1">
                <a:solidFill>
                  <a:schemeClr val="tx2"/>
                </a:solidFill>
              </a:defRPr>
            </a:lvl8pPr>
            <a:lvl9pPr eaLnBrk="1" hangingPunct="1">
              <a:defRPr kumimoji="1">
                <a:solidFill>
                  <a:schemeClr val="tx2"/>
                </a:solidFill>
              </a:defRPr>
            </a:lvl9pPr>
          </a:lstStyle>
          <a:p>
            <a:r>
              <a:rPr lang="ja-JP" altLang="en-US" sz="3200" b="1" dirty="0">
                <a:solidFill>
                  <a:prstClr val="black"/>
                </a:solidFill>
              </a:rPr>
              <a:t>災害発生割合の法則は？</a:t>
            </a:r>
          </a:p>
        </p:txBody>
      </p:sp>
      <p:sp>
        <p:nvSpPr>
          <p:cNvPr id="19" name="雲形吹き出し 18"/>
          <p:cNvSpPr/>
          <p:nvPr/>
        </p:nvSpPr>
        <p:spPr>
          <a:xfrm>
            <a:off x="788324" y="6502010"/>
            <a:ext cx="6954982" cy="748147"/>
          </a:xfrm>
          <a:prstGeom prst="cloudCallout">
            <a:avLst>
              <a:gd name="adj1" fmla="val 49578"/>
              <a:gd name="adj2" fmla="val 23240"/>
            </a:avLst>
          </a:prstGeom>
        </p:spPr>
        <p:style>
          <a:lnRef idx="1">
            <a:schemeClr val="accent3"/>
          </a:lnRef>
          <a:fillRef idx="2">
            <a:schemeClr val="accent3"/>
          </a:fillRef>
          <a:effectRef idx="1">
            <a:schemeClr val="accent3"/>
          </a:effectRef>
          <a:fontRef idx="minor">
            <a:schemeClr val="dk1"/>
          </a:fontRef>
        </p:style>
        <p:txBody>
          <a:bodyPr rtlCol="0" anchor="ctr"/>
          <a:lstStyle/>
          <a:p>
            <a:pPr algn="ctr"/>
            <a:endParaRPr lang="ja-JP" altLang="en-US"/>
          </a:p>
        </p:txBody>
      </p:sp>
      <p:pic>
        <p:nvPicPr>
          <p:cNvPr id="21" name="図 2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773207" y="6368167"/>
            <a:ext cx="987320" cy="844329"/>
          </a:xfrm>
          <a:prstGeom prst="rect">
            <a:avLst/>
          </a:prstGeom>
        </p:spPr>
      </p:pic>
      <p:sp>
        <p:nvSpPr>
          <p:cNvPr id="57357" name="正方形/長方形 14"/>
          <p:cNvSpPr>
            <a:spLocks noChangeArrowheads="1"/>
          </p:cNvSpPr>
          <p:nvPr/>
        </p:nvSpPr>
        <p:spPr bwMode="auto">
          <a:xfrm>
            <a:off x="1417319" y="6690360"/>
            <a:ext cx="6202681"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ctr" fontAlgn="base">
              <a:spcBef>
                <a:spcPct val="0"/>
              </a:spcBef>
              <a:spcAft>
                <a:spcPct val="0"/>
              </a:spcAft>
            </a:pPr>
            <a:r>
              <a:rPr lang="ja-JP" altLang="en-US" sz="2400" b="1" dirty="0">
                <a:solidFill>
                  <a:prstClr val="black"/>
                </a:solidFill>
                <a:latin typeface="Times New Roman" pitchFamily="18" charset="0"/>
              </a:rPr>
              <a:t>ピラミッドの下方を</a:t>
            </a:r>
            <a:r>
              <a:rPr lang="ja-JP" altLang="en-US" sz="2400" b="1" dirty="0" smtClean="0">
                <a:solidFill>
                  <a:prstClr val="black"/>
                </a:solidFill>
                <a:latin typeface="Times New Roman" pitchFamily="18" charset="0"/>
              </a:rPr>
              <a:t>無くせばいいのか。</a:t>
            </a:r>
            <a:endParaRPr lang="ja-JP" altLang="en-US" sz="2400" b="1" dirty="0">
              <a:solidFill>
                <a:prstClr val="black"/>
              </a:solidFill>
              <a:latin typeface="Times New Roman" pitchFamily="18" charset="0"/>
            </a:endParaRPr>
          </a:p>
        </p:txBody>
      </p:sp>
    </p:spTree>
    <p:extLst>
      <p:ext uri="{BB962C8B-B14F-4D97-AF65-F5344CB8AC3E}">
        <p14:creationId xmlns:p14="http://schemas.microsoft.com/office/powerpoint/2010/main" val="75937800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図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427496" y="5797818"/>
            <a:ext cx="1430326" cy="1223176"/>
          </a:xfrm>
          <a:prstGeom prst="rect">
            <a:avLst/>
          </a:prstGeom>
        </p:spPr>
      </p:pic>
      <p:sp>
        <p:nvSpPr>
          <p:cNvPr id="2" name="雲形吹き出し 1"/>
          <p:cNvSpPr/>
          <p:nvPr/>
        </p:nvSpPr>
        <p:spPr>
          <a:xfrm>
            <a:off x="720000" y="5699760"/>
            <a:ext cx="6898105" cy="1554480"/>
          </a:xfrm>
          <a:prstGeom prst="cloudCallout">
            <a:avLst>
              <a:gd name="adj1" fmla="val 47103"/>
              <a:gd name="adj2" fmla="val 24939"/>
            </a:avLst>
          </a:prstGeom>
        </p:spPr>
        <p:style>
          <a:lnRef idx="1">
            <a:schemeClr val="accent3"/>
          </a:lnRef>
          <a:fillRef idx="2">
            <a:schemeClr val="accent3"/>
          </a:fillRef>
          <a:effectRef idx="1">
            <a:schemeClr val="accent3"/>
          </a:effectRef>
          <a:fontRef idx="minor">
            <a:schemeClr val="dk1"/>
          </a:fontRef>
        </p:style>
        <p:txBody>
          <a:bodyPr rtlCol="0" anchor="ctr"/>
          <a:lstStyle/>
          <a:p>
            <a:pPr algn="ctr"/>
            <a:endParaRPr lang="ja-JP" altLang="en-US"/>
          </a:p>
        </p:txBody>
      </p:sp>
      <p:sp>
        <p:nvSpPr>
          <p:cNvPr id="3" name="正方形/長方形 2"/>
          <p:cNvSpPr/>
          <p:nvPr/>
        </p:nvSpPr>
        <p:spPr>
          <a:xfrm>
            <a:off x="1076426" y="5857318"/>
            <a:ext cx="6299734" cy="1200329"/>
          </a:xfrm>
          <a:prstGeom prst="rect">
            <a:avLst/>
          </a:prstGeom>
        </p:spPr>
        <p:txBody>
          <a:bodyPr wrap="square">
            <a:spAutoFit/>
          </a:bodyPr>
          <a:lstStyle/>
          <a:p>
            <a:r>
              <a:rPr lang="ja-JP" altLang="en-US" sz="2400" b="1" dirty="0" smtClean="0">
                <a:solidFill>
                  <a:prstClr val="black"/>
                </a:solidFill>
                <a:latin typeface="+mn-ea"/>
              </a:rPr>
              <a:t>　多く</a:t>
            </a:r>
            <a:r>
              <a:rPr lang="ja-JP" altLang="en-US" sz="2400" b="1" dirty="0">
                <a:solidFill>
                  <a:prstClr val="black"/>
                </a:solidFill>
                <a:latin typeface="+mn-ea"/>
              </a:rPr>
              <a:t>の人</a:t>
            </a:r>
            <a:r>
              <a:rPr lang="ja-JP" altLang="en-US" sz="2400" b="1" dirty="0" smtClean="0">
                <a:solidFill>
                  <a:prstClr val="black"/>
                </a:solidFill>
                <a:latin typeface="+mn-ea"/>
              </a:rPr>
              <a:t>は，人生</a:t>
            </a:r>
            <a:r>
              <a:rPr lang="ja-JP" altLang="en-US" sz="2400" b="1" dirty="0">
                <a:solidFill>
                  <a:prstClr val="black"/>
                </a:solidFill>
                <a:latin typeface="+mn-ea"/>
              </a:rPr>
              <a:t>の相当の時間を「労働」に当てて</a:t>
            </a:r>
            <a:r>
              <a:rPr lang="ja-JP" altLang="en-US" sz="2400" b="1" dirty="0" smtClean="0">
                <a:solidFill>
                  <a:prstClr val="black"/>
                </a:solidFill>
                <a:latin typeface="+mn-ea"/>
              </a:rPr>
              <a:t>いるので，この労働で，怪我をしたり，病気になるのは困るよね。</a:t>
            </a:r>
            <a:endParaRPr lang="ja-JP" altLang="en-US" sz="2800" b="1" dirty="0">
              <a:solidFill>
                <a:prstClr val="black"/>
              </a:solidFill>
              <a:latin typeface="+mn-ea"/>
            </a:endParaRPr>
          </a:p>
        </p:txBody>
      </p:sp>
      <p:sp>
        <p:nvSpPr>
          <p:cNvPr id="13" name="Rectangle 2"/>
          <p:cNvSpPr txBox="1">
            <a:spLocks noGrp="1" noRot="1" noChangeArrowheads="1"/>
          </p:cNvSpPr>
          <p:nvPr>
            <p:ph type="title"/>
          </p:nvPr>
        </p:nvSpPr>
        <p:spPr>
          <a:xfrm>
            <a:off x="720000" y="719999"/>
            <a:ext cx="7920000" cy="720000"/>
          </a:xfrm>
          <a:prstGeom prst="rect">
            <a:avLst/>
          </a:prstGeom>
          <a:solidFill>
            <a:srgbClr val="FFFF00"/>
          </a:solidFill>
          <a:ln w="38100">
            <a:solidFill>
              <a:schemeClr val="tx1">
                <a:alpha val="94000"/>
              </a:schemeClr>
            </a:solidFill>
          </a:ln>
        </p:spPr>
        <p:txBody>
          <a:bodyPr vert="horz" lIns="88817" tIns="69934" rIns="88817" bIns="44408" rtlCol="0" anchor="ctr">
            <a:normAutofit/>
          </a:bodyPr>
          <a:lstStyle>
            <a:lvl1pPr algn="ctr" defTabSz="914400" rtl="0" eaLnBrk="1" latinLnBrk="0" hangingPunct="1">
              <a:spcBef>
                <a:spcPct val="0"/>
              </a:spcBef>
              <a:buNone/>
              <a:defRPr kumimoji="1" sz="4400" kern="1200">
                <a:solidFill>
                  <a:srgbClr val="FFFFFF"/>
                </a:solidFill>
                <a:latin typeface="+mj-lt"/>
                <a:ea typeface="+mj-ea"/>
                <a:cs typeface="+mj-cs"/>
              </a:defRPr>
            </a:lvl1pPr>
            <a:lvl2pPr eaLnBrk="1" hangingPunct="1">
              <a:defRPr kumimoji="1">
                <a:solidFill>
                  <a:schemeClr val="tx2"/>
                </a:solidFill>
              </a:defRPr>
            </a:lvl2pPr>
            <a:lvl3pPr eaLnBrk="1" hangingPunct="1">
              <a:defRPr kumimoji="1">
                <a:solidFill>
                  <a:schemeClr val="tx2"/>
                </a:solidFill>
              </a:defRPr>
            </a:lvl3pPr>
            <a:lvl4pPr eaLnBrk="1" hangingPunct="1">
              <a:defRPr kumimoji="1">
                <a:solidFill>
                  <a:schemeClr val="tx2"/>
                </a:solidFill>
              </a:defRPr>
            </a:lvl4pPr>
            <a:lvl5pPr eaLnBrk="1" hangingPunct="1">
              <a:defRPr kumimoji="1">
                <a:solidFill>
                  <a:schemeClr val="tx2"/>
                </a:solidFill>
              </a:defRPr>
            </a:lvl5pPr>
            <a:lvl6pPr eaLnBrk="1" hangingPunct="1">
              <a:defRPr kumimoji="1">
                <a:solidFill>
                  <a:schemeClr val="tx2"/>
                </a:solidFill>
              </a:defRPr>
            </a:lvl6pPr>
            <a:lvl7pPr eaLnBrk="1" hangingPunct="1">
              <a:defRPr kumimoji="1">
                <a:solidFill>
                  <a:schemeClr val="tx2"/>
                </a:solidFill>
              </a:defRPr>
            </a:lvl7pPr>
            <a:lvl8pPr eaLnBrk="1" hangingPunct="1">
              <a:defRPr kumimoji="1">
                <a:solidFill>
                  <a:schemeClr val="tx2"/>
                </a:solidFill>
              </a:defRPr>
            </a:lvl8pPr>
            <a:lvl9pPr eaLnBrk="1" hangingPunct="1">
              <a:defRPr kumimoji="1">
                <a:solidFill>
                  <a:schemeClr val="tx2"/>
                </a:solidFill>
              </a:defRPr>
            </a:lvl9pPr>
          </a:lstStyle>
          <a:p>
            <a:r>
              <a:rPr lang="ja-JP" altLang="en-US" sz="3200" b="1" dirty="0">
                <a:solidFill>
                  <a:prstClr val="black"/>
                </a:solidFill>
                <a:latin typeface="+mj-ea"/>
              </a:rPr>
              <a:t>　労働安全衛生とは？</a:t>
            </a:r>
          </a:p>
        </p:txBody>
      </p:sp>
      <p:sp>
        <p:nvSpPr>
          <p:cNvPr id="6" name="対角する 2 つの角を切り取った四角形 5"/>
          <p:cNvSpPr/>
          <p:nvPr/>
        </p:nvSpPr>
        <p:spPr>
          <a:xfrm>
            <a:off x="720000" y="2160000"/>
            <a:ext cx="7920000" cy="3240000"/>
          </a:xfrm>
          <a:prstGeom prst="snip2Diag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endParaRPr lang="ja-JP" altLang="en-US" sz="1832"/>
          </a:p>
        </p:txBody>
      </p:sp>
      <p:sp>
        <p:nvSpPr>
          <p:cNvPr id="7" name="Rectangle 3"/>
          <p:cNvSpPr txBox="1">
            <a:spLocks noRot="1" noChangeArrowheads="1"/>
          </p:cNvSpPr>
          <p:nvPr/>
        </p:nvSpPr>
        <p:spPr>
          <a:xfrm>
            <a:off x="846850" y="2461661"/>
            <a:ext cx="7574692" cy="2562184"/>
          </a:xfrm>
          <a:prstGeom prst="rect">
            <a:avLst/>
          </a:prstGeom>
          <a:noFill/>
          <a:ln>
            <a:noFill/>
          </a:ln>
        </p:spPr>
        <p:style>
          <a:lnRef idx="1">
            <a:schemeClr val="accent5"/>
          </a:lnRef>
          <a:fillRef idx="2">
            <a:schemeClr val="accent5"/>
          </a:fillRef>
          <a:effectRef idx="1">
            <a:schemeClr val="accent5"/>
          </a:effectRef>
          <a:fontRef idx="minor">
            <a:schemeClr val="dk1"/>
          </a:fontRef>
        </p:style>
        <p:txBody>
          <a:bodyPr vert="horz" lIns="91440" tIns="45720" rIns="91440" bIns="45720" rtlCol="0">
            <a:noAutofit/>
          </a:bodyPr>
          <a:lstStyle>
            <a:lvl1pPr marL="266456" indent="-266456" algn="l" defTabSz="888186" rtl="0" eaLnBrk="1" latinLnBrk="0" hangingPunct="1">
              <a:spcBef>
                <a:spcPct val="20000"/>
              </a:spcBef>
              <a:buClr>
                <a:schemeClr val="accent1"/>
              </a:buClr>
              <a:buSzPct val="100000"/>
              <a:buFont typeface="Symbol" pitchFamily="18" charset="2"/>
              <a:buChar char=""/>
              <a:defRPr kumimoji="1" sz="2332" kern="1200">
                <a:solidFill>
                  <a:schemeClr val="tx2"/>
                </a:solidFill>
                <a:latin typeface="+mn-lt"/>
                <a:ea typeface="+mn-ea"/>
                <a:cs typeface="+mn-cs"/>
              </a:defRPr>
            </a:lvl1pPr>
            <a:lvl2pPr marL="559743" indent="-266456" algn="l" defTabSz="888186" rtl="0" eaLnBrk="1" latinLnBrk="0" hangingPunct="1">
              <a:spcBef>
                <a:spcPct val="20000"/>
              </a:spcBef>
              <a:buClr>
                <a:schemeClr val="accent1"/>
              </a:buClr>
              <a:buSzPct val="100000"/>
              <a:buFont typeface="Symbol" pitchFamily="18" charset="2"/>
              <a:buChar char=""/>
              <a:defRPr kumimoji="1" sz="2138" kern="1200">
                <a:solidFill>
                  <a:schemeClr val="tx2"/>
                </a:solidFill>
                <a:latin typeface="+mn-lt"/>
                <a:ea typeface="+mn-ea"/>
                <a:cs typeface="+mn-cs"/>
              </a:defRPr>
            </a:lvl2pPr>
            <a:lvl3pPr marL="831134" indent="-222046" algn="l" defTabSz="888186" rtl="0" eaLnBrk="1" latinLnBrk="0" hangingPunct="1">
              <a:spcBef>
                <a:spcPct val="20000"/>
              </a:spcBef>
              <a:buClr>
                <a:schemeClr val="accent1"/>
              </a:buClr>
              <a:buSzPct val="100000"/>
              <a:buFont typeface="Symbol" pitchFamily="18" charset="2"/>
              <a:buChar char=""/>
              <a:defRPr kumimoji="1" sz="1943" kern="1200">
                <a:solidFill>
                  <a:schemeClr val="tx2"/>
                </a:solidFill>
                <a:latin typeface="+mn-lt"/>
                <a:ea typeface="+mn-ea"/>
                <a:cs typeface="+mn-cs"/>
              </a:defRPr>
            </a:lvl3pPr>
            <a:lvl4pPr marL="1110232" indent="-222046" algn="l" defTabSz="888186" rtl="0" eaLnBrk="1" latinLnBrk="0" hangingPunct="1">
              <a:spcBef>
                <a:spcPct val="20000"/>
              </a:spcBef>
              <a:buClr>
                <a:schemeClr val="accent1"/>
              </a:buClr>
              <a:buSzPct val="100000"/>
              <a:buFont typeface="Symbol" pitchFamily="18" charset="2"/>
              <a:buChar char=""/>
              <a:defRPr kumimoji="1" sz="1748" kern="1200">
                <a:solidFill>
                  <a:schemeClr val="tx2"/>
                </a:solidFill>
                <a:latin typeface="+mn-lt"/>
                <a:ea typeface="+mn-ea"/>
                <a:cs typeface="+mn-cs"/>
              </a:defRPr>
            </a:lvl4pPr>
            <a:lvl5pPr marL="1421098" indent="-222046" algn="l" defTabSz="888186" rtl="0" eaLnBrk="1" latinLnBrk="0" hangingPunct="1">
              <a:spcBef>
                <a:spcPct val="20000"/>
              </a:spcBef>
              <a:buClr>
                <a:schemeClr val="accent1"/>
              </a:buClr>
              <a:buSzPct val="100000"/>
              <a:buFont typeface="Symbol" pitchFamily="18" charset="2"/>
              <a:buChar char=""/>
              <a:defRPr kumimoji="1" sz="1554" kern="1200">
                <a:solidFill>
                  <a:schemeClr val="tx2"/>
                </a:solidFill>
                <a:latin typeface="+mn-lt"/>
                <a:ea typeface="+mn-ea"/>
                <a:cs typeface="+mn-cs"/>
              </a:defRPr>
            </a:lvl5pPr>
            <a:lvl6pPr marL="1731963" indent="-222046" algn="l" defTabSz="888186" rtl="0" eaLnBrk="1" latinLnBrk="0" hangingPunct="1">
              <a:spcBef>
                <a:spcPts val="373"/>
              </a:spcBef>
              <a:buClr>
                <a:schemeClr val="accent1"/>
              </a:buClr>
              <a:buFont typeface="Symbol" pitchFamily="18" charset="2"/>
              <a:buChar char="*"/>
              <a:defRPr kumimoji="1" sz="1359" kern="1200">
                <a:solidFill>
                  <a:schemeClr val="tx2"/>
                </a:solidFill>
                <a:latin typeface="+mn-lt"/>
                <a:ea typeface="+mn-ea"/>
                <a:cs typeface="+mn-cs"/>
              </a:defRPr>
            </a:lvl6pPr>
            <a:lvl7pPr marL="2042828" indent="-222046" algn="l" defTabSz="888186" rtl="0" eaLnBrk="1" latinLnBrk="0" hangingPunct="1">
              <a:spcBef>
                <a:spcPts val="373"/>
              </a:spcBef>
              <a:buClr>
                <a:schemeClr val="accent1"/>
              </a:buClr>
              <a:buFont typeface="Symbol" pitchFamily="18" charset="2"/>
              <a:buChar char="*"/>
              <a:defRPr kumimoji="1" sz="1359" kern="1200">
                <a:solidFill>
                  <a:schemeClr val="tx2"/>
                </a:solidFill>
                <a:latin typeface="+mn-lt"/>
                <a:ea typeface="+mn-ea"/>
                <a:cs typeface="+mn-cs"/>
              </a:defRPr>
            </a:lvl7pPr>
            <a:lvl8pPr marL="2353693" indent="-222046" algn="l" defTabSz="888186" rtl="0" eaLnBrk="1" latinLnBrk="0" hangingPunct="1">
              <a:spcBef>
                <a:spcPts val="373"/>
              </a:spcBef>
              <a:buClr>
                <a:schemeClr val="accent1"/>
              </a:buClr>
              <a:buFont typeface="Symbol" pitchFamily="18" charset="2"/>
              <a:buChar char="*"/>
              <a:defRPr kumimoji="1" sz="1359" kern="1200">
                <a:solidFill>
                  <a:schemeClr val="tx2"/>
                </a:solidFill>
                <a:latin typeface="+mn-lt"/>
                <a:ea typeface="+mn-ea"/>
                <a:cs typeface="+mn-cs"/>
              </a:defRPr>
            </a:lvl8pPr>
            <a:lvl9pPr marL="2664559" indent="-222046" algn="l" defTabSz="888186" rtl="0" eaLnBrk="1" latinLnBrk="0" hangingPunct="1">
              <a:spcBef>
                <a:spcPts val="373"/>
              </a:spcBef>
              <a:buClr>
                <a:schemeClr val="accent1"/>
              </a:buClr>
              <a:buFont typeface="Symbol" pitchFamily="18" charset="2"/>
              <a:buChar char="*"/>
              <a:defRPr kumimoji="1" sz="1359" kern="1200">
                <a:solidFill>
                  <a:schemeClr val="tx2"/>
                </a:solidFill>
                <a:latin typeface="+mn-lt"/>
                <a:ea typeface="+mn-ea"/>
                <a:cs typeface="+mn-cs"/>
              </a:defRPr>
            </a:lvl9pPr>
          </a:lstStyle>
          <a:p>
            <a:pPr marL="0" indent="0">
              <a:lnSpc>
                <a:spcPct val="150000"/>
              </a:lnSpc>
              <a:buNone/>
            </a:pPr>
            <a:r>
              <a:rPr lang="ja-JP" altLang="en-US" sz="2800" b="1" dirty="0" smtClean="0">
                <a:solidFill>
                  <a:schemeClr val="tx1"/>
                </a:solidFill>
                <a:latin typeface="HGP明朝E" panose="02020900000000000000" pitchFamily="18" charset="-128"/>
              </a:rPr>
              <a:t>　「労働」が</a:t>
            </a:r>
            <a:r>
              <a:rPr lang="ja-JP" altLang="en-US" sz="2800" b="1" dirty="0">
                <a:solidFill>
                  <a:schemeClr val="tx1"/>
                </a:solidFill>
                <a:latin typeface="HGP明朝E" panose="02020900000000000000" pitchFamily="18" charset="-128"/>
              </a:rPr>
              <a:t>人間の身体や精神に悪い影響を及ぼすことが</a:t>
            </a:r>
            <a:r>
              <a:rPr lang="ja-JP" altLang="en-US" sz="2800" b="1" dirty="0" smtClean="0">
                <a:solidFill>
                  <a:schemeClr val="tx1"/>
                </a:solidFill>
                <a:latin typeface="HGP明朝E" panose="02020900000000000000" pitchFamily="18" charset="-128"/>
              </a:rPr>
              <a:t>あり，この</a:t>
            </a:r>
            <a:r>
              <a:rPr lang="ja-JP" altLang="en-US" sz="2800" b="1" dirty="0">
                <a:solidFill>
                  <a:schemeClr val="tx1"/>
                </a:solidFill>
                <a:latin typeface="HGP明朝E" panose="02020900000000000000" pitchFamily="18" charset="-128"/>
              </a:rPr>
              <a:t>労働による悪い</a:t>
            </a:r>
            <a:r>
              <a:rPr lang="ja-JP" altLang="en-US" sz="2800" b="1" dirty="0" smtClean="0">
                <a:solidFill>
                  <a:schemeClr val="tx1"/>
                </a:solidFill>
                <a:latin typeface="HGP明朝E" panose="02020900000000000000" pitchFamily="18" charset="-128"/>
              </a:rPr>
              <a:t>影響，つまり</a:t>
            </a:r>
            <a:r>
              <a:rPr lang="ja-JP" altLang="en-US" sz="2800" b="1" dirty="0">
                <a:solidFill>
                  <a:schemeClr val="tx1"/>
                </a:solidFill>
                <a:latin typeface="HGP明朝E" panose="02020900000000000000" pitchFamily="18" charset="-128"/>
              </a:rPr>
              <a:t>怪我や病気から衛</a:t>
            </a:r>
            <a:r>
              <a:rPr lang="ja-JP" altLang="en-US" sz="2800" b="1" dirty="0" smtClean="0">
                <a:solidFill>
                  <a:schemeClr val="tx1"/>
                </a:solidFill>
                <a:latin typeface="HGP明朝E" panose="02020900000000000000" pitchFamily="18" charset="-128"/>
              </a:rPr>
              <a:t>（まもる</a:t>
            </a:r>
            <a:r>
              <a:rPr lang="ja-JP" altLang="en-US" sz="2800" b="1" dirty="0">
                <a:solidFill>
                  <a:schemeClr val="tx1"/>
                </a:solidFill>
                <a:latin typeface="HGP明朝E" panose="02020900000000000000" pitchFamily="18" charset="-128"/>
              </a:rPr>
              <a:t>）ことが「労働安全衛生」である</a:t>
            </a:r>
            <a:r>
              <a:rPr lang="ja-JP" altLang="en-US" sz="2800" b="1" dirty="0" smtClean="0">
                <a:solidFill>
                  <a:schemeClr val="tx1"/>
                </a:solidFill>
                <a:latin typeface="HGP明朝E" panose="02020900000000000000" pitchFamily="18" charset="-128"/>
              </a:rPr>
              <a:t>。</a:t>
            </a:r>
            <a:endParaRPr lang="en-US" altLang="ja-JP" sz="2800" b="1" dirty="0">
              <a:solidFill>
                <a:schemeClr val="tx1"/>
              </a:solidFill>
              <a:latin typeface="HGP明朝E" panose="02020900000000000000" pitchFamily="18" charset="-128"/>
            </a:endParaRPr>
          </a:p>
        </p:txBody>
      </p:sp>
    </p:spTree>
    <p:extLst>
      <p:ext uri="{BB962C8B-B14F-4D97-AF65-F5344CB8AC3E}">
        <p14:creationId xmlns:p14="http://schemas.microsoft.com/office/powerpoint/2010/main" val="4546922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12" name="図 1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242282" y="6008914"/>
            <a:ext cx="1356330" cy="1159896"/>
          </a:xfrm>
          <a:prstGeom prst="rect">
            <a:avLst/>
          </a:prstGeom>
        </p:spPr>
      </p:pic>
      <p:sp>
        <p:nvSpPr>
          <p:cNvPr id="2" name="下矢印 1"/>
          <p:cNvSpPr/>
          <p:nvPr/>
        </p:nvSpPr>
        <p:spPr>
          <a:xfrm>
            <a:off x="4101856" y="5494642"/>
            <a:ext cx="451639" cy="452225"/>
          </a:xfrm>
          <a:prstGeom prst="downArrow">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ja-JP" altLang="en-US" sz="1832"/>
          </a:p>
        </p:txBody>
      </p:sp>
      <p:sp>
        <p:nvSpPr>
          <p:cNvPr id="7" name="Rectangle 2"/>
          <p:cNvSpPr txBox="1">
            <a:spLocks noGrp="1" noRot="1" noChangeArrowheads="1"/>
          </p:cNvSpPr>
          <p:nvPr>
            <p:ph type="title"/>
          </p:nvPr>
        </p:nvSpPr>
        <p:spPr>
          <a:xfrm>
            <a:off x="720000" y="720000"/>
            <a:ext cx="7920000" cy="720000"/>
          </a:xfrm>
          <a:prstGeom prst="rect">
            <a:avLst/>
          </a:prstGeom>
          <a:solidFill>
            <a:srgbClr val="FFFFCC"/>
          </a:solidFill>
          <a:ln w="38100">
            <a:solidFill>
              <a:schemeClr val="tx1"/>
            </a:solidFill>
          </a:ln>
        </p:spPr>
        <p:txBody>
          <a:bodyPr vert="horz" lIns="88817" tIns="44408" rIns="88817" bIns="44408" rtlCol="0" anchor="ctr">
            <a:normAutofit/>
          </a:bodyPr>
          <a:lstStyle>
            <a:lvl1pPr algn="ctr" defTabSz="914400" rtl="0" eaLnBrk="1" latinLnBrk="0" hangingPunct="1">
              <a:spcBef>
                <a:spcPct val="0"/>
              </a:spcBef>
              <a:buNone/>
              <a:defRPr kumimoji="1" sz="4400" kern="1200">
                <a:solidFill>
                  <a:srgbClr val="FFFFFF"/>
                </a:solidFill>
                <a:latin typeface="+mj-lt"/>
                <a:ea typeface="+mj-ea"/>
                <a:cs typeface="+mj-cs"/>
              </a:defRPr>
            </a:lvl1pPr>
            <a:lvl2pPr eaLnBrk="1" hangingPunct="1">
              <a:defRPr kumimoji="1">
                <a:solidFill>
                  <a:schemeClr val="tx2"/>
                </a:solidFill>
              </a:defRPr>
            </a:lvl2pPr>
            <a:lvl3pPr eaLnBrk="1" hangingPunct="1">
              <a:defRPr kumimoji="1">
                <a:solidFill>
                  <a:schemeClr val="tx2"/>
                </a:solidFill>
              </a:defRPr>
            </a:lvl3pPr>
            <a:lvl4pPr eaLnBrk="1" hangingPunct="1">
              <a:defRPr kumimoji="1">
                <a:solidFill>
                  <a:schemeClr val="tx2"/>
                </a:solidFill>
              </a:defRPr>
            </a:lvl4pPr>
            <a:lvl5pPr eaLnBrk="1" hangingPunct="1">
              <a:defRPr kumimoji="1">
                <a:solidFill>
                  <a:schemeClr val="tx2"/>
                </a:solidFill>
              </a:defRPr>
            </a:lvl5pPr>
            <a:lvl6pPr eaLnBrk="1" hangingPunct="1">
              <a:defRPr kumimoji="1">
                <a:solidFill>
                  <a:schemeClr val="tx2"/>
                </a:solidFill>
              </a:defRPr>
            </a:lvl6pPr>
            <a:lvl7pPr eaLnBrk="1" hangingPunct="1">
              <a:defRPr kumimoji="1">
                <a:solidFill>
                  <a:schemeClr val="tx2"/>
                </a:solidFill>
              </a:defRPr>
            </a:lvl7pPr>
            <a:lvl8pPr eaLnBrk="1" hangingPunct="1">
              <a:defRPr kumimoji="1">
                <a:solidFill>
                  <a:schemeClr val="tx2"/>
                </a:solidFill>
              </a:defRPr>
            </a:lvl8pPr>
            <a:lvl9pPr eaLnBrk="1" hangingPunct="1">
              <a:defRPr kumimoji="1">
                <a:solidFill>
                  <a:schemeClr val="tx2"/>
                </a:solidFill>
              </a:defRPr>
            </a:lvl9pPr>
          </a:lstStyle>
          <a:p>
            <a:r>
              <a:rPr lang="ja-JP" altLang="en-US" sz="3200" b="1" dirty="0" smtClean="0">
                <a:solidFill>
                  <a:prstClr val="black"/>
                </a:solidFill>
              </a:rPr>
              <a:t>労働</a:t>
            </a:r>
            <a:r>
              <a:rPr lang="ja-JP" altLang="en-US" sz="3200" b="1" dirty="0">
                <a:solidFill>
                  <a:prstClr val="black"/>
                </a:solidFill>
              </a:rPr>
              <a:t>災害の法則（合田の法則</a:t>
            </a:r>
            <a:r>
              <a:rPr lang="ja-JP" altLang="en-US" sz="3200" b="1" dirty="0" smtClean="0">
                <a:solidFill>
                  <a:prstClr val="black"/>
                </a:solidFill>
              </a:rPr>
              <a:t>）</a:t>
            </a:r>
            <a:endParaRPr lang="ja-JP" altLang="en-US" sz="3200" b="1" dirty="0">
              <a:solidFill>
                <a:prstClr val="black"/>
              </a:solidFill>
            </a:endParaRPr>
          </a:p>
        </p:txBody>
      </p:sp>
      <p:sp>
        <p:nvSpPr>
          <p:cNvPr id="9" name="雲形吹き出し 8"/>
          <p:cNvSpPr/>
          <p:nvPr/>
        </p:nvSpPr>
        <p:spPr>
          <a:xfrm>
            <a:off x="673485" y="5963889"/>
            <a:ext cx="6445771" cy="1004341"/>
          </a:xfrm>
          <a:prstGeom prst="cloudCallout">
            <a:avLst>
              <a:gd name="adj1" fmla="val 51080"/>
              <a:gd name="adj2" fmla="val 32324"/>
            </a:avLst>
          </a:prstGeom>
        </p:spPr>
        <p:style>
          <a:lnRef idx="1">
            <a:schemeClr val="accent3"/>
          </a:lnRef>
          <a:fillRef idx="2">
            <a:schemeClr val="accent3"/>
          </a:fillRef>
          <a:effectRef idx="1">
            <a:schemeClr val="accent3"/>
          </a:effectRef>
          <a:fontRef idx="minor">
            <a:schemeClr val="dk1"/>
          </a:fontRef>
        </p:style>
        <p:txBody>
          <a:bodyPr rtlCol="0" anchor="ctr"/>
          <a:lstStyle/>
          <a:p>
            <a:pPr algn="ctr"/>
            <a:endParaRPr lang="ja-JP" altLang="en-US"/>
          </a:p>
        </p:txBody>
      </p:sp>
      <p:sp>
        <p:nvSpPr>
          <p:cNvPr id="54275" name="Rectangle 3"/>
          <p:cNvSpPr>
            <a:spLocks noGrp="1" noChangeArrowheads="1"/>
          </p:cNvSpPr>
          <p:nvPr>
            <p:ph idx="4294967295"/>
          </p:nvPr>
        </p:nvSpPr>
        <p:spPr>
          <a:xfrm>
            <a:off x="860806" y="6205570"/>
            <a:ext cx="6301816" cy="779489"/>
          </a:xfrm>
        </p:spPr>
        <p:txBody>
          <a:bodyPr>
            <a:normAutofit/>
          </a:bodyPr>
          <a:lstStyle/>
          <a:p>
            <a:pPr marL="0" indent="0" algn="ctr">
              <a:buNone/>
            </a:pPr>
            <a:r>
              <a:rPr lang="ja-JP" altLang="en-US" sz="2800" b="1" dirty="0" smtClean="0">
                <a:solidFill>
                  <a:schemeClr val="tx1"/>
                </a:solidFill>
                <a:latin typeface="+mn-ea"/>
              </a:rPr>
              <a:t>重傷</a:t>
            </a:r>
            <a:r>
              <a:rPr lang="ja-JP" altLang="en-US" sz="2800" b="1" dirty="0">
                <a:solidFill>
                  <a:schemeClr val="tx1"/>
                </a:solidFill>
                <a:latin typeface="+mn-ea"/>
              </a:rPr>
              <a:t>：軽傷：ヒヤリハット＝１：８：∞</a:t>
            </a:r>
          </a:p>
        </p:txBody>
      </p:sp>
      <p:sp>
        <p:nvSpPr>
          <p:cNvPr id="8" name="対角する 2 つの角を切り取った四角形 7"/>
          <p:cNvSpPr/>
          <p:nvPr/>
        </p:nvSpPr>
        <p:spPr>
          <a:xfrm>
            <a:off x="720000" y="2160000"/>
            <a:ext cx="7920000" cy="3240000"/>
          </a:xfrm>
          <a:prstGeom prst="snip2Diag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endParaRPr lang="ja-JP" altLang="en-US" sz="1832"/>
          </a:p>
        </p:txBody>
      </p:sp>
      <p:sp>
        <p:nvSpPr>
          <p:cNvPr id="10" name="Rectangle 3"/>
          <p:cNvSpPr txBox="1">
            <a:spLocks noRot="1" noChangeArrowheads="1"/>
          </p:cNvSpPr>
          <p:nvPr/>
        </p:nvSpPr>
        <p:spPr>
          <a:xfrm>
            <a:off x="868930" y="2685988"/>
            <a:ext cx="7495082" cy="2278504"/>
          </a:xfrm>
          <a:prstGeom prst="rect">
            <a:avLst/>
          </a:prstGeom>
          <a:noFill/>
          <a:ln>
            <a:noFill/>
          </a:ln>
        </p:spPr>
        <p:style>
          <a:lnRef idx="1">
            <a:schemeClr val="accent5"/>
          </a:lnRef>
          <a:fillRef idx="2">
            <a:schemeClr val="accent5"/>
          </a:fillRef>
          <a:effectRef idx="1">
            <a:schemeClr val="accent5"/>
          </a:effectRef>
          <a:fontRef idx="minor">
            <a:schemeClr val="dk1"/>
          </a:fontRef>
        </p:style>
        <p:txBody>
          <a:bodyPr vert="horz" lIns="91440" tIns="45720" rIns="91440" bIns="45720" rtlCol="0">
            <a:normAutofit lnSpcReduction="10000"/>
          </a:bodyPr>
          <a:lstStyle>
            <a:lvl1pPr marL="266456" indent="-266456" algn="l" defTabSz="888186" rtl="0" eaLnBrk="1" latinLnBrk="0" hangingPunct="1">
              <a:spcBef>
                <a:spcPct val="20000"/>
              </a:spcBef>
              <a:buClr>
                <a:schemeClr val="accent1"/>
              </a:buClr>
              <a:buSzPct val="100000"/>
              <a:buFont typeface="Symbol" pitchFamily="18" charset="2"/>
              <a:buChar char=""/>
              <a:defRPr kumimoji="1" sz="2332" kern="1200">
                <a:solidFill>
                  <a:schemeClr val="tx2"/>
                </a:solidFill>
                <a:latin typeface="+mn-lt"/>
                <a:ea typeface="+mn-ea"/>
                <a:cs typeface="+mn-cs"/>
              </a:defRPr>
            </a:lvl1pPr>
            <a:lvl2pPr marL="559743" indent="-266456" algn="l" defTabSz="888186" rtl="0" eaLnBrk="1" latinLnBrk="0" hangingPunct="1">
              <a:spcBef>
                <a:spcPct val="20000"/>
              </a:spcBef>
              <a:buClr>
                <a:schemeClr val="accent1"/>
              </a:buClr>
              <a:buSzPct val="100000"/>
              <a:buFont typeface="Symbol" pitchFamily="18" charset="2"/>
              <a:buChar char=""/>
              <a:defRPr kumimoji="1" sz="2138" kern="1200">
                <a:solidFill>
                  <a:schemeClr val="tx2"/>
                </a:solidFill>
                <a:latin typeface="+mn-lt"/>
                <a:ea typeface="+mn-ea"/>
                <a:cs typeface="+mn-cs"/>
              </a:defRPr>
            </a:lvl2pPr>
            <a:lvl3pPr marL="831134" indent="-222046" algn="l" defTabSz="888186" rtl="0" eaLnBrk="1" latinLnBrk="0" hangingPunct="1">
              <a:spcBef>
                <a:spcPct val="20000"/>
              </a:spcBef>
              <a:buClr>
                <a:schemeClr val="accent1"/>
              </a:buClr>
              <a:buSzPct val="100000"/>
              <a:buFont typeface="Symbol" pitchFamily="18" charset="2"/>
              <a:buChar char=""/>
              <a:defRPr kumimoji="1" sz="1943" kern="1200">
                <a:solidFill>
                  <a:schemeClr val="tx2"/>
                </a:solidFill>
                <a:latin typeface="+mn-lt"/>
                <a:ea typeface="+mn-ea"/>
                <a:cs typeface="+mn-cs"/>
              </a:defRPr>
            </a:lvl3pPr>
            <a:lvl4pPr marL="1110232" indent="-222046" algn="l" defTabSz="888186" rtl="0" eaLnBrk="1" latinLnBrk="0" hangingPunct="1">
              <a:spcBef>
                <a:spcPct val="20000"/>
              </a:spcBef>
              <a:buClr>
                <a:schemeClr val="accent1"/>
              </a:buClr>
              <a:buSzPct val="100000"/>
              <a:buFont typeface="Symbol" pitchFamily="18" charset="2"/>
              <a:buChar char=""/>
              <a:defRPr kumimoji="1" sz="1748" kern="1200">
                <a:solidFill>
                  <a:schemeClr val="tx2"/>
                </a:solidFill>
                <a:latin typeface="+mn-lt"/>
                <a:ea typeface="+mn-ea"/>
                <a:cs typeface="+mn-cs"/>
              </a:defRPr>
            </a:lvl4pPr>
            <a:lvl5pPr marL="1421098" indent="-222046" algn="l" defTabSz="888186" rtl="0" eaLnBrk="1" latinLnBrk="0" hangingPunct="1">
              <a:spcBef>
                <a:spcPct val="20000"/>
              </a:spcBef>
              <a:buClr>
                <a:schemeClr val="accent1"/>
              </a:buClr>
              <a:buSzPct val="100000"/>
              <a:buFont typeface="Symbol" pitchFamily="18" charset="2"/>
              <a:buChar char=""/>
              <a:defRPr kumimoji="1" sz="1554" kern="1200">
                <a:solidFill>
                  <a:schemeClr val="tx2"/>
                </a:solidFill>
                <a:latin typeface="+mn-lt"/>
                <a:ea typeface="+mn-ea"/>
                <a:cs typeface="+mn-cs"/>
              </a:defRPr>
            </a:lvl5pPr>
            <a:lvl6pPr marL="1731963" indent="-222046" algn="l" defTabSz="888186" rtl="0" eaLnBrk="1" latinLnBrk="0" hangingPunct="1">
              <a:spcBef>
                <a:spcPts val="373"/>
              </a:spcBef>
              <a:buClr>
                <a:schemeClr val="accent1"/>
              </a:buClr>
              <a:buFont typeface="Symbol" pitchFamily="18" charset="2"/>
              <a:buChar char="*"/>
              <a:defRPr kumimoji="1" sz="1359" kern="1200">
                <a:solidFill>
                  <a:schemeClr val="tx2"/>
                </a:solidFill>
                <a:latin typeface="+mn-lt"/>
                <a:ea typeface="+mn-ea"/>
                <a:cs typeface="+mn-cs"/>
              </a:defRPr>
            </a:lvl6pPr>
            <a:lvl7pPr marL="2042828" indent="-222046" algn="l" defTabSz="888186" rtl="0" eaLnBrk="1" latinLnBrk="0" hangingPunct="1">
              <a:spcBef>
                <a:spcPts val="373"/>
              </a:spcBef>
              <a:buClr>
                <a:schemeClr val="accent1"/>
              </a:buClr>
              <a:buFont typeface="Symbol" pitchFamily="18" charset="2"/>
              <a:buChar char="*"/>
              <a:defRPr kumimoji="1" sz="1359" kern="1200">
                <a:solidFill>
                  <a:schemeClr val="tx2"/>
                </a:solidFill>
                <a:latin typeface="+mn-lt"/>
                <a:ea typeface="+mn-ea"/>
                <a:cs typeface="+mn-cs"/>
              </a:defRPr>
            </a:lvl7pPr>
            <a:lvl8pPr marL="2353693" indent="-222046" algn="l" defTabSz="888186" rtl="0" eaLnBrk="1" latinLnBrk="0" hangingPunct="1">
              <a:spcBef>
                <a:spcPts val="373"/>
              </a:spcBef>
              <a:buClr>
                <a:schemeClr val="accent1"/>
              </a:buClr>
              <a:buFont typeface="Symbol" pitchFamily="18" charset="2"/>
              <a:buChar char="*"/>
              <a:defRPr kumimoji="1" sz="1359" kern="1200">
                <a:solidFill>
                  <a:schemeClr val="tx2"/>
                </a:solidFill>
                <a:latin typeface="+mn-lt"/>
                <a:ea typeface="+mn-ea"/>
                <a:cs typeface="+mn-cs"/>
              </a:defRPr>
            </a:lvl8pPr>
            <a:lvl9pPr marL="2664559" indent="-222046" algn="l" defTabSz="888186" rtl="0" eaLnBrk="1" latinLnBrk="0" hangingPunct="1">
              <a:spcBef>
                <a:spcPts val="373"/>
              </a:spcBef>
              <a:buClr>
                <a:schemeClr val="accent1"/>
              </a:buClr>
              <a:buFont typeface="Symbol" pitchFamily="18" charset="2"/>
              <a:buChar char="*"/>
              <a:defRPr kumimoji="1" sz="1359" kern="1200">
                <a:solidFill>
                  <a:schemeClr val="tx2"/>
                </a:solidFill>
                <a:latin typeface="+mn-lt"/>
                <a:ea typeface="+mn-ea"/>
                <a:cs typeface="+mn-cs"/>
              </a:defRPr>
            </a:lvl9pPr>
          </a:lstStyle>
          <a:p>
            <a:pPr marL="0" indent="0">
              <a:lnSpc>
                <a:spcPct val="120000"/>
              </a:lnSpc>
              <a:buNone/>
              <a:defRPr/>
            </a:pPr>
            <a:r>
              <a:rPr lang="ja-JP" altLang="en-US" sz="2800" b="1" dirty="0" smtClean="0">
                <a:solidFill>
                  <a:schemeClr val="tx1"/>
                </a:solidFill>
                <a:latin typeface="+mn-ea"/>
              </a:rPr>
              <a:t>　　　　　　　労働</a:t>
            </a:r>
            <a:r>
              <a:rPr lang="ja-JP" altLang="en-US" sz="2800" b="1" dirty="0">
                <a:solidFill>
                  <a:schemeClr val="tx1"/>
                </a:solidFill>
                <a:latin typeface="+mn-ea"/>
              </a:rPr>
              <a:t>災害での発生割合は</a:t>
            </a:r>
            <a:r>
              <a:rPr lang="ja-JP" altLang="en-US" sz="2800" b="1" dirty="0" smtClean="0">
                <a:solidFill>
                  <a:schemeClr val="tx1"/>
                </a:solidFill>
                <a:latin typeface="+mn-ea"/>
              </a:rPr>
              <a:t>？</a:t>
            </a:r>
            <a:endParaRPr lang="en-US" altLang="ja-JP" sz="2800" b="1" dirty="0" smtClean="0">
              <a:solidFill>
                <a:schemeClr val="tx1"/>
              </a:solidFill>
              <a:latin typeface="+mn-ea"/>
            </a:endParaRPr>
          </a:p>
          <a:p>
            <a:pPr marL="0" indent="0">
              <a:lnSpc>
                <a:spcPct val="120000"/>
              </a:lnSpc>
              <a:buNone/>
              <a:defRPr/>
            </a:pPr>
            <a:r>
              <a:rPr lang="ja-JP" altLang="en-US" sz="2800" b="1" dirty="0">
                <a:solidFill>
                  <a:schemeClr val="tx1"/>
                </a:solidFill>
                <a:latin typeface="+mn-ea"/>
              </a:rPr>
              <a:t>　</a:t>
            </a:r>
            <a:r>
              <a:rPr lang="ja-JP" altLang="en-US" sz="2800" b="1" dirty="0" smtClean="0">
                <a:solidFill>
                  <a:schemeClr val="tx1"/>
                </a:solidFill>
                <a:latin typeface="+mn-ea"/>
              </a:rPr>
              <a:t>平成</a:t>
            </a:r>
            <a:r>
              <a:rPr lang="en-US" altLang="ja-JP" sz="2800" b="1" dirty="0">
                <a:solidFill>
                  <a:schemeClr val="tx1"/>
                </a:solidFill>
                <a:latin typeface="+mn-ea"/>
              </a:rPr>
              <a:t>27</a:t>
            </a:r>
            <a:r>
              <a:rPr lang="ja-JP" altLang="en-US" sz="2800" b="1" dirty="0">
                <a:solidFill>
                  <a:schemeClr val="tx1"/>
                </a:solidFill>
                <a:latin typeface="+mn-ea"/>
              </a:rPr>
              <a:t>年から過去３年間の</a:t>
            </a:r>
            <a:r>
              <a:rPr lang="ja-JP" altLang="en-US" sz="2800" b="1" dirty="0" smtClean="0">
                <a:solidFill>
                  <a:schemeClr val="tx1"/>
                </a:solidFill>
                <a:latin typeface="+mn-ea"/>
              </a:rPr>
              <a:t>期間での調査結果</a:t>
            </a:r>
            <a:endParaRPr lang="en-US" altLang="ja-JP" sz="2800" b="1" dirty="0" smtClean="0">
              <a:solidFill>
                <a:schemeClr val="tx1"/>
              </a:solidFill>
              <a:latin typeface="+mn-ea"/>
            </a:endParaRPr>
          </a:p>
          <a:p>
            <a:pPr marL="0" indent="0">
              <a:lnSpc>
                <a:spcPct val="120000"/>
              </a:lnSpc>
              <a:buNone/>
              <a:defRPr/>
            </a:pPr>
            <a:r>
              <a:rPr lang="ja-JP" altLang="en-US" sz="2800" b="1" dirty="0" smtClean="0">
                <a:solidFill>
                  <a:schemeClr val="tx1"/>
                </a:solidFill>
                <a:latin typeface="+mn-ea"/>
              </a:rPr>
              <a:t>　　　　　　　重傷</a:t>
            </a:r>
            <a:r>
              <a:rPr lang="ja-JP" altLang="en-US" sz="2800" b="1" dirty="0">
                <a:solidFill>
                  <a:schemeClr val="tx1"/>
                </a:solidFill>
                <a:latin typeface="+mn-ea"/>
              </a:rPr>
              <a:t>：軽傷</a:t>
            </a:r>
            <a:r>
              <a:rPr lang="ja-JP" altLang="en-US" sz="2800" b="1" dirty="0" smtClean="0">
                <a:solidFill>
                  <a:schemeClr val="tx1"/>
                </a:solidFill>
                <a:latin typeface="+mn-ea"/>
              </a:rPr>
              <a:t>は，「１：８」である。</a:t>
            </a:r>
            <a:endParaRPr lang="en-US" altLang="ja-JP" sz="2800" b="1" dirty="0" smtClean="0">
              <a:solidFill>
                <a:schemeClr val="tx1"/>
              </a:solidFill>
              <a:latin typeface="+mn-ea"/>
            </a:endParaRPr>
          </a:p>
          <a:p>
            <a:pPr marL="0" indent="0">
              <a:lnSpc>
                <a:spcPct val="120000"/>
              </a:lnSpc>
              <a:buNone/>
              <a:defRPr/>
            </a:pPr>
            <a:r>
              <a:rPr lang="ja-JP" altLang="en-US" sz="2800" b="1" dirty="0" smtClean="0">
                <a:solidFill>
                  <a:schemeClr val="tx1"/>
                </a:solidFill>
                <a:latin typeface="+mn-ea"/>
              </a:rPr>
              <a:t>　労働</a:t>
            </a:r>
            <a:r>
              <a:rPr lang="ja-JP" altLang="en-US" sz="2800" b="1" dirty="0">
                <a:solidFill>
                  <a:schemeClr val="tx1"/>
                </a:solidFill>
                <a:latin typeface="+mn-ea"/>
              </a:rPr>
              <a:t>現場でのヒヤリハットは数限りなく</a:t>
            </a:r>
            <a:r>
              <a:rPr lang="ja-JP" altLang="en-US" sz="2800" b="1" dirty="0" smtClean="0">
                <a:solidFill>
                  <a:schemeClr val="tx1"/>
                </a:solidFill>
                <a:latin typeface="+mn-ea"/>
              </a:rPr>
              <a:t>ある。</a:t>
            </a:r>
            <a:endParaRPr lang="en-US" altLang="ja-JP" sz="2800" b="1" dirty="0" smtClean="0">
              <a:solidFill>
                <a:schemeClr val="tx1"/>
              </a:solidFill>
              <a:latin typeface="+mn-ea"/>
            </a:endParaRPr>
          </a:p>
        </p:txBody>
      </p:sp>
      <p:sp>
        <p:nvSpPr>
          <p:cNvPr id="3" name="テキスト ボックス 2"/>
          <p:cNvSpPr txBox="1"/>
          <p:nvPr/>
        </p:nvSpPr>
        <p:spPr>
          <a:xfrm>
            <a:off x="3004458" y="5445034"/>
            <a:ext cx="1447800" cy="523220"/>
          </a:xfrm>
          <a:prstGeom prst="rect">
            <a:avLst/>
          </a:prstGeom>
          <a:noFill/>
        </p:spPr>
        <p:txBody>
          <a:bodyPr wrap="square" rtlCol="0">
            <a:spAutoFit/>
          </a:bodyPr>
          <a:lstStyle/>
          <a:p>
            <a:r>
              <a:rPr kumimoji="1" lang="ja-JP" altLang="en-US" sz="2800" b="1" dirty="0" smtClean="0"/>
              <a:t>よって</a:t>
            </a:r>
            <a:endParaRPr kumimoji="1" lang="ja-JP" altLang="en-US" sz="2800" b="1" dirty="0"/>
          </a:p>
        </p:txBody>
      </p:sp>
    </p:spTree>
    <p:extLst>
      <p:ext uri="{BB962C8B-B14F-4D97-AF65-F5344CB8AC3E}">
        <p14:creationId xmlns:p14="http://schemas.microsoft.com/office/powerpoint/2010/main" val="406473830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9" name="図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242281" y="5765931"/>
            <a:ext cx="1640463" cy="1402879"/>
          </a:xfrm>
          <a:prstGeom prst="rect">
            <a:avLst/>
          </a:prstGeom>
        </p:spPr>
      </p:pic>
      <p:sp>
        <p:nvSpPr>
          <p:cNvPr id="7" name="対角する 2 つの角を切り取った四角形 6"/>
          <p:cNvSpPr/>
          <p:nvPr/>
        </p:nvSpPr>
        <p:spPr>
          <a:xfrm>
            <a:off x="720000" y="2160000"/>
            <a:ext cx="7920000" cy="3240000"/>
          </a:xfrm>
          <a:prstGeom prst="snip2Diag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endParaRPr lang="ja-JP" altLang="en-US" sz="1832"/>
          </a:p>
        </p:txBody>
      </p:sp>
      <p:sp>
        <p:nvSpPr>
          <p:cNvPr id="20" name="Rectangle 2"/>
          <p:cNvSpPr txBox="1">
            <a:spLocks noGrp="1" noRot="1" noChangeArrowheads="1"/>
          </p:cNvSpPr>
          <p:nvPr>
            <p:ph type="title"/>
          </p:nvPr>
        </p:nvSpPr>
        <p:spPr>
          <a:xfrm>
            <a:off x="720383" y="720000"/>
            <a:ext cx="7920000" cy="720000"/>
          </a:xfrm>
          <a:prstGeom prst="rect">
            <a:avLst/>
          </a:prstGeom>
          <a:solidFill>
            <a:srgbClr val="FFFFCC"/>
          </a:solidFill>
          <a:ln w="38100">
            <a:solidFill>
              <a:schemeClr val="tx1"/>
            </a:solidFill>
          </a:ln>
        </p:spPr>
        <p:txBody>
          <a:bodyPr vert="horz" lIns="88817" tIns="44408" rIns="88817" bIns="44408" rtlCol="0" anchor="ctr">
            <a:normAutofit/>
          </a:bodyPr>
          <a:lstStyle>
            <a:lvl1pPr algn="ctr" defTabSz="914400" rtl="0" eaLnBrk="1" latinLnBrk="0" hangingPunct="1">
              <a:spcBef>
                <a:spcPct val="0"/>
              </a:spcBef>
              <a:buNone/>
              <a:defRPr kumimoji="1" sz="4400" kern="1200">
                <a:solidFill>
                  <a:srgbClr val="FFFFFF"/>
                </a:solidFill>
                <a:latin typeface="+mj-lt"/>
                <a:ea typeface="+mj-ea"/>
                <a:cs typeface="+mj-cs"/>
              </a:defRPr>
            </a:lvl1pPr>
            <a:lvl2pPr eaLnBrk="1" hangingPunct="1">
              <a:defRPr kumimoji="1">
                <a:solidFill>
                  <a:schemeClr val="tx2"/>
                </a:solidFill>
              </a:defRPr>
            </a:lvl2pPr>
            <a:lvl3pPr eaLnBrk="1" hangingPunct="1">
              <a:defRPr kumimoji="1">
                <a:solidFill>
                  <a:schemeClr val="tx2"/>
                </a:solidFill>
              </a:defRPr>
            </a:lvl3pPr>
            <a:lvl4pPr eaLnBrk="1" hangingPunct="1">
              <a:defRPr kumimoji="1">
                <a:solidFill>
                  <a:schemeClr val="tx2"/>
                </a:solidFill>
              </a:defRPr>
            </a:lvl4pPr>
            <a:lvl5pPr eaLnBrk="1" hangingPunct="1">
              <a:defRPr kumimoji="1">
                <a:solidFill>
                  <a:schemeClr val="tx2"/>
                </a:solidFill>
              </a:defRPr>
            </a:lvl5pPr>
            <a:lvl6pPr eaLnBrk="1" hangingPunct="1">
              <a:defRPr kumimoji="1">
                <a:solidFill>
                  <a:schemeClr val="tx2"/>
                </a:solidFill>
              </a:defRPr>
            </a:lvl6pPr>
            <a:lvl7pPr eaLnBrk="1" hangingPunct="1">
              <a:defRPr kumimoji="1">
                <a:solidFill>
                  <a:schemeClr val="tx2"/>
                </a:solidFill>
              </a:defRPr>
            </a:lvl7pPr>
            <a:lvl8pPr eaLnBrk="1" hangingPunct="1">
              <a:defRPr kumimoji="1">
                <a:solidFill>
                  <a:schemeClr val="tx2"/>
                </a:solidFill>
              </a:defRPr>
            </a:lvl8pPr>
            <a:lvl9pPr eaLnBrk="1" hangingPunct="1">
              <a:defRPr kumimoji="1">
                <a:solidFill>
                  <a:schemeClr val="tx2"/>
                </a:solidFill>
              </a:defRPr>
            </a:lvl9pPr>
          </a:lstStyle>
          <a:p>
            <a:r>
              <a:rPr lang="ja-JP" altLang="en-US" sz="3200" b="1" dirty="0">
                <a:solidFill>
                  <a:prstClr val="black"/>
                </a:solidFill>
              </a:rPr>
              <a:t>災害発生割合の法則で大事なこと</a:t>
            </a:r>
          </a:p>
        </p:txBody>
      </p:sp>
      <p:sp>
        <p:nvSpPr>
          <p:cNvPr id="8" name="雲形吹き出し 7"/>
          <p:cNvSpPr/>
          <p:nvPr/>
        </p:nvSpPr>
        <p:spPr>
          <a:xfrm>
            <a:off x="719999" y="5846161"/>
            <a:ext cx="6552000" cy="1169235"/>
          </a:xfrm>
          <a:prstGeom prst="cloudCallout">
            <a:avLst>
              <a:gd name="adj1" fmla="val 47499"/>
              <a:gd name="adj2" fmla="val 21291"/>
            </a:avLst>
          </a:prstGeom>
        </p:spPr>
        <p:style>
          <a:lnRef idx="1">
            <a:schemeClr val="accent3"/>
          </a:lnRef>
          <a:fillRef idx="2">
            <a:schemeClr val="accent3"/>
          </a:fillRef>
          <a:effectRef idx="1">
            <a:schemeClr val="accent3"/>
          </a:effectRef>
          <a:fontRef idx="minor">
            <a:schemeClr val="dk1"/>
          </a:fontRef>
        </p:style>
        <p:txBody>
          <a:bodyPr rtlCol="0" anchor="ctr"/>
          <a:lstStyle/>
          <a:p>
            <a:pPr algn="ctr"/>
            <a:endParaRPr lang="ja-JP" altLang="en-US"/>
          </a:p>
        </p:txBody>
      </p:sp>
      <p:sp>
        <p:nvSpPr>
          <p:cNvPr id="22" name="Rectangle 3"/>
          <p:cNvSpPr txBox="1">
            <a:spLocks noRot="1" noChangeArrowheads="1"/>
          </p:cNvSpPr>
          <p:nvPr/>
        </p:nvSpPr>
        <p:spPr>
          <a:xfrm>
            <a:off x="710267" y="2301860"/>
            <a:ext cx="7793653" cy="2916621"/>
          </a:xfrm>
          <a:prstGeom prst="rect">
            <a:avLst/>
          </a:prstGeom>
        </p:spPr>
        <p:txBody>
          <a:bodyPr vert="horz" lIns="88817" tIns="44408" rIns="88817" bIns="44408" rtlCol="0">
            <a:noAutofit/>
          </a:bodyPr>
          <a:lstStyle>
            <a:lvl1pPr marL="274320" indent="-274320" algn="l" defTabSz="914400" rtl="0" eaLnBrk="1" latinLnBrk="0" hangingPunct="1">
              <a:spcBef>
                <a:spcPct val="20000"/>
              </a:spcBef>
              <a:buClr>
                <a:schemeClr val="accent1"/>
              </a:buClr>
              <a:buSzPct val="100000"/>
              <a:buFont typeface="Symbol" pitchFamily="18" charset="2"/>
              <a:buChar char=""/>
              <a:defRPr kumimoji="1" sz="2400" kern="1200">
                <a:solidFill>
                  <a:schemeClr val="tx2"/>
                </a:solidFill>
                <a:latin typeface="+mn-lt"/>
                <a:ea typeface="+mn-ea"/>
                <a:cs typeface="+mn-cs"/>
              </a:defRPr>
            </a:lvl1pPr>
            <a:lvl2pPr marL="576263" indent="-274320" algn="l" defTabSz="914400" rtl="0" eaLnBrk="1" latinLnBrk="0" hangingPunct="1">
              <a:spcBef>
                <a:spcPct val="20000"/>
              </a:spcBef>
              <a:buClr>
                <a:schemeClr val="accent1"/>
              </a:buClr>
              <a:buSzPct val="100000"/>
              <a:buFont typeface="Symbol" pitchFamily="18" charset="2"/>
              <a:buChar char=""/>
              <a:defRPr kumimoji="1" sz="2200" kern="1200">
                <a:solidFill>
                  <a:schemeClr val="tx2"/>
                </a:solidFill>
                <a:latin typeface="+mn-lt"/>
                <a:ea typeface="+mn-ea"/>
                <a:cs typeface="+mn-cs"/>
              </a:defRPr>
            </a:lvl2pPr>
            <a:lvl3pPr marL="855663" indent="-228600" algn="l" defTabSz="914400" rtl="0" eaLnBrk="1" latinLnBrk="0" hangingPunct="1">
              <a:spcBef>
                <a:spcPct val="20000"/>
              </a:spcBef>
              <a:buClr>
                <a:schemeClr val="accent1"/>
              </a:buClr>
              <a:buSzPct val="100000"/>
              <a:buFont typeface="Symbol" pitchFamily="18" charset="2"/>
              <a:buChar char=""/>
              <a:defRPr kumimoji="1" sz="2000" kern="1200">
                <a:solidFill>
                  <a:schemeClr val="tx2"/>
                </a:solidFill>
                <a:latin typeface="+mn-lt"/>
                <a:ea typeface="+mn-ea"/>
                <a:cs typeface="+mn-cs"/>
              </a:defRPr>
            </a:lvl3pPr>
            <a:lvl4pPr marL="1143000" indent="-228600" algn="l" defTabSz="914400" rtl="0" eaLnBrk="1" latinLnBrk="0" hangingPunct="1">
              <a:spcBef>
                <a:spcPct val="20000"/>
              </a:spcBef>
              <a:buClr>
                <a:schemeClr val="accent1"/>
              </a:buClr>
              <a:buSzPct val="100000"/>
              <a:buFont typeface="Symbol" pitchFamily="18" charset="2"/>
              <a:buChar char=""/>
              <a:defRPr kumimoji="1" sz="1800" kern="1200">
                <a:solidFill>
                  <a:schemeClr val="tx2"/>
                </a:solidFill>
                <a:latin typeface="+mn-lt"/>
                <a:ea typeface="+mn-ea"/>
                <a:cs typeface="+mn-cs"/>
              </a:defRPr>
            </a:lvl4pPr>
            <a:lvl5pPr marL="1463040" indent="-228600" algn="l" defTabSz="914400" rtl="0" eaLnBrk="1" latinLnBrk="0" hangingPunct="1">
              <a:spcBef>
                <a:spcPct val="20000"/>
              </a:spcBef>
              <a:buClr>
                <a:schemeClr val="accent1"/>
              </a:buClr>
              <a:buSzPct val="100000"/>
              <a:buFont typeface="Symbol" pitchFamily="18" charset="2"/>
              <a:buChar char=""/>
              <a:defRPr kumimoji="1" sz="1600" kern="1200">
                <a:solidFill>
                  <a:schemeClr val="tx2"/>
                </a:solidFill>
                <a:latin typeface="+mn-lt"/>
                <a:ea typeface="+mn-ea"/>
                <a:cs typeface="+mn-cs"/>
              </a:defRPr>
            </a:lvl5pPr>
            <a:lvl6pPr marL="1783080" indent="-228600" algn="l" defTabSz="914400" rtl="0" eaLnBrk="1" latinLnBrk="0" hangingPunct="1">
              <a:spcBef>
                <a:spcPts val="384"/>
              </a:spcBef>
              <a:buClr>
                <a:schemeClr val="accent1"/>
              </a:buClr>
              <a:buFont typeface="Symbol" pitchFamily="18" charset="2"/>
              <a:buChar char="*"/>
              <a:defRPr kumimoji="1" sz="1400" kern="1200">
                <a:solidFill>
                  <a:schemeClr val="tx2"/>
                </a:solidFill>
                <a:latin typeface="+mn-lt"/>
                <a:ea typeface="+mn-ea"/>
                <a:cs typeface="+mn-cs"/>
              </a:defRPr>
            </a:lvl6pPr>
            <a:lvl7pPr marL="2103120" indent="-228600" algn="l" defTabSz="914400" rtl="0" eaLnBrk="1" latinLnBrk="0" hangingPunct="1">
              <a:spcBef>
                <a:spcPts val="384"/>
              </a:spcBef>
              <a:buClr>
                <a:schemeClr val="accent1"/>
              </a:buClr>
              <a:buFont typeface="Symbol" pitchFamily="18" charset="2"/>
              <a:buChar char="*"/>
              <a:defRPr kumimoji="1" sz="1400" kern="1200">
                <a:solidFill>
                  <a:schemeClr val="tx2"/>
                </a:solidFill>
                <a:latin typeface="+mn-lt"/>
                <a:ea typeface="+mn-ea"/>
                <a:cs typeface="+mn-cs"/>
              </a:defRPr>
            </a:lvl7pPr>
            <a:lvl8pPr marL="2423160" indent="-228600" algn="l" defTabSz="914400" rtl="0" eaLnBrk="1" latinLnBrk="0" hangingPunct="1">
              <a:spcBef>
                <a:spcPts val="384"/>
              </a:spcBef>
              <a:buClr>
                <a:schemeClr val="accent1"/>
              </a:buClr>
              <a:buFont typeface="Symbol" pitchFamily="18" charset="2"/>
              <a:buChar char="*"/>
              <a:defRPr kumimoji="1" sz="1400" kern="1200">
                <a:solidFill>
                  <a:schemeClr val="tx2"/>
                </a:solidFill>
                <a:latin typeface="+mn-lt"/>
                <a:ea typeface="+mn-ea"/>
                <a:cs typeface="+mn-cs"/>
              </a:defRPr>
            </a:lvl8pPr>
            <a:lvl9pPr marL="2743200" indent="-228600" algn="l" defTabSz="914400" rtl="0" eaLnBrk="1" latinLnBrk="0" hangingPunct="1">
              <a:spcBef>
                <a:spcPts val="384"/>
              </a:spcBef>
              <a:buClr>
                <a:schemeClr val="accent1"/>
              </a:buClr>
              <a:buFont typeface="Symbol" pitchFamily="18" charset="2"/>
              <a:buChar char="*"/>
              <a:defRPr kumimoji="1" sz="1400" kern="1200">
                <a:solidFill>
                  <a:schemeClr val="tx2"/>
                </a:solidFill>
                <a:latin typeface="+mn-lt"/>
                <a:ea typeface="+mn-ea"/>
                <a:cs typeface="+mn-cs"/>
              </a:defRPr>
            </a:lvl9pPr>
          </a:lstStyle>
          <a:p>
            <a:pPr marL="592124" indent="-592124" algn="ctr">
              <a:lnSpc>
                <a:spcPct val="150000"/>
              </a:lnSpc>
              <a:buNone/>
              <a:defRPr/>
            </a:pPr>
            <a:r>
              <a:rPr lang="ja-JP" altLang="en-US" sz="2800" b="1" dirty="0">
                <a:solidFill>
                  <a:prstClr val="black"/>
                </a:solidFill>
                <a:latin typeface="+mn-ea"/>
              </a:rPr>
              <a:t>災害を減らす</a:t>
            </a:r>
            <a:r>
              <a:rPr lang="ja-JP" altLang="en-US" sz="2800" b="1" dirty="0" smtClean="0">
                <a:solidFill>
                  <a:prstClr val="black"/>
                </a:solidFill>
                <a:latin typeface="+mn-ea"/>
              </a:rPr>
              <a:t>ためには</a:t>
            </a:r>
            <a:endParaRPr lang="ja-JP" altLang="en-US" sz="2800" b="1" dirty="0">
              <a:solidFill>
                <a:prstClr val="black"/>
              </a:solidFill>
              <a:latin typeface="+mn-ea"/>
            </a:endParaRPr>
          </a:p>
          <a:p>
            <a:pPr marL="592124" indent="-592124">
              <a:lnSpc>
                <a:spcPct val="150000"/>
              </a:lnSpc>
              <a:buNone/>
              <a:defRPr/>
            </a:pPr>
            <a:endParaRPr lang="en-US" altLang="ja-JP" sz="2800" dirty="0">
              <a:solidFill>
                <a:schemeClr val="accent4">
                  <a:lumMod val="10000"/>
                </a:schemeClr>
              </a:solidFill>
              <a:latin typeface="+mn-ea"/>
            </a:endParaRPr>
          </a:p>
          <a:p>
            <a:pPr marL="592124" indent="-592124" algn="ctr">
              <a:lnSpc>
                <a:spcPct val="150000"/>
              </a:lnSpc>
              <a:buNone/>
              <a:defRPr/>
            </a:pPr>
            <a:r>
              <a:rPr lang="ja-JP" altLang="en-US" sz="2800" b="1" dirty="0" smtClean="0">
                <a:solidFill>
                  <a:schemeClr val="accent4">
                    <a:lumMod val="10000"/>
                  </a:schemeClr>
                </a:solidFill>
                <a:latin typeface="+mn-ea"/>
              </a:rPr>
              <a:t>インシデント，トラブルやヒヤリハットの</a:t>
            </a:r>
            <a:r>
              <a:rPr lang="ja-JP" altLang="en-US" sz="2800" b="1" dirty="0">
                <a:solidFill>
                  <a:schemeClr val="accent4">
                    <a:lumMod val="10000"/>
                  </a:schemeClr>
                </a:solidFill>
                <a:latin typeface="+mn-ea"/>
              </a:rPr>
              <a:t>段階での対策</a:t>
            </a:r>
            <a:endParaRPr lang="en-US" altLang="ja-JP" sz="2800" b="1" dirty="0">
              <a:solidFill>
                <a:schemeClr val="accent4">
                  <a:lumMod val="10000"/>
                </a:schemeClr>
              </a:solidFill>
              <a:latin typeface="+mn-ea"/>
            </a:endParaRPr>
          </a:p>
          <a:p>
            <a:pPr marL="592124" indent="-592124" algn="ctr">
              <a:lnSpc>
                <a:spcPct val="150000"/>
              </a:lnSpc>
              <a:buNone/>
              <a:defRPr/>
            </a:pPr>
            <a:r>
              <a:rPr lang="ja-JP" altLang="en-US" sz="2800" b="1" dirty="0" smtClean="0">
                <a:solidFill>
                  <a:schemeClr val="accent4">
                    <a:lumMod val="10000"/>
                  </a:schemeClr>
                </a:solidFill>
                <a:latin typeface="+mn-ea"/>
              </a:rPr>
              <a:t>潜在危険を調査，除去，低減</a:t>
            </a:r>
            <a:endParaRPr lang="ja-JP" altLang="en-US" sz="2800" b="1" dirty="0">
              <a:solidFill>
                <a:schemeClr val="accent4">
                  <a:lumMod val="10000"/>
                </a:schemeClr>
              </a:solidFill>
              <a:latin typeface="+mn-ea"/>
            </a:endParaRPr>
          </a:p>
        </p:txBody>
      </p:sp>
      <p:sp>
        <p:nvSpPr>
          <p:cNvPr id="23" name="下矢印 22"/>
          <p:cNvSpPr/>
          <p:nvPr/>
        </p:nvSpPr>
        <p:spPr>
          <a:xfrm>
            <a:off x="4377298" y="3156505"/>
            <a:ext cx="629479" cy="559537"/>
          </a:xfrm>
          <a:prstGeom prst="downArrow">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ja-JP" altLang="en-US" sz="1832"/>
          </a:p>
        </p:txBody>
      </p:sp>
      <p:sp>
        <p:nvSpPr>
          <p:cNvPr id="2" name="正方形/長方形 1"/>
          <p:cNvSpPr/>
          <p:nvPr/>
        </p:nvSpPr>
        <p:spPr>
          <a:xfrm>
            <a:off x="1499016" y="6040509"/>
            <a:ext cx="5516381" cy="830997"/>
          </a:xfrm>
          <a:prstGeom prst="rect">
            <a:avLst/>
          </a:prstGeom>
        </p:spPr>
        <p:txBody>
          <a:bodyPr wrap="square">
            <a:spAutoFit/>
          </a:bodyPr>
          <a:lstStyle/>
          <a:p>
            <a:pPr lvl="0" defTabSz="914400">
              <a:defRPr/>
            </a:pPr>
            <a:r>
              <a:rPr lang="ja-JP" altLang="en-US" sz="2400" b="1" dirty="0" smtClean="0">
                <a:latin typeface="HGP明朝E" panose="02020900000000000000" pitchFamily="18" charset="-128"/>
              </a:rPr>
              <a:t>　無限</a:t>
            </a:r>
            <a:r>
              <a:rPr lang="ja-JP" altLang="en-US" sz="2400" b="1" dirty="0">
                <a:latin typeface="HGP明朝E" panose="02020900000000000000" pitchFamily="18" charset="-128"/>
              </a:rPr>
              <a:t>にあるヒヤリハットなど</a:t>
            </a:r>
            <a:r>
              <a:rPr lang="ja-JP" altLang="en-US" sz="2400" b="1" dirty="0" smtClean="0">
                <a:latin typeface="HGP明朝E" panose="02020900000000000000" pitchFamily="18" charset="-128"/>
              </a:rPr>
              <a:t>から，災害</a:t>
            </a:r>
            <a:r>
              <a:rPr lang="ja-JP" altLang="en-US" sz="2400" b="1" dirty="0">
                <a:latin typeface="HGP明朝E" panose="02020900000000000000" pitchFamily="18" charset="-128"/>
              </a:rPr>
              <a:t>対策を検討することが</a:t>
            </a:r>
            <a:r>
              <a:rPr lang="ja-JP" altLang="en-US" sz="2400" b="1" dirty="0" smtClean="0">
                <a:latin typeface="HGP明朝E" panose="02020900000000000000" pitchFamily="18" charset="-128"/>
              </a:rPr>
              <a:t>有効。</a:t>
            </a:r>
            <a:endParaRPr lang="en-US" altLang="ja-JP" sz="2400" b="1" dirty="0"/>
          </a:p>
        </p:txBody>
      </p:sp>
    </p:spTree>
    <p:extLst>
      <p:ext uri="{BB962C8B-B14F-4D97-AF65-F5344CB8AC3E}">
        <p14:creationId xmlns:p14="http://schemas.microsoft.com/office/powerpoint/2010/main" val="236440530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242281" y="5765931"/>
            <a:ext cx="1640463" cy="1402879"/>
          </a:xfrm>
          <a:prstGeom prst="rect">
            <a:avLst/>
          </a:prstGeom>
        </p:spPr>
      </p:pic>
      <p:sp>
        <p:nvSpPr>
          <p:cNvPr id="8" name="Rectangle 2"/>
          <p:cNvSpPr txBox="1">
            <a:spLocks noGrp="1" noRot="1" noChangeArrowheads="1"/>
          </p:cNvSpPr>
          <p:nvPr>
            <p:ph type="title"/>
          </p:nvPr>
        </p:nvSpPr>
        <p:spPr>
          <a:xfrm>
            <a:off x="720000" y="720000"/>
            <a:ext cx="7920000" cy="720000"/>
          </a:xfrm>
          <a:prstGeom prst="rect">
            <a:avLst/>
          </a:prstGeom>
          <a:solidFill>
            <a:srgbClr val="FFFFCC"/>
          </a:solidFill>
          <a:ln w="38100">
            <a:solidFill>
              <a:schemeClr val="tx1"/>
            </a:solidFill>
          </a:ln>
        </p:spPr>
        <p:txBody>
          <a:bodyPr vert="horz" lIns="88817" tIns="44408" rIns="88817" bIns="44408" rtlCol="0" anchor="ctr">
            <a:normAutofit/>
          </a:bodyPr>
          <a:lstStyle>
            <a:lvl1pPr algn="ctr" defTabSz="914400" rtl="0" eaLnBrk="1" latinLnBrk="0" hangingPunct="1">
              <a:spcBef>
                <a:spcPct val="0"/>
              </a:spcBef>
              <a:buNone/>
              <a:defRPr kumimoji="1" sz="4400" kern="1200">
                <a:solidFill>
                  <a:srgbClr val="FFFFFF"/>
                </a:solidFill>
                <a:latin typeface="+mj-lt"/>
                <a:ea typeface="+mj-ea"/>
                <a:cs typeface="+mj-cs"/>
              </a:defRPr>
            </a:lvl1pPr>
            <a:lvl2pPr eaLnBrk="1" hangingPunct="1">
              <a:defRPr kumimoji="1">
                <a:solidFill>
                  <a:schemeClr val="tx2"/>
                </a:solidFill>
              </a:defRPr>
            </a:lvl2pPr>
            <a:lvl3pPr eaLnBrk="1" hangingPunct="1">
              <a:defRPr kumimoji="1">
                <a:solidFill>
                  <a:schemeClr val="tx2"/>
                </a:solidFill>
              </a:defRPr>
            </a:lvl3pPr>
            <a:lvl4pPr eaLnBrk="1" hangingPunct="1">
              <a:defRPr kumimoji="1">
                <a:solidFill>
                  <a:schemeClr val="tx2"/>
                </a:solidFill>
              </a:defRPr>
            </a:lvl4pPr>
            <a:lvl5pPr eaLnBrk="1" hangingPunct="1">
              <a:defRPr kumimoji="1">
                <a:solidFill>
                  <a:schemeClr val="tx2"/>
                </a:solidFill>
              </a:defRPr>
            </a:lvl5pPr>
            <a:lvl6pPr eaLnBrk="1" hangingPunct="1">
              <a:defRPr kumimoji="1">
                <a:solidFill>
                  <a:schemeClr val="tx2"/>
                </a:solidFill>
              </a:defRPr>
            </a:lvl6pPr>
            <a:lvl7pPr eaLnBrk="1" hangingPunct="1">
              <a:defRPr kumimoji="1">
                <a:solidFill>
                  <a:schemeClr val="tx2"/>
                </a:solidFill>
              </a:defRPr>
            </a:lvl7pPr>
            <a:lvl8pPr eaLnBrk="1" hangingPunct="1">
              <a:defRPr kumimoji="1">
                <a:solidFill>
                  <a:schemeClr val="tx2"/>
                </a:solidFill>
              </a:defRPr>
            </a:lvl8pPr>
            <a:lvl9pPr eaLnBrk="1" hangingPunct="1">
              <a:defRPr kumimoji="1">
                <a:solidFill>
                  <a:schemeClr val="tx2"/>
                </a:solidFill>
              </a:defRPr>
            </a:lvl9pPr>
          </a:lstStyle>
          <a:p>
            <a:r>
              <a:rPr lang="ja-JP" altLang="en-US" sz="3200" b="1" dirty="0">
                <a:solidFill>
                  <a:prstClr val="black"/>
                </a:solidFill>
              </a:rPr>
              <a:t>災害原因の第一</a:t>
            </a:r>
            <a:r>
              <a:rPr lang="ja-JP" altLang="en-US" sz="3200" b="1" dirty="0" smtClean="0">
                <a:solidFill>
                  <a:prstClr val="black"/>
                </a:solidFill>
              </a:rPr>
              <a:t>は「不注意」　ホント？</a:t>
            </a:r>
            <a:endParaRPr lang="ja-JP" altLang="en-US" sz="3200" b="1" dirty="0">
              <a:solidFill>
                <a:prstClr val="black"/>
              </a:solidFill>
            </a:endParaRPr>
          </a:p>
        </p:txBody>
      </p:sp>
      <p:sp>
        <p:nvSpPr>
          <p:cNvPr id="10" name="雲形吹き出し 9"/>
          <p:cNvSpPr/>
          <p:nvPr/>
        </p:nvSpPr>
        <p:spPr>
          <a:xfrm>
            <a:off x="720000" y="5696262"/>
            <a:ext cx="6595673" cy="1229194"/>
          </a:xfrm>
          <a:prstGeom prst="cloudCallout">
            <a:avLst>
              <a:gd name="adj1" fmla="val 44233"/>
              <a:gd name="adj2" fmla="val 43132"/>
            </a:avLst>
          </a:prstGeom>
        </p:spPr>
        <p:style>
          <a:lnRef idx="1">
            <a:schemeClr val="accent3"/>
          </a:lnRef>
          <a:fillRef idx="2">
            <a:schemeClr val="accent3"/>
          </a:fillRef>
          <a:effectRef idx="1">
            <a:schemeClr val="accent3"/>
          </a:effectRef>
          <a:fontRef idx="minor">
            <a:schemeClr val="dk1"/>
          </a:fontRef>
        </p:style>
        <p:txBody>
          <a:bodyPr rtlCol="0" anchor="ctr"/>
          <a:lstStyle/>
          <a:p>
            <a:pPr algn="ctr"/>
            <a:endParaRPr lang="ja-JP" altLang="en-US"/>
          </a:p>
        </p:txBody>
      </p:sp>
      <p:sp>
        <p:nvSpPr>
          <p:cNvPr id="9" name="対角する 2 つの角を切り取った四角形 8"/>
          <p:cNvSpPr/>
          <p:nvPr/>
        </p:nvSpPr>
        <p:spPr>
          <a:xfrm>
            <a:off x="720000" y="2160000"/>
            <a:ext cx="7920000" cy="3240000"/>
          </a:xfrm>
          <a:prstGeom prst="snip2Diag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endParaRPr lang="ja-JP" altLang="en-US" sz="1832"/>
          </a:p>
        </p:txBody>
      </p:sp>
      <p:sp>
        <p:nvSpPr>
          <p:cNvPr id="7" name="下矢印 6"/>
          <p:cNvSpPr/>
          <p:nvPr/>
        </p:nvSpPr>
        <p:spPr>
          <a:xfrm>
            <a:off x="4310353" y="3438181"/>
            <a:ext cx="629479" cy="559537"/>
          </a:xfrm>
          <a:prstGeom prst="downArrow">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ja-JP" altLang="en-US" sz="1832"/>
          </a:p>
        </p:txBody>
      </p:sp>
      <p:sp>
        <p:nvSpPr>
          <p:cNvPr id="4" name="テキスト ボックス 3"/>
          <p:cNvSpPr txBox="1"/>
          <p:nvPr/>
        </p:nvSpPr>
        <p:spPr>
          <a:xfrm>
            <a:off x="868680" y="2261098"/>
            <a:ext cx="7589520" cy="3451222"/>
          </a:xfrm>
          <a:prstGeom prst="rect">
            <a:avLst/>
          </a:prstGeom>
          <a:noFill/>
        </p:spPr>
        <p:txBody>
          <a:bodyPr wrap="square" lIns="69934" tIns="69934" rIns="69934" bIns="0" rtlCol="0">
            <a:spAutoFit/>
          </a:bodyPr>
          <a:lstStyle/>
          <a:p>
            <a:pPr indent="83267"/>
            <a:r>
              <a:rPr lang="ja-JP" altLang="en-US" sz="2800" b="1" dirty="0" smtClean="0">
                <a:solidFill>
                  <a:prstClr val="black"/>
                </a:solidFill>
                <a:latin typeface="+mn-ea"/>
              </a:rPr>
              <a:t>　災害</a:t>
            </a:r>
            <a:r>
              <a:rPr lang="ja-JP" altLang="en-US" sz="2800" b="1" dirty="0">
                <a:solidFill>
                  <a:prstClr val="black"/>
                </a:solidFill>
                <a:latin typeface="+mn-ea"/>
              </a:rPr>
              <a:t>統計等では原因が「被災者の不安全行動」と分類されているものが多い。</a:t>
            </a:r>
            <a:endParaRPr lang="en-US" altLang="ja-JP" sz="2800" b="1" dirty="0">
              <a:solidFill>
                <a:prstClr val="black"/>
              </a:solidFill>
              <a:latin typeface="+mn-ea"/>
            </a:endParaRPr>
          </a:p>
          <a:p>
            <a:pPr indent="83267"/>
            <a:endParaRPr lang="en-US" altLang="ja-JP" sz="2800" b="1" dirty="0">
              <a:solidFill>
                <a:prstClr val="black"/>
              </a:solidFill>
              <a:latin typeface="+mn-ea"/>
            </a:endParaRPr>
          </a:p>
          <a:p>
            <a:endParaRPr lang="en-US" altLang="ja-JP" sz="2720" b="1" dirty="0">
              <a:solidFill>
                <a:prstClr val="black"/>
              </a:solidFill>
              <a:latin typeface="+mn-ea"/>
            </a:endParaRPr>
          </a:p>
          <a:p>
            <a:r>
              <a:rPr lang="ja-JP" altLang="en-US" sz="2800" b="1" dirty="0">
                <a:solidFill>
                  <a:prstClr val="black"/>
                </a:solidFill>
                <a:latin typeface="+mn-ea"/>
              </a:rPr>
              <a:t>　</a:t>
            </a:r>
            <a:r>
              <a:rPr lang="ja-JP" altLang="en-US" sz="2800" b="1" dirty="0" smtClean="0">
                <a:solidFill>
                  <a:prstClr val="black"/>
                </a:solidFill>
                <a:latin typeface="+mn-ea"/>
              </a:rPr>
              <a:t>災害</a:t>
            </a:r>
            <a:r>
              <a:rPr lang="ja-JP" altLang="en-US" sz="2800" b="1" dirty="0">
                <a:solidFill>
                  <a:prstClr val="black"/>
                </a:solidFill>
                <a:latin typeface="+mn-ea"/>
              </a:rPr>
              <a:t>調査など実際に調べてみる</a:t>
            </a:r>
            <a:r>
              <a:rPr lang="ja-JP" altLang="en-US" sz="2800" b="1" dirty="0" smtClean="0">
                <a:solidFill>
                  <a:prstClr val="black"/>
                </a:solidFill>
                <a:latin typeface="+mn-ea"/>
              </a:rPr>
              <a:t>と，これら</a:t>
            </a:r>
            <a:r>
              <a:rPr lang="ja-JP" altLang="en-US" sz="2800" b="1" dirty="0">
                <a:solidFill>
                  <a:prstClr val="black"/>
                </a:solidFill>
                <a:latin typeface="+mn-ea"/>
              </a:rPr>
              <a:t>の殆ど</a:t>
            </a:r>
            <a:r>
              <a:rPr lang="ja-JP" altLang="en-US" sz="2800" b="1" dirty="0" smtClean="0">
                <a:solidFill>
                  <a:prstClr val="black"/>
                </a:solidFill>
                <a:latin typeface="+mn-ea"/>
              </a:rPr>
              <a:t>が，物的</a:t>
            </a:r>
            <a:r>
              <a:rPr lang="ja-JP" altLang="en-US" sz="2800" b="1" dirty="0">
                <a:solidFill>
                  <a:prstClr val="black"/>
                </a:solidFill>
                <a:latin typeface="+mn-ea"/>
              </a:rPr>
              <a:t>な対策をしていれば災害を防ぐことができたものである！</a:t>
            </a:r>
            <a:endParaRPr lang="en-US" altLang="ja-JP" sz="2800" b="1" dirty="0">
              <a:solidFill>
                <a:prstClr val="black"/>
              </a:solidFill>
              <a:latin typeface="+mn-ea"/>
            </a:endParaRPr>
          </a:p>
          <a:p>
            <a:pPr marL="353115" indent="-353115">
              <a:lnSpc>
                <a:spcPct val="90000"/>
              </a:lnSpc>
            </a:pPr>
            <a:endParaRPr lang="en-US" altLang="ja-JP" sz="2720" b="1" dirty="0">
              <a:solidFill>
                <a:schemeClr val="accent4">
                  <a:lumMod val="10000"/>
                </a:schemeClr>
              </a:solidFill>
              <a:latin typeface="ＭＳ Ｐゴシック" pitchFamily="50" charset="-128"/>
            </a:endParaRPr>
          </a:p>
        </p:txBody>
      </p:sp>
      <p:sp>
        <p:nvSpPr>
          <p:cNvPr id="2" name="正方形/長方形 1"/>
          <p:cNvSpPr/>
          <p:nvPr/>
        </p:nvSpPr>
        <p:spPr>
          <a:xfrm>
            <a:off x="1573967" y="5901611"/>
            <a:ext cx="5561351" cy="830997"/>
          </a:xfrm>
          <a:prstGeom prst="rect">
            <a:avLst/>
          </a:prstGeom>
        </p:spPr>
        <p:txBody>
          <a:bodyPr wrap="square">
            <a:spAutoFit/>
          </a:bodyPr>
          <a:lstStyle/>
          <a:p>
            <a:pPr lvl="0" defTabSz="0">
              <a:defRPr/>
            </a:pPr>
            <a:r>
              <a:rPr lang="ja-JP" altLang="en-US" sz="2400" b="1" dirty="0" smtClean="0">
                <a:solidFill>
                  <a:prstClr val="black"/>
                </a:solidFill>
                <a:latin typeface="HGP明朝E" panose="02020900000000000000" pitchFamily="18" charset="-128"/>
              </a:rPr>
              <a:t>　被災者</a:t>
            </a:r>
            <a:r>
              <a:rPr lang="ja-JP" altLang="en-US" sz="2400" b="1" dirty="0">
                <a:solidFill>
                  <a:prstClr val="black"/>
                </a:solidFill>
                <a:latin typeface="HGP明朝E" panose="02020900000000000000" pitchFamily="18" charset="-128"/>
              </a:rPr>
              <a:t>に災害原因が押し付けられるのは何故</a:t>
            </a:r>
            <a:r>
              <a:rPr lang="ja-JP" altLang="en-US" sz="2400" b="1" dirty="0" smtClean="0">
                <a:solidFill>
                  <a:prstClr val="black"/>
                </a:solidFill>
                <a:latin typeface="HGP明朝E" panose="02020900000000000000" pitchFamily="18" charset="-128"/>
              </a:rPr>
              <a:t>かな？</a:t>
            </a:r>
            <a:endParaRPr lang="ja-JP" altLang="en-US" sz="2400" b="1" dirty="0">
              <a:solidFill>
                <a:prstClr val="black"/>
              </a:solidFill>
              <a:latin typeface="HGP明朝E" panose="02020900000000000000" pitchFamily="18" charset="-128"/>
            </a:endParaRPr>
          </a:p>
        </p:txBody>
      </p:sp>
    </p:spTree>
    <p:extLst>
      <p:ext uri="{BB962C8B-B14F-4D97-AF65-F5344CB8AC3E}">
        <p14:creationId xmlns:p14="http://schemas.microsoft.com/office/powerpoint/2010/main" val="14186880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242281" y="5765931"/>
            <a:ext cx="1640463" cy="1402879"/>
          </a:xfrm>
          <a:prstGeom prst="rect">
            <a:avLst/>
          </a:prstGeom>
        </p:spPr>
      </p:pic>
      <p:sp>
        <p:nvSpPr>
          <p:cNvPr id="9" name="対角する 2 つの角を切り取った四角形 8"/>
          <p:cNvSpPr/>
          <p:nvPr/>
        </p:nvSpPr>
        <p:spPr>
          <a:xfrm>
            <a:off x="720000" y="2160000"/>
            <a:ext cx="7920000" cy="3240000"/>
          </a:xfrm>
          <a:prstGeom prst="snip2Diag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endParaRPr lang="ja-JP" altLang="en-US" sz="1832"/>
          </a:p>
        </p:txBody>
      </p:sp>
      <p:sp>
        <p:nvSpPr>
          <p:cNvPr id="8" name="Rectangle 2"/>
          <p:cNvSpPr txBox="1">
            <a:spLocks noGrp="1" noRot="1" noChangeArrowheads="1"/>
          </p:cNvSpPr>
          <p:nvPr>
            <p:ph type="title"/>
          </p:nvPr>
        </p:nvSpPr>
        <p:spPr>
          <a:xfrm>
            <a:off x="720000" y="720000"/>
            <a:ext cx="7920000" cy="720000"/>
          </a:xfrm>
          <a:prstGeom prst="rect">
            <a:avLst/>
          </a:prstGeom>
          <a:solidFill>
            <a:srgbClr val="FFFFCC"/>
          </a:solidFill>
          <a:ln w="38100">
            <a:solidFill>
              <a:schemeClr val="tx1"/>
            </a:solidFill>
          </a:ln>
        </p:spPr>
        <p:txBody>
          <a:bodyPr vert="horz" lIns="88817" tIns="44408" rIns="88817" bIns="44408" rtlCol="0" anchor="ctr">
            <a:normAutofit/>
          </a:bodyPr>
          <a:lstStyle>
            <a:lvl1pPr algn="ctr" defTabSz="914400" rtl="0" eaLnBrk="1" latinLnBrk="0" hangingPunct="1">
              <a:spcBef>
                <a:spcPct val="0"/>
              </a:spcBef>
              <a:buNone/>
              <a:defRPr kumimoji="1" sz="4400" kern="1200">
                <a:solidFill>
                  <a:srgbClr val="FFFFFF"/>
                </a:solidFill>
                <a:latin typeface="+mj-lt"/>
                <a:ea typeface="+mj-ea"/>
                <a:cs typeface="+mj-cs"/>
              </a:defRPr>
            </a:lvl1pPr>
            <a:lvl2pPr eaLnBrk="1" hangingPunct="1">
              <a:defRPr kumimoji="1">
                <a:solidFill>
                  <a:schemeClr val="tx2"/>
                </a:solidFill>
              </a:defRPr>
            </a:lvl2pPr>
            <a:lvl3pPr eaLnBrk="1" hangingPunct="1">
              <a:defRPr kumimoji="1">
                <a:solidFill>
                  <a:schemeClr val="tx2"/>
                </a:solidFill>
              </a:defRPr>
            </a:lvl3pPr>
            <a:lvl4pPr eaLnBrk="1" hangingPunct="1">
              <a:defRPr kumimoji="1">
                <a:solidFill>
                  <a:schemeClr val="tx2"/>
                </a:solidFill>
              </a:defRPr>
            </a:lvl4pPr>
            <a:lvl5pPr eaLnBrk="1" hangingPunct="1">
              <a:defRPr kumimoji="1">
                <a:solidFill>
                  <a:schemeClr val="tx2"/>
                </a:solidFill>
              </a:defRPr>
            </a:lvl5pPr>
            <a:lvl6pPr eaLnBrk="1" hangingPunct="1">
              <a:defRPr kumimoji="1">
                <a:solidFill>
                  <a:schemeClr val="tx2"/>
                </a:solidFill>
              </a:defRPr>
            </a:lvl6pPr>
            <a:lvl7pPr eaLnBrk="1" hangingPunct="1">
              <a:defRPr kumimoji="1">
                <a:solidFill>
                  <a:schemeClr val="tx2"/>
                </a:solidFill>
              </a:defRPr>
            </a:lvl7pPr>
            <a:lvl8pPr eaLnBrk="1" hangingPunct="1">
              <a:defRPr kumimoji="1">
                <a:solidFill>
                  <a:schemeClr val="tx2"/>
                </a:solidFill>
              </a:defRPr>
            </a:lvl8pPr>
            <a:lvl9pPr eaLnBrk="1" hangingPunct="1">
              <a:defRPr kumimoji="1">
                <a:solidFill>
                  <a:schemeClr val="tx2"/>
                </a:solidFill>
              </a:defRPr>
            </a:lvl9pPr>
          </a:lstStyle>
          <a:p>
            <a:r>
              <a:rPr lang="ja-JP" altLang="en-US" sz="3200" b="1" dirty="0">
                <a:solidFill>
                  <a:prstClr val="black"/>
                </a:solidFill>
              </a:rPr>
              <a:t>被災者に災害原因が押し付けられる理由</a:t>
            </a:r>
          </a:p>
        </p:txBody>
      </p:sp>
      <p:sp>
        <p:nvSpPr>
          <p:cNvPr id="10" name="雲形吹き出し 9"/>
          <p:cNvSpPr/>
          <p:nvPr/>
        </p:nvSpPr>
        <p:spPr>
          <a:xfrm>
            <a:off x="720000" y="5717748"/>
            <a:ext cx="6745574" cy="1436677"/>
          </a:xfrm>
          <a:prstGeom prst="cloudCallout">
            <a:avLst>
              <a:gd name="adj1" fmla="val 45204"/>
              <a:gd name="adj2" fmla="val 47696"/>
            </a:avLst>
          </a:prstGeom>
        </p:spPr>
        <p:style>
          <a:lnRef idx="1">
            <a:schemeClr val="accent3"/>
          </a:lnRef>
          <a:fillRef idx="2">
            <a:schemeClr val="accent3"/>
          </a:fillRef>
          <a:effectRef idx="1">
            <a:schemeClr val="accent3"/>
          </a:effectRef>
          <a:fontRef idx="minor">
            <a:schemeClr val="dk1"/>
          </a:fontRef>
        </p:style>
        <p:txBody>
          <a:bodyPr rtlCol="0" anchor="ctr"/>
          <a:lstStyle/>
          <a:p>
            <a:pPr algn="ctr"/>
            <a:endParaRPr lang="ja-JP" altLang="en-US"/>
          </a:p>
        </p:txBody>
      </p:sp>
      <p:sp>
        <p:nvSpPr>
          <p:cNvPr id="4" name="テキスト ボックス 3"/>
          <p:cNvSpPr txBox="1"/>
          <p:nvPr/>
        </p:nvSpPr>
        <p:spPr>
          <a:xfrm>
            <a:off x="694944" y="2652096"/>
            <a:ext cx="7717536" cy="2009609"/>
          </a:xfrm>
          <a:prstGeom prst="rect">
            <a:avLst/>
          </a:prstGeom>
          <a:noFill/>
        </p:spPr>
        <p:txBody>
          <a:bodyPr wrap="square" lIns="69934" tIns="69934" rIns="69934" bIns="0" rtlCol="0">
            <a:spAutoFit/>
          </a:bodyPr>
          <a:lstStyle/>
          <a:p>
            <a:pPr algn="ctr">
              <a:lnSpc>
                <a:spcPct val="150000"/>
              </a:lnSpc>
            </a:pPr>
            <a:r>
              <a:rPr lang="ja-JP" altLang="en-US" sz="2800" b="1" dirty="0" smtClean="0">
                <a:solidFill>
                  <a:prstClr val="black"/>
                </a:solidFill>
                <a:latin typeface="+mn-ea"/>
              </a:rPr>
              <a:t>被災者</a:t>
            </a:r>
            <a:r>
              <a:rPr lang="ja-JP" altLang="en-US" sz="2800" b="1" dirty="0">
                <a:solidFill>
                  <a:prstClr val="black"/>
                </a:solidFill>
                <a:latin typeface="+mn-ea"/>
              </a:rPr>
              <a:t>までもが会社を庇う体質！</a:t>
            </a:r>
            <a:endParaRPr lang="en-US" altLang="ja-JP" sz="2800" b="1" dirty="0">
              <a:solidFill>
                <a:prstClr val="black"/>
              </a:solidFill>
              <a:latin typeface="+mn-ea"/>
            </a:endParaRPr>
          </a:p>
          <a:p>
            <a:pPr algn="ctr">
              <a:lnSpc>
                <a:spcPct val="150000"/>
              </a:lnSpc>
            </a:pPr>
            <a:r>
              <a:rPr lang="ja-JP" altLang="en-US" sz="2800" b="1" dirty="0">
                <a:solidFill>
                  <a:prstClr val="black"/>
                </a:solidFill>
                <a:latin typeface="+mn-ea"/>
              </a:rPr>
              <a:t>　</a:t>
            </a:r>
            <a:r>
              <a:rPr lang="zh-TW" altLang="en-US" sz="2800" b="1" dirty="0" smtClean="0">
                <a:solidFill>
                  <a:prstClr val="black"/>
                </a:solidFill>
                <a:latin typeface="HGP明朝E" panose="02020900000000000000" pitchFamily="18" charset="-128"/>
                <a:ea typeface="HGP明朝E" panose="02020900000000000000" pitchFamily="18" charset="-128"/>
              </a:rPr>
              <a:t>労働災害防止対策</a:t>
            </a:r>
            <a:r>
              <a:rPr lang="ja-JP" altLang="en-US" sz="2800" b="1" dirty="0" smtClean="0">
                <a:solidFill>
                  <a:prstClr val="black"/>
                </a:solidFill>
                <a:latin typeface="+mn-ea"/>
              </a:rPr>
              <a:t>は</a:t>
            </a:r>
            <a:r>
              <a:rPr lang="ja-JP" altLang="en-US" sz="2800" b="1" dirty="0">
                <a:solidFill>
                  <a:prstClr val="black"/>
                </a:solidFill>
                <a:latin typeface="+mn-ea"/>
              </a:rPr>
              <a:t>「気を付けろ」と言うだけ！</a:t>
            </a:r>
            <a:endParaRPr lang="en-US" altLang="ja-JP" sz="2800" b="1" dirty="0">
              <a:solidFill>
                <a:prstClr val="black"/>
              </a:solidFill>
              <a:latin typeface="+mn-ea"/>
            </a:endParaRPr>
          </a:p>
          <a:p>
            <a:pPr algn="ctr">
              <a:lnSpc>
                <a:spcPct val="150000"/>
              </a:lnSpc>
            </a:pPr>
            <a:r>
              <a:rPr lang="ja-JP" altLang="en-US" sz="2800" b="1" dirty="0">
                <a:solidFill>
                  <a:prstClr val="black"/>
                </a:solidFill>
                <a:latin typeface="+mn-ea"/>
              </a:rPr>
              <a:t>　災害は気を付けなかった被災者に原因！</a:t>
            </a:r>
            <a:endParaRPr lang="en-US" altLang="ja-JP" sz="2800" b="1" dirty="0">
              <a:solidFill>
                <a:schemeClr val="accent4">
                  <a:lumMod val="10000"/>
                </a:schemeClr>
              </a:solidFill>
              <a:latin typeface="ＭＳ Ｐゴシック" pitchFamily="50" charset="-128"/>
            </a:endParaRPr>
          </a:p>
        </p:txBody>
      </p:sp>
      <p:sp>
        <p:nvSpPr>
          <p:cNvPr id="2" name="正方形/長方形 1"/>
          <p:cNvSpPr/>
          <p:nvPr/>
        </p:nvSpPr>
        <p:spPr>
          <a:xfrm>
            <a:off x="953454" y="6023882"/>
            <a:ext cx="6525032" cy="830997"/>
          </a:xfrm>
          <a:prstGeom prst="rect">
            <a:avLst/>
          </a:prstGeom>
        </p:spPr>
        <p:txBody>
          <a:bodyPr wrap="square">
            <a:spAutoFit/>
          </a:bodyPr>
          <a:lstStyle/>
          <a:p>
            <a:pPr indent="83267"/>
            <a:r>
              <a:rPr lang="ja-JP" altLang="en-US" sz="2400" b="1" dirty="0" smtClean="0">
                <a:solidFill>
                  <a:prstClr val="black"/>
                </a:solidFill>
                <a:latin typeface="+mn-ea"/>
              </a:rPr>
              <a:t>　日本人は，未だに「</a:t>
            </a:r>
            <a:r>
              <a:rPr lang="ja-JP" altLang="en-US" sz="2400" b="1" dirty="0">
                <a:solidFill>
                  <a:prstClr val="black"/>
                </a:solidFill>
                <a:latin typeface="+mn-ea"/>
              </a:rPr>
              <a:t>怪我と弁当は自分持ち</a:t>
            </a:r>
            <a:r>
              <a:rPr lang="ja-JP" altLang="en-US" sz="2400" b="1" dirty="0" smtClean="0">
                <a:solidFill>
                  <a:prstClr val="black"/>
                </a:solidFill>
                <a:latin typeface="+mn-ea"/>
              </a:rPr>
              <a:t>」なんだね。</a:t>
            </a:r>
            <a:endParaRPr lang="en-US" altLang="ja-JP" sz="2400" b="1" dirty="0">
              <a:solidFill>
                <a:prstClr val="black"/>
              </a:solidFill>
              <a:latin typeface="+mn-ea"/>
            </a:endParaRPr>
          </a:p>
        </p:txBody>
      </p:sp>
    </p:spTree>
    <p:extLst>
      <p:ext uri="{BB962C8B-B14F-4D97-AF65-F5344CB8AC3E}">
        <p14:creationId xmlns:p14="http://schemas.microsoft.com/office/powerpoint/2010/main" val="376565112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2"/>
          <p:cNvSpPr txBox="1">
            <a:spLocks noGrp="1" noRot="1" noChangeArrowheads="1"/>
          </p:cNvSpPr>
          <p:nvPr>
            <p:ph type="title"/>
          </p:nvPr>
        </p:nvSpPr>
        <p:spPr>
          <a:xfrm>
            <a:off x="720000" y="720000"/>
            <a:ext cx="7920000" cy="720000"/>
          </a:xfrm>
          <a:prstGeom prst="rect">
            <a:avLst/>
          </a:prstGeom>
          <a:solidFill>
            <a:srgbClr val="FFFF00"/>
          </a:solidFill>
          <a:ln w="38100">
            <a:solidFill>
              <a:schemeClr val="tx1"/>
            </a:solidFill>
          </a:ln>
        </p:spPr>
        <p:txBody>
          <a:bodyPr vert="horz" lIns="88817" tIns="44408" rIns="88817" bIns="44408" rtlCol="0" anchor="ctr">
            <a:normAutofit/>
          </a:bodyPr>
          <a:lstStyle>
            <a:lvl1pPr algn="ctr" defTabSz="914400" rtl="0" eaLnBrk="1" latinLnBrk="0" hangingPunct="1">
              <a:spcBef>
                <a:spcPct val="0"/>
              </a:spcBef>
              <a:buNone/>
              <a:defRPr kumimoji="1" sz="4400" kern="1200">
                <a:solidFill>
                  <a:srgbClr val="FFFFFF"/>
                </a:solidFill>
                <a:latin typeface="+mj-lt"/>
                <a:ea typeface="+mj-ea"/>
                <a:cs typeface="+mj-cs"/>
              </a:defRPr>
            </a:lvl1pPr>
            <a:lvl2pPr eaLnBrk="1" hangingPunct="1">
              <a:defRPr kumimoji="1">
                <a:solidFill>
                  <a:schemeClr val="tx2"/>
                </a:solidFill>
              </a:defRPr>
            </a:lvl2pPr>
            <a:lvl3pPr eaLnBrk="1" hangingPunct="1">
              <a:defRPr kumimoji="1">
                <a:solidFill>
                  <a:schemeClr val="tx2"/>
                </a:solidFill>
              </a:defRPr>
            </a:lvl3pPr>
            <a:lvl4pPr eaLnBrk="1" hangingPunct="1">
              <a:defRPr kumimoji="1">
                <a:solidFill>
                  <a:schemeClr val="tx2"/>
                </a:solidFill>
              </a:defRPr>
            </a:lvl4pPr>
            <a:lvl5pPr eaLnBrk="1" hangingPunct="1">
              <a:defRPr kumimoji="1">
                <a:solidFill>
                  <a:schemeClr val="tx2"/>
                </a:solidFill>
              </a:defRPr>
            </a:lvl5pPr>
            <a:lvl6pPr eaLnBrk="1" hangingPunct="1">
              <a:defRPr kumimoji="1">
                <a:solidFill>
                  <a:schemeClr val="tx2"/>
                </a:solidFill>
              </a:defRPr>
            </a:lvl6pPr>
            <a:lvl7pPr eaLnBrk="1" hangingPunct="1">
              <a:defRPr kumimoji="1">
                <a:solidFill>
                  <a:schemeClr val="tx2"/>
                </a:solidFill>
              </a:defRPr>
            </a:lvl7pPr>
            <a:lvl8pPr eaLnBrk="1" hangingPunct="1">
              <a:defRPr kumimoji="1">
                <a:solidFill>
                  <a:schemeClr val="tx2"/>
                </a:solidFill>
              </a:defRPr>
            </a:lvl8pPr>
            <a:lvl9pPr eaLnBrk="1" hangingPunct="1">
              <a:defRPr kumimoji="1">
                <a:solidFill>
                  <a:schemeClr val="tx2"/>
                </a:solidFill>
              </a:defRPr>
            </a:lvl9pPr>
          </a:lstStyle>
          <a:p>
            <a:r>
              <a:rPr lang="en-US" altLang="ja-JP" sz="3200" b="1" dirty="0" smtClean="0">
                <a:solidFill>
                  <a:prstClr val="black"/>
                </a:solidFill>
                <a:latin typeface="+mj-ea"/>
              </a:rPr>
              <a:t>Ⅶ</a:t>
            </a:r>
            <a:r>
              <a:rPr lang="ja-JP" altLang="en-US" sz="3200" b="1" dirty="0">
                <a:solidFill>
                  <a:prstClr val="black"/>
                </a:solidFill>
                <a:latin typeface="+mj-ea"/>
              </a:rPr>
              <a:t>　労働災害防止</a:t>
            </a:r>
            <a:r>
              <a:rPr lang="ja-JP" altLang="en-US" sz="3200" b="1" dirty="0" smtClean="0">
                <a:solidFill>
                  <a:prstClr val="black"/>
                </a:solidFill>
                <a:latin typeface="+mj-ea"/>
              </a:rPr>
              <a:t>対策の検討</a:t>
            </a:r>
            <a:endParaRPr lang="ja-JP" altLang="en-US" sz="3200" b="1" dirty="0">
              <a:solidFill>
                <a:prstClr val="black"/>
              </a:solidFill>
              <a:latin typeface="+mj-ea"/>
            </a:endParaRPr>
          </a:p>
        </p:txBody>
      </p:sp>
      <p:pic>
        <p:nvPicPr>
          <p:cNvPr id="9" name="図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242281" y="5765931"/>
            <a:ext cx="1640463" cy="1402879"/>
          </a:xfrm>
          <a:prstGeom prst="rect">
            <a:avLst/>
          </a:prstGeom>
        </p:spPr>
      </p:pic>
      <p:sp>
        <p:nvSpPr>
          <p:cNvPr id="8" name="雲形吹き出し 7"/>
          <p:cNvSpPr/>
          <p:nvPr/>
        </p:nvSpPr>
        <p:spPr>
          <a:xfrm>
            <a:off x="720000" y="5775636"/>
            <a:ext cx="5991069" cy="1403154"/>
          </a:xfrm>
          <a:prstGeom prst="cloudCallout">
            <a:avLst>
              <a:gd name="adj1" fmla="val 57874"/>
              <a:gd name="adj2" fmla="val 4326"/>
            </a:avLst>
          </a:prstGeom>
        </p:spPr>
        <p:style>
          <a:lnRef idx="1">
            <a:schemeClr val="accent3"/>
          </a:lnRef>
          <a:fillRef idx="2">
            <a:schemeClr val="accent3"/>
          </a:fillRef>
          <a:effectRef idx="1">
            <a:schemeClr val="accent3"/>
          </a:effectRef>
          <a:fontRef idx="minor">
            <a:schemeClr val="dk1"/>
          </a:fontRef>
        </p:style>
        <p:txBody>
          <a:bodyPr rtlCol="0" anchor="ctr"/>
          <a:lstStyle/>
          <a:p>
            <a:pPr algn="ctr"/>
            <a:endParaRPr lang="ja-JP" altLang="en-US"/>
          </a:p>
        </p:txBody>
      </p:sp>
      <p:sp>
        <p:nvSpPr>
          <p:cNvPr id="4" name="テキスト ボックス 3"/>
          <p:cNvSpPr txBox="1"/>
          <p:nvPr/>
        </p:nvSpPr>
        <p:spPr>
          <a:xfrm>
            <a:off x="1569721" y="6049846"/>
            <a:ext cx="4739640" cy="809281"/>
          </a:xfrm>
          <a:prstGeom prst="rect">
            <a:avLst/>
          </a:prstGeom>
          <a:noFill/>
        </p:spPr>
        <p:txBody>
          <a:bodyPr wrap="square" lIns="69934" tIns="69934" rIns="69934" bIns="0" rtlCol="0">
            <a:spAutoFit/>
          </a:bodyPr>
          <a:lstStyle/>
          <a:p>
            <a:pPr indent="83267"/>
            <a:r>
              <a:rPr lang="ja-JP" altLang="en-US" sz="2400" b="1" dirty="0" smtClean="0">
                <a:solidFill>
                  <a:prstClr val="black"/>
                </a:solidFill>
                <a:latin typeface="+mn-ea"/>
              </a:rPr>
              <a:t>　労働</a:t>
            </a:r>
            <a:r>
              <a:rPr lang="ja-JP" altLang="en-US" sz="2400" b="1" dirty="0">
                <a:solidFill>
                  <a:prstClr val="black"/>
                </a:solidFill>
                <a:latin typeface="+mn-ea"/>
              </a:rPr>
              <a:t>災害は防止が</a:t>
            </a:r>
            <a:r>
              <a:rPr lang="ja-JP" altLang="en-US" sz="2400" b="1" dirty="0" smtClean="0">
                <a:solidFill>
                  <a:prstClr val="black"/>
                </a:solidFill>
                <a:latin typeface="+mn-ea"/>
              </a:rPr>
              <a:t>可能であり，</a:t>
            </a:r>
            <a:endParaRPr lang="en-US" altLang="ja-JP" sz="2400" b="1" dirty="0" smtClean="0">
              <a:solidFill>
                <a:prstClr val="black"/>
              </a:solidFill>
              <a:latin typeface="+mn-ea"/>
            </a:endParaRPr>
          </a:p>
          <a:p>
            <a:pPr indent="83267"/>
            <a:r>
              <a:rPr lang="ja-JP" altLang="en-US" sz="2400" b="1" dirty="0" smtClean="0">
                <a:solidFill>
                  <a:prstClr val="black"/>
                </a:solidFill>
                <a:latin typeface="+mn-ea"/>
              </a:rPr>
              <a:t>その対策には順番</a:t>
            </a:r>
            <a:r>
              <a:rPr lang="ja-JP" altLang="en-US" sz="2400" b="1" dirty="0">
                <a:solidFill>
                  <a:prstClr val="black"/>
                </a:solidFill>
                <a:latin typeface="+mn-ea"/>
              </a:rPr>
              <a:t>がある</a:t>
            </a:r>
            <a:r>
              <a:rPr lang="ja-JP" altLang="en-US" sz="2400" b="1" dirty="0" smtClean="0">
                <a:solidFill>
                  <a:prstClr val="black"/>
                </a:solidFill>
                <a:latin typeface="+mn-ea"/>
              </a:rPr>
              <a:t>！</a:t>
            </a:r>
            <a:endParaRPr lang="en-US" altLang="ja-JP" sz="2400" b="1" dirty="0">
              <a:solidFill>
                <a:schemeClr val="accent4">
                  <a:lumMod val="10000"/>
                </a:schemeClr>
              </a:solidFill>
              <a:latin typeface="ＭＳ Ｐゴシック" pitchFamily="50" charset="-128"/>
            </a:endParaRPr>
          </a:p>
        </p:txBody>
      </p:sp>
      <p:sp>
        <p:nvSpPr>
          <p:cNvPr id="7" name="対角する 2 つの角を切り取った四角形 6"/>
          <p:cNvSpPr/>
          <p:nvPr/>
        </p:nvSpPr>
        <p:spPr>
          <a:xfrm>
            <a:off x="720000" y="2160000"/>
            <a:ext cx="7920000" cy="3240000"/>
          </a:xfrm>
          <a:prstGeom prst="snip2Diag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endParaRPr lang="ja-JP" altLang="en-US" sz="1832"/>
          </a:p>
        </p:txBody>
      </p:sp>
      <p:sp>
        <p:nvSpPr>
          <p:cNvPr id="10" name="Rectangle 3"/>
          <p:cNvSpPr txBox="1">
            <a:spLocks noRot="1" noChangeArrowheads="1"/>
          </p:cNvSpPr>
          <p:nvPr/>
        </p:nvSpPr>
        <p:spPr>
          <a:xfrm>
            <a:off x="1017606" y="2462383"/>
            <a:ext cx="7315926" cy="2520000"/>
          </a:xfrm>
          <a:prstGeom prst="rect">
            <a:avLst/>
          </a:prstGeom>
          <a:noFill/>
          <a:ln>
            <a:noFill/>
          </a:ln>
        </p:spPr>
        <p:style>
          <a:lnRef idx="1">
            <a:schemeClr val="accent5"/>
          </a:lnRef>
          <a:fillRef idx="2">
            <a:schemeClr val="accent5"/>
          </a:fillRef>
          <a:effectRef idx="1">
            <a:schemeClr val="accent5"/>
          </a:effectRef>
          <a:fontRef idx="minor">
            <a:schemeClr val="dk1"/>
          </a:fontRef>
        </p:style>
        <p:txBody>
          <a:bodyPr vert="horz" lIns="91440" tIns="45720" rIns="91440" bIns="45720" rtlCol="0">
            <a:normAutofit/>
          </a:bodyPr>
          <a:lstStyle>
            <a:lvl1pPr marL="266456" indent="-266456" algn="l" defTabSz="888186" rtl="0" eaLnBrk="1" latinLnBrk="0" hangingPunct="1">
              <a:spcBef>
                <a:spcPct val="20000"/>
              </a:spcBef>
              <a:buClr>
                <a:schemeClr val="accent1"/>
              </a:buClr>
              <a:buSzPct val="100000"/>
              <a:buFont typeface="Symbol" pitchFamily="18" charset="2"/>
              <a:buChar char=""/>
              <a:defRPr kumimoji="1" sz="2332" kern="1200">
                <a:solidFill>
                  <a:schemeClr val="tx2"/>
                </a:solidFill>
                <a:latin typeface="+mn-lt"/>
                <a:ea typeface="+mn-ea"/>
                <a:cs typeface="+mn-cs"/>
              </a:defRPr>
            </a:lvl1pPr>
            <a:lvl2pPr marL="559743" indent="-266456" algn="l" defTabSz="888186" rtl="0" eaLnBrk="1" latinLnBrk="0" hangingPunct="1">
              <a:spcBef>
                <a:spcPct val="20000"/>
              </a:spcBef>
              <a:buClr>
                <a:schemeClr val="accent1"/>
              </a:buClr>
              <a:buSzPct val="100000"/>
              <a:buFont typeface="Symbol" pitchFamily="18" charset="2"/>
              <a:buChar char=""/>
              <a:defRPr kumimoji="1" sz="2138" kern="1200">
                <a:solidFill>
                  <a:schemeClr val="tx2"/>
                </a:solidFill>
                <a:latin typeface="+mn-lt"/>
                <a:ea typeface="+mn-ea"/>
                <a:cs typeface="+mn-cs"/>
              </a:defRPr>
            </a:lvl2pPr>
            <a:lvl3pPr marL="831134" indent="-222046" algn="l" defTabSz="888186" rtl="0" eaLnBrk="1" latinLnBrk="0" hangingPunct="1">
              <a:spcBef>
                <a:spcPct val="20000"/>
              </a:spcBef>
              <a:buClr>
                <a:schemeClr val="accent1"/>
              </a:buClr>
              <a:buSzPct val="100000"/>
              <a:buFont typeface="Symbol" pitchFamily="18" charset="2"/>
              <a:buChar char=""/>
              <a:defRPr kumimoji="1" sz="1943" kern="1200">
                <a:solidFill>
                  <a:schemeClr val="tx2"/>
                </a:solidFill>
                <a:latin typeface="+mn-lt"/>
                <a:ea typeface="+mn-ea"/>
                <a:cs typeface="+mn-cs"/>
              </a:defRPr>
            </a:lvl3pPr>
            <a:lvl4pPr marL="1110232" indent="-222046" algn="l" defTabSz="888186" rtl="0" eaLnBrk="1" latinLnBrk="0" hangingPunct="1">
              <a:spcBef>
                <a:spcPct val="20000"/>
              </a:spcBef>
              <a:buClr>
                <a:schemeClr val="accent1"/>
              </a:buClr>
              <a:buSzPct val="100000"/>
              <a:buFont typeface="Symbol" pitchFamily="18" charset="2"/>
              <a:buChar char=""/>
              <a:defRPr kumimoji="1" sz="1748" kern="1200">
                <a:solidFill>
                  <a:schemeClr val="tx2"/>
                </a:solidFill>
                <a:latin typeface="+mn-lt"/>
                <a:ea typeface="+mn-ea"/>
                <a:cs typeface="+mn-cs"/>
              </a:defRPr>
            </a:lvl4pPr>
            <a:lvl5pPr marL="1421098" indent="-222046" algn="l" defTabSz="888186" rtl="0" eaLnBrk="1" latinLnBrk="0" hangingPunct="1">
              <a:spcBef>
                <a:spcPct val="20000"/>
              </a:spcBef>
              <a:buClr>
                <a:schemeClr val="accent1"/>
              </a:buClr>
              <a:buSzPct val="100000"/>
              <a:buFont typeface="Symbol" pitchFamily="18" charset="2"/>
              <a:buChar char=""/>
              <a:defRPr kumimoji="1" sz="1554" kern="1200">
                <a:solidFill>
                  <a:schemeClr val="tx2"/>
                </a:solidFill>
                <a:latin typeface="+mn-lt"/>
                <a:ea typeface="+mn-ea"/>
                <a:cs typeface="+mn-cs"/>
              </a:defRPr>
            </a:lvl5pPr>
            <a:lvl6pPr marL="1731963" indent="-222046" algn="l" defTabSz="888186" rtl="0" eaLnBrk="1" latinLnBrk="0" hangingPunct="1">
              <a:spcBef>
                <a:spcPts val="373"/>
              </a:spcBef>
              <a:buClr>
                <a:schemeClr val="accent1"/>
              </a:buClr>
              <a:buFont typeface="Symbol" pitchFamily="18" charset="2"/>
              <a:buChar char="*"/>
              <a:defRPr kumimoji="1" sz="1359" kern="1200">
                <a:solidFill>
                  <a:schemeClr val="tx2"/>
                </a:solidFill>
                <a:latin typeface="+mn-lt"/>
                <a:ea typeface="+mn-ea"/>
                <a:cs typeface="+mn-cs"/>
              </a:defRPr>
            </a:lvl6pPr>
            <a:lvl7pPr marL="2042828" indent="-222046" algn="l" defTabSz="888186" rtl="0" eaLnBrk="1" latinLnBrk="0" hangingPunct="1">
              <a:spcBef>
                <a:spcPts val="373"/>
              </a:spcBef>
              <a:buClr>
                <a:schemeClr val="accent1"/>
              </a:buClr>
              <a:buFont typeface="Symbol" pitchFamily="18" charset="2"/>
              <a:buChar char="*"/>
              <a:defRPr kumimoji="1" sz="1359" kern="1200">
                <a:solidFill>
                  <a:schemeClr val="tx2"/>
                </a:solidFill>
                <a:latin typeface="+mn-lt"/>
                <a:ea typeface="+mn-ea"/>
                <a:cs typeface="+mn-cs"/>
              </a:defRPr>
            </a:lvl7pPr>
            <a:lvl8pPr marL="2353693" indent="-222046" algn="l" defTabSz="888186" rtl="0" eaLnBrk="1" latinLnBrk="0" hangingPunct="1">
              <a:spcBef>
                <a:spcPts val="373"/>
              </a:spcBef>
              <a:buClr>
                <a:schemeClr val="accent1"/>
              </a:buClr>
              <a:buFont typeface="Symbol" pitchFamily="18" charset="2"/>
              <a:buChar char="*"/>
              <a:defRPr kumimoji="1" sz="1359" kern="1200">
                <a:solidFill>
                  <a:schemeClr val="tx2"/>
                </a:solidFill>
                <a:latin typeface="+mn-lt"/>
                <a:ea typeface="+mn-ea"/>
                <a:cs typeface="+mn-cs"/>
              </a:defRPr>
            </a:lvl8pPr>
            <a:lvl9pPr marL="2664559" indent="-222046" algn="l" defTabSz="888186" rtl="0" eaLnBrk="1" latinLnBrk="0" hangingPunct="1">
              <a:spcBef>
                <a:spcPts val="373"/>
              </a:spcBef>
              <a:buClr>
                <a:schemeClr val="accent1"/>
              </a:buClr>
              <a:buFont typeface="Symbol" pitchFamily="18" charset="2"/>
              <a:buChar char="*"/>
              <a:defRPr kumimoji="1" sz="1359" kern="1200">
                <a:solidFill>
                  <a:schemeClr val="tx2"/>
                </a:solidFill>
                <a:latin typeface="+mn-lt"/>
                <a:ea typeface="+mn-ea"/>
                <a:cs typeface="+mn-cs"/>
              </a:defRPr>
            </a:lvl9pPr>
          </a:lstStyle>
          <a:p>
            <a:pPr marL="0" indent="0">
              <a:lnSpc>
                <a:spcPts val="4500"/>
              </a:lnSpc>
              <a:buNone/>
              <a:defRPr/>
            </a:pPr>
            <a:r>
              <a:rPr lang="ja-JP" altLang="en-US" sz="2800" b="1" dirty="0" smtClean="0">
                <a:solidFill>
                  <a:schemeClr val="tx1"/>
                </a:solidFill>
                <a:latin typeface="+mn-ea"/>
              </a:rPr>
              <a:t>　</a:t>
            </a:r>
            <a:r>
              <a:rPr lang="ja-JP" altLang="en-US" sz="2800" b="1" dirty="0">
                <a:solidFill>
                  <a:schemeClr val="tx1"/>
                </a:solidFill>
                <a:latin typeface="+mn-ea"/>
              </a:rPr>
              <a:t>自然災害</a:t>
            </a:r>
            <a:r>
              <a:rPr lang="ja-JP" altLang="en-US" sz="2800" b="1" dirty="0" smtClean="0">
                <a:solidFill>
                  <a:schemeClr val="tx1"/>
                </a:solidFill>
                <a:latin typeface="+mn-ea"/>
              </a:rPr>
              <a:t>は，完全には防ぐ</a:t>
            </a:r>
            <a:r>
              <a:rPr lang="ja-JP" altLang="en-US" sz="2800" b="1" dirty="0">
                <a:solidFill>
                  <a:schemeClr val="tx1"/>
                </a:solidFill>
                <a:latin typeface="+mn-ea"/>
              </a:rPr>
              <a:t>ことは</a:t>
            </a:r>
            <a:r>
              <a:rPr lang="ja-JP" altLang="en-US" sz="2800" b="1" dirty="0" smtClean="0">
                <a:solidFill>
                  <a:schemeClr val="tx1"/>
                </a:solidFill>
                <a:latin typeface="+mn-ea"/>
              </a:rPr>
              <a:t>できないので，減災するしかない。</a:t>
            </a:r>
            <a:endParaRPr lang="en-US" altLang="ja-JP" sz="2800" b="1" dirty="0" smtClean="0">
              <a:solidFill>
                <a:schemeClr val="tx1"/>
              </a:solidFill>
              <a:latin typeface="+mn-ea"/>
            </a:endParaRPr>
          </a:p>
          <a:p>
            <a:pPr marL="0" indent="0">
              <a:lnSpc>
                <a:spcPts val="4500"/>
              </a:lnSpc>
              <a:buNone/>
              <a:defRPr/>
            </a:pPr>
            <a:r>
              <a:rPr lang="ja-JP" altLang="en-US" sz="2800" b="1" dirty="0" smtClean="0">
                <a:solidFill>
                  <a:schemeClr val="tx1"/>
                </a:solidFill>
                <a:latin typeface="+mn-ea"/>
              </a:rPr>
              <a:t>　労働</a:t>
            </a:r>
            <a:r>
              <a:rPr lang="ja-JP" altLang="en-US" sz="2800" b="1" dirty="0">
                <a:solidFill>
                  <a:schemeClr val="tx1"/>
                </a:solidFill>
                <a:latin typeface="+mn-ea"/>
              </a:rPr>
              <a:t>災害</a:t>
            </a:r>
            <a:r>
              <a:rPr lang="ja-JP" altLang="en-US" sz="2800" b="1" dirty="0" smtClean="0">
                <a:solidFill>
                  <a:schemeClr val="tx1"/>
                </a:solidFill>
                <a:latin typeface="+mn-ea"/>
              </a:rPr>
              <a:t>は，防災</a:t>
            </a:r>
            <a:r>
              <a:rPr lang="ja-JP" altLang="en-US" sz="2800" b="1" dirty="0">
                <a:solidFill>
                  <a:schemeClr val="tx1"/>
                </a:solidFill>
                <a:latin typeface="+mn-ea"/>
              </a:rPr>
              <a:t>が可能</a:t>
            </a:r>
            <a:r>
              <a:rPr lang="ja-JP" altLang="en-US" sz="2800" b="1" dirty="0" smtClean="0">
                <a:solidFill>
                  <a:schemeClr val="tx1"/>
                </a:solidFill>
                <a:latin typeface="+mn-ea"/>
              </a:rPr>
              <a:t>で，対策</a:t>
            </a:r>
            <a:r>
              <a:rPr lang="ja-JP" altLang="en-US" sz="2800" b="1" dirty="0">
                <a:solidFill>
                  <a:schemeClr val="tx1"/>
                </a:solidFill>
                <a:latin typeface="+mn-ea"/>
              </a:rPr>
              <a:t>によって災害の発生を止めることができる。</a:t>
            </a:r>
          </a:p>
        </p:txBody>
      </p:sp>
    </p:spTree>
    <p:extLst>
      <p:ext uri="{BB962C8B-B14F-4D97-AF65-F5344CB8AC3E}">
        <p14:creationId xmlns:p14="http://schemas.microsoft.com/office/powerpoint/2010/main" val="270505882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10" name="図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242281" y="5765931"/>
            <a:ext cx="1640463" cy="1402879"/>
          </a:xfrm>
          <a:prstGeom prst="rect">
            <a:avLst/>
          </a:prstGeom>
        </p:spPr>
      </p:pic>
      <p:sp>
        <p:nvSpPr>
          <p:cNvPr id="5" name="下矢印 4"/>
          <p:cNvSpPr/>
          <p:nvPr/>
        </p:nvSpPr>
        <p:spPr>
          <a:xfrm>
            <a:off x="4343699" y="2779481"/>
            <a:ext cx="629479" cy="559537"/>
          </a:xfrm>
          <a:prstGeom prst="downArrow">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ja-JP" altLang="en-US" sz="1832"/>
          </a:p>
        </p:txBody>
      </p:sp>
      <p:sp>
        <p:nvSpPr>
          <p:cNvPr id="7" name="Rectangle 2"/>
          <p:cNvSpPr txBox="1">
            <a:spLocks noGrp="1" noRot="1" noChangeArrowheads="1"/>
          </p:cNvSpPr>
          <p:nvPr>
            <p:ph type="title"/>
          </p:nvPr>
        </p:nvSpPr>
        <p:spPr>
          <a:xfrm>
            <a:off x="720000" y="720000"/>
            <a:ext cx="7920000" cy="720000"/>
          </a:xfrm>
          <a:prstGeom prst="rect">
            <a:avLst/>
          </a:prstGeom>
          <a:solidFill>
            <a:srgbClr val="FFFFCC"/>
          </a:solidFill>
          <a:ln w="38100">
            <a:solidFill>
              <a:schemeClr val="tx1"/>
            </a:solidFill>
          </a:ln>
        </p:spPr>
        <p:txBody>
          <a:bodyPr vert="horz" lIns="88817" tIns="44408" rIns="88817" bIns="44408" rtlCol="0" anchor="ctr">
            <a:normAutofit/>
          </a:bodyPr>
          <a:lstStyle>
            <a:lvl1pPr algn="ctr" defTabSz="914400" rtl="0" eaLnBrk="1" latinLnBrk="0" hangingPunct="1">
              <a:spcBef>
                <a:spcPct val="0"/>
              </a:spcBef>
              <a:buNone/>
              <a:defRPr kumimoji="1" sz="4400" kern="1200">
                <a:solidFill>
                  <a:srgbClr val="FFFFFF"/>
                </a:solidFill>
                <a:latin typeface="+mj-lt"/>
                <a:ea typeface="+mj-ea"/>
                <a:cs typeface="+mj-cs"/>
              </a:defRPr>
            </a:lvl1pPr>
            <a:lvl2pPr eaLnBrk="1" hangingPunct="1">
              <a:defRPr kumimoji="1">
                <a:solidFill>
                  <a:schemeClr val="tx2"/>
                </a:solidFill>
              </a:defRPr>
            </a:lvl2pPr>
            <a:lvl3pPr eaLnBrk="1" hangingPunct="1">
              <a:defRPr kumimoji="1">
                <a:solidFill>
                  <a:schemeClr val="tx2"/>
                </a:solidFill>
              </a:defRPr>
            </a:lvl3pPr>
            <a:lvl4pPr eaLnBrk="1" hangingPunct="1">
              <a:defRPr kumimoji="1">
                <a:solidFill>
                  <a:schemeClr val="tx2"/>
                </a:solidFill>
              </a:defRPr>
            </a:lvl4pPr>
            <a:lvl5pPr eaLnBrk="1" hangingPunct="1">
              <a:defRPr kumimoji="1">
                <a:solidFill>
                  <a:schemeClr val="tx2"/>
                </a:solidFill>
              </a:defRPr>
            </a:lvl5pPr>
            <a:lvl6pPr eaLnBrk="1" hangingPunct="1">
              <a:defRPr kumimoji="1">
                <a:solidFill>
                  <a:schemeClr val="tx2"/>
                </a:solidFill>
              </a:defRPr>
            </a:lvl6pPr>
            <a:lvl7pPr eaLnBrk="1" hangingPunct="1">
              <a:defRPr kumimoji="1">
                <a:solidFill>
                  <a:schemeClr val="tx2"/>
                </a:solidFill>
              </a:defRPr>
            </a:lvl7pPr>
            <a:lvl8pPr eaLnBrk="1" hangingPunct="1">
              <a:defRPr kumimoji="1">
                <a:solidFill>
                  <a:schemeClr val="tx2"/>
                </a:solidFill>
              </a:defRPr>
            </a:lvl8pPr>
            <a:lvl9pPr eaLnBrk="1" hangingPunct="1">
              <a:defRPr kumimoji="1">
                <a:solidFill>
                  <a:schemeClr val="tx2"/>
                </a:solidFill>
              </a:defRPr>
            </a:lvl9pPr>
          </a:lstStyle>
          <a:p>
            <a:r>
              <a:rPr lang="ja-JP" altLang="en-US" sz="3200" b="1" dirty="0" smtClean="0">
                <a:solidFill>
                  <a:prstClr val="black"/>
                </a:solidFill>
              </a:rPr>
              <a:t>アプローチの順番は</a:t>
            </a:r>
            <a:r>
              <a:rPr lang="ja-JP" altLang="en-US" sz="3200" b="1" dirty="0">
                <a:solidFill>
                  <a:prstClr val="black"/>
                </a:solidFill>
              </a:rPr>
              <a:t>これだ！</a:t>
            </a:r>
          </a:p>
        </p:txBody>
      </p:sp>
      <p:sp>
        <p:nvSpPr>
          <p:cNvPr id="9" name="雲形吹き出し 8"/>
          <p:cNvSpPr/>
          <p:nvPr/>
        </p:nvSpPr>
        <p:spPr>
          <a:xfrm>
            <a:off x="720000" y="5822680"/>
            <a:ext cx="6280879" cy="1064301"/>
          </a:xfrm>
          <a:prstGeom prst="cloudCallout">
            <a:avLst>
              <a:gd name="adj1" fmla="val 53436"/>
              <a:gd name="adj2" fmla="val 30731"/>
            </a:avLst>
          </a:prstGeom>
        </p:spPr>
        <p:style>
          <a:lnRef idx="1">
            <a:schemeClr val="accent3"/>
          </a:lnRef>
          <a:fillRef idx="2">
            <a:schemeClr val="accent3"/>
          </a:fillRef>
          <a:effectRef idx="1">
            <a:schemeClr val="accent3"/>
          </a:effectRef>
          <a:fontRef idx="minor">
            <a:schemeClr val="dk1"/>
          </a:fontRef>
        </p:style>
        <p:txBody>
          <a:bodyPr rtlCol="0" anchor="ctr"/>
          <a:lstStyle/>
          <a:p>
            <a:pPr algn="ctr"/>
            <a:endParaRPr lang="ja-JP" altLang="en-US"/>
          </a:p>
        </p:txBody>
      </p:sp>
      <p:sp>
        <p:nvSpPr>
          <p:cNvPr id="8" name="対角する 2 つの角を切り取った四角形 7"/>
          <p:cNvSpPr/>
          <p:nvPr/>
        </p:nvSpPr>
        <p:spPr>
          <a:xfrm>
            <a:off x="720000" y="2160000"/>
            <a:ext cx="7920000" cy="3240000"/>
          </a:xfrm>
          <a:prstGeom prst="snip2Diag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endParaRPr lang="ja-JP" altLang="en-US" sz="1832"/>
          </a:p>
        </p:txBody>
      </p:sp>
      <p:sp>
        <p:nvSpPr>
          <p:cNvPr id="79875" name="正方形/長方形 3"/>
          <p:cNvSpPr>
            <a:spLocks noChangeArrowheads="1"/>
          </p:cNvSpPr>
          <p:nvPr/>
        </p:nvSpPr>
        <p:spPr bwMode="auto">
          <a:xfrm>
            <a:off x="1173480" y="2496374"/>
            <a:ext cx="6964680" cy="22368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ctr">
              <a:buFont typeface="Wingdings" pitchFamily="2" charset="2"/>
              <a:buNone/>
            </a:pPr>
            <a:r>
              <a:rPr lang="ja-JP" altLang="en-US" sz="2800" b="1" dirty="0">
                <a:solidFill>
                  <a:prstClr val="black"/>
                </a:solidFill>
                <a:latin typeface="+mn-ea"/>
              </a:rPr>
              <a:t>第一に</a:t>
            </a:r>
            <a:r>
              <a:rPr lang="ja-JP" altLang="en-US" sz="2800" b="1" dirty="0" smtClean="0">
                <a:solidFill>
                  <a:prstClr val="black"/>
                </a:solidFill>
                <a:latin typeface="+mn-ea"/>
              </a:rPr>
              <a:t>「法　令　遵　守」</a:t>
            </a:r>
            <a:endParaRPr lang="en-US" altLang="ja-JP" sz="2800" b="1" dirty="0">
              <a:solidFill>
                <a:prstClr val="black"/>
              </a:solidFill>
              <a:latin typeface="+mn-ea"/>
            </a:endParaRPr>
          </a:p>
          <a:p>
            <a:pPr algn="ctr">
              <a:buFont typeface="Wingdings" pitchFamily="2" charset="2"/>
              <a:buNone/>
            </a:pPr>
            <a:r>
              <a:rPr lang="ja-JP" altLang="en-US" sz="2800" b="1" dirty="0">
                <a:solidFill>
                  <a:prstClr val="black"/>
                </a:solidFill>
                <a:latin typeface="+mn-ea"/>
              </a:rPr>
              <a:t>↓</a:t>
            </a:r>
            <a:endParaRPr lang="en-US" altLang="ja-JP" sz="2800" b="1" dirty="0">
              <a:solidFill>
                <a:prstClr val="black"/>
              </a:solidFill>
              <a:latin typeface="+mn-ea"/>
            </a:endParaRPr>
          </a:p>
          <a:p>
            <a:pPr algn="ctr"/>
            <a:r>
              <a:rPr lang="ja-JP" altLang="en-US" sz="2800" b="1" dirty="0">
                <a:solidFill>
                  <a:prstClr val="black"/>
                </a:solidFill>
                <a:latin typeface="+mn-ea"/>
              </a:rPr>
              <a:t>第二に</a:t>
            </a:r>
            <a:r>
              <a:rPr lang="ja-JP" altLang="en-US" sz="2800" b="1" dirty="0" smtClean="0">
                <a:solidFill>
                  <a:prstClr val="black"/>
                </a:solidFill>
                <a:latin typeface="+mn-ea"/>
              </a:rPr>
              <a:t>「ハード面</a:t>
            </a:r>
            <a:r>
              <a:rPr lang="ja-JP" altLang="en-US" sz="2800" b="1" dirty="0">
                <a:solidFill>
                  <a:prstClr val="black"/>
                </a:solidFill>
                <a:latin typeface="+mn-ea"/>
              </a:rPr>
              <a:t>の対策」</a:t>
            </a:r>
            <a:endParaRPr lang="en-US" altLang="ja-JP" sz="2800" b="1" dirty="0">
              <a:solidFill>
                <a:prstClr val="black"/>
              </a:solidFill>
              <a:latin typeface="+mn-ea"/>
            </a:endParaRPr>
          </a:p>
          <a:p>
            <a:pPr algn="ctr"/>
            <a:r>
              <a:rPr lang="ja-JP" altLang="en-US" sz="2800" b="1" dirty="0">
                <a:solidFill>
                  <a:prstClr val="black"/>
                </a:solidFill>
                <a:latin typeface="+mn-ea"/>
              </a:rPr>
              <a:t>↓</a:t>
            </a:r>
            <a:endParaRPr lang="en-US" altLang="ja-JP" sz="2800" b="1" dirty="0">
              <a:solidFill>
                <a:prstClr val="black"/>
              </a:solidFill>
              <a:latin typeface="+mn-ea"/>
            </a:endParaRPr>
          </a:p>
          <a:p>
            <a:pPr algn="ctr"/>
            <a:r>
              <a:rPr lang="ja-JP" altLang="en-US" sz="2800" b="1" dirty="0">
                <a:solidFill>
                  <a:prstClr val="black"/>
                </a:solidFill>
                <a:latin typeface="+mn-ea"/>
              </a:rPr>
              <a:t>第三に「</a:t>
            </a:r>
            <a:r>
              <a:rPr lang="ja-JP" altLang="ja-JP" sz="2800" b="1" dirty="0">
                <a:solidFill>
                  <a:prstClr val="black"/>
                </a:solidFill>
                <a:latin typeface="+mn-ea"/>
              </a:rPr>
              <a:t>ソフト</a:t>
            </a:r>
            <a:r>
              <a:rPr lang="ja-JP" altLang="en-US" sz="2800" b="1" dirty="0">
                <a:solidFill>
                  <a:prstClr val="black"/>
                </a:solidFill>
                <a:latin typeface="+mn-ea"/>
              </a:rPr>
              <a:t>面の対策」</a:t>
            </a:r>
            <a:endParaRPr lang="en-US" altLang="ja-JP" sz="2800" b="1" dirty="0">
              <a:solidFill>
                <a:prstClr val="black"/>
              </a:solidFill>
              <a:latin typeface="+mn-ea"/>
            </a:endParaRPr>
          </a:p>
        </p:txBody>
      </p:sp>
      <p:sp>
        <p:nvSpPr>
          <p:cNvPr id="2" name="正方形/長方形 1"/>
          <p:cNvSpPr/>
          <p:nvPr/>
        </p:nvSpPr>
        <p:spPr>
          <a:xfrm>
            <a:off x="1234440" y="5980219"/>
            <a:ext cx="5394960" cy="830997"/>
          </a:xfrm>
          <a:prstGeom prst="rect">
            <a:avLst/>
          </a:prstGeom>
        </p:spPr>
        <p:txBody>
          <a:bodyPr wrap="square">
            <a:spAutoFit/>
          </a:bodyPr>
          <a:lstStyle/>
          <a:p>
            <a:r>
              <a:rPr lang="ja-JP" altLang="en-US" sz="2400" b="1" dirty="0" smtClean="0">
                <a:solidFill>
                  <a:prstClr val="black"/>
                </a:solidFill>
                <a:latin typeface="HGP明朝E" panose="02020900000000000000" pitchFamily="18" charset="-128"/>
              </a:rPr>
              <a:t>　労働</a:t>
            </a:r>
            <a:r>
              <a:rPr lang="ja-JP" altLang="en-US" sz="2400" b="1" dirty="0">
                <a:solidFill>
                  <a:prstClr val="black"/>
                </a:solidFill>
                <a:latin typeface="HGP明朝E" panose="02020900000000000000" pitchFamily="18" charset="-128"/>
              </a:rPr>
              <a:t>災害を</a:t>
            </a:r>
            <a:r>
              <a:rPr lang="ja-JP" altLang="en-US" sz="2400" b="1" dirty="0" smtClean="0">
                <a:solidFill>
                  <a:prstClr val="black"/>
                </a:solidFill>
                <a:latin typeface="HGP明朝E" panose="02020900000000000000" pitchFamily="18" charset="-128"/>
              </a:rPr>
              <a:t>防止は，この順番がポイントだよ！</a:t>
            </a:r>
            <a:endParaRPr lang="ja-JP" altLang="en-US" sz="2400" b="1" dirty="0"/>
          </a:p>
        </p:txBody>
      </p:sp>
    </p:spTree>
    <p:extLst>
      <p:ext uri="{BB962C8B-B14F-4D97-AF65-F5344CB8AC3E}">
        <p14:creationId xmlns:p14="http://schemas.microsoft.com/office/powerpoint/2010/main" val="421083698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11" name="図 1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242281" y="5765931"/>
            <a:ext cx="1640463" cy="1402879"/>
          </a:xfrm>
          <a:prstGeom prst="rect">
            <a:avLst/>
          </a:prstGeom>
        </p:spPr>
      </p:pic>
      <p:sp>
        <p:nvSpPr>
          <p:cNvPr id="7" name="Rectangle 2"/>
          <p:cNvSpPr txBox="1">
            <a:spLocks noGrp="1" noRot="1" noChangeArrowheads="1"/>
          </p:cNvSpPr>
          <p:nvPr>
            <p:ph type="title"/>
          </p:nvPr>
        </p:nvSpPr>
        <p:spPr>
          <a:xfrm>
            <a:off x="720000" y="720000"/>
            <a:ext cx="7920000" cy="720000"/>
          </a:xfrm>
          <a:prstGeom prst="rect">
            <a:avLst/>
          </a:prstGeom>
          <a:solidFill>
            <a:srgbClr val="FFFFCC"/>
          </a:solidFill>
          <a:ln w="38100">
            <a:solidFill>
              <a:schemeClr val="tx1"/>
            </a:solidFill>
          </a:ln>
        </p:spPr>
        <p:txBody>
          <a:bodyPr vert="horz" lIns="88817" tIns="44408" rIns="88817" bIns="44408" rtlCol="0" anchor="ctr">
            <a:normAutofit/>
          </a:bodyPr>
          <a:lstStyle>
            <a:lvl1pPr algn="ctr" defTabSz="914400" rtl="0" eaLnBrk="1" latinLnBrk="0" hangingPunct="1">
              <a:spcBef>
                <a:spcPct val="0"/>
              </a:spcBef>
              <a:buNone/>
              <a:defRPr kumimoji="1" sz="4400" kern="1200">
                <a:solidFill>
                  <a:srgbClr val="FFFFFF"/>
                </a:solidFill>
                <a:latin typeface="+mj-lt"/>
                <a:ea typeface="+mj-ea"/>
                <a:cs typeface="+mj-cs"/>
              </a:defRPr>
            </a:lvl1pPr>
            <a:lvl2pPr eaLnBrk="1" hangingPunct="1">
              <a:defRPr kumimoji="1">
                <a:solidFill>
                  <a:schemeClr val="tx2"/>
                </a:solidFill>
              </a:defRPr>
            </a:lvl2pPr>
            <a:lvl3pPr eaLnBrk="1" hangingPunct="1">
              <a:defRPr kumimoji="1">
                <a:solidFill>
                  <a:schemeClr val="tx2"/>
                </a:solidFill>
              </a:defRPr>
            </a:lvl3pPr>
            <a:lvl4pPr eaLnBrk="1" hangingPunct="1">
              <a:defRPr kumimoji="1">
                <a:solidFill>
                  <a:schemeClr val="tx2"/>
                </a:solidFill>
              </a:defRPr>
            </a:lvl4pPr>
            <a:lvl5pPr eaLnBrk="1" hangingPunct="1">
              <a:defRPr kumimoji="1">
                <a:solidFill>
                  <a:schemeClr val="tx2"/>
                </a:solidFill>
              </a:defRPr>
            </a:lvl5pPr>
            <a:lvl6pPr eaLnBrk="1" hangingPunct="1">
              <a:defRPr kumimoji="1">
                <a:solidFill>
                  <a:schemeClr val="tx2"/>
                </a:solidFill>
              </a:defRPr>
            </a:lvl6pPr>
            <a:lvl7pPr eaLnBrk="1" hangingPunct="1">
              <a:defRPr kumimoji="1">
                <a:solidFill>
                  <a:schemeClr val="tx2"/>
                </a:solidFill>
              </a:defRPr>
            </a:lvl7pPr>
            <a:lvl8pPr eaLnBrk="1" hangingPunct="1">
              <a:defRPr kumimoji="1">
                <a:solidFill>
                  <a:schemeClr val="tx2"/>
                </a:solidFill>
              </a:defRPr>
            </a:lvl8pPr>
            <a:lvl9pPr eaLnBrk="1" hangingPunct="1">
              <a:defRPr kumimoji="1">
                <a:solidFill>
                  <a:schemeClr val="tx2"/>
                </a:solidFill>
              </a:defRPr>
            </a:lvl9pPr>
          </a:lstStyle>
          <a:p>
            <a:r>
              <a:rPr lang="ja-JP" altLang="en-US" sz="3200" b="1" dirty="0">
                <a:solidFill>
                  <a:prstClr val="black"/>
                </a:solidFill>
                <a:latin typeface="+mn-ea"/>
                <a:ea typeface="+mn-ea"/>
              </a:rPr>
              <a:t>第一　法令遵守</a:t>
            </a:r>
            <a:endParaRPr lang="ja-JP" altLang="en-US" sz="3200" b="1" dirty="0">
              <a:solidFill>
                <a:prstClr val="black"/>
              </a:solidFill>
            </a:endParaRPr>
          </a:p>
        </p:txBody>
      </p:sp>
      <p:sp>
        <p:nvSpPr>
          <p:cNvPr id="10" name="雲形吹き出し 9"/>
          <p:cNvSpPr/>
          <p:nvPr/>
        </p:nvSpPr>
        <p:spPr>
          <a:xfrm>
            <a:off x="720000" y="5666282"/>
            <a:ext cx="6730551" cy="1166377"/>
          </a:xfrm>
          <a:prstGeom prst="cloudCallout">
            <a:avLst>
              <a:gd name="adj1" fmla="val 44424"/>
              <a:gd name="adj2" fmla="val 41584"/>
            </a:avLst>
          </a:prstGeom>
        </p:spPr>
        <p:style>
          <a:lnRef idx="1">
            <a:schemeClr val="accent3"/>
          </a:lnRef>
          <a:fillRef idx="2">
            <a:schemeClr val="accent3"/>
          </a:fillRef>
          <a:effectRef idx="1">
            <a:schemeClr val="accent3"/>
          </a:effectRef>
          <a:fontRef idx="minor">
            <a:schemeClr val="dk1"/>
          </a:fontRef>
        </p:style>
        <p:txBody>
          <a:bodyPr rtlCol="0" anchor="ctr"/>
          <a:lstStyle/>
          <a:p>
            <a:pPr algn="ctr"/>
            <a:endParaRPr lang="ja-JP" altLang="en-US"/>
          </a:p>
        </p:txBody>
      </p:sp>
      <p:sp>
        <p:nvSpPr>
          <p:cNvPr id="30723" name="Rectangle 3"/>
          <p:cNvSpPr>
            <a:spLocks noGrp="1" noRot="1" noChangeArrowheads="1"/>
          </p:cNvSpPr>
          <p:nvPr>
            <p:ph idx="4294967295"/>
          </p:nvPr>
        </p:nvSpPr>
        <p:spPr>
          <a:xfrm>
            <a:off x="944380" y="5814119"/>
            <a:ext cx="6011056" cy="886485"/>
          </a:xfrm>
        </p:spPr>
        <p:txBody>
          <a:bodyPr>
            <a:normAutofit/>
          </a:bodyPr>
          <a:lstStyle/>
          <a:p>
            <a:pPr marL="592124" indent="-592124">
              <a:buNone/>
              <a:defRPr/>
            </a:pPr>
            <a:r>
              <a:rPr lang="ja-JP" altLang="en-US" sz="2400" b="1" dirty="0" smtClean="0">
                <a:solidFill>
                  <a:prstClr val="black"/>
                </a:solidFill>
                <a:latin typeface="+mn-ea"/>
              </a:rPr>
              <a:t>　　　　労働</a:t>
            </a:r>
            <a:r>
              <a:rPr lang="ja-JP" altLang="en-US" sz="2400" b="1" dirty="0">
                <a:solidFill>
                  <a:prstClr val="black"/>
                </a:solidFill>
                <a:latin typeface="+mn-ea"/>
              </a:rPr>
              <a:t>安全衛生法令</a:t>
            </a:r>
            <a:r>
              <a:rPr lang="ja-JP" altLang="en-US" sz="2400" b="1" dirty="0" smtClean="0">
                <a:solidFill>
                  <a:prstClr val="black"/>
                </a:solidFill>
                <a:latin typeface="+mn-ea"/>
              </a:rPr>
              <a:t>等は，</a:t>
            </a:r>
            <a:r>
              <a:rPr lang="ja-JP" altLang="en-US" sz="2400" b="1" dirty="0" smtClean="0">
                <a:solidFill>
                  <a:schemeClr val="accent4">
                    <a:lumMod val="10000"/>
                  </a:schemeClr>
                </a:solidFill>
              </a:rPr>
              <a:t>「</a:t>
            </a:r>
            <a:r>
              <a:rPr lang="ja-JP" altLang="en-US" sz="2400" b="1" dirty="0">
                <a:solidFill>
                  <a:schemeClr val="accent4">
                    <a:lumMod val="10000"/>
                  </a:schemeClr>
                </a:solidFill>
              </a:rPr>
              <a:t>先人の血で書かれた文字</a:t>
            </a:r>
            <a:r>
              <a:rPr lang="ja-JP" altLang="en-US" sz="2400" b="1" dirty="0" smtClean="0">
                <a:solidFill>
                  <a:schemeClr val="accent4">
                    <a:lumMod val="10000"/>
                  </a:schemeClr>
                </a:solidFill>
              </a:rPr>
              <a:t>」といわれているよ。</a:t>
            </a:r>
            <a:endParaRPr lang="en-US" altLang="ja-JP" sz="2400" b="1" dirty="0">
              <a:solidFill>
                <a:schemeClr val="accent4">
                  <a:lumMod val="10000"/>
                </a:schemeClr>
              </a:solidFill>
            </a:endParaRPr>
          </a:p>
        </p:txBody>
      </p:sp>
      <p:sp>
        <p:nvSpPr>
          <p:cNvPr id="8" name="対角する 2 つの角を切り取った四角形 7"/>
          <p:cNvSpPr/>
          <p:nvPr/>
        </p:nvSpPr>
        <p:spPr>
          <a:xfrm>
            <a:off x="720000" y="2160000"/>
            <a:ext cx="7920000" cy="3240000"/>
          </a:xfrm>
          <a:prstGeom prst="snip2Diag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endParaRPr lang="ja-JP" altLang="en-US" sz="1832"/>
          </a:p>
        </p:txBody>
      </p:sp>
      <p:sp>
        <p:nvSpPr>
          <p:cNvPr id="9" name="Rectangle 3"/>
          <p:cNvSpPr txBox="1">
            <a:spLocks noRot="1" noChangeArrowheads="1"/>
          </p:cNvSpPr>
          <p:nvPr/>
        </p:nvSpPr>
        <p:spPr>
          <a:xfrm>
            <a:off x="894254" y="2289953"/>
            <a:ext cx="7533466" cy="3207895"/>
          </a:xfrm>
          <a:prstGeom prst="rect">
            <a:avLst/>
          </a:prstGeom>
          <a:noFill/>
          <a:ln>
            <a:noFill/>
          </a:ln>
        </p:spPr>
        <p:style>
          <a:lnRef idx="1">
            <a:schemeClr val="accent5"/>
          </a:lnRef>
          <a:fillRef idx="2">
            <a:schemeClr val="accent5"/>
          </a:fillRef>
          <a:effectRef idx="1">
            <a:schemeClr val="accent5"/>
          </a:effectRef>
          <a:fontRef idx="minor">
            <a:schemeClr val="dk1"/>
          </a:fontRef>
        </p:style>
        <p:txBody>
          <a:bodyPr vert="horz" lIns="91440" tIns="45720" rIns="91440" bIns="45720" rtlCol="0">
            <a:normAutofit lnSpcReduction="10000"/>
          </a:bodyPr>
          <a:lstStyle>
            <a:lvl1pPr marL="266456" indent="-266456" algn="l" defTabSz="888186" rtl="0" eaLnBrk="1" latinLnBrk="0" hangingPunct="1">
              <a:spcBef>
                <a:spcPct val="20000"/>
              </a:spcBef>
              <a:buClr>
                <a:schemeClr val="accent1"/>
              </a:buClr>
              <a:buSzPct val="100000"/>
              <a:buFont typeface="Symbol" pitchFamily="18" charset="2"/>
              <a:buChar char=""/>
              <a:defRPr kumimoji="1" sz="2332" kern="1200">
                <a:solidFill>
                  <a:schemeClr val="tx2"/>
                </a:solidFill>
                <a:latin typeface="+mn-lt"/>
                <a:ea typeface="+mn-ea"/>
                <a:cs typeface="+mn-cs"/>
              </a:defRPr>
            </a:lvl1pPr>
            <a:lvl2pPr marL="559743" indent="-266456" algn="l" defTabSz="888186" rtl="0" eaLnBrk="1" latinLnBrk="0" hangingPunct="1">
              <a:spcBef>
                <a:spcPct val="20000"/>
              </a:spcBef>
              <a:buClr>
                <a:schemeClr val="accent1"/>
              </a:buClr>
              <a:buSzPct val="100000"/>
              <a:buFont typeface="Symbol" pitchFamily="18" charset="2"/>
              <a:buChar char=""/>
              <a:defRPr kumimoji="1" sz="2138" kern="1200">
                <a:solidFill>
                  <a:schemeClr val="tx2"/>
                </a:solidFill>
                <a:latin typeface="+mn-lt"/>
                <a:ea typeface="+mn-ea"/>
                <a:cs typeface="+mn-cs"/>
              </a:defRPr>
            </a:lvl2pPr>
            <a:lvl3pPr marL="831134" indent="-222046" algn="l" defTabSz="888186" rtl="0" eaLnBrk="1" latinLnBrk="0" hangingPunct="1">
              <a:spcBef>
                <a:spcPct val="20000"/>
              </a:spcBef>
              <a:buClr>
                <a:schemeClr val="accent1"/>
              </a:buClr>
              <a:buSzPct val="100000"/>
              <a:buFont typeface="Symbol" pitchFamily="18" charset="2"/>
              <a:buChar char=""/>
              <a:defRPr kumimoji="1" sz="1943" kern="1200">
                <a:solidFill>
                  <a:schemeClr val="tx2"/>
                </a:solidFill>
                <a:latin typeface="+mn-lt"/>
                <a:ea typeface="+mn-ea"/>
                <a:cs typeface="+mn-cs"/>
              </a:defRPr>
            </a:lvl3pPr>
            <a:lvl4pPr marL="1110232" indent="-222046" algn="l" defTabSz="888186" rtl="0" eaLnBrk="1" latinLnBrk="0" hangingPunct="1">
              <a:spcBef>
                <a:spcPct val="20000"/>
              </a:spcBef>
              <a:buClr>
                <a:schemeClr val="accent1"/>
              </a:buClr>
              <a:buSzPct val="100000"/>
              <a:buFont typeface="Symbol" pitchFamily="18" charset="2"/>
              <a:buChar char=""/>
              <a:defRPr kumimoji="1" sz="1748" kern="1200">
                <a:solidFill>
                  <a:schemeClr val="tx2"/>
                </a:solidFill>
                <a:latin typeface="+mn-lt"/>
                <a:ea typeface="+mn-ea"/>
                <a:cs typeface="+mn-cs"/>
              </a:defRPr>
            </a:lvl4pPr>
            <a:lvl5pPr marL="1421098" indent="-222046" algn="l" defTabSz="888186" rtl="0" eaLnBrk="1" latinLnBrk="0" hangingPunct="1">
              <a:spcBef>
                <a:spcPct val="20000"/>
              </a:spcBef>
              <a:buClr>
                <a:schemeClr val="accent1"/>
              </a:buClr>
              <a:buSzPct val="100000"/>
              <a:buFont typeface="Symbol" pitchFamily="18" charset="2"/>
              <a:buChar char=""/>
              <a:defRPr kumimoji="1" sz="1554" kern="1200">
                <a:solidFill>
                  <a:schemeClr val="tx2"/>
                </a:solidFill>
                <a:latin typeface="+mn-lt"/>
                <a:ea typeface="+mn-ea"/>
                <a:cs typeface="+mn-cs"/>
              </a:defRPr>
            </a:lvl5pPr>
            <a:lvl6pPr marL="1731963" indent="-222046" algn="l" defTabSz="888186" rtl="0" eaLnBrk="1" latinLnBrk="0" hangingPunct="1">
              <a:spcBef>
                <a:spcPts val="373"/>
              </a:spcBef>
              <a:buClr>
                <a:schemeClr val="accent1"/>
              </a:buClr>
              <a:buFont typeface="Symbol" pitchFamily="18" charset="2"/>
              <a:buChar char="*"/>
              <a:defRPr kumimoji="1" sz="1359" kern="1200">
                <a:solidFill>
                  <a:schemeClr val="tx2"/>
                </a:solidFill>
                <a:latin typeface="+mn-lt"/>
                <a:ea typeface="+mn-ea"/>
                <a:cs typeface="+mn-cs"/>
              </a:defRPr>
            </a:lvl6pPr>
            <a:lvl7pPr marL="2042828" indent="-222046" algn="l" defTabSz="888186" rtl="0" eaLnBrk="1" latinLnBrk="0" hangingPunct="1">
              <a:spcBef>
                <a:spcPts val="373"/>
              </a:spcBef>
              <a:buClr>
                <a:schemeClr val="accent1"/>
              </a:buClr>
              <a:buFont typeface="Symbol" pitchFamily="18" charset="2"/>
              <a:buChar char="*"/>
              <a:defRPr kumimoji="1" sz="1359" kern="1200">
                <a:solidFill>
                  <a:schemeClr val="tx2"/>
                </a:solidFill>
                <a:latin typeface="+mn-lt"/>
                <a:ea typeface="+mn-ea"/>
                <a:cs typeface="+mn-cs"/>
              </a:defRPr>
            </a:lvl7pPr>
            <a:lvl8pPr marL="2353693" indent="-222046" algn="l" defTabSz="888186" rtl="0" eaLnBrk="1" latinLnBrk="0" hangingPunct="1">
              <a:spcBef>
                <a:spcPts val="373"/>
              </a:spcBef>
              <a:buClr>
                <a:schemeClr val="accent1"/>
              </a:buClr>
              <a:buFont typeface="Symbol" pitchFamily="18" charset="2"/>
              <a:buChar char="*"/>
              <a:defRPr kumimoji="1" sz="1359" kern="1200">
                <a:solidFill>
                  <a:schemeClr val="tx2"/>
                </a:solidFill>
                <a:latin typeface="+mn-lt"/>
                <a:ea typeface="+mn-ea"/>
                <a:cs typeface="+mn-cs"/>
              </a:defRPr>
            </a:lvl8pPr>
            <a:lvl9pPr marL="2664559" indent="-222046" algn="l" defTabSz="888186" rtl="0" eaLnBrk="1" latinLnBrk="0" hangingPunct="1">
              <a:spcBef>
                <a:spcPts val="373"/>
              </a:spcBef>
              <a:buClr>
                <a:schemeClr val="accent1"/>
              </a:buClr>
              <a:buFont typeface="Symbol" pitchFamily="18" charset="2"/>
              <a:buChar char="*"/>
              <a:defRPr kumimoji="1" sz="1359" kern="1200">
                <a:solidFill>
                  <a:schemeClr val="tx2"/>
                </a:solidFill>
                <a:latin typeface="+mn-lt"/>
                <a:ea typeface="+mn-ea"/>
                <a:cs typeface="+mn-cs"/>
              </a:defRPr>
            </a:lvl9pPr>
          </a:lstStyle>
          <a:p>
            <a:pPr marL="0" indent="0">
              <a:lnSpc>
                <a:spcPct val="120000"/>
              </a:lnSpc>
              <a:buNone/>
              <a:defRPr/>
            </a:pPr>
            <a:r>
              <a:rPr lang="ja-JP" altLang="en-US" sz="2800" b="1" dirty="0">
                <a:solidFill>
                  <a:schemeClr val="tx1"/>
                </a:solidFill>
                <a:latin typeface="+mn-ea"/>
              </a:rPr>
              <a:t>　</a:t>
            </a:r>
            <a:r>
              <a:rPr lang="ja-JP" altLang="en-US" sz="2800" b="1" dirty="0" smtClean="0">
                <a:solidFill>
                  <a:schemeClr val="tx1"/>
                </a:solidFill>
                <a:latin typeface="+mn-ea"/>
              </a:rPr>
              <a:t>日本</a:t>
            </a:r>
            <a:r>
              <a:rPr lang="ja-JP" altLang="en-US" sz="2800" b="1" dirty="0">
                <a:solidFill>
                  <a:schemeClr val="tx1"/>
                </a:solidFill>
                <a:latin typeface="+mn-ea"/>
              </a:rPr>
              <a:t>の労働安全衛生法令等</a:t>
            </a:r>
            <a:r>
              <a:rPr lang="ja-JP" altLang="en-US" sz="2800" b="1" dirty="0" smtClean="0">
                <a:solidFill>
                  <a:schemeClr val="tx1"/>
                </a:solidFill>
                <a:latin typeface="+mn-ea"/>
              </a:rPr>
              <a:t>は，かなり</a:t>
            </a:r>
            <a:r>
              <a:rPr lang="ja-JP" altLang="en-US" sz="2800" b="1" dirty="0">
                <a:solidFill>
                  <a:schemeClr val="tx1"/>
                </a:solidFill>
                <a:latin typeface="+mn-ea"/>
              </a:rPr>
              <a:t>高い水準に</a:t>
            </a:r>
            <a:r>
              <a:rPr lang="ja-JP" altLang="en-US" sz="2800" b="1" dirty="0" smtClean="0">
                <a:solidFill>
                  <a:schemeClr val="tx1"/>
                </a:solidFill>
                <a:latin typeface="+mn-ea"/>
              </a:rPr>
              <a:t>あり，これ</a:t>
            </a:r>
            <a:r>
              <a:rPr lang="ja-JP" altLang="en-US" sz="2800" b="1" dirty="0">
                <a:solidFill>
                  <a:schemeClr val="tx1"/>
                </a:solidFill>
                <a:latin typeface="+mn-ea"/>
              </a:rPr>
              <a:t>を遵守しているだけで十分災害が防げる水準</a:t>
            </a:r>
            <a:r>
              <a:rPr lang="ja-JP" altLang="en-US" sz="2800" b="1" dirty="0" smtClean="0">
                <a:solidFill>
                  <a:schemeClr val="tx1"/>
                </a:solidFill>
                <a:latin typeface="+mn-ea"/>
              </a:rPr>
              <a:t>にある。</a:t>
            </a:r>
            <a:endParaRPr lang="en-US" altLang="ja-JP" sz="2800" b="1" dirty="0" smtClean="0">
              <a:solidFill>
                <a:schemeClr val="tx1"/>
              </a:solidFill>
              <a:latin typeface="+mn-ea"/>
            </a:endParaRPr>
          </a:p>
          <a:p>
            <a:pPr marL="0" indent="0">
              <a:lnSpc>
                <a:spcPct val="120000"/>
              </a:lnSpc>
              <a:buNone/>
              <a:defRPr/>
            </a:pPr>
            <a:r>
              <a:rPr lang="ja-JP" altLang="en-US" sz="2800" b="1" dirty="0">
                <a:solidFill>
                  <a:schemeClr val="tx1"/>
                </a:solidFill>
                <a:latin typeface="+mn-ea"/>
              </a:rPr>
              <a:t>　</a:t>
            </a:r>
            <a:r>
              <a:rPr lang="ja-JP" altLang="en-US" sz="2800" b="1" dirty="0" smtClean="0">
                <a:solidFill>
                  <a:schemeClr val="tx1"/>
                </a:solidFill>
                <a:latin typeface="+mn-ea"/>
              </a:rPr>
              <a:t>しかし，これ</a:t>
            </a:r>
            <a:r>
              <a:rPr lang="ja-JP" altLang="en-US" sz="2800" b="1" dirty="0">
                <a:solidFill>
                  <a:schemeClr val="tx1"/>
                </a:solidFill>
                <a:latin typeface="+mn-ea"/>
              </a:rPr>
              <a:t>だけ守れば絶対安全というわけで</a:t>
            </a:r>
            <a:r>
              <a:rPr lang="ja-JP" altLang="en-US" sz="2800" b="1" dirty="0" smtClean="0">
                <a:solidFill>
                  <a:schemeClr val="tx1"/>
                </a:solidFill>
                <a:latin typeface="+mn-ea"/>
              </a:rPr>
              <a:t>なく，これ</a:t>
            </a:r>
            <a:r>
              <a:rPr lang="ja-JP" altLang="en-US" sz="2800" b="1" dirty="0">
                <a:solidFill>
                  <a:schemeClr val="tx1"/>
                </a:solidFill>
                <a:latin typeface="+mn-ea"/>
              </a:rPr>
              <a:t>を守らなければ危険であることを認識していなければ</a:t>
            </a:r>
            <a:r>
              <a:rPr lang="ja-JP" altLang="en-US" sz="2800" b="1" dirty="0" smtClean="0">
                <a:solidFill>
                  <a:schemeClr val="tx1"/>
                </a:solidFill>
                <a:latin typeface="+mn-ea"/>
              </a:rPr>
              <a:t>ならない</a:t>
            </a:r>
            <a:r>
              <a:rPr lang="ja-JP" altLang="en-US" sz="2800" b="1" dirty="0">
                <a:solidFill>
                  <a:schemeClr val="tx1"/>
                </a:solidFill>
                <a:latin typeface="+mn-ea"/>
              </a:rPr>
              <a:t>。</a:t>
            </a:r>
          </a:p>
        </p:txBody>
      </p:sp>
    </p:spTree>
    <p:extLst>
      <p:ext uri="{BB962C8B-B14F-4D97-AF65-F5344CB8AC3E}">
        <p14:creationId xmlns:p14="http://schemas.microsoft.com/office/powerpoint/2010/main" val="244535233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対角する 2 つの角を切り取った四角形 10"/>
          <p:cNvSpPr/>
          <p:nvPr/>
        </p:nvSpPr>
        <p:spPr>
          <a:xfrm>
            <a:off x="720000" y="2160000"/>
            <a:ext cx="7920000" cy="3240000"/>
          </a:xfrm>
          <a:prstGeom prst="snip2Diag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endParaRPr lang="ja-JP" altLang="en-US" sz="1832"/>
          </a:p>
        </p:txBody>
      </p:sp>
      <p:sp>
        <p:nvSpPr>
          <p:cNvPr id="16387" name="Text Box 6"/>
          <p:cNvSpPr txBox="1">
            <a:spLocks noChangeArrowheads="1"/>
          </p:cNvSpPr>
          <p:nvPr/>
        </p:nvSpPr>
        <p:spPr bwMode="auto">
          <a:xfrm>
            <a:off x="3801651" y="2322455"/>
            <a:ext cx="1723223" cy="7372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kumimoji="1" sz="2800">
                <a:solidFill>
                  <a:schemeClr val="tx1"/>
                </a:solidFill>
                <a:latin typeface="Arial" charset="0"/>
                <a:ea typeface="ＭＳ Ｐゴシック" charset="-128"/>
              </a:defRPr>
            </a:lvl1pPr>
            <a:lvl2pPr marL="742950" indent="-285750" eaLnBrk="0" hangingPunct="0">
              <a:defRPr kumimoji="1" sz="2800">
                <a:solidFill>
                  <a:schemeClr val="tx1"/>
                </a:solidFill>
                <a:latin typeface="Arial" charset="0"/>
                <a:ea typeface="ＭＳ Ｐゴシック" charset="-128"/>
              </a:defRPr>
            </a:lvl2pPr>
            <a:lvl3pPr marL="1143000" indent="-228600" eaLnBrk="0" hangingPunct="0">
              <a:defRPr kumimoji="1" sz="2800">
                <a:solidFill>
                  <a:schemeClr val="tx1"/>
                </a:solidFill>
                <a:latin typeface="Arial" charset="0"/>
                <a:ea typeface="ＭＳ Ｐゴシック" charset="-128"/>
              </a:defRPr>
            </a:lvl3pPr>
            <a:lvl4pPr marL="1600200" indent="-228600" eaLnBrk="0" hangingPunct="0">
              <a:defRPr kumimoji="1" sz="2800">
                <a:solidFill>
                  <a:schemeClr val="tx1"/>
                </a:solidFill>
                <a:latin typeface="Arial" charset="0"/>
                <a:ea typeface="ＭＳ Ｐゴシック" charset="-128"/>
              </a:defRPr>
            </a:lvl4pPr>
            <a:lvl5pPr marL="2057400" indent="-228600" eaLnBrk="0" hangingPunct="0">
              <a:defRPr kumimoji="1" sz="2800">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sz="2800">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sz="2800">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sz="2800">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sz="2800">
                <a:solidFill>
                  <a:schemeClr val="tx1"/>
                </a:solidFill>
                <a:latin typeface="Arial" charset="0"/>
                <a:ea typeface="ＭＳ Ｐゴシック" charset="-128"/>
              </a:defRPr>
            </a:lvl9pPr>
          </a:lstStyle>
          <a:p>
            <a:pPr algn="ctr" eaLnBrk="1" fontAlgn="base" hangingPunct="1">
              <a:spcBef>
                <a:spcPct val="0"/>
              </a:spcBef>
              <a:spcAft>
                <a:spcPct val="0"/>
              </a:spcAft>
            </a:pPr>
            <a:r>
              <a:rPr lang="ja-JP" altLang="en-US" sz="2332" b="1" dirty="0">
                <a:solidFill>
                  <a:schemeClr val="accent4">
                    <a:lumMod val="10000"/>
                  </a:schemeClr>
                </a:solidFill>
                <a:latin typeface="+mn-ea"/>
                <a:ea typeface="+mn-ea"/>
              </a:rPr>
              <a:t>日本国憲法</a:t>
            </a:r>
          </a:p>
          <a:p>
            <a:pPr algn="ctr" eaLnBrk="1" fontAlgn="base" hangingPunct="1">
              <a:spcBef>
                <a:spcPct val="0"/>
              </a:spcBef>
              <a:spcAft>
                <a:spcPct val="0"/>
              </a:spcAft>
            </a:pPr>
            <a:r>
              <a:rPr lang="ja-JP" altLang="en-US" sz="1748" b="1" dirty="0">
                <a:solidFill>
                  <a:schemeClr val="accent4">
                    <a:lumMod val="10000"/>
                  </a:schemeClr>
                </a:solidFill>
                <a:latin typeface="+mn-ea"/>
                <a:ea typeface="+mn-ea"/>
              </a:rPr>
              <a:t>（昭和２１年）</a:t>
            </a:r>
          </a:p>
        </p:txBody>
      </p:sp>
      <p:sp>
        <p:nvSpPr>
          <p:cNvPr id="16388" name="Text Box 7"/>
          <p:cNvSpPr txBox="1">
            <a:spLocks noChangeArrowheads="1"/>
          </p:cNvSpPr>
          <p:nvPr/>
        </p:nvSpPr>
        <p:spPr bwMode="auto">
          <a:xfrm>
            <a:off x="837815" y="3457259"/>
            <a:ext cx="1531189" cy="7201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kumimoji="1" sz="2800">
                <a:solidFill>
                  <a:schemeClr val="tx1"/>
                </a:solidFill>
                <a:latin typeface="Arial" charset="0"/>
                <a:ea typeface="ＭＳ Ｐゴシック" charset="-128"/>
              </a:defRPr>
            </a:lvl1pPr>
            <a:lvl2pPr marL="742950" indent="-285750" eaLnBrk="0" hangingPunct="0">
              <a:defRPr kumimoji="1" sz="2800">
                <a:solidFill>
                  <a:schemeClr val="tx1"/>
                </a:solidFill>
                <a:latin typeface="Arial" charset="0"/>
                <a:ea typeface="ＭＳ Ｐゴシック" charset="-128"/>
              </a:defRPr>
            </a:lvl2pPr>
            <a:lvl3pPr marL="1143000" indent="-228600" eaLnBrk="0" hangingPunct="0">
              <a:defRPr kumimoji="1" sz="2800">
                <a:solidFill>
                  <a:schemeClr val="tx1"/>
                </a:solidFill>
                <a:latin typeface="Arial" charset="0"/>
                <a:ea typeface="ＭＳ Ｐゴシック" charset="-128"/>
              </a:defRPr>
            </a:lvl3pPr>
            <a:lvl4pPr marL="1600200" indent="-228600" eaLnBrk="0" hangingPunct="0">
              <a:defRPr kumimoji="1" sz="2800">
                <a:solidFill>
                  <a:schemeClr val="tx1"/>
                </a:solidFill>
                <a:latin typeface="Arial" charset="0"/>
                <a:ea typeface="ＭＳ Ｐゴシック" charset="-128"/>
              </a:defRPr>
            </a:lvl4pPr>
            <a:lvl5pPr marL="2057400" indent="-228600" eaLnBrk="0" hangingPunct="0">
              <a:defRPr kumimoji="1" sz="2800">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sz="2800">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sz="2800">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sz="2800">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sz="2800">
                <a:solidFill>
                  <a:schemeClr val="tx1"/>
                </a:solidFill>
                <a:latin typeface="Arial" charset="0"/>
                <a:ea typeface="ＭＳ Ｐゴシック" charset="-128"/>
              </a:defRPr>
            </a:lvl9pPr>
          </a:lstStyle>
          <a:p>
            <a:pPr algn="ctr" eaLnBrk="1" fontAlgn="base" hangingPunct="1">
              <a:spcBef>
                <a:spcPct val="0"/>
              </a:spcBef>
              <a:spcAft>
                <a:spcPct val="0"/>
              </a:spcAft>
            </a:pPr>
            <a:r>
              <a:rPr lang="ja-JP" altLang="en-US" sz="2332" b="1" dirty="0">
                <a:solidFill>
                  <a:schemeClr val="accent4">
                    <a:lumMod val="10000"/>
                  </a:schemeClr>
                </a:solidFill>
                <a:latin typeface="HG明朝E" panose="02020909000000000000" pitchFamily="17" charset="-128"/>
                <a:ea typeface="HG明朝E" panose="02020909000000000000" pitchFamily="17" charset="-128"/>
              </a:rPr>
              <a:t>工場法</a:t>
            </a:r>
          </a:p>
          <a:p>
            <a:pPr algn="ctr" eaLnBrk="1" fontAlgn="base" hangingPunct="1">
              <a:spcBef>
                <a:spcPct val="0"/>
              </a:spcBef>
              <a:spcAft>
                <a:spcPct val="0"/>
              </a:spcAft>
            </a:pPr>
            <a:r>
              <a:rPr lang="ja-JP" altLang="en-US" sz="1748" b="1" dirty="0">
                <a:solidFill>
                  <a:schemeClr val="accent4">
                    <a:lumMod val="10000"/>
                  </a:schemeClr>
                </a:solidFill>
                <a:latin typeface="HG明朝E" panose="02020909000000000000" pitchFamily="17" charset="-128"/>
                <a:ea typeface="HG明朝E" panose="02020909000000000000" pitchFamily="17" charset="-128"/>
              </a:rPr>
              <a:t>（</a:t>
            </a:r>
            <a:r>
              <a:rPr lang="ja-JP" altLang="en-US" sz="1748" b="1" dirty="0" smtClean="0">
                <a:solidFill>
                  <a:schemeClr val="accent4">
                    <a:lumMod val="10000"/>
                  </a:schemeClr>
                </a:solidFill>
                <a:latin typeface="HG明朝E" panose="02020909000000000000" pitchFamily="17" charset="-128"/>
                <a:ea typeface="HG明朝E" panose="02020909000000000000" pitchFamily="17" charset="-128"/>
              </a:rPr>
              <a:t>明治</a:t>
            </a:r>
            <a:r>
              <a:rPr lang="en-US" altLang="ja-JP" sz="1748" b="1" dirty="0" smtClean="0">
                <a:solidFill>
                  <a:schemeClr val="accent4">
                    <a:lumMod val="10000"/>
                  </a:schemeClr>
                </a:solidFill>
                <a:latin typeface="HG明朝E" panose="02020909000000000000" pitchFamily="17" charset="-128"/>
                <a:ea typeface="HG明朝E" panose="02020909000000000000" pitchFamily="17" charset="-128"/>
              </a:rPr>
              <a:t>44</a:t>
            </a:r>
            <a:r>
              <a:rPr lang="ja-JP" altLang="en-US" sz="1748" b="1" dirty="0" smtClean="0">
                <a:solidFill>
                  <a:schemeClr val="accent4">
                    <a:lumMod val="10000"/>
                  </a:schemeClr>
                </a:solidFill>
                <a:latin typeface="HG明朝E" panose="02020909000000000000" pitchFamily="17" charset="-128"/>
                <a:ea typeface="HG明朝E" panose="02020909000000000000" pitchFamily="17" charset="-128"/>
              </a:rPr>
              <a:t>年</a:t>
            </a:r>
            <a:r>
              <a:rPr lang="ja-JP" altLang="en-US" sz="1748" b="1" dirty="0">
                <a:solidFill>
                  <a:schemeClr val="accent4">
                    <a:lumMod val="10000"/>
                  </a:schemeClr>
                </a:solidFill>
                <a:latin typeface="HG明朝E" panose="02020909000000000000" pitchFamily="17" charset="-128"/>
                <a:ea typeface="HG明朝E" panose="02020909000000000000" pitchFamily="17" charset="-128"/>
              </a:rPr>
              <a:t>）</a:t>
            </a:r>
          </a:p>
        </p:txBody>
      </p:sp>
      <p:sp>
        <p:nvSpPr>
          <p:cNvPr id="16389" name="Text Box 9"/>
          <p:cNvSpPr txBox="1">
            <a:spLocks noChangeArrowheads="1"/>
          </p:cNvSpPr>
          <p:nvPr/>
        </p:nvSpPr>
        <p:spPr bwMode="auto">
          <a:xfrm>
            <a:off x="3798175" y="3526939"/>
            <a:ext cx="1683474" cy="7201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kumimoji="1" sz="2800">
                <a:solidFill>
                  <a:schemeClr val="tx1"/>
                </a:solidFill>
                <a:latin typeface="Arial" charset="0"/>
                <a:ea typeface="ＭＳ Ｐゴシック" charset="-128"/>
              </a:defRPr>
            </a:lvl1pPr>
            <a:lvl2pPr marL="742950" indent="-285750" eaLnBrk="0" hangingPunct="0">
              <a:defRPr kumimoji="1" sz="2800">
                <a:solidFill>
                  <a:schemeClr val="tx1"/>
                </a:solidFill>
                <a:latin typeface="Arial" charset="0"/>
                <a:ea typeface="ＭＳ Ｐゴシック" charset="-128"/>
              </a:defRPr>
            </a:lvl2pPr>
            <a:lvl3pPr marL="1143000" indent="-228600" eaLnBrk="0" hangingPunct="0">
              <a:defRPr kumimoji="1" sz="2800">
                <a:solidFill>
                  <a:schemeClr val="tx1"/>
                </a:solidFill>
                <a:latin typeface="Arial" charset="0"/>
                <a:ea typeface="ＭＳ Ｐゴシック" charset="-128"/>
              </a:defRPr>
            </a:lvl3pPr>
            <a:lvl4pPr marL="1600200" indent="-228600" eaLnBrk="0" hangingPunct="0">
              <a:defRPr kumimoji="1" sz="2800">
                <a:solidFill>
                  <a:schemeClr val="tx1"/>
                </a:solidFill>
                <a:latin typeface="Arial" charset="0"/>
                <a:ea typeface="ＭＳ Ｐゴシック" charset="-128"/>
              </a:defRPr>
            </a:lvl4pPr>
            <a:lvl5pPr marL="2057400" indent="-228600" eaLnBrk="0" hangingPunct="0">
              <a:defRPr kumimoji="1" sz="2800">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sz="2800">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sz="2800">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sz="2800">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sz="2800">
                <a:solidFill>
                  <a:schemeClr val="tx1"/>
                </a:solidFill>
                <a:latin typeface="Arial" charset="0"/>
                <a:ea typeface="ＭＳ Ｐゴシック" charset="-128"/>
              </a:defRPr>
            </a:lvl9pPr>
          </a:lstStyle>
          <a:p>
            <a:pPr algn="ctr" eaLnBrk="1" fontAlgn="base" hangingPunct="1">
              <a:spcBef>
                <a:spcPct val="0"/>
              </a:spcBef>
              <a:spcAft>
                <a:spcPct val="0"/>
              </a:spcAft>
            </a:pPr>
            <a:r>
              <a:rPr lang="ja-JP" altLang="en-US" sz="2332" b="1" dirty="0">
                <a:solidFill>
                  <a:schemeClr val="accent4">
                    <a:lumMod val="10000"/>
                  </a:schemeClr>
                </a:solidFill>
                <a:latin typeface="HG明朝E" panose="02020909000000000000" pitchFamily="17" charset="-128"/>
                <a:ea typeface="HG明朝E" panose="02020909000000000000" pitchFamily="17" charset="-128"/>
              </a:rPr>
              <a:t>労働基準法</a:t>
            </a:r>
          </a:p>
          <a:p>
            <a:pPr algn="ctr" eaLnBrk="1" fontAlgn="base" hangingPunct="1">
              <a:spcBef>
                <a:spcPct val="0"/>
              </a:spcBef>
              <a:spcAft>
                <a:spcPct val="0"/>
              </a:spcAft>
            </a:pPr>
            <a:r>
              <a:rPr lang="ja-JP" altLang="en-US" sz="1748" b="1" dirty="0">
                <a:solidFill>
                  <a:schemeClr val="accent4">
                    <a:lumMod val="10000"/>
                  </a:schemeClr>
                </a:solidFill>
                <a:latin typeface="HG明朝E" panose="02020909000000000000" pitchFamily="17" charset="-128"/>
                <a:ea typeface="HG明朝E" panose="02020909000000000000" pitchFamily="17" charset="-128"/>
              </a:rPr>
              <a:t>（</a:t>
            </a:r>
            <a:r>
              <a:rPr lang="ja-JP" altLang="en-US" sz="1748" b="1" dirty="0" smtClean="0">
                <a:solidFill>
                  <a:schemeClr val="accent4">
                    <a:lumMod val="10000"/>
                  </a:schemeClr>
                </a:solidFill>
                <a:latin typeface="HG明朝E" panose="02020909000000000000" pitchFamily="17" charset="-128"/>
                <a:ea typeface="HG明朝E" panose="02020909000000000000" pitchFamily="17" charset="-128"/>
              </a:rPr>
              <a:t>昭和</a:t>
            </a:r>
            <a:r>
              <a:rPr lang="en-US" altLang="ja-JP" sz="1748" b="1" dirty="0" smtClean="0">
                <a:solidFill>
                  <a:schemeClr val="accent4">
                    <a:lumMod val="10000"/>
                  </a:schemeClr>
                </a:solidFill>
                <a:latin typeface="HG明朝E" panose="02020909000000000000" pitchFamily="17" charset="-128"/>
                <a:ea typeface="HG明朝E" panose="02020909000000000000" pitchFamily="17" charset="-128"/>
              </a:rPr>
              <a:t>22</a:t>
            </a:r>
            <a:r>
              <a:rPr lang="ja-JP" altLang="en-US" sz="1748" b="1" dirty="0" smtClean="0">
                <a:solidFill>
                  <a:schemeClr val="accent4">
                    <a:lumMod val="10000"/>
                  </a:schemeClr>
                </a:solidFill>
                <a:latin typeface="HG明朝E" panose="02020909000000000000" pitchFamily="17" charset="-128"/>
                <a:ea typeface="HG明朝E" panose="02020909000000000000" pitchFamily="17" charset="-128"/>
              </a:rPr>
              <a:t>年</a:t>
            </a:r>
            <a:r>
              <a:rPr lang="ja-JP" altLang="en-US" sz="1748" b="1" dirty="0">
                <a:solidFill>
                  <a:schemeClr val="accent4">
                    <a:lumMod val="10000"/>
                  </a:schemeClr>
                </a:solidFill>
                <a:latin typeface="HG明朝E" panose="02020909000000000000" pitchFamily="17" charset="-128"/>
                <a:ea typeface="HG明朝E" panose="02020909000000000000" pitchFamily="17" charset="-128"/>
              </a:rPr>
              <a:t>）</a:t>
            </a:r>
          </a:p>
        </p:txBody>
      </p:sp>
      <p:sp>
        <p:nvSpPr>
          <p:cNvPr id="16390" name="Text Box 10"/>
          <p:cNvSpPr txBox="1">
            <a:spLocks noChangeArrowheads="1"/>
          </p:cNvSpPr>
          <p:nvPr/>
        </p:nvSpPr>
        <p:spPr bwMode="auto">
          <a:xfrm>
            <a:off x="5799943" y="4484737"/>
            <a:ext cx="2336901" cy="7372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kumimoji="1" sz="2800">
                <a:solidFill>
                  <a:schemeClr val="tx1"/>
                </a:solidFill>
                <a:latin typeface="Arial" charset="0"/>
                <a:ea typeface="ＭＳ Ｐゴシック" charset="-128"/>
              </a:defRPr>
            </a:lvl1pPr>
            <a:lvl2pPr marL="742950" indent="-285750" eaLnBrk="0" hangingPunct="0">
              <a:defRPr kumimoji="1" sz="2800">
                <a:solidFill>
                  <a:schemeClr val="tx1"/>
                </a:solidFill>
                <a:latin typeface="Arial" charset="0"/>
                <a:ea typeface="ＭＳ Ｐゴシック" charset="-128"/>
              </a:defRPr>
            </a:lvl2pPr>
            <a:lvl3pPr marL="1143000" indent="-228600" eaLnBrk="0" hangingPunct="0">
              <a:defRPr kumimoji="1" sz="2800">
                <a:solidFill>
                  <a:schemeClr val="tx1"/>
                </a:solidFill>
                <a:latin typeface="Arial" charset="0"/>
                <a:ea typeface="ＭＳ Ｐゴシック" charset="-128"/>
              </a:defRPr>
            </a:lvl3pPr>
            <a:lvl4pPr marL="1600200" indent="-228600" eaLnBrk="0" hangingPunct="0">
              <a:defRPr kumimoji="1" sz="2800">
                <a:solidFill>
                  <a:schemeClr val="tx1"/>
                </a:solidFill>
                <a:latin typeface="Arial" charset="0"/>
                <a:ea typeface="ＭＳ Ｐゴシック" charset="-128"/>
              </a:defRPr>
            </a:lvl4pPr>
            <a:lvl5pPr marL="2057400" indent="-228600" eaLnBrk="0" hangingPunct="0">
              <a:defRPr kumimoji="1" sz="2800">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sz="2800">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sz="2800">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sz="2800">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sz="2800">
                <a:solidFill>
                  <a:schemeClr val="tx1"/>
                </a:solidFill>
                <a:latin typeface="Arial" charset="0"/>
                <a:ea typeface="ＭＳ Ｐゴシック" charset="-128"/>
              </a:defRPr>
            </a:lvl9pPr>
          </a:lstStyle>
          <a:p>
            <a:pPr algn="ctr" eaLnBrk="1" fontAlgn="base" hangingPunct="1">
              <a:spcBef>
                <a:spcPct val="0"/>
              </a:spcBef>
              <a:spcAft>
                <a:spcPct val="0"/>
              </a:spcAft>
            </a:pPr>
            <a:r>
              <a:rPr lang="ja-JP" altLang="en-US" sz="2332" b="1" dirty="0">
                <a:solidFill>
                  <a:schemeClr val="accent4">
                    <a:lumMod val="10000"/>
                  </a:schemeClr>
                </a:solidFill>
                <a:latin typeface="HG明朝E" panose="02020909000000000000" pitchFamily="17" charset="-128"/>
                <a:ea typeface="HG明朝E" panose="02020909000000000000" pitchFamily="17" charset="-128"/>
              </a:rPr>
              <a:t>労働安全衛生法</a:t>
            </a:r>
          </a:p>
          <a:p>
            <a:pPr algn="ctr" eaLnBrk="1" fontAlgn="base" hangingPunct="1">
              <a:spcBef>
                <a:spcPct val="0"/>
              </a:spcBef>
              <a:spcAft>
                <a:spcPct val="0"/>
              </a:spcAft>
            </a:pPr>
            <a:r>
              <a:rPr lang="ja-JP" altLang="en-US" sz="1748" b="1" dirty="0">
                <a:solidFill>
                  <a:schemeClr val="accent4">
                    <a:lumMod val="10000"/>
                  </a:schemeClr>
                </a:solidFill>
                <a:latin typeface="HG明朝E" panose="02020909000000000000" pitchFamily="17" charset="-128"/>
                <a:ea typeface="HG明朝E" panose="02020909000000000000" pitchFamily="17" charset="-128"/>
              </a:rPr>
              <a:t>（</a:t>
            </a:r>
            <a:r>
              <a:rPr lang="ja-JP" altLang="en-US" sz="1748" b="1" dirty="0" smtClean="0">
                <a:solidFill>
                  <a:schemeClr val="accent4">
                    <a:lumMod val="10000"/>
                  </a:schemeClr>
                </a:solidFill>
                <a:latin typeface="HG明朝E" panose="02020909000000000000" pitchFamily="17" charset="-128"/>
                <a:ea typeface="HG明朝E" panose="02020909000000000000" pitchFamily="17" charset="-128"/>
              </a:rPr>
              <a:t>昭和</a:t>
            </a:r>
            <a:r>
              <a:rPr lang="en-US" altLang="ja-JP" sz="1748" b="1" dirty="0" smtClean="0">
                <a:solidFill>
                  <a:schemeClr val="accent4">
                    <a:lumMod val="10000"/>
                  </a:schemeClr>
                </a:solidFill>
                <a:latin typeface="HG明朝E" panose="02020909000000000000" pitchFamily="17" charset="-128"/>
                <a:ea typeface="HG明朝E" panose="02020909000000000000" pitchFamily="17" charset="-128"/>
              </a:rPr>
              <a:t>47</a:t>
            </a:r>
            <a:r>
              <a:rPr lang="ja-JP" altLang="en-US" sz="1748" b="1" dirty="0" smtClean="0">
                <a:solidFill>
                  <a:schemeClr val="accent4">
                    <a:lumMod val="10000"/>
                  </a:schemeClr>
                </a:solidFill>
                <a:latin typeface="HG明朝E" panose="02020909000000000000" pitchFamily="17" charset="-128"/>
                <a:ea typeface="HG明朝E" panose="02020909000000000000" pitchFamily="17" charset="-128"/>
              </a:rPr>
              <a:t>年</a:t>
            </a:r>
            <a:r>
              <a:rPr lang="ja-JP" altLang="en-US" sz="1748" b="1" dirty="0">
                <a:solidFill>
                  <a:schemeClr val="accent4">
                    <a:lumMod val="10000"/>
                  </a:schemeClr>
                </a:solidFill>
                <a:latin typeface="HG明朝E" panose="02020909000000000000" pitchFamily="17" charset="-128"/>
                <a:ea typeface="HG明朝E" panose="02020909000000000000" pitchFamily="17" charset="-128"/>
              </a:rPr>
              <a:t>）</a:t>
            </a:r>
          </a:p>
        </p:txBody>
      </p:sp>
      <p:sp>
        <p:nvSpPr>
          <p:cNvPr id="16400" name="Line 20"/>
          <p:cNvSpPr>
            <a:spLocks noChangeShapeType="1"/>
          </p:cNvSpPr>
          <p:nvPr/>
        </p:nvSpPr>
        <p:spPr bwMode="auto">
          <a:xfrm flipH="1">
            <a:off x="4630783" y="3082284"/>
            <a:ext cx="6314" cy="409853"/>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wrap="none"/>
          <a:lstStyle/>
          <a:p>
            <a:pPr fontAlgn="base">
              <a:spcBef>
                <a:spcPct val="0"/>
              </a:spcBef>
              <a:spcAft>
                <a:spcPct val="0"/>
              </a:spcAft>
            </a:pPr>
            <a:endParaRPr lang="ja-JP" altLang="en-US" sz="2720">
              <a:solidFill>
                <a:srgbClr val="FFFFFF"/>
              </a:solidFill>
            </a:endParaRPr>
          </a:p>
        </p:txBody>
      </p:sp>
      <p:sp>
        <p:nvSpPr>
          <p:cNvPr id="16403" name="Line 23"/>
          <p:cNvSpPr>
            <a:spLocks noChangeShapeType="1"/>
          </p:cNvSpPr>
          <p:nvPr/>
        </p:nvSpPr>
        <p:spPr bwMode="auto">
          <a:xfrm>
            <a:off x="5323783" y="4005215"/>
            <a:ext cx="574098" cy="627745"/>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wrap="none"/>
          <a:lstStyle/>
          <a:p>
            <a:pPr fontAlgn="base">
              <a:spcBef>
                <a:spcPct val="0"/>
              </a:spcBef>
              <a:spcAft>
                <a:spcPct val="0"/>
              </a:spcAft>
            </a:pPr>
            <a:endParaRPr lang="ja-JP" altLang="en-US" sz="2720">
              <a:solidFill>
                <a:srgbClr val="FFFFFF"/>
              </a:solidFill>
            </a:endParaRPr>
          </a:p>
        </p:txBody>
      </p:sp>
      <p:sp>
        <p:nvSpPr>
          <p:cNvPr id="16406" name="Oval 26"/>
          <p:cNvSpPr>
            <a:spLocks noChangeArrowheads="1"/>
          </p:cNvSpPr>
          <p:nvPr/>
        </p:nvSpPr>
        <p:spPr bwMode="auto">
          <a:xfrm>
            <a:off x="5481123" y="4429420"/>
            <a:ext cx="2758557" cy="735512"/>
          </a:xfrm>
          <a:prstGeom prst="ellipse">
            <a:avLst/>
          </a:prstGeom>
          <a:noFill/>
          <a:ln w="38100">
            <a:solidFill>
              <a:srgbClr val="FF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algn="ctr" fontAlgn="base">
              <a:spcBef>
                <a:spcPct val="0"/>
              </a:spcBef>
              <a:spcAft>
                <a:spcPct val="0"/>
              </a:spcAft>
            </a:pPr>
            <a:endParaRPr lang="ja-JP" altLang="en-US" sz="2332">
              <a:solidFill>
                <a:srgbClr val="000000"/>
              </a:solidFill>
              <a:latin typeface="Times New Roman" pitchFamily="18" charset="0"/>
              <a:ea typeface="HG丸ｺﾞｼｯｸM-PRO" pitchFamily="50" charset="-128"/>
            </a:endParaRPr>
          </a:p>
        </p:txBody>
      </p:sp>
      <p:cxnSp>
        <p:nvCxnSpPr>
          <p:cNvPr id="4" name="直線コネクタ 3"/>
          <p:cNvCxnSpPr/>
          <p:nvPr/>
        </p:nvCxnSpPr>
        <p:spPr>
          <a:xfrm flipV="1">
            <a:off x="2261459" y="3907215"/>
            <a:ext cx="1303970" cy="2517"/>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5" name="テキスト ボックス 4"/>
          <p:cNvSpPr txBox="1"/>
          <p:nvPr/>
        </p:nvSpPr>
        <p:spPr>
          <a:xfrm>
            <a:off x="5651306" y="3976098"/>
            <a:ext cx="1215181" cy="383107"/>
          </a:xfrm>
          <a:prstGeom prst="rect">
            <a:avLst/>
          </a:prstGeom>
          <a:noFill/>
        </p:spPr>
        <p:txBody>
          <a:bodyPr wrap="square" rtlCol="0">
            <a:spAutoFit/>
          </a:bodyPr>
          <a:lstStyle/>
          <a:p>
            <a:r>
              <a:rPr lang="ja-JP" altLang="en-US" sz="1832" b="1" dirty="0"/>
              <a:t>分離独立</a:t>
            </a:r>
          </a:p>
        </p:txBody>
      </p:sp>
      <p:sp>
        <p:nvSpPr>
          <p:cNvPr id="14" name="Rectangle 2"/>
          <p:cNvSpPr txBox="1">
            <a:spLocks noGrp="1" noRot="1" noChangeArrowheads="1"/>
          </p:cNvSpPr>
          <p:nvPr>
            <p:ph type="title"/>
          </p:nvPr>
        </p:nvSpPr>
        <p:spPr>
          <a:xfrm>
            <a:off x="720000" y="720000"/>
            <a:ext cx="7920000" cy="720000"/>
          </a:xfrm>
          <a:prstGeom prst="rect">
            <a:avLst/>
          </a:prstGeom>
          <a:solidFill>
            <a:srgbClr val="FFFFCC"/>
          </a:solidFill>
          <a:ln w="38100">
            <a:solidFill>
              <a:schemeClr val="tx1"/>
            </a:solidFill>
          </a:ln>
        </p:spPr>
        <p:txBody>
          <a:bodyPr vert="horz" lIns="88817" tIns="44408" rIns="88817" bIns="44408" rtlCol="0" anchor="ctr">
            <a:normAutofit/>
          </a:bodyPr>
          <a:lstStyle>
            <a:lvl1pPr algn="ctr" defTabSz="914400" rtl="0" eaLnBrk="1" latinLnBrk="0" hangingPunct="1">
              <a:spcBef>
                <a:spcPct val="0"/>
              </a:spcBef>
              <a:buNone/>
              <a:defRPr kumimoji="1" sz="4400" kern="1200">
                <a:solidFill>
                  <a:srgbClr val="FFFFFF"/>
                </a:solidFill>
                <a:latin typeface="+mj-lt"/>
                <a:ea typeface="+mj-ea"/>
                <a:cs typeface="+mj-cs"/>
              </a:defRPr>
            </a:lvl1pPr>
            <a:lvl2pPr eaLnBrk="1" hangingPunct="1">
              <a:defRPr kumimoji="1">
                <a:solidFill>
                  <a:schemeClr val="tx2"/>
                </a:solidFill>
              </a:defRPr>
            </a:lvl2pPr>
            <a:lvl3pPr eaLnBrk="1" hangingPunct="1">
              <a:defRPr kumimoji="1">
                <a:solidFill>
                  <a:schemeClr val="tx2"/>
                </a:solidFill>
              </a:defRPr>
            </a:lvl3pPr>
            <a:lvl4pPr eaLnBrk="1" hangingPunct="1">
              <a:defRPr kumimoji="1">
                <a:solidFill>
                  <a:schemeClr val="tx2"/>
                </a:solidFill>
              </a:defRPr>
            </a:lvl4pPr>
            <a:lvl5pPr eaLnBrk="1" hangingPunct="1">
              <a:defRPr kumimoji="1">
                <a:solidFill>
                  <a:schemeClr val="tx2"/>
                </a:solidFill>
              </a:defRPr>
            </a:lvl5pPr>
            <a:lvl6pPr eaLnBrk="1" hangingPunct="1">
              <a:defRPr kumimoji="1">
                <a:solidFill>
                  <a:schemeClr val="tx2"/>
                </a:solidFill>
              </a:defRPr>
            </a:lvl6pPr>
            <a:lvl7pPr eaLnBrk="1" hangingPunct="1">
              <a:defRPr kumimoji="1">
                <a:solidFill>
                  <a:schemeClr val="tx2"/>
                </a:solidFill>
              </a:defRPr>
            </a:lvl7pPr>
            <a:lvl8pPr eaLnBrk="1" hangingPunct="1">
              <a:defRPr kumimoji="1">
                <a:solidFill>
                  <a:schemeClr val="tx2"/>
                </a:solidFill>
              </a:defRPr>
            </a:lvl8pPr>
            <a:lvl9pPr eaLnBrk="1" hangingPunct="1">
              <a:defRPr kumimoji="1">
                <a:solidFill>
                  <a:schemeClr val="tx2"/>
                </a:solidFill>
              </a:defRPr>
            </a:lvl9pPr>
          </a:lstStyle>
          <a:p>
            <a:r>
              <a:rPr lang="ja-JP" altLang="en-US" sz="3200" b="1" dirty="0">
                <a:solidFill>
                  <a:prstClr val="black"/>
                </a:solidFill>
                <a:latin typeface="+mn-ea"/>
                <a:ea typeface="+mn-ea"/>
              </a:rPr>
              <a:t>労働安全衛生法の流れ</a:t>
            </a:r>
            <a:endParaRPr lang="ja-JP" altLang="en-US" sz="3200" b="1" dirty="0">
              <a:solidFill>
                <a:prstClr val="black"/>
              </a:solidFill>
            </a:endParaRPr>
          </a:p>
        </p:txBody>
      </p:sp>
      <p:pic>
        <p:nvPicPr>
          <p:cNvPr id="2" name="図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29625" y="5823933"/>
            <a:ext cx="1493139" cy="1276891"/>
          </a:xfrm>
          <a:prstGeom prst="rect">
            <a:avLst/>
          </a:prstGeom>
        </p:spPr>
      </p:pic>
      <p:sp>
        <p:nvSpPr>
          <p:cNvPr id="15" name="雲形吹き出し 14"/>
          <p:cNvSpPr/>
          <p:nvPr/>
        </p:nvSpPr>
        <p:spPr>
          <a:xfrm>
            <a:off x="1901371" y="5783943"/>
            <a:ext cx="6676571" cy="1245960"/>
          </a:xfrm>
          <a:prstGeom prst="cloudCallout">
            <a:avLst>
              <a:gd name="adj1" fmla="val -46043"/>
              <a:gd name="adj2" fmla="val 52834"/>
            </a:avLst>
          </a:prstGeom>
        </p:spPr>
        <p:style>
          <a:lnRef idx="1">
            <a:schemeClr val="accent3"/>
          </a:lnRef>
          <a:fillRef idx="2">
            <a:schemeClr val="accent3"/>
          </a:fillRef>
          <a:effectRef idx="1">
            <a:schemeClr val="accent3"/>
          </a:effectRef>
          <a:fontRef idx="minor">
            <a:schemeClr val="dk1"/>
          </a:fontRef>
        </p:style>
        <p:txBody>
          <a:bodyPr rtlCol="0" anchor="ctr"/>
          <a:lstStyle/>
          <a:p>
            <a:pPr algn="ctr"/>
            <a:endParaRPr lang="ja-JP" altLang="en-US" b="1" dirty="0">
              <a:latin typeface="+mn-ea"/>
            </a:endParaRPr>
          </a:p>
        </p:txBody>
      </p:sp>
      <p:sp>
        <p:nvSpPr>
          <p:cNvPr id="3" name="正方形/長方形 2"/>
          <p:cNvSpPr/>
          <p:nvPr/>
        </p:nvSpPr>
        <p:spPr>
          <a:xfrm>
            <a:off x="2286000" y="5977603"/>
            <a:ext cx="6405562" cy="830997"/>
          </a:xfrm>
          <a:prstGeom prst="rect">
            <a:avLst/>
          </a:prstGeom>
        </p:spPr>
        <p:txBody>
          <a:bodyPr wrap="square">
            <a:spAutoFit/>
          </a:bodyPr>
          <a:lstStyle/>
          <a:p>
            <a:r>
              <a:rPr lang="ja-JP" altLang="en-US" sz="2400" b="1" dirty="0" smtClean="0">
                <a:latin typeface="+mn-ea"/>
              </a:rPr>
              <a:t>　労働基準法第</a:t>
            </a:r>
            <a:r>
              <a:rPr lang="en-US" altLang="ja-JP" sz="2400" b="1" dirty="0" smtClean="0">
                <a:latin typeface="+mn-ea"/>
              </a:rPr>
              <a:t>5</a:t>
            </a:r>
            <a:r>
              <a:rPr lang="ja-JP" altLang="en-US" sz="2400" b="1" dirty="0" smtClean="0">
                <a:latin typeface="+mn-ea"/>
              </a:rPr>
              <a:t>章「</a:t>
            </a:r>
            <a:r>
              <a:rPr lang="ja-JP" altLang="en-US" sz="2400" b="1" dirty="0">
                <a:latin typeface="+mn-ea"/>
              </a:rPr>
              <a:t>安全及び衛生」</a:t>
            </a:r>
            <a:r>
              <a:rPr lang="ja-JP" altLang="en-US" sz="2400" b="1" dirty="0" smtClean="0">
                <a:latin typeface="+mn-ea"/>
              </a:rPr>
              <a:t>の危害</a:t>
            </a:r>
            <a:r>
              <a:rPr lang="ja-JP" altLang="en-US" sz="2400" b="1" dirty="0">
                <a:latin typeface="+mn-ea"/>
              </a:rPr>
              <a:t>防止規定を</a:t>
            </a:r>
            <a:r>
              <a:rPr lang="ja-JP" altLang="en-US" sz="2400" b="1" dirty="0" smtClean="0">
                <a:latin typeface="+mn-ea"/>
              </a:rPr>
              <a:t>独立させたものが労働安全衛生法だよ。</a:t>
            </a:r>
            <a:endParaRPr lang="ja-JP" altLang="en-US" sz="2400" b="1" dirty="0">
              <a:latin typeface="+mn-ea"/>
            </a:endParaRPr>
          </a:p>
        </p:txBody>
      </p:sp>
    </p:spTree>
    <p:extLst>
      <p:ext uri="{BB962C8B-B14F-4D97-AF65-F5344CB8AC3E}">
        <p14:creationId xmlns:p14="http://schemas.microsoft.com/office/powerpoint/2010/main" val="303393464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3" name="AutoShape 3"/>
          <p:cNvSpPr>
            <a:spLocks noChangeArrowheads="1"/>
          </p:cNvSpPr>
          <p:nvPr/>
        </p:nvSpPr>
        <p:spPr bwMode="auto">
          <a:xfrm>
            <a:off x="609200" y="3280514"/>
            <a:ext cx="2963637" cy="432371"/>
          </a:xfrm>
          <a:prstGeom prst="roundRect">
            <a:avLst>
              <a:gd name="adj" fmla="val 16667"/>
            </a:avLst>
          </a:prstGeom>
          <a:solidFill>
            <a:srgbClr val="99FF99"/>
          </a:solidFill>
          <a:ln w="38100">
            <a:solidFill>
              <a:srgbClr val="002060"/>
            </a:solidFill>
            <a:round/>
            <a:headEnd/>
            <a:tailEnd/>
          </a:ln>
        </p:spPr>
        <p:txBody>
          <a:bodyPr lIns="87417" tIns="45458" rIns="87417" bIns="45458" anchor="ctr">
            <a:spAutoFit/>
          </a:bodyPr>
          <a:lstStyle/>
          <a:p>
            <a:pPr algn="ctr" fontAlgn="base">
              <a:spcBef>
                <a:spcPct val="50000"/>
              </a:spcBef>
              <a:spcAft>
                <a:spcPct val="0"/>
              </a:spcAft>
              <a:defRPr/>
            </a:pPr>
            <a:r>
              <a:rPr lang="ja-JP" altLang="en-US" sz="1943" b="1" dirty="0">
                <a:solidFill>
                  <a:schemeClr val="accent4">
                    <a:lumMod val="10000"/>
                  </a:schemeClr>
                </a:solidFill>
                <a:latin typeface="Times New Roman" pitchFamily="18" charset="0"/>
              </a:rPr>
              <a:t>安全衛生管理体制の確立</a:t>
            </a:r>
          </a:p>
        </p:txBody>
      </p:sp>
      <p:sp>
        <p:nvSpPr>
          <p:cNvPr id="15364" name="AutoShape 4"/>
          <p:cNvSpPr>
            <a:spLocks noChangeArrowheads="1"/>
          </p:cNvSpPr>
          <p:nvPr/>
        </p:nvSpPr>
        <p:spPr bwMode="auto">
          <a:xfrm>
            <a:off x="574148" y="4091978"/>
            <a:ext cx="3135496" cy="440180"/>
          </a:xfrm>
          <a:prstGeom prst="roundRect">
            <a:avLst>
              <a:gd name="adj" fmla="val 16667"/>
            </a:avLst>
          </a:prstGeom>
          <a:solidFill>
            <a:srgbClr val="99FF99"/>
          </a:solidFill>
          <a:ln w="38100">
            <a:solidFill>
              <a:srgbClr val="002060"/>
            </a:solidFill>
            <a:round/>
            <a:headEnd/>
            <a:tailEnd/>
          </a:ln>
        </p:spPr>
        <p:txBody>
          <a:bodyPr wrap="none" lIns="87417" tIns="45458" rIns="87417" bIns="45458" anchor="ctr">
            <a:spAutoFit/>
          </a:bodyPr>
          <a:lstStyle/>
          <a:p>
            <a:pPr algn="ctr" fontAlgn="base">
              <a:spcBef>
                <a:spcPct val="50000"/>
              </a:spcBef>
              <a:spcAft>
                <a:spcPct val="0"/>
              </a:spcAft>
              <a:defRPr/>
            </a:pPr>
            <a:r>
              <a:rPr lang="ja-JP" altLang="en-US" sz="1943" b="1" dirty="0">
                <a:solidFill>
                  <a:schemeClr val="accent4">
                    <a:lumMod val="10000"/>
                  </a:schemeClr>
                </a:solidFill>
                <a:latin typeface="Times New Roman" pitchFamily="18" charset="0"/>
              </a:rPr>
              <a:t>危険・健康障害の防止措置</a:t>
            </a:r>
          </a:p>
        </p:txBody>
      </p:sp>
      <p:sp>
        <p:nvSpPr>
          <p:cNvPr id="15365" name="AutoShape 5"/>
          <p:cNvSpPr>
            <a:spLocks noChangeArrowheads="1"/>
          </p:cNvSpPr>
          <p:nvPr/>
        </p:nvSpPr>
        <p:spPr bwMode="auto">
          <a:xfrm>
            <a:off x="681993" y="5056847"/>
            <a:ext cx="2960553" cy="432371"/>
          </a:xfrm>
          <a:prstGeom prst="roundRect">
            <a:avLst>
              <a:gd name="adj" fmla="val 16667"/>
            </a:avLst>
          </a:prstGeom>
          <a:solidFill>
            <a:srgbClr val="99FF99"/>
          </a:solidFill>
          <a:ln w="38100">
            <a:solidFill>
              <a:srgbClr val="002060"/>
            </a:solidFill>
            <a:round/>
            <a:headEnd/>
            <a:tailEnd/>
          </a:ln>
        </p:spPr>
        <p:txBody>
          <a:bodyPr lIns="87417" tIns="45458" rIns="87417" bIns="45458" anchor="ctr">
            <a:spAutoFit/>
          </a:bodyPr>
          <a:lstStyle/>
          <a:p>
            <a:pPr algn="ctr" fontAlgn="base">
              <a:spcBef>
                <a:spcPct val="50000"/>
              </a:spcBef>
              <a:spcAft>
                <a:spcPct val="0"/>
              </a:spcAft>
              <a:defRPr/>
            </a:pPr>
            <a:r>
              <a:rPr lang="ja-JP" altLang="en-US" sz="1943" b="1" dirty="0">
                <a:solidFill>
                  <a:schemeClr val="accent4">
                    <a:lumMod val="10000"/>
                  </a:schemeClr>
                </a:solidFill>
                <a:latin typeface="Times New Roman" pitchFamily="18" charset="0"/>
              </a:rPr>
              <a:t>機械等及び有害物の規制</a:t>
            </a:r>
          </a:p>
        </p:txBody>
      </p:sp>
      <p:sp>
        <p:nvSpPr>
          <p:cNvPr id="15366" name="AutoShape 6"/>
          <p:cNvSpPr>
            <a:spLocks noChangeArrowheads="1"/>
          </p:cNvSpPr>
          <p:nvPr/>
        </p:nvSpPr>
        <p:spPr bwMode="auto">
          <a:xfrm>
            <a:off x="664653" y="5964705"/>
            <a:ext cx="2960553" cy="778790"/>
          </a:xfrm>
          <a:prstGeom prst="roundRect">
            <a:avLst>
              <a:gd name="adj" fmla="val 16667"/>
            </a:avLst>
          </a:prstGeom>
          <a:solidFill>
            <a:srgbClr val="99FF99"/>
          </a:solidFill>
          <a:ln w="38100">
            <a:solidFill>
              <a:srgbClr val="002060"/>
            </a:solidFill>
            <a:round/>
            <a:headEnd/>
            <a:tailEnd/>
          </a:ln>
        </p:spPr>
        <p:txBody>
          <a:bodyPr wrap="square" lIns="87417" tIns="45458" rIns="87417" bIns="45458" anchor="ctr">
            <a:spAutoFit/>
          </a:bodyPr>
          <a:lstStyle/>
          <a:p>
            <a:pPr algn="ctr" fontAlgn="base">
              <a:spcBef>
                <a:spcPct val="50000"/>
              </a:spcBef>
              <a:spcAft>
                <a:spcPct val="0"/>
              </a:spcAft>
              <a:defRPr/>
            </a:pPr>
            <a:r>
              <a:rPr lang="ja-JP" altLang="en-US" sz="1943" b="1" dirty="0">
                <a:solidFill>
                  <a:schemeClr val="accent4">
                    <a:lumMod val="10000"/>
                  </a:schemeClr>
                </a:solidFill>
                <a:latin typeface="Times New Roman" pitchFamily="18" charset="0"/>
              </a:rPr>
              <a:t>安全衛生教育の実施</a:t>
            </a:r>
            <a:r>
              <a:rPr lang="en-US" altLang="ja-JP" sz="1943" b="1" dirty="0">
                <a:solidFill>
                  <a:schemeClr val="accent4">
                    <a:lumMod val="10000"/>
                  </a:schemeClr>
                </a:solidFill>
                <a:latin typeface="Times New Roman" pitchFamily="18" charset="0"/>
              </a:rPr>
              <a:t/>
            </a:r>
            <a:br>
              <a:rPr lang="en-US" altLang="ja-JP" sz="1943" b="1" dirty="0">
                <a:solidFill>
                  <a:schemeClr val="accent4">
                    <a:lumMod val="10000"/>
                  </a:schemeClr>
                </a:solidFill>
                <a:latin typeface="Times New Roman" pitchFamily="18" charset="0"/>
              </a:rPr>
            </a:br>
            <a:r>
              <a:rPr lang="ja-JP" altLang="en-US" sz="1943" b="1" dirty="0">
                <a:solidFill>
                  <a:schemeClr val="accent4">
                    <a:lumMod val="10000"/>
                  </a:schemeClr>
                </a:solidFill>
                <a:latin typeface="Times New Roman" pitchFamily="18" charset="0"/>
              </a:rPr>
              <a:t>及び就業制限</a:t>
            </a:r>
          </a:p>
        </p:txBody>
      </p:sp>
      <p:sp>
        <p:nvSpPr>
          <p:cNvPr id="15367" name="AutoShape 7"/>
          <p:cNvSpPr>
            <a:spLocks noChangeArrowheads="1"/>
          </p:cNvSpPr>
          <p:nvPr/>
        </p:nvSpPr>
        <p:spPr bwMode="auto">
          <a:xfrm>
            <a:off x="5378838" y="2088409"/>
            <a:ext cx="3147407" cy="440180"/>
          </a:xfrm>
          <a:prstGeom prst="roundRect">
            <a:avLst>
              <a:gd name="adj" fmla="val 16667"/>
            </a:avLst>
          </a:prstGeom>
          <a:solidFill>
            <a:srgbClr val="99FF99"/>
          </a:solidFill>
          <a:ln w="38100">
            <a:solidFill>
              <a:srgbClr val="002060"/>
            </a:solidFill>
            <a:round/>
            <a:headEnd/>
            <a:tailEnd/>
          </a:ln>
        </p:spPr>
        <p:txBody>
          <a:bodyPr wrap="square" lIns="87417" tIns="45458" rIns="87417" bIns="45458" anchor="ctr">
            <a:spAutoFit/>
          </a:bodyPr>
          <a:lstStyle/>
          <a:p>
            <a:pPr algn="ctr" fontAlgn="base">
              <a:spcBef>
                <a:spcPct val="50000"/>
              </a:spcBef>
              <a:spcAft>
                <a:spcPct val="0"/>
              </a:spcAft>
              <a:defRPr/>
            </a:pPr>
            <a:r>
              <a:rPr lang="ja-JP" altLang="en-US" sz="1943" b="1" dirty="0">
                <a:solidFill>
                  <a:schemeClr val="accent4">
                    <a:lumMod val="10000"/>
                  </a:schemeClr>
                </a:solidFill>
                <a:latin typeface="Times New Roman" pitchFamily="18" charset="0"/>
              </a:rPr>
              <a:t>環境</a:t>
            </a:r>
            <a:r>
              <a:rPr lang="ja-JP" altLang="en-US" sz="1943" b="1" dirty="0" smtClean="0">
                <a:solidFill>
                  <a:schemeClr val="accent4">
                    <a:lumMod val="10000"/>
                  </a:schemeClr>
                </a:solidFill>
                <a:latin typeface="Times New Roman" pitchFamily="18" charset="0"/>
              </a:rPr>
              <a:t>測定</a:t>
            </a:r>
            <a:r>
              <a:rPr lang="en-US" altLang="ja-JP" sz="1943" b="1" dirty="0" smtClean="0">
                <a:solidFill>
                  <a:schemeClr val="accent4">
                    <a:lumMod val="10000"/>
                  </a:schemeClr>
                </a:solidFill>
                <a:latin typeface="Times New Roman" pitchFamily="18" charset="0"/>
              </a:rPr>
              <a:t>,</a:t>
            </a:r>
            <a:r>
              <a:rPr lang="ja-JP" altLang="en-US" sz="1943" b="1" dirty="0" smtClean="0">
                <a:solidFill>
                  <a:schemeClr val="accent4">
                    <a:lumMod val="10000"/>
                  </a:schemeClr>
                </a:solidFill>
                <a:latin typeface="Times New Roman" pitchFamily="18" charset="0"/>
              </a:rPr>
              <a:t>健康</a:t>
            </a:r>
            <a:r>
              <a:rPr lang="ja-JP" altLang="en-US" sz="1943" b="1" dirty="0">
                <a:solidFill>
                  <a:schemeClr val="accent4">
                    <a:lumMod val="10000"/>
                  </a:schemeClr>
                </a:solidFill>
                <a:latin typeface="Times New Roman" pitchFamily="18" charset="0"/>
              </a:rPr>
              <a:t>診断</a:t>
            </a:r>
          </a:p>
        </p:txBody>
      </p:sp>
      <p:sp>
        <p:nvSpPr>
          <p:cNvPr id="15368" name="AutoShape 8"/>
          <p:cNvSpPr>
            <a:spLocks noChangeArrowheads="1"/>
          </p:cNvSpPr>
          <p:nvPr/>
        </p:nvSpPr>
        <p:spPr bwMode="auto">
          <a:xfrm>
            <a:off x="5364284" y="2808526"/>
            <a:ext cx="3176526" cy="440180"/>
          </a:xfrm>
          <a:prstGeom prst="roundRect">
            <a:avLst>
              <a:gd name="adj" fmla="val 16667"/>
            </a:avLst>
          </a:prstGeom>
          <a:solidFill>
            <a:srgbClr val="99FF99"/>
          </a:solidFill>
          <a:ln w="38100">
            <a:solidFill>
              <a:srgbClr val="002060"/>
            </a:solidFill>
            <a:round/>
            <a:headEnd/>
            <a:tailEnd/>
          </a:ln>
        </p:spPr>
        <p:txBody>
          <a:bodyPr wrap="square" lIns="87417" tIns="45458" rIns="87417" bIns="45458" anchor="ctr">
            <a:spAutoFit/>
          </a:bodyPr>
          <a:lstStyle/>
          <a:p>
            <a:pPr algn="ctr" fontAlgn="base">
              <a:spcBef>
                <a:spcPct val="50000"/>
              </a:spcBef>
              <a:spcAft>
                <a:spcPct val="0"/>
              </a:spcAft>
              <a:defRPr/>
            </a:pPr>
            <a:r>
              <a:rPr lang="ja-JP" altLang="en-US" sz="1943" b="1" dirty="0">
                <a:solidFill>
                  <a:schemeClr val="accent4">
                    <a:lumMod val="10000"/>
                  </a:schemeClr>
                </a:solidFill>
                <a:latin typeface="Times New Roman" pitchFamily="18" charset="0"/>
              </a:rPr>
              <a:t>快適職場の形成促進</a:t>
            </a:r>
          </a:p>
        </p:txBody>
      </p:sp>
      <p:sp>
        <p:nvSpPr>
          <p:cNvPr id="15369" name="AutoShape 9"/>
          <p:cNvSpPr>
            <a:spLocks noChangeArrowheads="1"/>
          </p:cNvSpPr>
          <p:nvPr/>
        </p:nvSpPr>
        <p:spPr bwMode="auto">
          <a:xfrm>
            <a:off x="5364285" y="3535924"/>
            <a:ext cx="3220208" cy="440180"/>
          </a:xfrm>
          <a:prstGeom prst="roundRect">
            <a:avLst>
              <a:gd name="adj" fmla="val 16667"/>
            </a:avLst>
          </a:prstGeom>
          <a:solidFill>
            <a:srgbClr val="99FF99"/>
          </a:solidFill>
          <a:ln w="38100">
            <a:solidFill>
              <a:srgbClr val="002060"/>
            </a:solidFill>
            <a:round/>
            <a:headEnd/>
            <a:tailEnd/>
          </a:ln>
        </p:spPr>
        <p:txBody>
          <a:bodyPr wrap="square" lIns="87417" tIns="45458" rIns="87417" bIns="45458" anchor="ctr">
            <a:spAutoFit/>
          </a:bodyPr>
          <a:lstStyle/>
          <a:p>
            <a:pPr algn="ctr" fontAlgn="base">
              <a:spcBef>
                <a:spcPct val="50000"/>
              </a:spcBef>
              <a:spcAft>
                <a:spcPct val="0"/>
              </a:spcAft>
              <a:defRPr/>
            </a:pPr>
            <a:r>
              <a:rPr lang="ja-JP" altLang="en-US" sz="1943" b="1" dirty="0" smtClean="0">
                <a:solidFill>
                  <a:schemeClr val="accent4">
                    <a:lumMod val="10000"/>
                  </a:schemeClr>
                </a:solidFill>
                <a:latin typeface="Times New Roman" pitchFamily="18" charset="0"/>
              </a:rPr>
              <a:t>免許</a:t>
            </a:r>
            <a:r>
              <a:rPr lang="en-US" altLang="ja-JP" sz="1943" b="1" dirty="0" smtClean="0">
                <a:solidFill>
                  <a:schemeClr val="accent4">
                    <a:lumMod val="10000"/>
                  </a:schemeClr>
                </a:solidFill>
                <a:latin typeface="Times New Roman" pitchFamily="18" charset="0"/>
              </a:rPr>
              <a:t>,</a:t>
            </a:r>
            <a:r>
              <a:rPr lang="ja-JP" altLang="en-US" sz="1943" b="1" dirty="0" smtClean="0">
                <a:solidFill>
                  <a:schemeClr val="accent4">
                    <a:lumMod val="10000"/>
                  </a:schemeClr>
                </a:solidFill>
                <a:latin typeface="Times New Roman" pitchFamily="18" charset="0"/>
              </a:rPr>
              <a:t>技能</a:t>
            </a:r>
            <a:r>
              <a:rPr lang="ja-JP" altLang="en-US" sz="1943" b="1" dirty="0">
                <a:solidFill>
                  <a:schemeClr val="accent4">
                    <a:lumMod val="10000"/>
                  </a:schemeClr>
                </a:solidFill>
                <a:latin typeface="Times New Roman" pitchFamily="18" charset="0"/>
              </a:rPr>
              <a:t>講習の制度</a:t>
            </a:r>
          </a:p>
        </p:txBody>
      </p:sp>
      <p:sp>
        <p:nvSpPr>
          <p:cNvPr id="15370" name="AutoShape 10"/>
          <p:cNvSpPr>
            <a:spLocks noChangeArrowheads="1"/>
          </p:cNvSpPr>
          <p:nvPr/>
        </p:nvSpPr>
        <p:spPr bwMode="auto">
          <a:xfrm>
            <a:off x="5376411" y="4292920"/>
            <a:ext cx="3256607" cy="763170"/>
          </a:xfrm>
          <a:prstGeom prst="roundRect">
            <a:avLst>
              <a:gd name="adj" fmla="val 16667"/>
            </a:avLst>
          </a:prstGeom>
          <a:solidFill>
            <a:srgbClr val="99FF99"/>
          </a:solidFill>
          <a:ln w="38100">
            <a:solidFill>
              <a:srgbClr val="002060"/>
            </a:solidFill>
            <a:round/>
            <a:headEnd/>
            <a:tailEnd/>
          </a:ln>
        </p:spPr>
        <p:txBody>
          <a:bodyPr lIns="87417" tIns="45458" rIns="87417" bIns="45458" anchor="ctr">
            <a:spAutoFit/>
          </a:bodyPr>
          <a:lstStyle/>
          <a:p>
            <a:pPr algn="ctr" fontAlgn="base">
              <a:spcBef>
                <a:spcPct val="50000"/>
              </a:spcBef>
              <a:spcAft>
                <a:spcPct val="0"/>
              </a:spcAft>
              <a:defRPr/>
            </a:pPr>
            <a:r>
              <a:rPr lang="ja-JP" altLang="en-US" sz="1943" b="1" dirty="0">
                <a:solidFill>
                  <a:schemeClr val="accent4">
                    <a:lumMod val="10000"/>
                  </a:schemeClr>
                </a:solidFill>
                <a:latin typeface="Times New Roman" pitchFamily="18" charset="0"/>
              </a:rPr>
              <a:t>安全衛生改善計画</a:t>
            </a:r>
            <a:br>
              <a:rPr lang="ja-JP" altLang="en-US" sz="1943" b="1" dirty="0">
                <a:solidFill>
                  <a:schemeClr val="accent4">
                    <a:lumMod val="10000"/>
                  </a:schemeClr>
                </a:solidFill>
                <a:latin typeface="Times New Roman" pitchFamily="18" charset="0"/>
              </a:rPr>
            </a:br>
            <a:r>
              <a:rPr lang="ja-JP" altLang="en-US" sz="1943" b="1" dirty="0">
                <a:solidFill>
                  <a:schemeClr val="accent4">
                    <a:lumMod val="10000"/>
                  </a:schemeClr>
                </a:solidFill>
                <a:latin typeface="Times New Roman" pitchFamily="18" charset="0"/>
              </a:rPr>
              <a:t>労働安全衛生コンサルタント</a:t>
            </a:r>
          </a:p>
        </p:txBody>
      </p:sp>
      <p:sp>
        <p:nvSpPr>
          <p:cNvPr id="15371" name="AutoShape 11"/>
          <p:cNvSpPr>
            <a:spLocks noChangeArrowheads="1"/>
          </p:cNvSpPr>
          <p:nvPr/>
        </p:nvSpPr>
        <p:spPr bwMode="auto">
          <a:xfrm>
            <a:off x="5407964" y="5437694"/>
            <a:ext cx="3187873" cy="440180"/>
          </a:xfrm>
          <a:prstGeom prst="roundRect">
            <a:avLst>
              <a:gd name="adj" fmla="val 16667"/>
            </a:avLst>
          </a:prstGeom>
          <a:solidFill>
            <a:srgbClr val="99FF99"/>
          </a:solidFill>
          <a:ln w="38100">
            <a:solidFill>
              <a:srgbClr val="002060"/>
            </a:solidFill>
            <a:round/>
            <a:headEnd/>
            <a:tailEnd/>
          </a:ln>
        </p:spPr>
        <p:txBody>
          <a:bodyPr wrap="square" lIns="87417" tIns="45458" rIns="87417" bIns="45458" anchor="ctr">
            <a:spAutoFit/>
          </a:bodyPr>
          <a:lstStyle/>
          <a:p>
            <a:pPr algn="ctr" fontAlgn="base">
              <a:spcBef>
                <a:spcPct val="50000"/>
              </a:spcBef>
              <a:spcAft>
                <a:spcPct val="0"/>
              </a:spcAft>
              <a:defRPr/>
            </a:pPr>
            <a:r>
              <a:rPr lang="ja-JP" altLang="en-US" sz="1943" b="1" dirty="0">
                <a:solidFill>
                  <a:schemeClr val="accent4">
                    <a:lumMod val="10000"/>
                  </a:schemeClr>
                </a:solidFill>
                <a:latin typeface="Times New Roman" pitchFamily="18" charset="0"/>
              </a:rPr>
              <a:t>計画届</a:t>
            </a:r>
            <a:r>
              <a:rPr lang="ja-JP" altLang="en-US" sz="1943" b="1" dirty="0" smtClean="0">
                <a:solidFill>
                  <a:schemeClr val="accent4">
                    <a:lumMod val="10000"/>
                  </a:schemeClr>
                </a:solidFill>
                <a:latin typeface="Times New Roman" pitchFamily="18" charset="0"/>
              </a:rPr>
              <a:t>等</a:t>
            </a:r>
            <a:r>
              <a:rPr lang="en-US" altLang="ja-JP" sz="1943" b="1" dirty="0" smtClean="0">
                <a:solidFill>
                  <a:schemeClr val="accent4">
                    <a:lumMod val="10000"/>
                  </a:schemeClr>
                </a:solidFill>
                <a:latin typeface="Times New Roman" pitchFamily="18" charset="0"/>
              </a:rPr>
              <a:t>,</a:t>
            </a:r>
            <a:r>
              <a:rPr lang="ja-JP" altLang="en-US" sz="1943" b="1" dirty="0" smtClean="0">
                <a:solidFill>
                  <a:schemeClr val="accent4">
                    <a:lumMod val="10000"/>
                  </a:schemeClr>
                </a:solidFill>
                <a:latin typeface="Times New Roman" pitchFamily="18" charset="0"/>
              </a:rPr>
              <a:t>監督</a:t>
            </a:r>
            <a:r>
              <a:rPr lang="ja-JP" altLang="en-US" sz="1943" b="1" dirty="0">
                <a:solidFill>
                  <a:schemeClr val="accent4">
                    <a:lumMod val="10000"/>
                  </a:schemeClr>
                </a:solidFill>
                <a:latin typeface="Times New Roman" pitchFamily="18" charset="0"/>
              </a:rPr>
              <a:t>機関</a:t>
            </a:r>
          </a:p>
        </p:txBody>
      </p:sp>
      <p:sp>
        <p:nvSpPr>
          <p:cNvPr id="15372" name="AutoShape 12"/>
          <p:cNvSpPr>
            <a:spLocks noChangeArrowheads="1"/>
          </p:cNvSpPr>
          <p:nvPr/>
        </p:nvSpPr>
        <p:spPr bwMode="auto">
          <a:xfrm>
            <a:off x="5407964" y="6222874"/>
            <a:ext cx="3163180" cy="440180"/>
          </a:xfrm>
          <a:prstGeom prst="roundRect">
            <a:avLst>
              <a:gd name="adj" fmla="val 16667"/>
            </a:avLst>
          </a:prstGeom>
          <a:solidFill>
            <a:srgbClr val="99FF99"/>
          </a:solidFill>
          <a:ln w="38100">
            <a:solidFill>
              <a:srgbClr val="002060"/>
            </a:solidFill>
            <a:round/>
            <a:headEnd/>
            <a:tailEnd/>
          </a:ln>
        </p:spPr>
        <p:txBody>
          <a:bodyPr wrap="square" lIns="87417" tIns="45458" rIns="87417" bIns="45458" anchor="ctr">
            <a:spAutoFit/>
          </a:bodyPr>
          <a:lstStyle/>
          <a:p>
            <a:pPr algn="ctr" fontAlgn="base">
              <a:spcBef>
                <a:spcPct val="50000"/>
              </a:spcBef>
              <a:spcAft>
                <a:spcPct val="0"/>
              </a:spcAft>
              <a:defRPr/>
            </a:pPr>
            <a:r>
              <a:rPr lang="ja-JP" altLang="en-US" sz="1943" b="1" dirty="0" smtClean="0">
                <a:solidFill>
                  <a:schemeClr val="accent4">
                    <a:lumMod val="10000"/>
                  </a:schemeClr>
                </a:solidFill>
                <a:latin typeface="Times New Roman" pitchFamily="18" charset="0"/>
              </a:rPr>
              <a:t>雑則</a:t>
            </a:r>
            <a:r>
              <a:rPr lang="en-US" altLang="ja-JP" sz="1943" b="1" dirty="0" smtClean="0">
                <a:solidFill>
                  <a:schemeClr val="accent4">
                    <a:lumMod val="10000"/>
                  </a:schemeClr>
                </a:solidFill>
                <a:latin typeface="Times New Roman" pitchFamily="18" charset="0"/>
              </a:rPr>
              <a:t>,</a:t>
            </a:r>
            <a:r>
              <a:rPr lang="ja-JP" altLang="en-US" sz="1943" b="1" dirty="0" smtClean="0">
                <a:solidFill>
                  <a:schemeClr val="accent4">
                    <a:lumMod val="10000"/>
                  </a:schemeClr>
                </a:solidFill>
                <a:latin typeface="Times New Roman" pitchFamily="18" charset="0"/>
              </a:rPr>
              <a:t>罰則</a:t>
            </a:r>
            <a:endParaRPr lang="ja-JP" altLang="en-US" sz="1943" b="1" dirty="0">
              <a:solidFill>
                <a:schemeClr val="accent4">
                  <a:lumMod val="10000"/>
                </a:schemeClr>
              </a:solidFill>
              <a:latin typeface="Times New Roman" pitchFamily="18" charset="0"/>
            </a:endParaRPr>
          </a:p>
        </p:txBody>
      </p:sp>
      <p:sp>
        <p:nvSpPr>
          <p:cNvPr id="15373" name="AutoShape 13"/>
          <p:cNvSpPr>
            <a:spLocks noChangeArrowheads="1"/>
          </p:cNvSpPr>
          <p:nvPr/>
        </p:nvSpPr>
        <p:spPr bwMode="auto">
          <a:xfrm>
            <a:off x="609192" y="2433340"/>
            <a:ext cx="2962095" cy="440180"/>
          </a:xfrm>
          <a:prstGeom prst="roundRect">
            <a:avLst>
              <a:gd name="adj" fmla="val 16667"/>
            </a:avLst>
          </a:prstGeom>
          <a:solidFill>
            <a:srgbClr val="99FF99"/>
          </a:solidFill>
          <a:ln w="38100">
            <a:solidFill>
              <a:srgbClr val="002060"/>
            </a:solidFill>
            <a:round/>
            <a:headEnd/>
            <a:tailEnd/>
          </a:ln>
        </p:spPr>
        <p:txBody>
          <a:bodyPr lIns="87417" tIns="45458" rIns="87417" bIns="45458" anchor="ctr">
            <a:spAutoFit/>
          </a:bodyPr>
          <a:lstStyle/>
          <a:p>
            <a:pPr algn="ctr" fontAlgn="base">
              <a:spcBef>
                <a:spcPct val="50000"/>
              </a:spcBef>
              <a:spcAft>
                <a:spcPct val="0"/>
              </a:spcAft>
              <a:defRPr/>
            </a:pPr>
            <a:r>
              <a:rPr lang="ja-JP" altLang="en-US" sz="1943" b="1" dirty="0">
                <a:solidFill>
                  <a:schemeClr val="accent4">
                    <a:lumMod val="10000"/>
                  </a:schemeClr>
                </a:solidFill>
                <a:latin typeface="Times New Roman" pitchFamily="18" charset="0"/>
              </a:rPr>
              <a:t>事業者の責務等</a:t>
            </a:r>
          </a:p>
        </p:txBody>
      </p:sp>
      <p:sp>
        <p:nvSpPr>
          <p:cNvPr id="64526" name="Oval 14"/>
          <p:cNvSpPr>
            <a:spLocks noChangeArrowheads="1"/>
          </p:cNvSpPr>
          <p:nvPr/>
        </p:nvSpPr>
        <p:spPr bwMode="auto">
          <a:xfrm>
            <a:off x="3981620" y="2072668"/>
            <a:ext cx="1005007" cy="4810897"/>
          </a:xfrm>
          <a:prstGeom prst="ellipse">
            <a:avLst/>
          </a:prstGeom>
          <a:solidFill>
            <a:srgbClr val="FFFF00"/>
          </a:solidFill>
          <a:ln w="76200">
            <a:solidFill>
              <a:schemeClr val="tx1"/>
            </a:solidFill>
            <a:round/>
            <a:headEnd/>
            <a:tailEnd/>
          </a:ln>
        </p:spPr>
        <p:txBody>
          <a:bodyPr vert="eaVert" lIns="87417" tIns="45458" rIns="87417" bIns="45458" anchor="ctr">
            <a:spAutoFit/>
          </a:bodyPr>
          <a:lstStyle/>
          <a:p>
            <a:pPr algn="ctr" fontAlgn="base">
              <a:spcBef>
                <a:spcPct val="50000"/>
              </a:spcBef>
              <a:spcAft>
                <a:spcPct val="0"/>
              </a:spcAft>
            </a:pPr>
            <a:r>
              <a:rPr lang="ja-JP" altLang="en-US" sz="3497">
                <a:solidFill>
                  <a:srgbClr val="000000"/>
                </a:solidFill>
                <a:latin typeface="Times New Roman" pitchFamily="18" charset="0"/>
              </a:rPr>
              <a:t>労働安全衛生法</a:t>
            </a:r>
          </a:p>
        </p:txBody>
      </p:sp>
      <p:sp>
        <p:nvSpPr>
          <p:cNvPr id="64527" name="Line 15"/>
          <p:cNvSpPr>
            <a:spLocks noChangeShapeType="1"/>
          </p:cNvSpPr>
          <p:nvPr/>
        </p:nvSpPr>
        <p:spPr bwMode="auto">
          <a:xfrm flipH="1" flipV="1">
            <a:off x="3587945" y="2662350"/>
            <a:ext cx="484122" cy="207482"/>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square" lIns="87417" tIns="45458" rIns="87417" bIns="45458" anchor="ctr">
            <a:spAutoFit/>
          </a:bodyPr>
          <a:lstStyle/>
          <a:p>
            <a:pPr fontAlgn="base">
              <a:spcBef>
                <a:spcPct val="0"/>
              </a:spcBef>
              <a:spcAft>
                <a:spcPct val="0"/>
              </a:spcAft>
            </a:pPr>
            <a:endParaRPr lang="ja-JP" altLang="en-US" sz="2720">
              <a:solidFill>
                <a:srgbClr val="FFFFFF"/>
              </a:solidFill>
            </a:endParaRPr>
          </a:p>
        </p:txBody>
      </p:sp>
      <p:sp>
        <p:nvSpPr>
          <p:cNvPr id="64528" name="Line 16"/>
          <p:cNvSpPr>
            <a:spLocks noChangeShapeType="1"/>
          </p:cNvSpPr>
          <p:nvPr/>
        </p:nvSpPr>
        <p:spPr bwMode="auto">
          <a:xfrm flipH="1" flipV="1">
            <a:off x="3558831" y="3463156"/>
            <a:ext cx="439229" cy="86147"/>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square" lIns="87417" tIns="45458" rIns="87417" bIns="45458" anchor="ctr">
            <a:spAutoFit/>
          </a:bodyPr>
          <a:lstStyle/>
          <a:p>
            <a:pPr fontAlgn="base">
              <a:spcBef>
                <a:spcPct val="0"/>
              </a:spcBef>
              <a:spcAft>
                <a:spcPct val="0"/>
              </a:spcAft>
            </a:pPr>
            <a:endParaRPr lang="ja-JP" altLang="en-US" sz="2720">
              <a:solidFill>
                <a:srgbClr val="FFFFFF"/>
              </a:solidFill>
            </a:endParaRPr>
          </a:p>
        </p:txBody>
      </p:sp>
      <p:sp>
        <p:nvSpPr>
          <p:cNvPr id="64529" name="Line 17"/>
          <p:cNvSpPr>
            <a:spLocks noChangeShapeType="1"/>
          </p:cNvSpPr>
          <p:nvPr/>
        </p:nvSpPr>
        <p:spPr bwMode="auto">
          <a:xfrm flipH="1" flipV="1">
            <a:off x="3704425" y="4293090"/>
            <a:ext cx="279069" cy="12133"/>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square" lIns="87417" tIns="45458" rIns="87417" bIns="45458" anchor="ctr">
            <a:spAutoFit/>
          </a:bodyPr>
          <a:lstStyle/>
          <a:p>
            <a:pPr fontAlgn="base">
              <a:spcBef>
                <a:spcPct val="0"/>
              </a:spcBef>
              <a:spcAft>
                <a:spcPct val="0"/>
              </a:spcAft>
            </a:pPr>
            <a:endParaRPr lang="ja-JP" altLang="en-US" sz="2720">
              <a:solidFill>
                <a:srgbClr val="FFFFFF"/>
              </a:solidFill>
            </a:endParaRPr>
          </a:p>
        </p:txBody>
      </p:sp>
      <p:sp>
        <p:nvSpPr>
          <p:cNvPr id="64530" name="Line 18"/>
          <p:cNvSpPr>
            <a:spLocks noChangeShapeType="1"/>
          </p:cNvSpPr>
          <p:nvPr/>
        </p:nvSpPr>
        <p:spPr bwMode="auto">
          <a:xfrm flipH="1">
            <a:off x="3658317" y="5132715"/>
            <a:ext cx="296055" cy="148027"/>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lIns="87417" tIns="45458" rIns="87417" bIns="45458" anchor="ctr">
            <a:spAutoFit/>
          </a:bodyPr>
          <a:lstStyle/>
          <a:p>
            <a:pPr fontAlgn="base">
              <a:spcBef>
                <a:spcPct val="0"/>
              </a:spcBef>
              <a:spcAft>
                <a:spcPct val="0"/>
              </a:spcAft>
            </a:pPr>
            <a:endParaRPr lang="ja-JP" altLang="en-US" sz="2720">
              <a:solidFill>
                <a:srgbClr val="FFFFFF"/>
              </a:solidFill>
            </a:endParaRPr>
          </a:p>
        </p:txBody>
      </p:sp>
      <p:sp>
        <p:nvSpPr>
          <p:cNvPr id="64531" name="Line 19"/>
          <p:cNvSpPr>
            <a:spLocks noChangeShapeType="1"/>
          </p:cNvSpPr>
          <p:nvPr/>
        </p:nvSpPr>
        <p:spPr bwMode="auto">
          <a:xfrm flipH="1">
            <a:off x="3630411" y="6054853"/>
            <a:ext cx="467136" cy="275428"/>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square" lIns="87417" tIns="45458" rIns="87417" bIns="45458" anchor="ctr">
            <a:spAutoFit/>
          </a:bodyPr>
          <a:lstStyle/>
          <a:p>
            <a:pPr fontAlgn="base">
              <a:spcBef>
                <a:spcPct val="0"/>
              </a:spcBef>
              <a:spcAft>
                <a:spcPct val="0"/>
              </a:spcAft>
            </a:pPr>
            <a:endParaRPr lang="ja-JP" altLang="en-US" sz="2720">
              <a:solidFill>
                <a:srgbClr val="FFFFFF"/>
              </a:solidFill>
            </a:endParaRPr>
          </a:p>
        </p:txBody>
      </p:sp>
      <p:sp>
        <p:nvSpPr>
          <p:cNvPr id="64532" name="Line 20"/>
          <p:cNvSpPr>
            <a:spLocks noChangeShapeType="1"/>
          </p:cNvSpPr>
          <p:nvPr/>
        </p:nvSpPr>
        <p:spPr bwMode="auto">
          <a:xfrm flipV="1">
            <a:off x="4843753" y="2400275"/>
            <a:ext cx="447723" cy="161374"/>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square" lIns="87417" tIns="45458" rIns="87417" bIns="45458" anchor="ctr">
            <a:spAutoFit/>
          </a:bodyPr>
          <a:lstStyle/>
          <a:p>
            <a:pPr fontAlgn="base">
              <a:spcBef>
                <a:spcPct val="0"/>
              </a:spcBef>
              <a:spcAft>
                <a:spcPct val="0"/>
              </a:spcAft>
            </a:pPr>
            <a:endParaRPr lang="ja-JP" altLang="en-US" sz="2720">
              <a:solidFill>
                <a:srgbClr val="FFFFFF"/>
              </a:solidFill>
            </a:endParaRPr>
          </a:p>
        </p:txBody>
      </p:sp>
      <p:sp>
        <p:nvSpPr>
          <p:cNvPr id="64533" name="Line 21"/>
          <p:cNvSpPr>
            <a:spLocks noChangeShapeType="1"/>
          </p:cNvSpPr>
          <p:nvPr/>
        </p:nvSpPr>
        <p:spPr bwMode="auto">
          <a:xfrm flipV="1">
            <a:off x="4976013" y="3040921"/>
            <a:ext cx="359148" cy="84934"/>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square" lIns="87417" tIns="45458" rIns="87417" bIns="45458" anchor="ctr">
            <a:spAutoFit/>
          </a:bodyPr>
          <a:lstStyle/>
          <a:p>
            <a:pPr fontAlgn="base">
              <a:spcBef>
                <a:spcPct val="0"/>
              </a:spcBef>
              <a:spcAft>
                <a:spcPct val="0"/>
              </a:spcAft>
            </a:pPr>
            <a:endParaRPr lang="ja-JP" altLang="en-US" sz="2720">
              <a:solidFill>
                <a:srgbClr val="FFFFFF"/>
              </a:solidFill>
            </a:endParaRPr>
          </a:p>
        </p:txBody>
      </p:sp>
      <p:sp>
        <p:nvSpPr>
          <p:cNvPr id="64534" name="Line 22"/>
          <p:cNvSpPr>
            <a:spLocks noChangeShapeType="1"/>
          </p:cNvSpPr>
          <p:nvPr/>
        </p:nvSpPr>
        <p:spPr bwMode="auto">
          <a:xfrm flipV="1">
            <a:off x="4990574" y="3768924"/>
            <a:ext cx="359148" cy="8494"/>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square" lIns="87417" tIns="45458" rIns="87417" bIns="45458" anchor="ctr">
            <a:spAutoFit/>
          </a:bodyPr>
          <a:lstStyle/>
          <a:p>
            <a:pPr fontAlgn="base">
              <a:spcBef>
                <a:spcPct val="0"/>
              </a:spcBef>
              <a:spcAft>
                <a:spcPct val="0"/>
              </a:spcAft>
            </a:pPr>
            <a:endParaRPr lang="ja-JP" altLang="en-US" sz="2720">
              <a:solidFill>
                <a:srgbClr val="FFFFFF"/>
              </a:solidFill>
            </a:endParaRPr>
          </a:p>
        </p:txBody>
      </p:sp>
      <p:sp>
        <p:nvSpPr>
          <p:cNvPr id="64535" name="Line 23"/>
          <p:cNvSpPr>
            <a:spLocks noChangeShapeType="1"/>
          </p:cNvSpPr>
          <p:nvPr/>
        </p:nvSpPr>
        <p:spPr bwMode="auto">
          <a:xfrm>
            <a:off x="5050020" y="4445964"/>
            <a:ext cx="296055" cy="148027"/>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lIns="87417" tIns="45458" rIns="87417" bIns="45458" anchor="ctr">
            <a:spAutoFit/>
          </a:bodyPr>
          <a:lstStyle/>
          <a:p>
            <a:pPr fontAlgn="base">
              <a:spcBef>
                <a:spcPct val="0"/>
              </a:spcBef>
              <a:spcAft>
                <a:spcPct val="0"/>
              </a:spcAft>
            </a:pPr>
            <a:endParaRPr lang="ja-JP" altLang="en-US" sz="2720">
              <a:solidFill>
                <a:srgbClr val="FFFFFF"/>
              </a:solidFill>
            </a:endParaRPr>
          </a:p>
        </p:txBody>
      </p:sp>
      <p:sp>
        <p:nvSpPr>
          <p:cNvPr id="64536" name="Line 24"/>
          <p:cNvSpPr>
            <a:spLocks noChangeShapeType="1"/>
          </p:cNvSpPr>
          <p:nvPr/>
        </p:nvSpPr>
        <p:spPr bwMode="auto">
          <a:xfrm>
            <a:off x="4976008" y="5334129"/>
            <a:ext cx="370069" cy="296055"/>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lIns="87417" tIns="45458" rIns="87417" bIns="45458" anchor="ctr">
            <a:spAutoFit/>
          </a:bodyPr>
          <a:lstStyle/>
          <a:p>
            <a:pPr fontAlgn="base">
              <a:spcBef>
                <a:spcPct val="0"/>
              </a:spcBef>
              <a:spcAft>
                <a:spcPct val="0"/>
              </a:spcAft>
            </a:pPr>
            <a:endParaRPr lang="ja-JP" altLang="en-US" sz="2720">
              <a:solidFill>
                <a:srgbClr val="FFFFFF"/>
              </a:solidFill>
            </a:endParaRPr>
          </a:p>
        </p:txBody>
      </p:sp>
      <p:sp>
        <p:nvSpPr>
          <p:cNvPr id="64537" name="Line 25"/>
          <p:cNvSpPr>
            <a:spLocks noChangeShapeType="1"/>
          </p:cNvSpPr>
          <p:nvPr/>
        </p:nvSpPr>
        <p:spPr bwMode="auto">
          <a:xfrm>
            <a:off x="4901993" y="5852225"/>
            <a:ext cx="444082" cy="444082"/>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lIns="87417" tIns="45458" rIns="87417" bIns="45458" anchor="ctr">
            <a:spAutoFit/>
          </a:bodyPr>
          <a:lstStyle/>
          <a:p>
            <a:pPr fontAlgn="base">
              <a:spcBef>
                <a:spcPct val="0"/>
              </a:spcBef>
              <a:spcAft>
                <a:spcPct val="0"/>
              </a:spcAft>
            </a:pPr>
            <a:endParaRPr lang="ja-JP" altLang="en-US" sz="2720">
              <a:solidFill>
                <a:srgbClr val="FFFFFF"/>
              </a:solidFill>
            </a:endParaRPr>
          </a:p>
        </p:txBody>
      </p:sp>
      <p:sp>
        <p:nvSpPr>
          <p:cNvPr id="27" name="Rectangle 2"/>
          <p:cNvSpPr txBox="1">
            <a:spLocks noGrp="1" noRot="1" noChangeArrowheads="1"/>
          </p:cNvSpPr>
          <p:nvPr>
            <p:ph type="title"/>
          </p:nvPr>
        </p:nvSpPr>
        <p:spPr>
          <a:xfrm>
            <a:off x="720000" y="720000"/>
            <a:ext cx="7920000" cy="720000"/>
          </a:xfrm>
          <a:prstGeom prst="rect">
            <a:avLst/>
          </a:prstGeom>
          <a:solidFill>
            <a:srgbClr val="FFFFCC"/>
          </a:solidFill>
          <a:ln w="38100">
            <a:solidFill>
              <a:schemeClr val="tx1"/>
            </a:solidFill>
          </a:ln>
        </p:spPr>
        <p:txBody>
          <a:bodyPr vert="horz" lIns="88817" tIns="44408" rIns="88817" bIns="44408" rtlCol="0" anchor="ctr">
            <a:normAutofit/>
          </a:bodyPr>
          <a:lstStyle>
            <a:lvl1pPr algn="ctr" defTabSz="914400" rtl="0" eaLnBrk="1" latinLnBrk="0" hangingPunct="1">
              <a:spcBef>
                <a:spcPct val="0"/>
              </a:spcBef>
              <a:buNone/>
              <a:defRPr kumimoji="1" sz="4400" kern="1200">
                <a:solidFill>
                  <a:srgbClr val="FFFFFF"/>
                </a:solidFill>
                <a:latin typeface="+mj-lt"/>
                <a:ea typeface="+mj-ea"/>
                <a:cs typeface="+mj-cs"/>
              </a:defRPr>
            </a:lvl1pPr>
            <a:lvl2pPr eaLnBrk="1" hangingPunct="1">
              <a:defRPr kumimoji="1">
                <a:solidFill>
                  <a:schemeClr val="tx2"/>
                </a:solidFill>
              </a:defRPr>
            </a:lvl2pPr>
            <a:lvl3pPr eaLnBrk="1" hangingPunct="1">
              <a:defRPr kumimoji="1">
                <a:solidFill>
                  <a:schemeClr val="tx2"/>
                </a:solidFill>
              </a:defRPr>
            </a:lvl3pPr>
            <a:lvl4pPr eaLnBrk="1" hangingPunct="1">
              <a:defRPr kumimoji="1">
                <a:solidFill>
                  <a:schemeClr val="tx2"/>
                </a:solidFill>
              </a:defRPr>
            </a:lvl4pPr>
            <a:lvl5pPr eaLnBrk="1" hangingPunct="1">
              <a:defRPr kumimoji="1">
                <a:solidFill>
                  <a:schemeClr val="tx2"/>
                </a:solidFill>
              </a:defRPr>
            </a:lvl5pPr>
            <a:lvl6pPr eaLnBrk="1" hangingPunct="1">
              <a:defRPr kumimoji="1">
                <a:solidFill>
                  <a:schemeClr val="tx2"/>
                </a:solidFill>
              </a:defRPr>
            </a:lvl6pPr>
            <a:lvl7pPr eaLnBrk="1" hangingPunct="1">
              <a:defRPr kumimoji="1">
                <a:solidFill>
                  <a:schemeClr val="tx2"/>
                </a:solidFill>
              </a:defRPr>
            </a:lvl7pPr>
            <a:lvl8pPr eaLnBrk="1" hangingPunct="1">
              <a:defRPr kumimoji="1">
                <a:solidFill>
                  <a:schemeClr val="tx2"/>
                </a:solidFill>
              </a:defRPr>
            </a:lvl8pPr>
            <a:lvl9pPr eaLnBrk="1" hangingPunct="1">
              <a:defRPr kumimoji="1">
                <a:solidFill>
                  <a:schemeClr val="tx2"/>
                </a:solidFill>
              </a:defRPr>
            </a:lvl9pPr>
          </a:lstStyle>
          <a:p>
            <a:r>
              <a:rPr lang="ja-JP" altLang="en-US" sz="3200" b="1" dirty="0">
                <a:solidFill>
                  <a:prstClr val="black"/>
                </a:solidFill>
                <a:latin typeface="+mn-ea"/>
                <a:ea typeface="+mn-ea"/>
              </a:rPr>
              <a:t>労働安全衛生法の成り立ち</a:t>
            </a:r>
            <a:endParaRPr lang="ja-JP" altLang="en-US" sz="3200" b="1" dirty="0">
              <a:solidFill>
                <a:prstClr val="black"/>
              </a:solidFill>
            </a:endParaRPr>
          </a:p>
        </p:txBody>
      </p:sp>
    </p:spTree>
    <p:extLst>
      <p:ext uri="{BB962C8B-B14F-4D97-AF65-F5344CB8AC3E}">
        <p14:creationId xmlns:p14="http://schemas.microsoft.com/office/powerpoint/2010/main" val="51164652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2"/>
          <p:cNvSpPr txBox="1">
            <a:spLocks noGrp="1" noRot="1" noChangeArrowheads="1"/>
          </p:cNvSpPr>
          <p:nvPr>
            <p:ph type="title"/>
          </p:nvPr>
        </p:nvSpPr>
        <p:spPr>
          <a:xfrm>
            <a:off x="720000" y="720000"/>
            <a:ext cx="7920000" cy="720000"/>
          </a:xfrm>
          <a:prstGeom prst="rect">
            <a:avLst/>
          </a:prstGeom>
          <a:solidFill>
            <a:srgbClr val="FFFFCC"/>
          </a:solidFill>
          <a:ln w="38100">
            <a:solidFill>
              <a:schemeClr val="tx1"/>
            </a:solidFill>
          </a:ln>
        </p:spPr>
        <p:txBody>
          <a:bodyPr vert="horz" lIns="88817" tIns="44408" rIns="88817" bIns="44408" rtlCol="0" anchor="ctr">
            <a:normAutofit/>
          </a:bodyPr>
          <a:lstStyle>
            <a:lvl1pPr algn="ctr" defTabSz="914400" rtl="0" eaLnBrk="1" latinLnBrk="0" hangingPunct="1">
              <a:spcBef>
                <a:spcPct val="0"/>
              </a:spcBef>
              <a:buNone/>
              <a:defRPr kumimoji="1" sz="4400" kern="1200">
                <a:solidFill>
                  <a:srgbClr val="FFFFFF"/>
                </a:solidFill>
                <a:latin typeface="+mj-lt"/>
                <a:ea typeface="+mj-ea"/>
                <a:cs typeface="+mj-cs"/>
              </a:defRPr>
            </a:lvl1pPr>
            <a:lvl2pPr eaLnBrk="1" hangingPunct="1">
              <a:defRPr kumimoji="1">
                <a:solidFill>
                  <a:schemeClr val="tx2"/>
                </a:solidFill>
              </a:defRPr>
            </a:lvl2pPr>
            <a:lvl3pPr eaLnBrk="1" hangingPunct="1">
              <a:defRPr kumimoji="1">
                <a:solidFill>
                  <a:schemeClr val="tx2"/>
                </a:solidFill>
              </a:defRPr>
            </a:lvl3pPr>
            <a:lvl4pPr eaLnBrk="1" hangingPunct="1">
              <a:defRPr kumimoji="1">
                <a:solidFill>
                  <a:schemeClr val="tx2"/>
                </a:solidFill>
              </a:defRPr>
            </a:lvl4pPr>
            <a:lvl5pPr eaLnBrk="1" hangingPunct="1">
              <a:defRPr kumimoji="1">
                <a:solidFill>
                  <a:schemeClr val="tx2"/>
                </a:solidFill>
              </a:defRPr>
            </a:lvl5pPr>
            <a:lvl6pPr eaLnBrk="1" hangingPunct="1">
              <a:defRPr kumimoji="1">
                <a:solidFill>
                  <a:schemeClr val="tx2"/>
                </a:solidFill>
              </a:defRPr>
            </a:lvl6pPr>
            <a:lvl7pPr eaLnBrk="1" hangingPunct="1">
              <a:defRPr kumimoji="1">
                <a:solidFill>
                  <a:schemeClr val="tx2"/>
                </a:solidFill>
              </a:defRPr>
            </a:lvl7pPr>
            <a:lvl8pPr eaLnBrk="1" hangingPunct="1">
              <a:defRPr kumimoji="1">
                <a:solidFill>
                  <a:schemeClr val="tx2"/>
                </a:solidFill>
              </a:defRPr>
            </a:lvl8pPr>
            <a:lvl9pPr eaLnBrk="1" hangingPunct="1">
              <a:defRPr kumimoji="1">
                <a:solidFill>
                  <a:schemeClr val="tx2"/>
                </a:solidFill>
              </a:defRPr>
            </a:lvl9pPr>
          </a:lstStyle>
          <a:p>
            <a:r>
              <a:rPr lang="ja-JP" altLang="en-US" sz="3200" b="1" dirty="0">
                <a:solidFill>
                  <a:prstClr val="black"/>
                </a:solidFill>
                <a:latin typeface="+mn-ea"/>
                <a:ea typeface="+mn-ea"/>
              </a:rPr>
              <a:t>労働安全衛生法の特徴</a:t>
            </a:r>
          </a:p>
        </p:txBody>
      </p:sp>
      <p:sp>
        <p:nvSpPr>
          <p:cNvPr id="9" name="雲形吹き出し 8"/>
          <p:cNvSpPr/>
          <p:nvPr/>
        </p:nvSpPr>
        <p:spPr>
          <a:xfrm>
            <a:off x="720000" y="5882639"/>
            <a:ext cx="6480000" cy="1112521"/>
          </a:xfrm>
          <a:prstGeom prst="cloudCallout">
            <a:avLst>
              <a:gd name="adj1" fmla="val 50329"/>
              <a:gd name="adj2" fmla="val 25235"/>
            </a:avLst>
          </a:prstGeom>
        </p:spPr>
        <p:style>
          <a:lnRef idx="1">
            <a:schemeClr val="accent3"/>
          </a:lnRef>
          <a:fillRef idx="2">
            <a:schemeClr val="accent3"/>
          </a:fillRef>
          <a:effectRef idx="1">
            <a:schemeClr val="accent3"/>
          </a:effectRef>
          <a:fontRef idx="minor">
            <a:schemeClr val="dk1"/>
          </a:fontRef>
        </p:style>
        <p:txBody>
          <a:bodyPr rtlCol="0" anchor="ctr"/>
          <a:lstStyle/>
          <a:p>
            <a:pPr algn="ctr"/>
            <a:endParaRPr lang="ja-JP" altLang="en-US"/>
          </a:p>
        </p:txBody>
      </p:sp>
      <p:pic>
        <p:nvPicPr>
          <p:cNvPr id="10" name="図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242281" y="5765931"/>
            <a:ext cx="1640463" cy="1402879"/>
          </a:xfrm>
          <a:prstGeom prst="rect">
            <a:avLst/>
          </a:prstGeom>
        </p:spPr>
      </p:pic>
      <p:sp>
        <p:nvSpPr>
          <p:cNvPr id="11" name="Rectangle 2"/>
          <p:cNvSpPr txBox="1">
            <a:spLocks noChangeArrowheads="1"/>
          </p:cNvSpPr>
          <p:nvPr/>
        </p:nvSpPr>
        <p:spPr>
          <a:xfrm>
            <a:off x="487679" y="6069921"/>
            <a:ext cx="6720841" cy="940480"/>
          </a:xfrm>
          <a:prstGeom prst="rect">
            <a:avLst/>
          </a:prstGeom>
        </p:spPr>
        <p:txBody>
          <a:bodyPr vert="horz" lIns="91440" tIns="45720" rIns="91440" bIns="45720" rtlCol="0">
            <a:noAutofit/>
          </a:bodyPr>
          <a:lstStyle>
            <a:lvl1pPr marL="266456" indent="-266456" algn="l" defTabSz="888186" rtl="0" eaLnBrk="1" latinLnBrk="0" hangingPunct="1">
              <a:spcBef>
                <a:spcPct val="20000"/>
              </a:spcBef>
              <a:buClr>
                <a:schemeClr val="accent1"/>
              </a:buClr>
              <a:buSzPct val="100000"/>
              <a:buFont typeface="Symbol" pitchFamily="18" charset="2"/>
              <a:buChar char=""/>
              <a:defRPr kumimoji="1" sz="2332" kern="1200">
                <a:solidFill>
                  <a:schemeClr val="tx2"/>
                </a:solidFill>
                <a:latin typeface="+mn-lt"/>
                <a:ea typeface="+mn-ea"/>
                <a:cs typeface="+mn-cs"/>
              </a:defRPr>
            </a:lvl1pPr>
            <a:lvl2pPr marL="559743" indent="-266456" algn="l" defTabSz="888186" rtl="0" eaLnBrk="1" latinLnBrk="0" hangingPunct="1">
              <a:spcBef>
                <a:spcPct val="20000"/>
              </a:spcBef>
              <a:buClr>
                <a:schemeClr val="accent1"/>
              </a:buClr>
              <a:buSzPct val="100000"/>
              <a:buFont typeface="Symbol" pitchFamily="18" charset="2"/>
              <a:buChar char=""/>
              <a:defRPr kumimoji="1" sz="2138" kern="1200">
                <a:solidFill>
                  <a:schemeClr val="tx2"/>
                </a:solidFill>
                <a:latin typeface="+mn-lt"/>
                <a:ea typeface="+mn-ea"/>
                <a:cs typeface="+mn-cs"/>
              </a:defRPr>
            </a:lvl2pPr>
            <a:lvl3pPr marL="831134" indent="-222046" algn="l" defTabSz="888186" rtl="0" eaLnBrk="1" latinLnBrk="0" hangingPunct="1">
              <a:spcBef>
                <a:spcPct val="20000"/>
              </a:spcBef>
              <a:buClr>
                <a:schemeClr val="accent1"/>
              </a:buClr>
              <a:buSzPct val="100000"/>
              <a:buFont typeface="Symbol" pitchFamily="18" charset="2"/>
              <a:buChar char=""/>
              <a:defRPr kumimoji="1" sz="1943" kern="1200">
                <a:solidFill>
                  <a:schemeClr val="tx2"/>
                </a:solidFill>
                <a:latin typeface="+mn-lt"/>
                <a:ea typeface="+mn-ea"/>
                <a:cs typeface="+mn-cs"/>
              </a:defRPr>
            </a:lvl3pPr>
            <a:lvl4pPr marL="1110232" indent="-222046" algn="l" defTabSz="888186" rtl="0" eaLnBrk="1" latinLnBrk="0" hangingPunct="1">
              <a:spcBef>
                <a:spcPct val="20000"/>
              </a:spcBef>
              <a:buClr>
                <a:schemeClr val="accent1"/>
              </a:buClr>
              <a:buSzPct val="100000"/>
              <a:buFont typeface="Symbol" pitchFamily="18" charset="2"/>
              <a:buChar char=""/>
              <a:defRPr kumimoji="1" sz="1748" kern="1200">
                <a:solidFill>
                  <a:schemeClr val="tx2"/>
                </a:solidFill>
                <a:latin typeface="+mn-lt"/>
                <a:ea typeface="+mn-ea"/>
                <a:cs typeface="+mn-cs"/>
              </a:defRPr>
            </a:lvl4pPr>
            <a:lvl5pPr marL="1421098" indent="-222046" algn="l" defTabSz="888186" rtl="0" eaLnBrk="1" latinLnBrk="0" hangingPunct="1">
              <a:spcBef>
                <a:spcPct val="20000"/>
              </a:spcBef>
              <a:buClr>
                <a:schemeClr val="accent1"/>
              </a:buClr>
              <a:buSzPct val="100000"/>
              <a:buFont typeface="Symbol" pitchFamily="18" charset="2"/>
              <a:buChar char=""/>
              <a:defRPr kumimoji="1" sz="1554" kern="1200">
                <a:solidFill>
                  <a:schemeClr val="tx2"/>
                </a:solidFill>
                <a:latin typeface="+mn-lt"/>
                <a:ea typeface="+mn-ea"/>
                <a:cs typeface="+mn-cs"/>
              </a:defRPr>
            </a:lvl5pPr>
            <a:lvl6pPr marL="1731963" indent="-222046" algn="l" defTabSz="888186" rtl="0" eaLnBrk="1" latinLnBrk="0" hangingPunct="1">
              <a:spcBef>
                <a:spcPts val="373"/>
              </a:spcBef>
              <a:buClr>
                <a:schemeClr val="accent1"/>
              </a:buClr>
              <a:buFont typeface="Symbol" pitchFamily="18" charset="2"/>
              <a:buChar char="*"/>
              <a:defRPr kumimoji="1" sz="1359" kern="1200">
                <a:solidFill>
                  <a:schemeClr val="tx2"/>
                </a:solidFill>
                <a:latin typeface="+mn-lt"/>
                <a:ea typeface="+mn-ea"/>
                <a:cs typeface="+mn-cs"/>
              </a:defRPr>
            </a:lvl6pPr>
            <a:lvl7pPr marL="2042828" indent="-222046" algn="l" defTabSz="888186" rtl="0" eaLnBrk="1" latinLnBrk="0" hangingPunct="1">
              <a:spcBef>
                <a:spcPts val="373"/>
              </a:spcBef>
              <a:buClr>
                <a:schemeClr val="accent1"/>
              </a:buClr>
              <a:buFont typeface="Symbol" pitchFamily="18" charset="2"/>
              <a:buChar char="*"/>
              <a:defRPr kumimoji="1" sz="1359" kern="1200">
                <a:solidFill>
                  <a:schemeClr val="tx2"/>
                </a:solidFill>
                <a:latin typeface="+mn-lt"/>
                <a:ea typeface="+mn-ea"/>
                <a:cs typeface="+mn-cs"/>
              </a:defRPr>
            </a:lvl7pPr>
            <a:lvl8pPr marL="2353693" indent="-222046" algn="l" defTabSz="888186" rtl="0" eaLnBrk="1" latinLnBrk="0" hangingPunct="1">
              <a:spcBef>
                <a:spcPts val="373"/>
              </a:spcBef>
              <a:buClr>
                <a:schemeClr val="accent1"/>
              </a:buClr>
              <a:buFont typeface="Symbol" pitchFamily="18" charset="2"/>
              <a:buChar char="*"/>
              <a:defRPr kumimoji="1" sz="1359" kern="1200">
                <a:solidFill>
                  <a:schemeClr val="tx2"/>
                </a:solidFill>
                <a:latin typeface="+mn-lt"/>
                <a:ea typeface="+mn-ea"/>
                <a:cs typeface="+mn-cs"/>
              </a:defRPr>
            </a:lvl8pPr>
            <a:lvl9pPr marL="2664559" indent="-222046" algn="l" defTabSz="888186" rtl="0" eaLnBrk="1" latinLnBrk="0" hangingPunct="1">
              <a:spcBef>
                <a:spcPts val="373"/>
              </a:spcBef>
              <a:buClr>
                <a:schemeClr val="accent1"/>
              </a:buClr>
              <a:buFont typeface="Symbol" pitchFamily="18" charset="2"/>
              <a:buChar char="*"/>
              <a:defRPr kumimoji="1" sz="1359" kern="1200">
                <a:solidFill>
                  <a:schemeClr val="tx2"/>
                </a:solidFill>
                <a:latin typeface="+mn-lt"/>
                <a:ea typeface="+mn-ea"/>
                <a:cs typeface="+mn-cs"/>
              </a:defRPr>
            </a:lvl9pPr>
          </a:lstStyle>
          <a:p>
            <a:pPr>
              <a:lnSpc>
                <a:spcPct val="105000"/>
              </a:lnSpc>
              <a:buNone/>
              <a:defRPr/>
            </a:pPr>
            <a:r>
              <a:rPr lang="ja-JP" altLang="en-US" sz="2400" b="1" dirty="0" smtClean="0">
                <a:solidFill>
                  <a:schemeClr val="accent4">
                    <a:lumMod val="10000"/>
                  </a:schemeClr>
                </a:solidFill>
                <a:latin typeface="+mn-ea"/>
              </a:rPr>
              <a:t>　　危険</a:t>
            </a:r>
            <a:r>
              <a:rPr lang="ja-JP" altLang="en-US" sz="2400" b="1" dirty="0">
                <a:solidFill>
                  <a:schemeClr val="accent4">
                    <a:lumMod val="10000"/>
                  </a:schemeClr>
                </a:solidFill>
                <a:latin typeface="+mn-ea"/>
              </a:rPr>
              <a:t>防止措置及び健康障害防止措置</a:t>
            </a:r>
            <a:r>
              <a:rPr lang="ja-JP" altLang="en-US" sz="2400" b="1" dirty="0" smtClean="0">
                <a:solidFill>
                  <a:schemeClr val="accent4">
                    <a:lumMod val="10000"/>
                  </a:schemeClr>
                </a:solidFill>
                <a:latin typeface="+mn-ea"/>
              </a:rPr>
              <a:t>を最低</a:t>
            </a:r>
            <a:r>
              <a:rPr lang="ja-JP" altLang="en-US" sz="2400" b="1" dirty="0">
                <a:solidFill>
                  <a:schemeClr val="accent4">
                    <a:lumMod val="10000"/>
                  </a:schemeClr>
                </a:solidFill>
                <a:latin typeface="+mn-ea"/>
              </a:rPr>
              <a:t>基準として罰則をもって</a:t>
            </a:r>
            <a:r>
              <a:rPr lang="ja-JP" altLang="en-US" sz="2400" b="1" dirty="0" smtClean="0">
                <a:solidFill>
                  <a:schemeClr val="accent4">
                    <a:lumMod val="10000"/>
                  </a:schemeClr>
                </a:solidFill>
                <a:latin typeface="+mn-ea"/>
              </a:rPr>
              <a:t>履行を強制した法律だよ。</a:t>
            </a:r>
            <a:endParaRPr lang="ja-JP" altLang="en-US" sz="2400" b="1" dirty="0">
              <a:solidFill>
                <a:schemeClr val="accent4">
                  <a:lumMod val="10000"/>
                </a:schemeClr>
              </a:solidFill>
              <a:latin typeface="+mn-ea"/>
            </a:endParaRPr>
          </a:p>
        </p:txBody>
      </p:sp>
      <p:sp>
        <p:nvSpPr>
          <p:cNvPr id="8" name="対角する 2 つの角を切り取った四角形 7"/>
          <p:cNvSpPr/>
          <p:nvPr/>
        </p:nvSpPr>
        <p:spPr>
          <a:xfrm>
            <a:off x="720000" y="2160000"/>
            <a:ext cx="7920000" cy="3240000"/>
          </a:xfrm>
          <a:prstGeom prst="snip2Diag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endParaRPr lang="ja-JP" altLang="en-US" sz="1832"/>
          </a:p>
        </p:txBody>
      </p:sp>
      <p:sp>
        <p:nvSpPr>
          <p:cNvPr id="434178" name="Rectangle 2"/>
          <p:cNvSpPr>
            <a:spLocks noGrp="1" noChangeArrowheads="1"/>
          </p:cNvSpPr>
          <p:nvPr>
            <p:ph sz="quarter" idx="4294967295"/>
          </p:nvPr>
        </p:nvSpPr>
        <p:spPr>
          <a:xfrm>
            <a:off x="1910885" y="2785749"/>
            <a:ext cx="5611319" cy="1892931"/>
          </a:xfrm>
          <a:noFill/>
          <a:ln w="28575">
            <a:noFill/>
          </a:ln>
        </p:spPr>
        <p:txBody>
          <a:bodyPr rtlCol="0">
            <a:noAutofit/>
          </a:bodyPr>
          <a:lstStyle/>
          <a:p>
            <a:pPr marL="0" indent="0">
              <a:lnSpc>
                <a:spcPct val="200000"/>
              </a:lnSpc>
              <a:buNone/>
              <a:defRPr/>
            </a:pPr>
            <a:r>
              <a:rPr lang="ja-JP" altLang="en-US" sz="2800" b="1" dirty="0" smtClean="0">
                <a:solidFill>
                  <a:schemeClr val="accent4">
                    <a:lumMod val="10000"/>
                  </a:schemeClr>
                </a:solidFill>
                <a:latin typeface="+mn-ea"/>
              </a:rPr>
              <a:t>法の「義務主体」</a:t>
            </a:r>
            <a:r>
              <a:rPr lang="ja-JP" altLang="en-US" sz="2800" b="1" dirty="0">
                <a:solidFill>
                  <a:schemeClr val="accent4">
                    <a:lumMod val="10000"/>
                  </a:schemeClr>
                </a:solidFill>
                <a:latin typeface="+mn-ea"/>
              </a:rPr>
              <a:t>　⇒　</a:t>
            </a:r>
            <a:r>
              <a:rPr lang="ja-JP" altLang="en-US" sz="2800" b="1" dirty="0" smtClean="0">
                <a:solidFill>
                  <a:schemeClr val="accent4">
                    <a:lumMod val="10000"/>
                  </a:schemeClr>
                </a:solidFill>
                <a:latin typeface="+mn-ea"/>
              </a:rPr>
              <a:t>「事業者」</a:t>
            </a:r>
            <a:endParaRPr lang="en-US" altLang="ja-JP" sz="2800" b="1" dirty="0">
              <a:solidFill>
                <a:schemeClr val="accent4">
                  <a:lumMod val="10000"/>
                </a:schemeClr>
              </a:solidFill>
              <a:latin typeface="+mn-ea"/>
            </a:endParaRPr>
          </a:p>
          <a:p>
            <a:pPr marL="0" indent="0">
              <a:lnSpc>
                <a:spcPct val="200000"/>
              </a:lnSpc>
              <a:buNone/>
              <a:defRPr/>
            </a:pPr>
            <a:r>
              <a:rPr lang="ja-JP" altLang="en-US" sz="2800" b="1" dirty="0" smtClean="0">
                <a:solidFill>
                  <a:schemeClr val="accent4">
                    <a:lumMod val="10000"/>
                  </a:schemeClr>
                </a:solidFill>
                <a:latin typeface="+mn-ea"/>
              </a:rPr>
              <a:t>法の「保護客体」</a:t>
            </a:r>
            <a:r>
              <a:rPr lang="ja-JP" altLang="en-US" sz="2800" b="1" dirty="0">
                <a:solidFill>
                  <a:schemeClr val="accent4">
                    <a:lumMod val="10000"/>
                  </a:schemeClr>
                </a:solidFill>
                <a:latin typeface="+mn-ea"/>
              </a:rPr>
              <a:t>　⇒　</a:t>
            </a:r>
            <a:r>
              <a:rPr lang="ja-JP" altLang="en-US" sz="2800" b="1" dirty="0" smtClean="0">
                <a:solidFill>
                  <a:schemeClr val="accent4">
                    <a:lumMod val="10000"/>
                  </a:schemeClr>
                </a:solidFill>
                <a:latin typeface="+mn-ea"/>
              </a:rPr>
              <a:t>「労働者」</a:t>
            </a:r>
            <a:endParaRPr lang="ja-JP" altLang="en-US" sz="2800" b="1" dirty="0" smtClean="0">
              <a:latin typeface="+mn-ea"/>
            </a:endParaRPr>
          </a:p>
        </p:txBody>
      </p:sp>
    </p:spTree>
    <p:extLst>
      <p:ext uri="{BB962C8B-B14F-4D97-AF65-F5344CB8AC3E}">
        <p14:creationId xmlns:p14="http://schemas.microsoft.com/office/powerpoint/2010/main" val="54400418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図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242281" y="5765931"/>
            <a:ext cx="1640463" cy="1402879"/>
          </a:xfrm>
          <a:prstGeom prst="rect">
            <a:avLst/>
          </a:prstGeom>
        </p:spPr>
      </p:pic>
      <p:sp>
        <p:nvSpPr>
          <p:cNvPr id="8" name="雲形吹き出し 7"/>
          <p:cNvSpPr/>
          <p:nvPr/>
        </p:nvSpPr>
        <p:spPr>
          <a:xfrm>
            <a:off x="795074" y="5596647"/>
            <a:ext cx="6439711" cy="1361871"/>
          </a:xfrm>
          <a:prstGeom prst="cloudCallout">
            <a:avLst>
              <a:gd name="adj1" fmla="val 48533"/>
              <a:gd name="adj2" fmla="val 34301"/>
            </a:avLst>
          </a:prstGeom>
        </p:spPr>
        <p:style>
          <a:lnRef idx="1">
            <a:schemeClr val="accent3"/>
          </a:lnRef>
          <a:fillRef idx="2">
            <a:schemeClr val="accent3"/>
          </a:fillRef>
          <a:effectRef idx="1">
            <a:schemeClr val="accent3"/>
          </a:effectRef>
          <a:fontRef idx="minor">
            <a:schemeClr val="dk1"/>
          </a:fontRef>
        </p:style>
        <p:txBody>
          <a:bodyPr rtlCol="0" anchor="ctr"/>
          <a:lstStyle/>
          <a:p>
            <a:pPr algn="ctr"/>
            <a:endParaRPr lang="ja-JP" altLang="en-US"/>
          </a:p>
        </p:txBody>
      </p:sp>
      <p:sp>
        <p:nvSpPr>
          <p:cNvPr id="2" name="正方形/長方形 1"/>
          <p:cNvSpPr/>
          <p:nvPr/>
        </p:nvSpPr>
        <p:spPr>
          <a:xfrm>
            <a:off x="1086904" y="5747592"/>
            <a:ext cx="6031149" cy="892552"/>
          </a:xfrm>
          <a:prstGeom prst="rect">
            <a:avLst/>
          </a:prstGeom>
        </p:spPr>
        <p:txBody>
          <a:bodyPr wrap="square">
            <a:spAutoFit/>
          </a:bodyPr>
          <a:lstStyle/>
          <a:p>
            <a:r>
              <a:rPr lang="ja-JP" altLang="en-US" sz="2800" b="1" dirty="0">
                <a:latin typeface="+mn-ea"/>
              </a:rPr>
              <a:t>　</a:t>
            </a:r>
            <a:r>
              <a:rPr lang="ja-JP" altLang="en-US" sz="2400" b="1" dirty="0">
                <a:latin typeface="+mn-ea"/>
              </a:rPr>
              <a:t>元気で出勤した家族</a:t>
            </a:r>
            <a:r>
              <a:rPr lang="ja-JP" altLang="en-US" sz="2400" b="1" dirty="0" smtClean="0">
                <a:latin typeface="+mn-ea"/>
              </a:rPr>
              <a:t>が，「無事</a:t>
            </a:r>
            <a:r>
              <a:rPr lang="ja-JP" altLang="en-US" sz="2400" b="1" dirty="0">
                <a:latin typeface="+mn-ea"/>
              </a:rPr>
              <a:t>に帰って</a:t>
            </a:r>
            <a:r>
              <a:rPr lang="ja-JP" altLang="en-US" sz="2400" b="1" dirty="0" smtClean="0">
                <a:latin typeface="+mn-ea"/>
              </a:rPr>
              <a:t>こない」こと</a:t>
            </a:r>
            <a:r>
              <a:rPr lang="ja-JP" altLang="en-US" sz="2400" b="1" dirty="0">
                <a:latin typeface="+mn-ea"/>
              </a:rPr>
              <a:t>はあっては</a:t>
            </a:r>
            <a:r>
              <a:rPr lang="ja-JP" altLang="en-US" sz="2400" b="1" dirty="0" smtClean="0">
                <a:latin typeface="+mn-ea"/>
              </a:rPr>
              <a:t>ならないよね。</a:t>
            </a:r>
            <a:endParaRPr lang="ja-JP" altLang="en-US" sz="2400" b="1" dirty="0">
              <a:latin typeface="+mn-ea"/>
            </a:endParaRPr>
          </a:p>
        </p:txBody>
      </p:sp>
      <p:sp>
        <p:nvSpPr>
          <p:cNvPr id="9" name="Rectangle 2"/>
          <p:cNvSpPr txBox="1">
            <a:spLocks noGrp="1" noRot="1" noChangeArrowheads="1"/>
          </p:cNvSpPr>
          <p:nvPr>
            <p:ph type="title"/>
          </p:nvPr>
        </p:nvSpPr>
        <p:spPr>
          <a:xfrm>
            <a:off x="720000" y="719999"/>
            <a:ext cx="7920000" cy="720000"/>
          </a:xfrm>
          <a:prstGeom prst="rect">
            <a:avLst/>
          </a:prstGeom>
          <a:solidFill>
            <a:srgbClr val="FFFF00"/>
          </a:solidFill>
          <a:ln w="38100">
            <a:solidFill>
              <a:schemeClr val="tx1"/>
            </a:solidFill>
          </a:ln>
        </p:spPr>
        <p:txBody>
          <a:bodyPr vert="horz" lIns="88817" tIns="44408" rIns="88817" bIns="44408" rtlCol="0" anchor="ctr">
            <a:normAutofit/>
          </a:bodyPr>
          <a:lstStyle>
            <a:lvl1pPr algn="ctr" defTabSz="914400" rtl="0" eaLnBrk="1" latinLnBrk="0" hangingPunct="1">
              <a:spcBef>
                <a:spcPct val="0"/>
              </a:spcBef>
              <a:buNone/>
              <a:defRPr kumimoji="1" sz="4400" kern="1200">
                <a:solidFill>
                  <a:srgbClr val="FFFFFF"/>
                </a:solidFill>
                <a:latin typeface="+mj-lt"/>
                <a:ea typeface="+mj-ea"/>
                <a:cs typeface="+mj-cs"/>
              </a:defRPr>
            </a:lvl1pPr>
            <a:lvl2pPr eaLnBrk="1" hangingPunct="1">
              <a:defRPr kumimoji="1">
                <a:solidFill>
                  <a:schemeClr val="tx2"/>
                </a:solidFill>
              </a:defRPr>
            </a:lvl2pPr>
            <a:lvl3pPr eaLnBrk="1" hangingPunct="1">
              <a:defRPr kumimoji="1">
                <a:solidFill>
                  <a:schemeClr val="tx2"/>
                </a:solidFill>
              </a:defRPr>
            </a:lvl3pPr>
            <a:lvl4pPr eaLnBrk="1" hangingPunct="1">
              <a:defRPr kumimoji="1">
                <a:solidFill>
                  <a:schemeClr val="tx2"/>
                </a:solidFill>
              </a:defRPr>
            </a:lvl4pPr>
            <a:lvl5pPr eaLnBrk="1" hangingPunct="1">
              <a:defRPr kumimoji="1">
                <a:solidFill>
                  <a:schemeClr val="tx2"/>
                </a:solidFill>
              </a:defRPr>
            </a:lvl5pPr>
            <a:lvl6pPr eaLnBrk="1" hangingPunct="1">
              <a:defRPr kumimoji="1">
                <a:solidFill>
                  <a:schemeClr val="tx2"/>
                </a:solidFill>
              </a:defRPr>
            </a:lvl6pPr>
            <a:lvl7pPr eaLnBrk="1" hangingPunct="1">
              <a:defRPr kumimoji="1">
                <a:solidFill>
                  <a:schemeClr val="tx2"/>
                </a:solidFill>
              </a:defRPr>
            </a:lvl7pPr>
            <a:lvl8pPr eaLnBrk="1" hangingPunct="1">
              <a:defRPr kumimoji="1">
                <a:solidFill>
                  <a:schemeClr val="tx2"/>
                </a:solidFill>
              </a:defRPr>
            </a:lvl8pPr>
            <a:lvl9pPr eaLnBrk="1" hangingPunct="1">
              <a:defRPr kumimoji="1">
                <a:solidFill>
                  <a:schemeClr val="tx2"/>
                </a:solidFill>
              </a:defRPr>
            </a:lvl9pPr>
          </a:lstStyle>
          <a:p>
            <a:r>
              <a:rPr lang="ja-JP" altLang="en-US" sz="3200" b="1" dirty="0">
                <a:solidFill>
                  <a:prstClr val="black"/>
                </a:solidFill>
              </a:rPr>
              <a:t>労働安全衛生の</a:t>
            </a:r>
            <a:r>
              <a:rPr lang="ja-JP" altLang="en-US" sz="3200" b="1" dirty="0" smtClean="0">
                <a:solidFill>
                  <a:prstClr val="black"/>
                </a:solidFill>
              </a:rPr>
              <a:t>本質</a:t>
            </a:r>
            <a:endParaRPr lang="ja-JP" altLang="en-US" sz="3200" b="1" dirty="0">
              <a:solidFill>
                <a:prstClr val="black"/>
              </a:solidFill>
            </a:endParaRPr>
          </a:p>
        </p:txBody>
      </p:sp>
      <p:sp>
        <p:nvSpPr>
          <p:cNvPr id="6" name="対角する 2 つの角を切り取った四角形 5"/>
          <p:cNvSpPr/>
          <p:nvPr/>
        </p:nvSpPr>
        <p:spPr>
          <a:xfrm>
            <a:off x="720000" y="2159538"/>
            <a:ext cx="7920000" cy="3240000"/>
          </a:xfrm>
          <a:prstGeom prst="snip2Diag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endParaRPr lang="ja-JP" altLang="en-US" sz="1832"/>
          </a:p>
        </p:txBody>
      </p:sp>
      <p:sp>
        <p:nvSpPr>
          <p:cNvPr id="7" name="Rectangle 3"/>
          <p:cNvSpPr txBox="1">
            <a:spLocks noRot="1" noChangeArrowheads="1"/>
          </p:cNvSpPr>
          <p:nvPr/>
        </p:nvSpPr>
        <p:spPr>
          <a:xfrm>
            <a:off x="853440" y="2463833"/>
            <a:ext cx="7528560" cy="2836804"/>
          </a:xfrm>
          <a:prstGeom prst="rect">
            <a:avLst/>
          </a:prstGeom>
          <a:noFill/>
          <a:ln>
            <a:noFill/>
          </a:ln>
        </p:spPr>
        <p:style>
          <a:lnRef idx="1">
            <a:schemeClr val="accent5"/>
          </a:lnRef>
          <a:fillRef idx="2">
            <a:schemeClr val="accent5"/>
          </a:fillRef>
          <a:effectRef idx="1">
            <a:schemeClr val="accent5"/>
          </a:effectRef>
          <a:fontRef idx="minor">
            <a:schemeClr val="dk1"/>
          </a:fontRef>
        </p:style>
        <p:txBody>
          <a:bodyPr vert="horz" lIns="91440" tIns="45720" rIns="91440" bIns="45720" rtlCol="0">
            <a:noAutofit/>
          </a:bodyPr>
          <a:lstStyle>
            <a:lvl1pPr marL="266456" indent="-266456" algn="l" defTabSz="888186" rtl="0" eaLnBrk="1" latinLnBrk="0" hangingPunct="1">
              <a:spcBef>
                <a:spcPct val="20000"/>
              </a:spcBef>
              <a:buClr>
                <a:schemeClr val="accent1"/>
              </a:buClr>
              <a:buSzPct val="100000"/>
              <a:buFont typeface="Symbol" pitchFamily="18" charset="2"/>
              <a:buChar char=""/>
              <a:defRPr kumimoji="1" sz="2332" kern="1200">
                <a:solidFill>
                  <a:schemeClr val="tx2"/>
                </a:solidFill>
                <a:latin typeface="+mn-lt"/>
                <a:ea typeface="+mn-ea"/>
                <a:cs typeface="+mn-cs"/>
              </a:defRPr>
            </a:lvl1pPr>
            <a:lvl2pPr marL="559743" indent="-266456" algn="l" defTabSz="888186" rtl="0" eaLnBrk="1" latinLnBrk="0" hangingPunct="1">
              <a:spcBef>
                <a:spcPct val="20000"/>
              </a:spcBef>
              <a:buClr>
                <a:schemeClr val="accent1"/>
              </a:buClr>
              <a:buSzPct val="100000"/>
              <a:buFont typeface="Symbol" pitchFamily="18" charset="2"/>
              <a:buChar char=""/>
              <a:defRPr kumimoji="1" sz="2138" kern="1200">
                <a:solidFill>
                  <a:schemeClr val="tx2"/>
                </a:solidFill>
                <a:latin typeface="+mn-lt"/>
                <a:ea typeface="+mn-ea"/>
                <a:cs typeface="+mn-cs"/>
              </a:defRPr>
            </a:lvl2pPr>
            <a:lvl3pPr marL="831134" indent="-222046" algn="l" defTabSz="888186" rtl="0" eaLnBrk="1" latinLnBrk="0" hangingPunct="1">
              <a:spcBef>
                <a:spcPct val="20000"/>
              </a:spcBef>
              <a:buClr>
                <a:schemeClr val="accent1"/>
              </a:buClr>
              <a:buSzPct val="100000"/>
              <a:buFont typeface="Symbol" pitchFamily="18" charset="2"/>
              <a:buChar char=""/>
              <a:defRPr kumimoji="1" sz="1943" kern="1200">
                <a:solidFill>
                  <a:schemeClr val="tx2"/>
                </a:solidFill>
                <a:latin typeface="+mn-lt"/>
                <a:ea typeface="+mn-ea"/>
                <a:cs typeface="+mn-cs"/>
              </a:defRPr>
            </a:lvl3pPr>
            <a:lvl4pPr marL="1110232" indent="-222046" algn="l" defTabSz="888186" rtl="0" eaLnBrk="1" latinLnBrk="0" hangingPunct="1">
              <a:spcBef>
                <a:spcPct val="20000"/>
              </a:spcBef>
              <a:buClr>
                <a:schemeClr val="accent1"/>
              </a:buClr>
              <a:buSzPct val="100000"/>
              <a:buFont typeface="Symbol" pitchFamily="18" charset="2"/>
              <a:buChar char=""/>
              <a:defRPr kumimoji="1" sz="1748" kern="1200">
                <a:solidFill>
                  <a:schemeClr val="tx2"/>
                </a:solidFill>
                <a:latin typeface="+mn-lt"/>
                <a:ea typeface="+mn-ea"/>
                <a:cs typeface="+mn-cs"/>
              </a:defRPr>
            </a:lvl4pPr>
            <a:lvl5pPr marL="1421098" indent="-222046" algn="l" defTabSz="888186" rtl="0" eaLnBrk="1" latinLnBrk="0" hangingPunct="1">
              <a:spcBef>
                <a:spcPct val="20000"/>
              </a:spcBef>
              <a:buClr>
                <a:schemeClr val="accent1"/>
              </a:buClr>
              <a:buSzPct val="100000"/>
              <a:buFont typeface="Symbol" pitchFamily="18" charset="2"/>
              <a:buChar char=""/>
              <a:defRPr kumimoji="1" sz="1554" kern="1200">
                <a:solidFill>
                  <a:schemeClr val="tx2"/>
                </a:solidFill>
                <a:latin typeface="+mn-lt"/>
                <a:ea typeface="+mn-ea"/>
                <a:cs typeface="+mn-cs"/>
              </a:defRPr>
            </a:lvl5pPr>
            <a:lvl6pPr marL="1731963" indent="-222046" algn="l" defTabSz="888186" rtl="0" eaLnBrk="1" latinLnBrk="0" hangingPunct="1">
              <a:spcBef>
                <a:spcPts val="373"/>
              </a:spcBef>
              <a:buClr>
                <a:schemeClr val="accent1"/>
              </a:buClr>
              <a:buFont typeface="Symbol" pitchFamily="18" charset="2"/>
              <a:buChar char="*"/>
              <a:defRPr kumimoji="1" sz="1359" kern="1200">
                <a:solidFill>
                  <a:schemeClr val="tx2"/>
                </a:solidFill>
                <a:latin typeface="+mn-lt"/>
                <a:ea typeface="+mn-ea"/>
                <a:cs typeface="+mn-cs"/>
              </a:defRPr>
            </a:lvl6pPr>
            <a:lvl7pPr marL="2042828" indent="-222046" algn="l" defTabSz="888186" rtl="0" eaLnBrk="1" latinLnBrk="0" hangingPunct="1">
              <a:spcBef>
                <a:spcPts val="373"/>
              </a:spcBef>
              <a:buClr>
                <a:schemeClr val="accent1"/>
              </a:buClr>
              <a:buFont typeface="Symbol" pitchFamily="18" charset="2"/>
              <a:buChar char="*"/>
              <a:defRPr kumimoji="1" sz="1359" kern="1200">
                <a:solidFill>
                  <a:schemeClr val="tx2"/>
                </a:solidFill>
                <a:latin typeface="+mn-lt"/>
                <a:ea typeface="+mn-ea"/>
                <a:cs typeface="+mn-cs"/>
              </a:defRPr>
            </a:lvl7pPr>
            <a:lvl8pPr marL="2353693" indent="-222046" algn="l" defTabSz="888186" rtl="0" eaLnBrk="1" latinLnBrk="0" hangingPunct="1">
              <a:spcBef>
                <a:spcPts val="373"/>
              </a:spcBef>
              <a:buClr>
                <a:schemeClr val="accent1"/>
              </a:buClr>
              <a:buFont typeface="Symbol" pitchFamily="18" charset="2"/>
              <a:buChar char="*"/>
              <a:defRPr kumimoji="1" sz="1359" kern="1200">
                <a:solidFill>
                  <a:schemeClr val="tx2"/>
                </a:solidFill>
                <a:latin typeface="+mn-lt"/>
                <a:ea typeface="+mn-ea"/>
                <a:cs typeface="+mn-cs"/>
              </a:defRPr>
            </a:lvl8pPr>
            <a:lvl9pPr marL="2664559" indent="-222046" algn="l" defTabSz="888186" rtl="0" eaLnBrk="1" latinLnBrk="0" hangingPunct="1">
              <a:spcBef>
                <a:spcPts val="373"/>
              </a:spcBef>
              <a:buClr>
                <a:schemeClr val="accent1"/>
              </a:buClr>
              <a:buFont typeface="Symbol" pitchFamily="18" charset="2"/>
              <a:buChar char="*"/>
              <a:defRPr kumimoji="1" sz="1359" kern="1200">
                <a:solidFill>
                  <a:schemeClr val="tx2"/>
                </a:solidFill>
                <a:latin typeface="+mn-lt"/>
                <a:ea typeface="+mn-ea"/>
                <a:cs typeface="+mn-cs"/>
              </a:defRPr>
            </a:lvl9pPr>
          </a:lstStyle>
          <a:p>
            <a:pPr marL="0" indent="0">
              <a:lnSpc>
                <a:spcPct val="150000"/>
              </a:lnSpc>
              <a:buNone/>
              <a:defRPr/>
            </a:pPr>
            <a:r>
              <a:rPr lang="ja-JP" altLang="en-US" sz="2800" b="1" dirty="0" smtClean="0">
                <a:solidFill>
                  <a:schemeClr val="tx1"/>
                </a:solidFill>
                <a:latin typeface="+mn-ea"/>
              </a:rPr>
              <a:t>　生活するため</a:t>
            </a:r>
            <a:r>
              <a:rPr lang="ja-JP" altLang="en-US" sz="2800" b="1" dirty="0">
                <a:solidFill>
                  <a:schemeClr val="tx1"/>
                </a:solidFill>
                <a:latin typeface="+mn-ea"/>
              </a:rPr>
              <a:t>に働くので</a:t>
            </a:r>
            <a:r>
              <a:rPr lang="ja-JP" altLang="en-US" sz="2800" b="1" dirty="0" smtClean="0">
                <a:solidFill>
                  <a:schemeClr val="tx1"/>
                </a:solidFill>
                <a:latin typeface="+mn-ea"/>
              </a:rPr>
              <a:t>あって，働く</a:t>
            </a:r>
            <a:r>
              <a:rPr lang="ja-JP" altLang="en-US" sz="2800" b="1" dirty="0">
                <a:solidFill>
                  <a:schemeClr val="tx1"/>
                </a:solidFill>
                <a:latin typeface="+mn-ea"/>
              </a:rPr>
              <a:t>こと</a:t>
            </a:r>
            <a:r>
              <a:rPr lang="ja-JP" altLang="en-US" sz="2800" b="1" dirty="0" smtClean="0">
                <a:solidFill>
                  <a:schemeClr val="tx1"/>
                </a:solidFill>
                <a:latin typeface="+mn-ea"/>
              </a:rPr>
              <a:t>で生活に支障をきたすことは，本末</a:t>
            </a:r>
            <a:r>
              <a:rPr lang="ja-JP" altLang="en-US" sz="2800" b="1" dirty="0">
                <a:solidFill>
                  <a:schemeClr val="tx1"/>
                </a:solidFill>
                <a:latin typeface="+mn-ea"/>
              </a:rPr>
              <a:t>転倒である。</a:t>
            </a:r>
          </a:p>
          <a:p>
            <a:pPr marL="0" indent="0">
              <a:lnSpc>
                <a:spcPct val="150000"/>
              </a:lnSpc>
              <a:buNone/>
              <a:defRPr/>
            </a:pPr>
            <a:r>
              <a:rPr lang="ja-JP" altLang="en-US" sz="2800" b="1" dirty="0">
                <a:solidFill>
                  <a:schemeClr val="tx1"/>
                </a:solidFill>
                <a:latin typeface="+mn-ea"/>
              </a:rPr>
              <a:t>　働くことで怪我や病気になること</a:t>
            </a:r>
            <a:r>
              <a:rPr lang="ja-JP" altLang="en-US" sz="2800" b="1" dirty="0" smtClean="0">
                <a:solidFill>
                  <a:schemeClr val="tx1"/>
                </a:solidFill>
                <a:latin typeface="+mn-ea"/>
              </a:rPr>
              <a:t>は，本来</a:t>
            </a:r>
            <a:r>
              <a:rPr lang="ja-JP" altLang="en-US" sz="2800" b="1" dirty="0">
                <a:solidFill>
                  <a:schemeClr val="tx1"/>
                </a:solidFill>
                <a:latin typeface="+mn-ea"/>
              </a:rPr>
              <a:t>あってはならない。</a:t>
            </a:r>
          </a:p>
        </p:txBody>
      </p:sp>
    </p:spTree>
    <p:extLst>
      <p:ext uri="{BB962C8B-B14F-4D97-AF65-F5344CB8AC3E}">
        <p14:creationId xmlns:p14="http://schemas.microsoft.com/office/powerpoint/2010/main" val="58716192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2"/>
          <p:cNvSpPr txBox="1">
            <a:spLocks noGrp="1" noRot="1" noChangeArrowheads="1"/>
          </p:cNvSpPr>
          <p:nvPr>
            <p:ph type="title"/>
          </p:nvPr>
        </p:nvSpPr>
        <p:spPr>
          <a:xfrm>
            <a:off x="720000" y="720000"/>
            <a:ext cx="7920000" cy="720000"/>
          </a:xfrm>
          <a:prstGeom prst="rect">
            <a:avLst/>
          </a:prstGeom>
          <a:solidFill>
            <a:srgbClr val="FFFFCC"/>
          </a:solidFill>
          <a:ln w="38100">
            <a:solidFill>
              <a:schemeClr val="tx1"/>
            </a:solidFill>
          </a:ln>
        </p:spPr>
        <p:txBody>
          <a:bodyPr vert="horz" lIns="88817" tIns="44408" rIns="88817" bIns="44408" rtlCol="0" anchor="ctr">
            <a:normAutofit/>
          </a:bodyPr>
          <a:lstStyle>
            <a:lvl1pPr algn="ctr" defTabSz="914400" rtl="0" eaLnBrk="1" latinLnBrk="0" hangingPunct="1">
              <a:spcBef>
                <a:spcPct val="0"/>
              </a:spcBef>
              <a:buNone/>
              <a:defRPr kumimoji="1" sz="4400" kern="1200">
                <a:solidFill>
                  <a:srgbClr val="FFFFFF"/>
                </a:solidFill>
                <a:latin typeface="+mj-lt"/>
                <a:ea typeface="+mj-ea"/>
                <a:cs typeface="+mj-cs"/>
              </a:defRPr>
            </a:lvl1pPr>
            <a:lvl2pPr eaLnBrk="1" hangingPunct="1">
              <a:defRPr kumimoji="1">
                <a:solidFill>
                  <a:schemeClr val="tx2"/>
                </a:solidFill>
              </a:defRPr>
            </a:lvl2pPr>
            <a:lvl3pPr eaLnBrk="1" hangingPunct="1">
              <a:defRPr kumimoji="1">
                <a:solidFill>
                  <a:schemeClr val="tx2"/>
                </a:solidFill>
              </a:defRPr>
            </a:lvl3pPr>
            <a:lvl4pPr eaLnBrk="1" hangingPunct="1">
              <a:defRPr kumimoji="1">
                <a:solidFill>
                  <a:schemeClr val="tx2"/>
                </a:solidFill>
              </a:defRPr>
            </a:lvl4pPr>
            <a:lvl5pPr eaLnBrk="1" hangingPunct="1">
              <a:defRPr kumimoji="1">
                <a:solidFill>
                  <a:schemeClr val="tx2"/>
                </a:solidFill>
              </a:defRPr>
            </a:lvl5pPr>
            <a:lvl6pPr eaLnBrk="1" hangingPunct="1">
              <a:defRPr kumimoji="1">
                <a:solidFill>
                  <a:schemeClr val="tx2"/>
                </a:solidFill>
              </a:defRPr>
            </a:lvl6pPr>
            <a:lvl7pPr eaLnBrk="1" hangingPunct="1">
              <a:defRPr kumimoji="1">
                <a:solidFill>
                  <a:schemeClr val="tx2"/>
                </a:solidFill>
              </a:defRPr>
            </a:lvl7pPr>
            <a:lvl8pPr eaLnBrk="1" hangingPunct="1">
              <a:defRPr kumimoji="1">
                <a:solidFill>
                  <a:schemeClr val="tx2"/>
                </a:solidFill>
              </a:defRPr>
            </a:lvl8pPr>
            <a:lvl9pPr eaLnBrk="1" hangingPunct="1">
              <a:defRPr kumimoji="1">
                <a:solidFill>
                  <a:schemeClr val="tx2"/>
                </a:solidFill>
              </a:defRPr>
            </a:lvl9pPr>
          </a:lstStyle>
          <a:p>
            <a:r>
              <a:rPr lang="ja-JP" altLang="en-US" sz="3200" b="1" dirty="0" smtClean="0">
                <a:solidFill>
                  <a:prstClr val="black"/>
                </a:solidFill>
                <a:latin typeface="+mn-ea"/>
                <a:ea typeface="+mn-ea"/>
              </a:rPr>
              <a:t>労働基準監督官</a:t>
            </a:r>
            <a:endParaRPr lang="ja-JP" altLang="en-US" sz="3200" b="1" dirty="0">
              <a:solidFill>
                <a:prstClr val="black"/>
              </a:solidFill>
              <a:latin typeface="+mn-ea"/>
              <a:ea typeface="+mn-ea"/>
            </a:endParaRPr>
          </a:p>
        </p:txBody>
      </p:sp>
      <p:pic>
        <p:nvPicPr>
          <p:cNvPr id="10" name="図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470881" y="6155475"/>
            <a:ext cx="1398799" cy="1196215"/>
          </a:xfrm>
          <a:prstGeom prst="rect">
            <a:avLst/>
          </a:prstGeom>
        </p:spPr>
      </p:pic>
      <p:sp>
        <p:nvSpPr>
          <p:cNvPr id="9" name="雲形吹き出し 8"/>
          <p:cNvSpPr/>
          <p:nvPr/>
        </p:nvSpPr>
        <p:spPr>
          <a:xfrm>
            <a:off x="720000" y="5491146"/>
            <a:ext cx="7030387" cy="1541224"/>
          </a:xfrm>
          <a:prstGeom prst="cloudCallout">
            <a:avLst>
              <a:gd name="adj1" fmla="val 39846"/>
              <a:gd name="adj2" fmla="val 53774"/>
            </a:avLst>
          </a:prstGeom>
        </p:spPr>
        <p:style>
          <a:lnRef idx="1">
            <a:schemeClr val="accent3"/>
          </a:lnRef>
          <a:fillRef idx="2">
            <a:schemeClr val="accent3"/>
          </a:fillRef>
          <a:effectRef idx="1">
            <a:schemeClr val="accent3"/>
          </a:effectRef>
          <a:fontRef idx="minor">
            <a:schemeClr val="dk1"/>
          </a:fontRef>
        </p:style>
        <p:txBody>
          <a:bodyPr rtlCol="0" anchor="ctr"/>
          <a:lstStyle/>
          <a:p>
            <a:pPr algn="ctr"/>
            <a:endParaRPr lang="ja-JP" altLang="en-US"/>
          </a:p>
        </p:txBody>
      </p:sp>
      <p:sp>
        <p:nvSpPr>
          <p:cNvPr id="8" name="対角する 2 つの角を切り取った四角形 7"/>
          <p:cNvSpPr/>
          <p:nvPr/>
        </p:nvSpPr>
        <p:spPr>
          <a:xfrm>
            <a:off x="720000" y="2160000"/>
            <a:ext cx="7920000" cy="3240000"/>
          </a:xfrm>
          <a:prstGeom prst="snip2Diag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endParaRPr lang="ja-JP" altLang="en-US" sz="1832"/>
          </a:p>
        </p:txBody>
      </p:sp>
      <p:sp>
        <p:nvSpPr>
          <p:cNvPr id="434178" name="Rectangle 2"/>
          <p:cNvSpPr>
            <a:spLocks noGrp="1" noChangeArrowheads="1"/>
          </p:cNvSpPr>
          <p:nvPr>
            <p:ph sz="quarter" idx="4294967295"/>
          </p:nvPr>
        </p:nvSpPr>
        <p:spPr>
          <a:xfrm>
            <a:off x="748145" y="2378827"/>
            <a:ext cx="7716982" cy="2757054"/>
          </a:xfrm>
        </p:spPr>
        <p:txBody>
          <a:bodyPr rtlCol="0">
            <a:normAutofit/>
          </a:bodyPr>
          <a:lstStyle/>
          <a:p>
            <a:pPr>
              <a:lnSpc>
                <a:spcPts val="4000"/>
              </a:lnSpc>
              <a:buNone/>
              <a:defRPr/>
            </a:pPr>
            <a:r>
              <a:rPr lang="ja-JP" altLang="en-US" sz="2800" dirty="0">
                <a:solidFill>
                  <a:schemeClr val="accent4">
                    <a:lumMod val="10000"/>
                  </a:schemeClr>
                </a:solidFill>
                <a:latin typeface="+mn-ea"/>
              </a:rPr>
              <a:t>　</a:t>
            </a:r>
            <a:r>
              <a:rPr lang="ja-JP" altLang="en-US" sz="2800" b="1" dirty="0">
                <a:solidFill>
                  <a:schemeClr val="accent4">
                    <a:lumMod val="10000"/>
                  </a:schemeClr>
                </a:solidFill>
                <a:latin typeface="+mn-ea"/>
              </a:rPr>
              <a:t>　</a:t>
            </a:r>
            <a:r>
              <a:rPr lang="ja-JP" altLang="en-US" sz="2800" b="1" dirty="0" smtClean="0">
                <a:solidFill>
                  <a:schemeClr val="accent4">
                    <a:lumMod val="10000"/>
                  </a:schemeClr>
                </a:solidFill>
                <a:latin typeface="+mn-ea"/>
              </a:rPr>
              <a:t>労働基準監督官は，立入調査権，帳簿</a:t>
            </a:r>
            <a:r>
              <a:rPr lang="ja-JP" altLang="en-US" sz="2800" b="1" dirty="0">
                <a:solidFill>
                  <a:schemeClr val="accent4">
                    <a:lumMod val="10000"/>
                  </a:schemeClr>
                </a:solidFill>
                <a:latin typeface="+mn-ea"/>
              </a:rPr>
              <a:t>や書類の提出</a:t>
            </a:r>
            <a:r>
              <a:rPr lang="ja-JP" altLang="en-US" sz="2800" b="1" dirty="0" smtClean="0">
                <a:solidFill>
                  <a:schemeClr val="accent4">
                    <a:lumMod val="10000"/>
                  </a:schemeClr>
                </a:solidFill>
                <a:latin typeface="+mn-ea"/>
              </a:rPr>
              <a:t>要求権，尋問</a:t>
            </a:r>
            <a:r>
              <a:rPr lang="ja-JP" altLang="en-US" sz="2800" b="1" dirty="0">
                <a:solidFill>
                  <a:schemeClr val="accent4">
                    <a:lumMod val="10000"/>
                  </a:schemeClr>
                </a:solidFill>
                <a:latin typeface="+mn-ea"/>
              </a:rPr>
              <a:t>や報告などの</a:t>
            </a:r>
            <a:r>
              <a:rPr lang="ja-JP" altLang="en-US" sz="2800" b="1" dirty="0" smtClean="0">
                <a:solidFill>
                  <a:schemeClr val="accent4">
                    <a:lumMod val="10000"/>
                  </a:schemeClr>
                </a:solidFill>
                <a:latin typeface="+mn-ea"/>
              </a:rPr>
              <a:t>命令権，機械</a:t>
            </a:r>
            <a:r>
              <a:rPr lang="ja-JP" altLang="en-US" sz="2800" b="1" dirty="0">
                <a:solidFill>
                  <a:schemeClr val="accent4">
                    <a:lumMod val="10000"/>
                  </a:schemeClr>
                </a:solidFill>
                <a:latin typeface="+mn-ea"/>
              </a:rPr>
              <a:t>等の使用を停止する即時処</a:t>
            </a:r>
            <a:r>
              <a:rPr lang="ja-JP" altLang="en-US" sz="2800" b="1" dirty="0" smtClean="0">
                <a:solidFill>
                  <a:schemeClr val="accent4">
                    <a:lumMod val="10000"/>
                  </a:schemeClr>
                </a:solidFill>
                <a:latin typeface="+mn-ea"/>
              </a:rPr>
              <a:t>分権，法</a:t>
            </a:r>
            <a:r>
              <a:rPr lang="ja-JP" altLang="en-US" sz="2800" b="1" dirty="0">
                <a:solidFill>
                  <a:schemeClr val="accent4">
                    <a:lumMod val="10000"/>
                  </a:schemeClr>
                </a:solidFill>
                <a:latin typeface="+mn-ea"/>
              </a:rPr>
              <a:t>違反に対する司法警察権（</a:t>
            </a:r>
            <a:r>
              <a:rPr lang="ja-JP" altLang="en-US" sz="2800" b="1" dirty="0" smtClean="0">
                <a:solidFill>
                  <a:schemeClr val="accent4">
                    <a:lumMod val="10000"/>
                  </a:schemeClr>
                </a:solidFill>
                <a:latin typeface="+mn-ea"/>
              </a:rPr>
              <a:t>逮捕権，捜査権</a:t>
            </a:r>
            <a:r>
              <a:rPr lang="ja-JP" altLang="en-US" sz="2800" b="1" dirty="0">
                <a:solidFill>
                  <a:schemeClr val="accent4">
                    <a:lumMod val="10000"/>
                  </a:schemeClr>
                </a:solidFill>
                <a:latin typeface="+mn-ea"/>
              </a:rPr>
              <a:t>など）</a:t>
            </a:r>
            <a:r>
              <a:rPr lang="ja-JP" altLang="en-US" sz="2800" b="1" dirty="0" smtClean="0">
                <a:solidFill>
                  <a:schemeClr val="accent4">
                    <a:lumMod val="10000"/>
                  </a:schemeClr>
                </a:solidFill>
                <a:latin typeface="+mn-ea"/>
              </a:rPr>
              <a:t>などの権限がある</a:t>
            </a:r>
            <a:r>
              <a:rPr lang="ja-JP" altLang="en-US" sz="2800" b="1" dirty="0">
                <a:solidFill>
                  <a:schemeClr val="accent4">
                    <a:lumMod val="10000"/>
                  </a:schemeClr>
                </a:solidFill>
                <a:latin typeface="+mn-ea"/>
              </a:rPr>
              <a:t>。</a:t>
            </a:r>
          </a:p>
        </p:txBody>
      </p:sp>
      <p:sp>
        <p:nvSpPr>
          <p:cNvPr id="2" name="正方形/長方形 1"/>
          <p:cNvSpPr/>
          <p:nvPr/>
        </p:nvSpPr>
        <p:spPr>
          <a:xfrm>
            <a:off x="1083538" y="5863034"/>
            <a:ext cx="6619330" cy="830997"/>
          </a:xfrm>
          <a:prstGeom prst="rect">
            <a:avLst/>
          </a:prstGeom>
        </p:spPr>
        <p:txBody>
          <a:bodyPr wrap="square">
            <a:spAutoFit/>
          </a:bodyPr>
          <a:lstStyle/>
          <a:p>
            <a:r>
              <a:rPr lang="ja-JP" altLang="en-US" sz="2400" b="1" dirty="0" smtClean="0">
                <a:latin typeface="+mn-ea"/>
              </a:rPr>
              <a:t>　労働</a:t>
            </a:r>
            <a:r>
              <a:rPr lang="ja-JP" altLang="en-US" sz="2400" b="1" dirty="0">
                <a:latin typeface="+mn-ea"/>
              </a:rPr>
              <a:t>基準監督官約</a:t>
            </a:r>
            <a:r>
              <a:rPr lang="en-US" altLang="ja-JP" sz="2400" b="1" dirty="0" smtClean="0">
                <a:latin typeface="+mn-ea"/>
              </a:rPr>
              <a:t>3,000</a:t>
            </a:r>
            <a:r>
              <a:rPr lang="ja-JP" altLang="en-US" sz="2400" b="1" dirty="0">
                <a:latin typeface="+mn-ea"/>
              </a:rPr>
              <a:t>人</a:t>
            </a:r>
            <a:r>
              <a:rPr lang="ja-JP" altLang="en-US" sz="2400" b="1" dirty="0" smtClean="0">
                <a:latin typeface="+mn-ea"/>
              </a:rPr>
              <a:t>で，約</a:t>
            </a:r>
            <a:r>
              <a:rPr lang="en-US" altLang="ja-JP" sz="2400" b="1" dirty="0">
                <a:latin typeface="+mn-ea"/>
              </a:rPr>
              <a:t>430</a:t>
            </a:r>
            <a:r>
              <a:rPr lang="ja-JP" altLang="en-US" sz="2400" b="1" dirty="0">
                <a:latin typeface="+mn-ea"/>
              </a:rPr>
              <a:t>万の</a:t>
            </a:r>
            <a:r>
              <a:rPr lang="ja-JP" altLang="en-US" sz="2400" b="1" dirty="0" smtClean="0">
                <a:latin typeface="+mn-ea"/>
              </a:rPr>
              <a:t>事業場に働く約</a:t>
            </a:r>
            <a:r>
              <a:rPr lang="en-US" altLang="ja-JP" sz="2400" b="1" dirty="0" smtClean="0">
                <a:latin typeface="+mn-ea"/>
              </a:rPr>
              <a:t>5,200</a:t>
            </a:r>
            <a:r>
              <a:rPr lang="ja-JP" altLang="en-US" sz="2400" b="1" dirty="0" smtClean="0">
                <a:latin typeface="+mn-ea"/>
              </a:rPr>
              <a:t>万人の労働者を守っているんだ。</a:t>
            </a:r>
            <a:endParaRPr lang="ja-JP" altLang="en-US" b="1" dirty="0"/>
          </a:p>
        </p:txBody>
      </p:sp>
    </p:spTree>
    <p:extLst>
      <p:ext uri="{BB962C8B-B14F-4D97-AF65-F5344CB8AC3E}">
        <p14:creationId xmlns:p14="http://schemas.microsoft.com/office/powerpoint/2010/main" val="199211078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対角する 2 つの角を切り取った四角形 3"/>
          <p:cNvSpPr/>
          <p:nvPr/>
        </p:nvSpPr>
        <p:spPr>
          <a:xfrm>
            <a:off x="720000" y="2160000"/>
            <a:ext cx="7920000" cy="3240000"/>
          </a:xfrm>
          <a:prstGeom prst="snip2Diag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endParaRPr lang="ja-JP" altLang="en-US" sz="1832"/>
          </a:p>
        </p:txBody>
      </p:sp>
      <p:sp>
        <p:nvSpPr>
          <p:cNvPr id="8" name="Rectangle 2"/>
          <p:cNvSpPr txBox="1">
            <a:spLocks noGrp="1" noRot="1" noChangeArrowheads="1"/>
          </p:cNvSpPr>
          <p:nvPr>
            <p:ph type="title"/>
          </p:nvPr>
        </p:nvSpPr>
        <p:spPr>
          <a:xfrm>
            <a:off x="720000" y="720000"/>
            <a:ext cx="7920000" cy="720000"/>
          </a:xfrm>
          <a:prstGeom prst="rect">
            <a:avLst/>
          </a:prstGeom>
          <a:solidFill>
            <a:srgbClr val="FFFFCC"/>
          </a:solidFill>
          <a:ln w="38100">
            <a:solidFill>
              <a:schemeClr val="tx1"/>
            </a:solidFill>
          </a:ln>
        </p:spPr>
        <p:txBody>
          <a:bodyPr vert="horz" lIns="88817" tIns="44408" rIns="88817" bIns="44408" rtlCol="0" anchor="ctr">
            <a:normAutofit/>
          </a:bodyPr>
          <a:lstStyle>
            <a:lvl1pPr algn="ctr" defTabSz="914400" rtl="0" eaLnBrk="1" latinLnBrk="0" hangingPunct="1">
              <a:spcBef>
                <a:spcPct val="0"/>
              </a:spcBef>
              <a:buNone/>
              <a:defRPr kumimoji="1" sz="4400" kern="1200">
                <a:solidFill>
                  <a:srgbClr val="FFFFFF"/>
                </a:solidFill>
                <a:latin typeface="+mj-lt"/>
                <a:ea typeface="+mj-ea"/>
                <a:cs typeface="+mj-cs"/>
              </a:defRPr>
            </a:lvl1pPr>
            <a:lvl2pPr eaLnBrk="1" hangingPunct="1">
              <a:defRPr kumimoji="1">
                <a:solidFill>
                  <a:schemeClr val="tx2"/>
                </a:solidFill>
              </a:defRPr>
            </a:lvl2pPr>
            <a:lvl3pPr eaLnBrk="1" hangingPunct="1">
              <a:defRPr kumimoji="1">
                <a:solidFill>
                  <a:schemeClr val="tx2"/>
                </a:solidFill>
              </a:defRPr>
            </a:lvl3pPr>
            <a:lvl4pPr eaLnBrk="1" hangingPunct="1">
              <a:defRPr kumimoji="1">
                <a:solidFill>
                  <a:schemeClr val="tx2"/>
                </a:solidFill>
              </a:defRPr>
            </a:lvl4pPr>
            <a:lvl5pPr eaLnBrk="1" hangingPunct="1">
              <a:defRPr kumimoji="1">
                <a:solidFill>
                  <a:schemeClr val="tx2"/>
                </a:solidFill>
              </a:defRPr>
            </a:lvl5pPr>
            <a:lvl6pPr eaLnBrk="1" hangingPunct="1">
              <a:defRPr kumimoji="1">
                <a:solidFill>
                  <a:schemeClr val="tx2"/>
                </a:solidFill>
              </a:defRPr>
            </a:lvl6pPr>
            <a:lvl7pPr eaLnBrk="1" hangingPunct="1">
              <a:defRPr kumimoji="1">
                <a:solidFill>
                  <a:schemeClr val="tx2"/>
                </a:solidFill>
              </a:defRPr>
            </a:lvl7pPr>
            <a:lvl8pPr eaLnBrk="1" hangingPunct="1">
              <a:defRPr kumimoji="1">
                <a:solidFill>
                  <a:schemeClr val="tx2"/>
                </a:solidFill>
              </a:defRPr>
            </a:lvl8pPr>
            <a:lvl9pPr eaLnBrk="1" hangingPunct="1">
              <a:defRPr kumimoji="1">
                <a:solidFill>
                  <a:schemeClr val="tx2"/>
                </a:solidFill>
              </a:defRPr>
            </a:lvl9pPr>
          </a:lstStyle>
          <a:p>
            <a:r>
              <a:rPr lang="ja-JP" altLang="en-US" sz="3200" b="1" dirty="0">
                <a:solidFill>
                  <a:prstClr val="black"/>
                </a:solidFill>
                <a:latin typeface="+mn-ea"/>
                <a:ea typeface="+mn-ea"/>
              </a:rPr>
              <a:t>法令等の目的を知る</a:t>
            </a:r>
          </a:p>
        </p:txBody>
      </p:sp>
      <p:sp>
        <p:nvSpPr>
          <p:cNvPr id="11" name="雲形吹き出し 10"/>
          <p:cNvSpPr/>
          <p:nvPr/>
        </p:nvSpPr>
        <p:spPr>
          <a:xfrm>
            <a:off x="799190" y="5690896"/>
            <a:ext cx="6197600" cy="1045030"/>
          </a:xfrm>
          <a:prstGeom prst="cloudCallout">
            <a:avLst>
              <a:gd name="adj1" fmla="val 55588"/>
              <a:gd name="adj2" fmla="val 16220"/>
            </a:avLst>
          </a:prstGeom>
        </p:spPr>
        <p:style>
          <a:lnRef idx="1">
            <a:schemeClr val="accent3"/>
          </a:lnRef>
          <a:fillRef idx="2">
            <a:schemeClr val="accent3"/>
          </a:fillRef>
          <a:effectRef idx="1">
            <a:schemeClr val="accent3"/>
          </a:effectRef>
          <a:fontRef idx="minor">
            <a:schemeClr val="dk1"/>
          </a:fontRef>
        </p:style>
        <p:txBody>
          <a:bodyPr rtlCol="0" anchor="ctr"/>
          <a:lstStyle/>
          <a:p>
            <a:pPr algn="ctr"/>
            <a:endParaRPr lang="ja-JP" altLang="en-US"/>
          </a:p>
        </p:txBody>
      </p:sp>
      <p:pic>
        <p:nvPicPr>
          <p:cNvPr id="12" name="図 1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242281" y="5765931"/>
            <a:ext cx="1640463" cy="1402879"/>
          </a:xfrm>
          <a:prstGeom prst="rect">
            <a:avLst/>
          </a:prstGeom>
        </p:spPr>
      </p:pic>
      <p:sp>
        <p:nvSpPr>
          <p:cNvPr id="13" name="正方形/長方形 12"/>
          <p:cNvSpPr/>
          <p:nvPr/>
        </p:nvSpPr>
        <p:spPr>
          <a:xfrm>
            <a:off x="943143" y="2939981"/>
            <a:ext cx="7224236" cy="1600438"/>
          </a:xfrm>
          <a:prstGeom prst="rect">
            <a:avLst/>
          </a:prstGeom>
        </p:spPr>
        <p:txBody>
          <a:bodyPr wrap="square">
            <a:spAutoFit/>
          </a:bodyPr>
          <a:lstStyle/>
          <a:p>
            <a:pPr algn="ctr">
              <a:lnSpc>
                <a:spcPct val="150000"/>
              </a:lnSpc>
            </a:pPr>
            <a:r>
              <a:rPr lang="ja-JP" altLang="en-US" sz="2800" b="1" dirty="0" smtClean="0">
                <a:latin typeface="+mn-ea"/>
              </a:rPr>
              <a:t>「</a:t>
            </a:r>
            <a:r>
              <a:rPr lang="ja-JP" altLang="en-US" sz="2800" b="1" dirty="0">
                <a:latin typeface="+mn-ea"/>
              </a:rPr>
              <a:t>労働者の安全と健康を守る」</a:t>
            </a:r>
            <a:endParaRPr lang="en-US" altLang="ja-JP" sz="2800" b="1" dirty="0">
              <a:latin typeface="+mn-ea"/>
            </a:endParaRPr>
          </a:p>
          <a:p>
            <a:pPr algn="ctr">
              <a:lnSpc>
                <a:spcPct val="200000"/>
              </a:lnSpc>
            </a:pPr>
            <a:r>
              <a:rPr lang="ja-JP" altLang="en-US" sz="2800" b="1" dirty="0">
                <a:latin typeface="+mn-ea"/>
              </a:rPr>
              <a:t>「職場環境をより快適に形成する</a:t>
            </a:r>
            <a:r>
              <a:rPr lang="ja-JP" altLang="en-US" sz="2800" b="1" dirty="0" smtClean="0">
                <a:latin typeface="+mn-ea"/>
              </a:rPr>
              <a:t>」</a:t>
            </a:r>
            <a:endParaRPr lang="en-US" altLang="ja-JP" sz="2800" b="1" dirty="0">
              <a:latin typeface="+mn-ea"/>
            </a:endParaRPr>
          </a:p>
        </p:txBody>
      </p:sp>
      <p:sp>
        <p:nvSpPr>
          <p:cNvPr id="2" name="正方形/長方形 1"/>
          <p:cNvSpPr/>
          <p:nvPr/>
        </p:nvSpPr>
        <p:spPr>
          <a:xfrm>
            <a:off x="1231571" y="5940560"/>
            <a:ext cx="5921829" cy="510909"/>
          </a:xfrm>
          <a:prstGeom prst="rect">
            <a:avLst/>
          </a:prstGeom>
        </p:spPr>
        <p:txBody>
          <a:bodyPr wrap="square">
            <a:spAutoFit/>
          </a:bodyPr>
          <a:lstStyle/>
          <a:p>
            <a:pPr algn="ctr"/>
            <a:r>
              <a:rPr lang="ja-JP" altLang="en-US" sz="2400" b="1" dirty="0" smtClean="0">
                <a:latin typeface="+mn-ea"/>
              </a:rPr>
              <a:t>この「目的」を</a:t>
            </a:r>
            <a:r>
              <a:rPr lang="ja-JP" altLang="en-US" sz="2400" b="1" dirty="0">
                <a:latin typeface="+mn-ea"/>
              </a:rPr>
              <a:t>実現することが求められる！</a:t>
            </a:r>
            <a:r>
              <a:rPr lang="ja-JP" altLang="en-US" sz="2720" dirty="0">
                <a:latin typeface="+mn-ea"/>
              </a:rPr>
              <a:t>　</a:t>
            </a:r>
          </a:p>
        </p:txBody>
      </p:sp>
    </p:spTree>
    <p:extLst>
      <p:ext uri="{BB962C8B-B14F-4D97-AF65-F5344CB8AC3E}">
        <p14:creationId xmlns:p14="http://schemas.microsoft.com/office/powerpoint/2010/main" val="48832258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2" name="対角する 2 つの角を切り取った四角形 11"/>
          <p:cNvSpPr/>
          <p:nvPr/>
        </p:nvSpPr>
        <p:spPr>
          <a:xfrm>
            <a:off x="720000" y="2160000"/>
            <a:ext cx="7920000" cy="3240000"/>
          </a:xfrm>
          <a:prstGeom prst="snip2Diag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lnSpc>
                <a:spcPct val="150000"/>
              </a:lnSpc>
            </a:pPr>
            <a:endParaRPr lang="ja-JP" altLang="en-US" sz="1832" dirty="0"/>
          </a:p>
        </p:txBody>
      </p:sp>
      <p:sp>
        <p:nvSpPr>
          <p:cNvPr id="8" name="Rectangle 2"/>
          <p:cNvSpPr txBox="1">
            <a:spLocks noGrp="1" noRot="1" noChangeArrowheads="1"/>
          </p:cNvSpPr>
          <p:nvPr>
            <p:ph type="title"/>
          </p:nvPr>
        </p:nvSpPr>
        <p:spPr>
          <a:xfrm>
            <a:off x="720000" y="720000"/>
            <a:ext cx="7920000" cy="720000"/>
          </a:xfrm>
          <a:prstGeom prst="rect">
            <a:avLst/>
          </a:prstGeom>
          <a:solidFill>
            <a:srgbClr val="FFFFCC"/>
          </a:solidFill>
          <a:ln w="38100">
            <a:solidFill>
              <a:schemeClr val="tx1"/>
            </a:solidFill>
          </a:ln>
        </p:spPr>
        <p:txBody>
          <a:bodyPr vert="horz" lIns="88817" tIns="44408" rIns="88817" bIns="44408" rtlCol="0" anchor="ctr">
            <a:normAutofit/>
          </a:bodyPr>
          <a:lstStyle>
            <a:lvl1pPr algn="ctr" defTabSz="914400" rtl="0" eaLnBrk="1" latinLnBrk="0" hangingPunct="1">
              <a:spcBef>
                <a:spcPct val="0"/>
              </a:spcBef>
              <a:buNone/>
              <a:defRPr kumimoji="1" sz="4400" kern="1200">
                <a:solidFill>
                  <a:srgbClr val="FFFFFF"/>
                </a:solidFill>
                <a:latin typeface="+mj-lt"/>
                <a:ea typeface="+mj-ea"/>
                <a:cs typeface="+mj-cs"/>
              </a:defRPr>
            </a:lvl1pPr>
            <a:lvl2pPr eaLnBrk="1" hangingPunct="1">
              <a:defRPr kumimoji="1">
                <a:solidFill>
                  <a:schemeClr val="tx2"/>
                </a:solidFill>
              </a:defRPr>
            </a:lvl2pPr>
            <a:lvl3pPr eaLnBrk="1" hangingPunct="1">
              <a:defRPr kumimoji="1">
                <a:solidFill>
                  <a:schemeClr val="tx2"/>
                </a:solidFill>
              </a:defRPr>
            </a:lvl3pPr>
            <a:lvl4pPr eaLnBrk="1" hangingPunct="1">
              <a:defRPr kumimoji="1">
                <a:solidFill>
                  <a:schemeClr val="tx2"/>
                </a:solidFill>
              </a:defRPr>
            </a:lvl4pPr>
            <a:lvl5pPr eaLnBrk="1" hangingPunct="1">
              <a:defRPr kumimoji="1">
                <a:solidFill>
                  <a:schemeClr val="tx2"/>
                </a:solidFill>
              </a:defRPr>
            </a:lvl5pPr>
            <a:lvl6pPr eaLnBrk="1" hangingPunct="1">
              <a:defRPr kumimoji="1">
                <a:solidFill>
                  <a:schemeClr val="tx2"/>
                </a:solidFill>
              </a:defRPr>
            </a:lvl6pPr>
            <a:lvl7pPr eaLnBrk="1" hangingPunct="1">
              <a:defRPr kumimoji="1">
                <a:solidFill>
                  <a:schemeClr val="tx2"/>
                </a:solidFill>
              </a:defRPr>
            </a:lvl7pPr>
            <a:lvl8pPr eaLnBrk="1" hangingPunct="1">
              <a:defRPr kumimoji="1">
                <a:solidFill>
                  <a:schemeClr val="tx2"/>
                </a:solidFill>
              </a:defRPr>
            </a:lvl8pPr>
            <a:lvl9pPr eaLnBrk="1" hangingPunct="1">
              <a:defRPr kumimoji="1">
                <a:solidFill>
                  <a:schemeClr val="tx2"/>
                </a:solidFill>
              </a:defRPr>
            </a:lvl9pPr>
          </a:lstStyle>
          <a:p>
            <a:r>
              <a:rPr lang="ja-JP" altLang="en-US" sz="3200" b="1" dirty="0">
                <a:solidFill>
                  <a:prstClr val="black"/>
                </a:solidFill>
                <a:latin typeface="+mn-ea"/>
                <a:ea typeface="+mn-ea"/>
              </a:rPr>
              <a:t>法令遵守のポイント</a:t>
            </a:r>
          </a:p>
        </p:txBody>
      </p:sp>
      <p:sp>
        <p:nvSpPr>
          <p:cNvPr id="10" name="雲形吹き出し 9"/>
          <p:cNvSpPr/>
          <p:nvPr/>
        </p:nvSpPr>
        <p:spPr>
          <a:xfrm>
            <a:off x="720000" y="5800725"/>
            <a:ext cx="6415314" cy="1049780"/>
          </a:xfrm>
          <a:prstGeom prst="cloudCallout">
            <a:avLst>
              <a:gd name="adj1" fmla="val 49903"/>
              <a:gd name="adj2" fmla="val 45357"/>
            </a:avLst>
          </a:prstGeom>
        </p:spPr>
        <p:style>
          <a:lnRef idx="1">
            <a:schemeClr val="accent3"/>
          </a:lnRef>
          <a:fillRef idx="2">
            <a:schemeClr val="accent3"/>
          </a:fillRef>
          <a:effectRef idx="1">
            <a:schemeClr val="accent3"/>
          </a:effectRef>
          <a:fontRef idx="minor">
            <a:schemeClr val="dk1"/>
          </a:fontRef>
        </p:style>
        <p:txBody>
          <a:bodyPr rtlCol="0" anchor="ctr"/>
          <a:lstStyle/>
          <a:p>
            <a:pPr algn="ctr"/>
            <a:endParaRPr lang="ja-JP" altLang="en-US"/>
          </a:p>
        </p:txBody>
      </p:sp>
      <p:pic>
        <p:nvPicPr>
          <p:cNvPr id="11" name="図 1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242281" y="5765931"/>
            <a:ext cx="1640463" cy="1402879"/>
          </a:xfrm>
          <a:prstGeom prst="rect">
            <a:avLst/>
          </a:prstGeom>
        </p:spPr>
      </p:pic>
      <p:sp>
        <p:nvSpPr>
          <p:cNvPr id="30723" name="Rectangle 3"/>
          <p:cNvSpPr>
            <a:spLocks noGrp="1" noRot="1" noChangeArrowheads="1"/>
          </p:cNvSpPr>
          <p:nvPr>
            <p:ph idx="4294967295"/>
          </p:nvPr>
        </p:nvSpPr>
        <p:spPr>
          <a:xfrm>
            <a:off x="2148840" y="2301240"/>
            <a:ext cx="5029200" cy="2956560"/>
          </a:xfrm>
        </p:spPr>
        <p:txBody>
          <a:bodyPr>
            <a:normAutofit/>
          </a:bodyPr>
          <a:lstStyle/>
          <a:p>
            <a:pPr marL="0" indent="0">
              <a:lnSpc>
                <a:spcPct val="150000"/>
              </a:lnSpc>
              <a:buNone/>
              <a:defRPr/>
            </a:pPr>
            <a:r>
              <a:rPr lang="en-US" altLang="ja-JP" sz="2800" b="1" dirty="0" smtClean="0">
                <a:solidFill>
                  <a:schemeClr val="accent4">
                    <a:lumMod val="10000"/>
                  </a:schemeClr>
                </a:solidFill>
                <a:latin typeface="+mn-ea"/>
              </a:rPr>
              <a:t>1</a:t>
            </a:r>
            <a:r>
              <a:rPr lang="ja-JP" altLang="en-US" sz="2800" b="1" dirty="0" smtClean="0">
                <a:solidFill>
                  <a:schemeClr val="accent4">
                    <a:lumMod val="10000"/>
                  </a:schemeClr>
                </a:solidFill>
                <a:latin typeface="+mn-ea"/>
              </a:rPr>
              <a:t>　届出</a:t>
            </a:r>
            <a:r>
              <a:rPr lang="ja-JP" altLang="en-US" sz="2800" b="1" dirty="0">
                <a:solidFill>
                  <a:schemeClr val="accent4">
                    <a:lumMod val="10000"/>
                  </a:schemeClr>
                </a:solidFill>
                <a:latin typeface="+mn-ea"/>
              </a:rPr>
              <a:t>・報告等</a:t>
            </a:r>
            <a:r>
              <a:rPr lang="ja-JP" altLang="en-US" sz="2800" b="1" dirty="0" smtClean="0">
                <a:solidFill>
                  <a:schemeClr val="accent4">
                    <a:lumMod val="10000"/>
                  </a:schemeClr>
                </a:solidFill>
                <a:latin typeface="+mn-ea"/>
              </a:rPr>
              <a:t>の確実な提出</a:t>
            </a:r>
            <a:endParaRPr lang="en-US" altLang="ja-JP" sz="2800" b="1" dirty="0">
              <a:solidFill>
                <a:schemeClr val="accent4">
                  <a:lumMod val="10000"/>
                </a:schemeClr>
              </a:solidFill>
              <a:latin typeface="+mn-ea"/>
            </a:endParaRPr>
          </a:p>
          <a:p>
            <a:pPr marL="0" indent="0">
              <a:lnSpc>
                <a:spcPct val="150000"/>
              </a:lnSpc>
              <a:buNone/>
              <a:defRPr/>
            </a:pPr>
            <a:r>
              <a:rPr lang="en-US" altLang="ja-JP" sz="2800" b="1" dirty="0" smtClean="0">
                <a:solidFill>
                  <a:schemeClr val="accent4">
                    <a:lumMod val="10000"/>
                  </a:schemeClr>
                </a:solidFill>
                <a:latin typeface="+mn-ea"/>
              </a:rPr>
              <a:t>2</a:t>
            </a:r>
            <a:r>
              <a:rPr lang="ja-JP" altLang="en-US" sz="2800" b="1" dirty="0" smtClean="0">
                <a:solidFill>
                  <a:schemeClr val="accent4">
                    <a:lumMod val="10000"/>
                  </a:schemeClr>
                </a:solidFill>
                <a:latin typeface="+mn-ea"/>
              </a:rPr>
              <a:t>　安全</a:t>
            </a:r>
            <a:r>
              <a:rPr lang="ja-JP" altLang="en-US" sz="2800" b="1" dirty="0">
                <a:solidFill>
                  <a:schemeClr val="accent4">
                    <a:lumMod val="10000"/>
                  </a:schemeClr>
                </a:solidFill>
                <a:latin typeface="+mn-ea"/>
              </a:rPr>
              <a:t>衛生管理の役割分担</a:t>
            </a:r>
            <a:r>
              <a:rPr lang="en-US" altLang="ja-JP" sz="2800" b="1" dirty="0">
                <a:solidFill>
                  <a:schemeClr val="accent4">
                    <a:lumMod val="10000"/>
                  </a:schemeClr>
                </a:solidFill>
                <a:latin typeface="+mn-ea"/>
              </a:rPr>
              <a:t/>
            </a:r>
            <a:br>
              <a:rPr lang="en-US" altLang="ja-JP" sz="2800" b="1" dirty="0">
                <a:solidFill>
                  <a:schemeClr val="accent4">
                    <a:lumMod val="10000"/>
                  </a:schemeClr>
                </a:solidFill>
                <a:latin typeface="+mn-ea"/>
              </a:rPr>
            </a:br>
            <a:r>
              <a:rPr lang="ja-JP" altLang="en-US" sz="2800" b="1" dirty="0" smtClean="0">
                <a:solidFill>
                  <a:schemeClr val="accent4">
                    <a:lumMod val="10000"/>
                  </a:schemeClr>
                </a:solidFill>
                <a:latin typeface="+mn-ea"/>
              </a:rPr>
              <a:t>　（</a:t>
            </a:r>
            <a:r>
              <a:rPr lang="ja-JP" altLang="en-US" sz="2800" b="1" dirty="0">
                <a:solidFill>
                  <a:schemeClr val="accent4">
                    <a:lumMod val="10000"/>
                  </a:schemeClr>
                </a:solidFill>
                <a:latin typeface="+mn-ea"/>
              </a:rPr>
              <a:t>安全衛生管理体制の確立）</a:t>
            </a:r>
            <a:endParaRPr lang="en-US" altLang="ja-JP" sz="2800" b="1" dirty="0">
              <a:solidFill>
                <a:schemeClr val="accent4">
                  <a:lumMod val="10000"/>
                </a:schemeClr>
              </a:solidFill>
              <a:latin typeface="+mn-ea"/>
            </a:endParaRPr>
          </a:p>
          <a:p>
            <a:pPr marL="0" indent="0">
              <a:lnSpc>
                <a:spcPct val="150000"/>
              </a:lnSpc>
              <a:buNone/>
              <a:defRPr/>
            </a:pPr>
            <a:r>
              <a:rPr lang="en-US" altLang="ja-JP" sz="2800" b="1" dirty="0" smtClean="0">
                <a:solidFill>
                  <a:schemeClr val="accent4">
                    <a:lumMod val="10000"/>
                  </a:schemeClr>
                </a:solidFill>
                <a:latin typeface="+mn-ea"/>
              </a:rPr>
              <a:t>3</a:t>
            </a:r>
            <a:r>
              <a:rPr lang="ja-JP" altLang="en-US" sz="2800" b="1" dirty="0" smtClean="0">
                <a:solidFill>
                  <a:schemeClr val="accent4">
                    <a:lumMod val="10000"/>
                  </a:schemeClr>
                </a:solidFill>
                <a:latin typeface="+mn-ea"/>
              </a:rPr>
              <a:t>　法的災害防止措置の徹底</a:t>
            </a:r>
            <a:endParaRPr lang="en-US" altLang="ja-JP" sz="2800" b="1" dirty="0">
              <a:solidFill>
                <a:schemeClr val="accent4">
                  <a:lumMod val="10000"/>
                </a:schemeClr>
              </a:solidFill>
              <a:latin typeface="+mn-ea"/>
            </a:endParaRPr>
          </a:p>
        </p:txBody>
      </p:sp>
      <p:sp>
        <p:nvSpPr>
          <p:cNvPr id="2" name="正方形/長方形 1"/>
          <p:cNvSpPr/>
          <p:nvPr/>
        </p:nvSpPr>
        <p:spPr>
          <a:xfrm>
            <a:off x="611505" y="6060758"/>
            <a:ext cx="6700838" cy="461665"/>
          </a:xfrm>
          <a:prstGeom prst="rect">
            <a:avLst/>
          </a:prstGeom>
        </p:spPr>
        <p:txBody>
          <a:bodyPr wrap="square">
            <a:spAutoFit/>
          </a:bodyPr>
          <a:lstStyle/>
          <a:p>
            <a:r>
              <a:rPr lang="ja-JP" altLang="en-US" sz="2400" dirty="0">
                <a:latin typeface="+mn-ea"/>
              </a:rPr>
              <a:t>　</a:t>
            </a:r>
            <a:r>
              <a:rPr lang="ja-JP" altLang="en-US" sz="2400" b="1" dirty="0">
                <a:latin typeface="+mn-ea"/>
              </a:rPr>
              <a:t>最新</a:t>
            </a:r>
            <a:r>
              <a:rPr lang="ja-JP" altLang="en-US" sz="2400" b="1" dirty="0" smtClean="0">
                <a:latin typeface="+mn-ea"/>
              </a:rPr>
              <a:t>の情報は，</a:t>
            </a:r>
            <a:r>
              <a:rPr lang="ja-JP" altLang="en-US" sz="2400" b="1" dirty="0" smtClean="0">
                <a:solidFill>
                  <a:schemeClr val="accent4">
                    <a:lumMod val="10000"/>
                  </a:schemeClr>
                </a:solidFill>
                <a:latin typeface="+mn-ea"/>
              </a:rPr>
              <a:t>ホームページ等から入手しよう。</a:t>
            </a:r>
            <a:endParaRPr lang="ja-JP" altLang="en-US" sz="2400" b="1" dirty="0">
              <a:latin typeface="+mn-ea"/>
            </a:endParaRPr>
          </a:p>
        </p:txBody>
      </p:sp>
    </p:spTree>
    <p:extLst>
      <p:ext uri="{BB962C8B-B14F-4D97-AF65-F5344CB8AC3E}">
        <p14:creationId xmlns:p14="http://schemas.microsoft.com/office/powerpoint/2010/main" val="246130928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図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242281" y="5765931"/>
            <a:ext cx="1640463" cy="1402879"/>
          </a:xfrm>
          <a:prstGeom prst="rect">
            <a:avLst/>
          </a:prstGeom>
        </p:spPr>
      </p:pic>
      <p:sp>
        <p:nvSpPr>
          <p:cNvPr id="7" name="Rectangle 2"/>
          <p:cNvSpPr txBox="1">
            <a:spLocks noGrp="1" noRot="1" noChangeArrowheads="1"/>
          </p:cNvSpPr>
          <p:nvPr>
            <p:ph type="title"/>
          </p:nvPr>
        </p:nvSpPr>
        <p:spPr>
          <a:xfrm>
            <a:off x="720000" y="720000"/>
            <a:ext cx="7920000" cy="720000"/>
          </a:xfrm>
          <a:prstGeom prst="rect">
            <a:avLst/>
          </a:prstGeom>
          <a:solidFill>
            <a:srgbClr val="FFFFCC"/>
          </a:solidFill>
          <a:ln w="38100">
            <a:solidFill>
              <a:schemeClr val="tx1"/>
            </a:solidFill>
          </a:ln>
        </p:spPr>
        <p:txBody>
          <a:bodyPr vert="horz" lIns="88817" tIns="44408" rIns="88817" bIns="44408" rtlCol="0" anchor="ctr">
            <a:normAutofit/>
          </a:bodyPr>
          <a:lstStyle>
            <a:lvl1pPr algn="ctr" defTabSz="914400" rtl="0" eaLnBrk="1" latinLnBrk="0" hangingPunct="1">
              <a:spcBef>
                <a:spcPct val="0"/>
              </a:spcBef>
              <a:buNone/>
              <a:defRPr kumimoji="1" sz="4400" kern="1200">
                <a:solidFill>
                  <a:srgbClr val="FFFFFF"/>
                </a:solidFill>
                <a:latin typeface="+mj-lt"/>
                <a:ea typeface="+mj-ea"/>
                <a:cs typeface="+mj-cs"/>
              </a:defRPr>
            </a:lvl1pPr>
            <a:lvl2pPr eaLnBrk="1" hangingPunct="1">
              <a:defRPr kumimoji="1">
                <a:solidFill>
                  <a:schemeClr val="tx2"/>
                </a:solidFill>
              </a:defRPr>
            </a:lvl2pPr>
            <a:lvl3pPr eaLnBrk="1" hangingPunct="1">
              <a:defRPr kumimoji="1">
                <a:solidFill>
                  <a:schemeClr val="tx2"/>
                </a:solidFill>
              </a:defRPr>
            </a:lvl3pPr>
            <a:lvl4pPr eaLnBrk="1" hangingPunct="1">
              <a:defRPr kumimoji="1">
                <a:solidFill>
                  <a:schemeClr val="tx2"/>
                </a:solidFill>
              </a:defRPr>
            </a:lvl4pPr>
            <a:lvl5pPr eaLnBrk="1" hangingPunct="1">
              <a:defRPr kumimoji="1">
                <a:solidFill>
                  <a:schemeClr val="tx2"/>
                </a:solidFill>
              </a:defRPr>
            </a:lvl5pPr>
            <a:lvl6pPr eaLnBrk="1" hangingPunct="1">
              <a:defRPr kumimoji="1">
                <a:solidFill>
                  <a:schemeClr val="tx2"/>
                </a:solidFill>
              </a:defRPr>
            </a:lvl6pPr>
            <a:lvl7pPr eaLnBrk="1" hangingPunct="1">
              <a:defRPr kumimoji="1">
                <a:solidFill>
                  <a:schemeClr val="tx2"/>
                </a:solidFill>
              </a:defRPr>
            </a:lvl7pPr>
            <a:lvl8pPr eaLnBrk="1" hangingPunct="1">
              <a:defRPr kumimoji="1">
                <a:solidFill>
                  <a:schemeClr val="tx2"/>
                </a:solidFill>
              </a:defRPr>
            </a:lvl8pPr>
            <a:lvl9pPr eaLnBrk="1" hangingPunct="1">
              <a:defRPr kumimoji="1">
                <a:solidFill>
                  <a:schemeClr val="tx2"/>
                </a:solidFill>
              </a:defRPr>
            </a:lvl9pPr>
          </a:lstStyle>
          <a:p>
            <a:r>
              <a:rPr lang="ja-JP" altLang="en-US" sz="3200" b="1" dirty="0">
                <a:solidFill>
                  <a:prstClr val="black"/>
                </a:solidFill>
                <a:latin typeface="+mn-ea"/>
              </a:rPr>
              <a:t>第二　</a:t>
            </a:r>
            <a:r>
              <a:rPr lang="ja-JP" altLang="en-US" sz="3200" b="1" dirty="0" smtClean="0">
                <a:solidFill>
                  <a:prstClr val="black"/>
                </a:solidFill>
                <a:latin typeface="+mn-ea"/>
              </a:rPr>
              <a:t>ハード面</a:t>
            </a:r>
            <a:r>
              <a:rPr lang="ja-JP" altLang="en-US" sz="3200" b="1" dirty="0">
                <a:solidFill>
                  <a:prstClr val="black"/>
                </a:solidFill>
                <a:latin typeface="+mn-ea"/>
              </a:rPr>
              <a:t>の</a:t>
            </a:r>
            <a:r>
              <a:rPr lang="ja-JP" altLang="en-US" sz="3200" b="1" dirty="0" smtClean="0">
                <a:solidFill>
                  <a:prstClr val="black"/>
                </a:solidFill>
                <a:latin typeface="+mn-ea"/>
              </a:rPr>
              <a:t>対策</a:t>
            </a:r>
            <a:endParaRPr lang="ja-JP" altLang="en-US" sz="3200" b="1" dirty="0">
              <a:solidFill>
                <a:prstClr val="black"/>
              </a:solidFill>
              <a:latin typeface="+mn-ea"/>
              <a:ea typeface="+mn-ea"/>
            </a:endParaRPr>
          </a:p>
        </p:txBody>
      </p:sp>
      <p:sp>
        <p:nvSpPr>
          <p:cNvPr id="9" name="雲形吹き出し 8"/>
          <p:cNvSpPr/>
          <p:nvPr/>
        </p:nvSpPr>
        <p:spPr>
          <a:xfrm>
            <a:off x="720000" y="5684519"/>
            <a:ext cx="6590752" cy="1441133"/>
          </a:xfrm>
          <a:prstGeom prst="cloudCallout">
            <a:avLst>
              <a:gd name="adj1" fmla="val 46090"/>
              <a:gd name="adj2" fmla="val 35588"/>
            </a:avLst>
          </a:prstGeom>
        </p:spPr>
        <p:style>
          <a:lnRef idx="1">
            <a:schemeClr val="accent3"/>
          </a:lnRef>
          <a:fillRef idx="2">
            <a:schemeClr val="accent3"/>
          </a:fillRef>
          <a:effectRef idx="1">
            <a:schemeClr val="accent3"/>
          </a:effectRef>
          <a:fontRef idx="minor">
            <a:schemeClr val="dk1"/>
          </a:fontRef>
        </p:style>
        <p:txBody>
          <a:bodyPr rtlCol="0" anchor="ctr"/>
          <a:lstStyle/>
          <a:p>
            <a:pPr algn="ctr"/>
            <a:endParaRPr lang="ja-JP" altLang="en-US"/>
          </a:p>
        </p:txBody>
      </p:sp>
      <p:sp>
        <p:nvSpPr>
          <p:cNvPr id="8" name="対角する 2 つの角を切り取った四角形 7"/>
          <p:cNvSpPr/>
          <p:nvPr/>
        </p:nvSpPr>
        <p:spPr>
          <a:xfrm>
            <a:off x="720000" y="2160000"/>
            <a:ext cx="7920000" cy="3240000"/>
          </a:xfrm>
          <a:prstGeom prst="snip2Diag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endParaRPr lang="ja-JP" altLang="en-US" sz="1832"/>
          </a:p>
        </p:txBody>
      </p:sp>
      <p:sp>
        <p:nvSpPr>
          <p:cNvPr id="84995" name="Rectangle 3"/>
          <p:cNvSpPr>
            <a:spLocks noGrp="1" noRot="1" noChangeArrowheads="1"/>
          </p:cNvSpPr>
          <p:nvPr>
            <p:ph idx="4294967295"/>
          </p:nvPr>
        </p:nvSpPr>
        <p:spPr>
          <a:xfrm>
            <a:off x="1783580" y="2630188"/>
            <a:ext cx="5606321" cy="2442456"/>
          </a:xfrm>
        </p:spPr>
        <p:txBody>
          <a:bodyPr>
            <a:normAutofit/>
          </a:bodyPr>
          <a:lstStyle/>
          <a:p>
            <a:pPr marL="0" indent="0" algn="ctr">
              <a:buNone/>
            </a:pPr>
            <a:r>
              <a:rPr lang="ja-JP" altLang="en-US" sz="2800" b="1" dirty="0">
                <a:solidFill>
                  <a:prstClr val="black"/>
                </a:solidFill>
                <a:latin typeface="+mn-ea"/>
              </a:rPr>
              <a:t>法令遵守の次は？</a:t>
            </a:r>
            <a:endParaRPr lang="en-US" altLang="ja-JP" sz="2800" b="1" dirty="0">
              <a:solidFill>
                <a:prstClr val="black"/>
              </a:solidFill>
              <a:latin typeface="+mn-ea"/>
            </a:endParaRPr>
          </a:p>
          <a:p>
            <a:pPr marL="0" indent="0" algn="ctr">
              <a:buNone/>
            </a:pPr>
            <a:endParaRPr lang="en-US" altLang="ja-JP" sz="2800" b="1" dirty="0">
              <a:solidFill>
                <a:prstClr val="black"/>
              </a:solidFill>
              <a:latin typeface="+mn-ea"/>
            </a:endParaRPr>
          </a:p>
          <a:p>
            <a:pPr marL="0" indent="0" algn="ctr">
              <a:buNone/>
            </a:pPr>
            <a:endParaRPr lang="en-US" altLang="ja-JP" sz="2800" b="1" dirty="0">
              <a:solidFill>
                <a:schemeClr val="accent4">
                  <a:lumMod val="10000"/>
                </a:schemeClr>
              </a:solidFill>
              <a:latin typeface="+mn-ea"/>
            </a:endParaRPr>
          </a:p>
          <a:p>
            <a:pPr marL="0" indent="0" algn="ctr">
              <a:buNone/>
            </a:pPr>
            <a:r>
              <a:rPr lang="ja-JP" altLang="en-US" sz="2800" b="1" dirty="0" smtClean="0">
                <a:solidFill>
                  <a:schemeClr val="accent4">
                    <a:lumMod val="10000"/>
                  </a:schemeClr>
                </a:solidFill>
                <a:latin typeface="+mn-ea"/>
              </a:rPr>
              <a:t>ハード面</a:t>
            </a:r>
            <a:r>
              <a:rPr lang="ja-JP" altLang="en-US" sz="2800" b="1" dirty="0">
                <a:solidFill>
                  <a:schemeClr val="accent4">
                    <a:lumMod val="10000"/>
                  </a:schemeClr>
                </a:solidFill>
                <a:latin typeface="+mn-ea"/>
              </a:rPr>
              <a:t>の対策</a:t>
            </a:r>
            <a:endParaRPr lang="en-US" altLang="ja-JP" sz="2800" b="1" dirty="0">
              <a:solidFill>
                <a:schemeClr val="accent4">
                  <a:lumMod val="10000"/>
                </a:schemeClr>
              </a:solidFill>
              <a:latin typeface="ＭＳ Ｐゴシック" pitchFamily="50" charset="-128"/>
            </a:endParaRPr>
          </a:p>
        </p:txBody>
      </p:sp>
      <p:sp>
        <p:nvSpPr>
          <p:cNvPr id="5" name="下矢印 4"/>
          <p:cNvSpPr/>
          <p:nvPr/>
        </p:nvSpPr>
        <p:spPr>
          <a:xfrm>
            <a:off x="4213114" y="3460012"/>
            <a:ext cx="629479" cy="559537"/>
          </a:xfrm>
          <a:prstGeom prst="downArrow">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ja-JP" altLang="en-US" sz="1832"/>
          </a:p>
        </p:txBody>
      </p:sp>
      <p:sp>
        <p:nvSpPr>
          <p:cNvPr id="2" name="正方形/長方形 1"/>
          <p:cNvSpPr/>
          <p:nvPr/>
        </p:nvSpPr>
        <p:spPr>
          <a:xfrm>
            <a:off x="929640" y="5847398"/>
            <a:ext cx="6566536" cy="1200329"/>
          </a:xfrm>
          <a:prstGeom prst="rect">
            <a:avLst/>
          </a:prstGeom>
        </p:spPr>
        <p:txBody>
          <a:bodyPr wrap="square">
            <a:spAutoFit/>
          </a:bodyPr>
          <a:lstStyle/>
          <a:p>
            <a:r>
              <a:rPr lang="ja-JP" altLang="en-US" sz="2400" b="1" dirty="0" smtClean="0">
                <a:latin typeface="HGP明朝E" panose="02020900000000000000" pitchFamily="18" charset="-128"/>
              </a:rPr>
              <a:t>　法令</a:t>
            </a:r>
            <a:r>
              <a:rPr lang="ja-JP" altLang="en-US" sz="2400" b="1" dirty="0">
                <a:latin typeface="HGP明朝E" panose="02020900000000000000" pitchFamily="18" charset="-128"/>
              </a:rPr>
              <a:t>遵守で</a:t>
            </a:r>
            <a:r>
              <a:rPr lang="ja-JP" altLang="en-US" sz="2400" b="1" dirty="0" smtClean="0">
                <a:latin typeface="HGP明朝E" panose="02020900000000000000" pitchFamily="18" charset="-128"/>
              </a:rPr>
              <a:t>は，ハード面</a:t>
            </a:r>
            <a:r>
              <a:rPr lang="ja-JP" altLang="en-US" sz="2400" b="1" dirty="0">
                <a:latin typeface="HGP明朝E" panose="02020900000000000000" pitchFamily="18" charset="-128"/>
              </a:rPr>
              <a:t>の</a:t>
            </a:r>
            <a:r>
              <a:rPr lang="ja-JP" altLang="en-US" sz="2400" b="1" dirty="0" smtClean="0">
                <a:latin typeface="HGP明朝E" panose="02020900000000000000" pitchFamily="18" charset="-128"/>
              </a:rPr>
              <a:t>対策も</a:t>
            </a:r>
            <a:r>
              <a:rPr lang="ja-JP" altLang="en-US" sz="2400" b="1" dirty="0">
                <a:latin typeface="HGP明朝E" panose="02020900000000000000" pitchFamily="18" charset="-128"/>
              </a:rPr>
              <a:t>規定されて</a:t>
            </a:r>
            <a:r>
              <a:rPr lang="ja-JP" altLang="en-US" sz="2400" b="1" dirty="0" smtClean="0">
                <a:latin typeface="HGP明朝E" panose="02020900000000000000" pitchFamily="18" charset="-128"/>
              </a:rPr>
              <a:t>いるから，ここ</a:t>
            </a:r>
            <a:r>
              <a:rPr lang="ja-JP" altLang="en-US" sz="2400" b="1" dirty="0">
                <a:latin typeface="HGP明朝E" panose="02020900000000000000" pitchFamily="18" charset="-128"/>
              </a:rPr>
              <a:t>で</a:t>
            </a:r>
            <a:r>
              <a:rPr lang="ja-JP" altLang="en-US" sz="2400" b="1" dirty="0" smtClean="0">
                <a:latin typeface="HGP明朝E" panose="02020900000000000000" pitchFamily="18" charset="-128"/>
              </a:rPr>
              <a:t>は，法令</a:t>
            </a:r>
            <a:r>
              <a:rPr lang="ja-JP" altLang="en-US" sz="2400" b="1" dirty="0">
                <a:latin typeface="HGP明朝E" panose="02020900000000000000" pitchFamily="18" charset="-128"/>
              </a:rPr>
              <a:t>等で規定された</a:t>
            </a:r>
            <a:r>
              <a:rPr lang="ja-JP" altLang="en-US" sz="2400" b="1" dirty="0" smtClean="0">
                <a:latin typeface="HGP明朝E" panose="02020900000000000000" pitchFamily="18" charset="-128"/>
              </a:rPr>
              <a:t>こと「以外」や「以上」のハード面</a:t>
            </a:r>
            <a:r>
              <a:rPr lang="ja-JP" altLang="en-US" sz="2400" b="1" dirty="0">
                <a:latin typeface="HGP明朝E" panose="02020900000000000000" pitchFamily="18" charset="-128"/>
              </a:rPr>
              <a:t>の</a:t>
            </a:r>
            <a:r>
              <a:rPr lang="ja-JP" altLang="en-US" sz="2400" b="1" dirty="0" smtClean="0">
                <a:latin typeface="HGP明朝E" panose="02020900000000000000" pitchFamily="18" charset="-128"/>
              </a:rPr>
              <a:t>対策</a:t>
            </a:r>
            <a:r>
              <a:rPr lang="ja-JP" altLang="en-US" sz="2400" b="1" dirty="0">
                <a:latin typeface="HGP明朝E" panose="02020900000000000000" pitchFamily="18" charset="-128"/>
              </a:rPr>
              <a:t>だ</a:t>
            </a:r>
            <a:r>
              <a:rPr lang="ja-JP" altLang="en-US" sz="2400" b="1" dirty="0" smtClean="0">
                <a:latin typeface="HGP明朝E" panose="02020900000000000000" pitchFamily="18" charset="-128"/>
              </a:rPr>
              <a:t>よ。</a:t>
            </a:r>
            <a:endParaRPr lang="ja-JP" altLang="en-US" sz="2400" b="1" dirty="0"/>
          </a:p>
        </p:txBody>
      </p:sp>
    </p:spTree>
    <p:extLst>
      <p:ext uri="{BB962C8B-B14F-4D97-AF65-F5344CB8AC3E}">
        <p14:creationId xmlns:p14="http://schemas.microsoft.com/office/powerpoint/2010/main" val="13471865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2"/>
          <p:cNvSpPr txBox="1">
            <a:spLocks noGrp="1" noRot="1" noChangeArrowheads="1"/>
          </p:cNvSpPr>
          <p:nvPr>
            <p:ph type="title"/>
          </p:nvPr>
        </p:nvSpPr>
        <p:spPr>
          <a:xfrm>
            <a:off x="720000" y="720000"/>
            <a:ext cx="7920000" cy="720000"/>
          </a:xfrm>
          <a:prstGeom prst="rect">
            <a:avLst/>
          </a:prstGeom>
          <a:solidFill>
            <a:srgbClr val="FFFFCC"/>
          </a:solidFill>
          <a:ln w="38100">
            <a:solidFill>
              <a:schemeClr val="tx1"/>
            </a:solidFill>
          </a:ln>
        </p:spPr>
        <p:txBody>
          <a:bodyPr vert="horz" lIns="88817" tIns="44408" rIns="88817" bIns="44408" rtlCol="0" anchor="ctr">
            <a:normAutofit/>
          </a:bodyPr>
          <a:lstStyle>
            <a:lvl1pPr algn="ctr" defTabSz="914400" rtl="0" eaLnBrk="1" latinLnBrk="0" hangingPunct="1">
              <a:spcBef>
                <a:spcPct val="0"/>
              </a:spcBef>
              <a:buNone/>
              <a:defRPr kumimoji="1" sz="4400" kern="1200">
                <a:solidFill>
                  <a:srgbClr val="FFFFFF"/>
                </a:solidFill>
                <a:latin typeface="+mj-lt"/>
                <a:ea typeface="+mj-ea"/>
                <a:cs typeface="+mj-cs"/>
              </a:defRPr>
            </a:lvl1pPr>
            <a:lvl2pPr eaLnBrk="1" hangingPunct="1">
              <a:defRPr kumimoji="1">
                <a:solidFill>
                  <a:schemeClr val="tx2"/>
                </a:solidFill>
              </a:defRPr>
            </a:lvl2pPr>
            <a:lvl3pPr eaLnBrk="1" hangingPunct="1">
              <a:defRPr kumimoji="1">
                <a:solidFill>
                  <a:schemeClr val="tx2"/>
                </a:solidFill>
              </a:defRPr>
            </a:lvl3pPr>
            <a:lvl4pPr eaLnBrk="1" hangingPunct="1">
              <a:defRPr kumimoji="1">
                <a:solidFill>
                  <a:schemeClr val="tx2"/>
                </a:solidFill>
              </a:defRPr>
            </a:lvl4pPr>
            <a:lvl5pPr eaLnBrk="1" hangingPunct="1">
              <a:defRPr kumimoji="1">
                <a:solidFill>
                  <a:schemeClr val="tx2"/>
                </a:solidFill>
              </a:defRPr>
            </a:lvl5pPr>
            <a:lvl6pPr eaLnBrk="1" hangingPunct="1">
              <a:defRPr kumimoji="1">
                <a:solidFill>
                  <a:schemeClr val="tx2"/>
                </a:solidFill>
              </a:defRPr>
            </a:lvl6pPr>
            <a:lvl7pPr eaLnBrk="1" hangingPunct="1">
              <a:defRPr kumimoji="1">
                <a:solidFill>
                  <a:schemeClr val="tx2"/>
                </a:solidFill>
              </a:defRPr>
            </a:lvl7pPr>
            <a:lvl8pPr eaLnBrk="1" hangingPunct="1">
              <a:defRPr kumimoji="1">
                <a:solidFill>
                  <a:schemeClr val="tx2"/>
                </a:solidFill>
              </a:defRPr>
            </a:lvl8pPr>
            <a:lvl9pPr eaLnBrk="1" hangingPunct="1">
              <a:defRPr kumimoji="1">
                <a:solidFill>
                  <a:schemeClr val="tx2"/>
                </a:solidFill>
              </a:defRPr>
            </a:lvl9pPr>
          </a:lstStyle>
          <a:p>
            <a:r>
              <a:rPr lang="ja-JP" altLang="en-US" sz="3200" b="1" dirty="0" smtClean="0">
                <a:solidFill>
                  <a:prstClr val="black"/>
                </a:solidFill>
                <a:latin typeface="+mn-ea"/>
                <a:ea typeface="+mn-ea"/>
              </a:rPr>
              <a:t>ハード面</a:t>
            </a:r>
            <a:r>
              <a:rPr lang="ja-JP" altLang="en-US" sz="3200" b="1" dirty="0">
                <a:solidFill>
                  <a:prstClr val="black"/>
                </a:solidFill>
                <a:latin typeface="+mn-ea"/>
                <a:ea typeface="+mn-ea"/>
              </a:rPr>
              <a:t>の対策とは</a:t>
            </a:r>
          </a:p>
        </p:txBody>
      </p:sp>
      <p:pic>
        <p:nvPicPr>
          <p:cNvPr id="9" name="図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503502" y="5989320"/>
            <a:ext cx="1379242" cy="1179490"/>
          </a:xfrm>
          <a:prstGeom prst="rect">
            <a:avLst/>
          </a:prstGeom>
        </p:spPr>
      </p:pic>
      <p:sp>
        <p:nvSpPr>
          <p:cNvPr id="8" name="雲形吹き出し 7"/>
          <p:cNvSpPr/>
          <p:nvPr/>
        </p:nvSpPr>
        <p:spPr>
          <a:xfrm>
            <a:off x="720000" y="5898130"/>
            <a:ext cx="6580682" cy="1234189"/>
          </a:xfrm>
          <a:prstGeom prst="cloudCallout">
            <a:avLst>
              <a:gd name="adj1" fmla="val 52541"/>
              <a:gd name="adj2" fmla="val 21743"/>
            </a:avLst>
          </a:prstGeom>
        </p:spPr>
        <p:style>
          <a:lnRef idx="1">
            <a:schemeClr val="accent3"/>
          </a:lnRef>
          <a:fillRef idx="2">
            <a:schemeClr val="accent3"/>
          </a:fillRef>
          <a:effectRef idx="1">
            <a:schemeClr val="accent3"/>
          </a:effectRef>
          <a:fontRef idx="minor">
            <a:schemeClr val="dk1"/>
          </a:fontRef>
        </p:style>
        <p:txBody>
          <a:bodyPr rtlCol="0" anchor="ctr"/>
          <a:lstStyle/>
          <a:p>
            <a:pPr algn="ctr"/>
            <a:endParaRPr lang="ja-JP" altLang="en-US"/>
          </a:p>
        </p:txBody>
      </p:sp>
      <p:sp>
        <p:nvSpPr>
          <p:cNvPr id="7" name="対角する 2 つの角を切り取った四角形 6"/>
          <p:cNvSpPr/>
          <p:nvPr/>
        </p:nvSpPr>
        <p:spPr>
          <a:xfrm>
            <a:off x="720000" y="2160000"/>
            <a:ext cx="7920000" cy="3240000"/>
          </a:xfrm>
          <a:prstGeom prst="snip2Diag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endParaRPr lang="ja-JP" altLang="en-US" sz="1832"/>
          </a:p>
        </p:txBody>
      </p:sp>
      <p:sp>
        <p:nvSpPr>
          <p:cNvPr id="98307" name="Rectangle 3"/>
          <p:cNvSpPr>
            <a:spLocks noGrp="1" noChangeArrowheads="1"/>
          </p:cNvSpPr>
          <p:nvPr>
            <p:ph type="body" idx="4294967295"/>
          </p:nvPr>
        </p:nvSpPr>
        <p:spPr>
          <a:xfrm>
            <a:off x="897661" y="2688941"/>
            <a:ext cx="7435122" cy="2078182"/>
          </a:xfrm>
        </p:spPr>
        <p:txBody>
          <a:bodyPr>
            <a:normAutofit/>
          </a:bodyPr>
          <a:lstStyle/>
          <a:p>
            <a:pPr marL="0" indent="0" algn="ctr">
              <a:lnSpc>
                <a:spcPct val="150000"/>
              </a:lnSpc>
              <a:buNone/>
            </a:pPr>
            <a:r>
              <a:rPr lang="ja-JP" altLang="en-US" sz="2800" dirty="0">
                <a:solidFill>
                  <a:schemeClr val="tx1"/>
                </a:solidFill>
              </a:rPr>
              <a:t>　</a:t>
            </a:r>
            <a:r>
              <a:rPr lang="ja-JP" altLang="en-US" sz="2800" b="1" dirty="0" smtClean="0">
                <a:solidFill>
                  <a:schemeClr val="tx1"/>
                </a:solidFill>
                <a:latin typeface="+mn-ea"/>
              </a:rPr>
              <a:t>ハード面</a:t>
            </a:r>
            <a:r>
              <a:rPr lang="ja-JP" altLang="en-US" sz="2800" b="1" dirty="0">
                <a:solidFill>
                  <a:schemeClr val="tx1"/>
                </a:solidFill>
                <a:latin typeface="+mn-ea"/>
              </a:rPr>
              <a:t>の対策と</a:t>
            </a:r>
            <a:r>
              <a:rPr lang="ja-JP" altLang="en-US" sz="2800" b="1" dirty="0" smtClean="0">
                <a:solidFill>
                  <a:schemeClr val="tx1"/>
                </a:solidFill>
                <a:latin typeface="+mn-ea"/>
              </a:rPr>
              <a:t>は，</a:t>
            </a:r>
            <a:r>
              <a:rPr lang="en-US" altLang="ja-JP" sz="2800" b="1" dirty="0" smtClean="0">
                <a:solidFill>
                  <a:schemeClr val="tx1"/>
                </a:solidFill>
                <a:latin typeface="+mn-ea"/>
              </a:rPr>
              <a:t/>
            </a:r>
            <a:br>
              <a:rPr lang="en-US" altLang="ja-JP" sz="2800" b="1" dirty="0" smtClean="0">
                <a:solidFill>
                  <a:schemeClr val="tx1"/>
                </a:solidFill>
                <a:latin typeface="+mn-ea"/>
              </a:rPr>
            </a:br>
            <a:r>
              <a:rPr lang="ja-JP" altLang="en-US" sz="2800" b="1" dirty="0" smtClean="0">
                <a:solidFill>
                  <a:schemeClr val="tx1"/>
                </a:solidFill>
                <a:latin typeface="+mn-ea"/>
              </a:rPr>
              <a:t>設備</a:t>
            </a:r>
            <a:r>
              <a:rPr lang="ja-JP" altLang="en-US" sz="2800" b="1" dirty="0">
                <a:solidFill>
                  <a:schemeClr val="tx1"/>
                </a:solidFill>
                <a:latin typeface="+mn-ea"/>
              </a:rPr>
              <a:t>等の物理的な構成</a:t>
            </a:r>
            <a:r>
              <a:rPr lang="ja-JP" altLang="en-US" sz="2800" b="1" dirty="0" smtClean="0">
                <a:solidFill>
                  <a:schemeClr val="tx1"/>
                </a:solidFill>
                <a:latin typeface="+mn-ea"/>
              </a:rPr>
              <a:t>要素（ハードウェアー）</a:t>
            </a:r>
            <a:r>
              <a:rPr lang="en-US" altLang="ja-JP" sz="2800" b="1" dirty="0" smtClean="0">
                <a:solidFill>
                  <a:schemeClr val="tx1"/>
                </a:solidFill>
                <a:latin typeface="+mn-ea"/>
              </a:rPr>
              <a:t/>
            </a:r>
            <a:br>
              <a:rPr lang="en-US" altLang="ja-JP" sz="2800" b="1" dirty="0" smtClean="0">
                <a:solidFill>
                  <a:schemeClr val="tx1"/>
                </a:solidFill>
                <a:latin typeface="+mn-ea"/>
              </a:rPr>
            </a:br>
            <a:r>
              <a:rPr lang="ja-JP" altLang="en-US" sz="2800" b="1" dirty="0" smtClean="0">
                <a:solidFill>
                  <a:schemeClr val="tx1"/>
                </a:solidFill>
                <a:latin typeface="+mn-ea"/>
              </a:rPr>
              <a:t>について，災害が起こらないようにすること。</a:t>
            </a:r>
            <a:endParaRPr lang="en-US" altLang="ja-JP" sz="2800" b="1" dirty="0" smtClean="0">
              <a:solidFill>
                <a:schemeClr val="tx1"/>
              </a:solidFill>
              <a:latin typeface="+mn-ea"/>
            </a:endParaRPr>
          </a:p>
        </p:txBody>
      </p:sp>
      <p:sp>
        <p:nvSpPr>
          <p:cNvPr id="2" name="正方形/長方形 1"/>
          <p:cNvSpPr/>
          <p:nvPr/>
        </p:nvSpPr>
        <p:spPr>
          <a:xfrm>
            <a:off x="1286156" y="6102389"/>
            <a:ext cx="5711253" cy="830997"/>
          </a:xfrm>
          <a:prstGeom prst="rect">
            <a:avLst/>
          </a:prstGeom>
        </p:spPr>
        <p:txBody>
          <a:bodyPr wrap="square">
            <a:spAutoFit/>
          </a:bodyPr>
          <a:lstStyle/>
          <a:p>
            <a:pPr lvl="0" defTabSz="917509">
              <a:defRPr/>
            </a:pPr>
            <a:r>
              <a:rPr lang="ja-JP" altLang="en-US" sz="2400" b="1" dirty="0" smtClean="0">
                <a:latin typeface="HGP明朝E" panose="02020900000000000000" pitchFamily="18" charset="-128"/>
              </a:rPr>
              <a:t>　「リスク</a:t>
            </a:r>
            <a:r>
              <a:rPr lang="ja-JP" altLang="en-US" sz="2400" b="1" dirty="0">
                <a:latin typeface="HGP明朝E" panose="02020900000000000000" pitchFamily="18" charset="-128"/>
              </a:rPr>
              <a:t>のない</a:t>
            </a:r>
            <a:r>
              <a:rPr lang="ja-JP" altLang="en-US" sz="2400" b="1" dirty="0" smtClean="0">
                <a:latin typeface="HGP明朝E" panose="02020900000000000000" pitchFamily="18" charset="-128"/>
              </a:rPr>
              <a:t>機械」だけ</a:t>
            </a:r>
            <a:r>
              <a:rPr lang="ja-JP" altLang="en-US" sz="2400" b="1" dirty="0">
                <a:latin typeface="HGP明朝E" panose="02020900000000000000" pitchFamily="18" charset="-128"/>
              </a:rPr>
              <a:t>を</a:t>
            </a:r>
            <a:r>
              <a:rPr lang="ja-JP" altLang="en-US" sz="2400" b="1" dirty="0" smtClean="0">
                <a:latin typeface="HGP明朝E" panose="02020900000000000000" pitchFamily="18" charset="-128"/>
              </a:rPr>
              <a:t>使うのがいいけど，そう</a:t>
            </a:r>
            <a:r>
              <a:rPr lang="ja-JP" altLang="en-US" sz="2400" b="1" dirty="0">
                <a:latin typeface="HGP明朝E" panose="02020900000000000000" pitchFamily="18" charset="-128"/>
              </a:rPr>
              <a:t>いうわけにも</a:t>
            </a:r>
            <a:r>
              <a:rPr lang="ja-JP" altLang="en-US" sz="2400" b="1" dirty="0" smtClean="0">
                <a:latin typeface="HGP明朝E" panose="02020900000000000000" pitchFamily="18" charset="-128"/>
              </a:rPr>
              <a:t>いかないよね。</a:t>
            </a:r>
            <a:endParaRPr lang="en-US" altLang="ja-JP" sz="2400" b="1" dirty="0">
              <a:latin typeface="HGP明朝E" panose="02020900000000000000" pitchFamily="18" charset="-128"/>
            </a:endParaRPr>
          </a:p>
        </p:txBody>
      </p:sp>
    </p:spTree>
    <p:extLst>
      <p:ext uri="{BB962C8B-B14F-4D97-AF65-F5344CB8AC3E}">
        <p14:creationId xmlns:p14="http://schemas.microsoft.com/office/powerpoint/2010/main" val="263546366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図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437120" y="5936895"/>
            <a:ext cx="1475604" cy="1261896"/>
          </a:xfrm>
          <a:prstGeom prst="rect">
            <a:avLst/>
          </a:prstGeom>
        </p:spPr>
      </p:pic>
      <p:sp>
        <p:nvSpPr>
          <p:cNvPr id="9" name="雲形吹き出し 8"/>
          <p:cNvSpPr/>
          <p:nvPr/>
        </p:nvSpPr>
        <p:spPr>
          <a:xfrm>
            <a:off x="720000" y="5687018"/>
            <a:ext cx="6830727" cy="1409198"/>
          </a:xfrm>
          <a:prstGeom prst="cloudCallout">
            <a:avLst>
              <a:gd name="adj1" fmla="val 48433"/>
              <a:gd name="adj2" fmla="val 31818"/>
            </a:avLst>
          </a:prstGeom>
        </p:spPr>
        <p:style>
          <a:lnRef idx="1">
            <a:schemeClr val="accent3"/>
          </a:lnRef>
          <a:fillRef idx="2">
            <a:schemeClr val="accent3"/>
          </a:fillRef>
          <a:effectRef idx="1">
            <a:schemeClr val="accent3"/>
          </a:effectRef>
          <a:fontRef idx="minor">
            <a:schemeClr val="dk1"/>
          </a:fontRef>
        </p:style>
        <p:txBody>
          <a:bodyPr rtlCol="0" anchor="ctr"/>
          <a:lstStyle/>
          <a:p>
            <a:pPr algn="ctr"/>
            <a:endParaRPr lang="ja-JP" altLang="en-US"/>
          </a:p>
        </p:txBody>
      </p:sp>
      <p:sp>
        <p:nvSpPr>
          <p:cNvPr id="7" name="Rectangle 2"/>
          <p:cNvSpPr txBox="1">
            <a:spLocks noGrp="1" noRot="1" noChangeArrowheads="1"/>
          </p:cNvSpPr>
          <p:nvPr>
            <p:ph type="title"/>
          </p:nvPr>
        </p:nvSpPr>
        <p:spPr>
          <a:xfrm>
            <a:off x="720000" y="720000"/>
            <a:ext cx="7920000" cy="720000"/>
          </a:xfrm>
          <a:prstGeom prst="rect">
            <a:avLst/>
          </a:prstGeom>
          <a:solidFill>
            <a:srgbClr val="FFFFCC"/>
          </a:solidFill>
          <a:ln w="38100">
            <a:solidFill>
              <a:schemeClr val="tx1"/>
            </a:solidFill>
          </a:ln>
        </p:spPr>
        <p:txBody>
          <a:bodyPr vert="horz" lIns="88817" tIns="44408" rIns="88817" bIns="44408" rtlCol="0" anchor="ctr">
            <a:normAutofit/>
          </a:bodyPr>
          <a:lstStyle>
            <a:lvl1pPr algn="ctr" defTabSz="914400" rtl="0" eaLnBrk="1" latinLnBrk="0" hangingPunct="1">
              <a:spcBef>
                <a:spcPct val="0"/>
              </a:spcBef>
              <a:buNone/>
              <a:defRPr kumimoji="1" sz="4400" kern="1200">
                <a:solidFill>
                  <a:srgbClr val="FFFFFF"/>
                </a:solidFill>
                <a:latin typeface="+mj-lt"/>
                <a:ea typeface="+mj-ea"/>
                <a:cs typeface="+mj-cs"/>
              </a:defRPr>
            </a:lvl1pPr>
            <a:lvl2pPr eaLnBrk="1" hangingPunct="1">
              <a:defRPr kumimoji="1">
                <a:solidFill>
                  <a:schemeClr val="tx2"/>
                </a:solidFill>
              </a:defRPr>
            </a:lvl2pPr>
            <a:lvl3pPr eaLnBrk="1" hangingPunct="1">
              <a:defRPr kumimoji="1">
                <a:solidFill>
                  <a:schemeClr val="tx2"/>
                </a:solidFill>
              </a:defRPr>
            </a:lvl3pPr>
            <a:lvl4pPr eaLnBrk="1" hangingPunct="1">
              <a:defRPr kumimoji="1">
                <a:solidFill>
                  <a:schemeClr val="tx2"/>
                </a:solidFill>
              </a:defRPr>
            </a:lvl4pPr>
            <a:lvl5pPr eaLnBrk="1" hangingPunct="1">
              <a:defRPr kumimoji="1">
                <a:solidFill>
                  <a:schemeClr val="tx2"/>
                </a:solidFill>
              </a:defRPr>
            </a:lvl5pPr>
            <a:lvl6pPr eaLnBrk="1" hangingPunct="1">
              <a:defRPr kumimoji="1">
                <a:solidFill>
                  <a:schemeClr val="tx2"/>
                </a:solidFill>
              </a:defRPr>
            </a:lvl6pPr>
            <a:lvl7pPr eaLnBrk="1" hangingPunct="1">
              <a:defRPr kumimoji="1">
                <a:solidFill>
                  <a:schemeClr val="tx2"/>
                </a:solidFill>
              </a:defRPr>
            </a:lvl7pPr>
            <a:lvl8pPr eaLnBrk="1" hangingPunct="1">
              <a:defRPr kumimoji="1">
                <a:solidFill>
                  <a:schemeClr val="tx2"/>
                </a:solidFill>
              </a:defRPr>
            </a:lvl8pPr>
            <a:lvl9pPr eaLnBrk="1" hangingPunct="1">
              <a:defRPr kumimoji="1">
                <a:solidFill>
                  <a:schemeClr val="tx2"/>
                </a:solidFill>
              </a:defRPr>
            </a:lvl9pPr>
          </a:lstStyle>
          <a:p>
            <a:r>
              <a:rPr lang="ja-JP" altLang="en-US" sz="3200" b="1" dirty="0" smtClean="0">
                <a:solidFill>
                  <a:prstClr val="black"/>
                </a:solidFill>
                <a:latin typeface="+mn-ea"/>
                <a:ea typeface="+mn-ea"/>
              </a:rPr>
              <a:t>ハード面</a:t>
            </a:r>
            <a:r>
              <a:rPr lang="ja-JP" altLang="en-US" sz="3200" b="1" dirty="0">
                <a:solidFill>
                  <a:prstClr val="black"/>
                </a:solidFill>
                <a:latin typeface="+mn-ea"/>
                <a:ea typeface="+mn-ea"/>
              </a:rPr>
              <a:t>の対策のポイント</a:t>
            </a:r>
          </a:p>
        </p:txBody>
      </p:sp>
      <p:sp>
        <p:nvSpPr>
          <p:cNvPr id="8" name="対角する 2 つの角を切り取った四角形 7"/>
          <p:cNvSpPr/>
          <p:nvPr/>
        </p:nvSpPr>
        <p:spPr>
          <a:xfrm>
            <a:off x="720000" y="2160000"/>
            <a:ext cx="7920000" cy="3240000"/>
          </a:xfrm>
          <a:prstGeom prst="snip2Diag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endParaRPr lang="ja-JP" altLang="en-US" sz="1832"/>
          </a:p>
        </p:txBody>
      </p:sp>
      <p:sp>
        <p:nvSpPr>
          <p:cNvPr id="84995" name="Rectangle 3"/>
          <p:cNvSpPr>
            <a:spLocks noGrp="1" noRot="1" noChangeArrowheads="1"/>
          </p:cNvSpPr>
          <p:nvPr>
            <p:ph idx="4294967295"/>
          </p:nvPr>
        </p:nvSpPr>
        <p:spPr>
          <a:xfrm>
            <a:off x="1743569" y="2595628"/>
            <a:ext cx="5946386" cy="2238559"/>
          </a:xfrm>
        </p:spPr>
        <p:txBody>
          <a:bodyPr>
            <a:normAutofit/>
          </a:bodyPr>
          <a:lstStyle/>
          <a:p>
            <a:pPr marL="0" indent="0" algn="ctr">
              <a:lnSpc>
                <a:spcPct val="150000"/>
              </a:lnSpc>
              <a:buNone/>
            </a:pPr>
            <a:r>
              <a:rPr lang="ja-JP" altLang="en-US" sz="2800" b="1" dirty="0">
                <a:solidFill>
                  <a:schemeClr val="accent4">
                    <a:lumMod val="10000"/>
                  </a:schemeClr>
                </a:solidFill>
                <a:latin typeface="+mn-ea"/>
              </a:rPr>
              <a:t>ポイントはこれだ！</a:t>
            </a:r>
            <a:endParaRPr lang="en-US" altLang="ja-JP" sz="2800" b="1" dirty="0">
              <a:solidFill>
                <a:schemeClr val="accent4">
                  <a:lumMod val="10000"/>
                </a:schemeClr>
              </a:solidFill>
              <a:latin typeface="+mn-ea"/>
            </a:endParaRPr>
          </a:p>
          <a:p>
            <a:pPr marL="0" indent="0" algn="ctr">
              <a:lnSpc>
                <a:spcPct val="150000"/>
              </a:lnSpc>
              <a:buNone/>
            </a:pPr>
            <a:endParaRPr lang="en-US" altLang="ja-JP" sz="2800" b="1" dirty="0">
              <a:solidFill>
                <a:schemeClr val="accent4">
                  <a:lumMod val="10000"/>
                </a:schemeClr>
              </a:solidFill>
              <a:latin typeface="+mn-ea"/>
            </a:endParaRPr>
          </a:p>
          <a:p>
            <a:pPr marL="0" indent="0" algn="ctr">
              <a:lnSpc>
                <a:spcPct val="150000"/>
              </a:lnSpc>
              <a:buNone/>
            </a:pPr>
            <a:r>
              <a:rPr lang="en-US" altLang="ja-JP" sz="2800" b="1" dirty="0">
                <a:solidFill>
                  <a:schemeClr val="accent4">
                    <a:lumMod val="10000"/>
                  </a:schemeClr>
                </a:solidFill>
                <a:latin typeface="+mn-ea"/>
              </a:rPr>
              <a:t>【</a:t>
            </a:r>
            <a:r>
              <a:rPr lang="ja-JP" altLang="en-US" sz="2800" b="1" dirty="0">
                <a:solidFill>
                  <a:schemeClr val="accent4">
                    <a:lumMod val="10000"/>
                  </a:schemeClr>
                </a:solidFill>
                <a:latin typeface="+mn-ea"/>
              </a:rPr>
              <a:t>本質安全化</a:t>
            </a:r>
            <a:r>
              <a:rPr lang="en-US" altLang="ja-JP" sz="2800" b="1" dirty="0">
                <a:solidFill>
                  <a:schemeClr val="accent4">
                    <a:lumMod val="10000"/>
                  </a:schemeClr>
                </a:solidFill>
                <a:latin typeface="+mn-ea"/>
              </a:rPr>
              <a:t>】</a:t>
            </a:r>
          </a:p>
          <a:p>
            <a:pPr marL="0" indent="0" algn="ctr">
              <a:lnSpc>
                <a:spcPct val="150000"/>
              </a:lnSpc>
              <a:buNone/>
            </a:pPr>
            <a:endParaRPr lang="en-US" altLang="ja-JP" b="1" dirty="0">
              <a:solidFill>
                <a:schemeClr val="accent4">
                  <a:lumMod val="10000"/>
                </a:schemeClr>
              </a:solidFill>
              <a:latin typeface="ＭＳ Ｐゴシック" pitchFamily="50" charset="-128"/>
            </a:endParaRPr>
          </a:p>
        </p:txBody>
      </p:sp>
      <p:sp>
        <p:nvSpPr>
          <p:cNvPr id="5" name="下矢印 4"/>
          <p:cNvSpPr/>
          <p:nvPr/>
        </p:nvSpPr>
        <p:spPr>
          <a:xfrm>
            <a:off x="4465136" y="3513481"/>
            <a:ext cx="629479" cy="559537"/>
          </a:xfrm>
          <a:prstGeom prst="downArrow">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ja-JP" altLang="en-US" sz="1832"/>
          </a:p>
        </p:txBody>
      </p:sp>
      <p:sp>
        <p:nvSpPr>
          <p:cNvPr id="2" name="正方形/長方形 1"/>
          <p:cNvSpPr/>
          <p:nvPr/>
        </p:nvSpPr>
        <p:spPr>
          <a:xfrm>
            <a:off x="1256925" y="5960743"/>
            <a:ext cx="5951095" cy="830997"/>
          </a:xfrm>
          <a:prstGeom prst="rect">
            <a:avLst/>
          </a:prstGeom>
        </p:spPr>
        <p:txBody>
          <a:bodyPr wrap="square">
            <a:spAutoFit/>
          </a:bodyPr>
          <a:lstStyle/>
          <a:p>
            <a:pPr defTabSz="917509">
              <a:defRPr/>
            </a:pPr>
            <a:r>
              <a:rPr lang="ja-JP" altLang="en-US" sz="2400" b="1" dirty="0" smtClean="0">
                <a:latin typeface="+mn-ea"/>
              </a:rPr>
              <a:t>　人間</a:t>
            </a:r>
            <a:r>
              <a:rPr lang="ja-JP" altLang="en-US" sz="2400" b="1" dirty="0">
                <a:latin typeface="+mn-ea"/>
              </a:rPr>
              <a:t>はミスをする</a:t>
            </a:r>
            <a:r>
              <a:rPr lang="ja-JP" altLang="en-US" sz="2400" b="1" dirty="0" smtClean="0">
                <a:latin typeface="+mn-ea"/>
              </a:rPr>
              <a:t>ものだから，ミスがあっても怪我をしないような機械等にするべき！</a:t>
            </a:r>
            <a:endParaRPr lang="en-US" altLang="ja-JP" sz="2400" b="1" dirty="0">
              <a:latin typeface="+mn-ea"/>
            </a:endParaRPr>
          </a:p>
        </p:txBody>
      </p:sp>
    </p:spTree>
    <p:extLst>
      <p:ext uri="{BB962C8B-B14F-4D97-AF65-F5344CB8AC3E}">
        <p14:creationId xmlns:p14="http://schemas.microsoft.com/office/powerpoint/2010/main" val="261791620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20" name="図 1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514414" y="6422048"/>
            <a:ext cx="987320" cy="844329"/>
          </a:xfrm>
          <a:prstGeom prst="rect">
            <a:avLst/>
          </a:prstGeom>
        </p:spPr>
      </p:pic>
      <p:sp>
        <p:nvSpPr>
          <p:cNvPr id="145410" name="AutoShape 3"/>
          <p:cNvSpPr>
            <a:spLocks noChangeArrowheads="1"/>
          </p:cNvSpPr>
          <p:nvPr/>
        </p:nvSpPr>
        <p:spPr bwMode="auto">
          <a:xfrm>
            <a:off x="1414732" y="2215778"/>
            <a:ext cx="7418717" cy="1110208"/>
          </a:xfrm>
          <a:prstGeom prst="flowChartAlternateProcess">
            <a:avLst/>
          </a:prstGeom>
          <a:solidFill>
            <a:schemeClr val="accent2"/>
          </a:solidFill>
          <a:ln w="28575">
            <a:solidFill>
              <a:schemeClr val="tx1"/>
            </a:solidFill>
            <a:miter lim="800000"/>
            <a:headEnd/>
            <a:tailEnd/>
          </a:ln>
        </p:spPr>
        <p:txBody>
          <a:bodyPr wrap="none" anchor="ctr"/>
          <a:lstStyle>
            <a:lvl1pPr eaLnBrk="0" hangingPunct="0">
              <a:spcBef>
                <a:spcPct val="20000"/>
              </a:spcBef>
              <a:buClr>
                <a:schemeClr val="accent1"/>
              </a:buClr>
              <a:buSzPct val="100000"/>
              <a:buFont typeface="Symbol" pitchFamily="18" charset="2"/>
              <a:buChar char=""/>
              <a:defRPr kumimoji="1" sz="2400">
                <a:solidFill>
                  <a:schemeClr val="tx2"/>
                </a:solidFill>
                <a:latin typeface="Candara" pitchFamily="34" charset="0"/>
                <a:ea typeface="HGP明朝E" pitchFamily="18" charset="-128"/>
              </a:defRPr>
            </a:lvl1pPr>
            <a:lvl2pPr marL="742950" indent="-285750" eaLnBrk="0" hangingPunct="0">
              <a:spcBef>
                <a:spcPct val="20000"/>
              </a:spcBef>
              <a:buClr>
                <a:schemeClr val="accent1"/>
              </a:buClr>
              <a:buSzPct val="100000"/>
              <a:buFont typeface="Symbol" pitchFamily="18" charset="2"/>
              <a:buChar char=""/>
              <a:defRPr kumimoji="1" sz="2200">
                <a:solidFill>
                  <a:schemeClr val="tx2"/>
                </a:solidFill>
                <a:latin typeface="Candara" pitchFamily="34" charset="0"/>
                <a:ea typeface="HGP明朝E" pitchFamily="18" charset="-128"/>
              </a:defRPr>
            </a:lvl2pPr>
            <a:lvl3pPr marL="1143000" indent="-228600" eaLnBrk="0" hangingPunct="0">
              <a:spcBef>
                <a:spcPct val="20000"/>
              </a:spcBef>
              <a:buClr>
                <a:schemeClr val="accent1"/>
              </a:buClr>
              <a:buSzPct val="100000"/>
              <a:buFont typeface="Symbol" pitchFamily="18" charset="2"/>
              <a:buChar char=""/>
              <a:defRPr kumimoji="1" sz="2000">
                <a:solidFill>
                  <a:schemeClr val="tx2"/>
                </a:solidFill>
                <a:latin typeface="Candara" pitchFamily="34" charset="0"/>
                <a:ea typeface="HGP明朝E" pitchFamily="18" charset="-128"/>
              </a:defRPr>
            </a:lvl3pPr>
            <a:lvl4pPr marL="1600200" indent="-228600" eaLnBrk="0" hangingPunct="0">
              <a:spcBef>
                <a:spcPct val="20000"/>
              </a:spcBef>
              <a:buClr>
                <a:schemeClr val="accent1"/>
              </a:buClr>
              <a:buSzPct val="100000"/>
              <a:buFont typeface="Symbol" pitchFamily="18" charset="2"/>
              <a:buChar char=""/>
              <a:defRPr kumimoji="1">
                <a:solidFill>
                  <a:schemeClr val="tx2"/>
                </a:solidFill>
                <a:latin typeface="Candara" pitchFamily="34" charset="0"/>
                <a:ea typeface="HGP明朝E" pitchFamily="18" charset="-128"/>
              </a:defRPr>
            </a:lvl4pPr>
            <a:lvl5pPr marL="2057400" indent="-228600" eaLnBrk="0" hangingPunct="0">
              <a:spcBef>
                <a:spcPct val="20000"/>
              </a:spcBef>
              <a:buClr>
                <a:schemeClr val="accent1"/>
              </a:buClr>
              <a:buSzPct val="100000"/>
              <a:buFont typeface="Symbol" pitchFamily="18" charset="2"/>
              <a:buChar char=""/>
              <a:defRPr kumimoji="1" sz="1600">
                <a:solidFill>
                  <a:schemeClr val="tx2"/>
                </a:solidFill>
                <a:latin typeface="Candara" pitchFamily="34" charset="0"/>
                <a:ea typeface="HGP明朝E" pitchFamily="18" charset="-128"/>
              </a:defRPr>
            </a:lvl5pPr>
            <a:lvl6pPr marL="2514600" indent="-228600" eaLnBrk="0" fontAlgn="base" hangingPunct="0">
              <a:spcBef>
                <a:spcPct val="20000"/>
              </a:spcBef>
              <a:spcAft>
                <a:spcPct val="0"/>
              </a:spcAft>
              <a:buClr>
                <a:schemeClr val="accent1"/>
              </a:buClr>
              <a:buSzPct val="100000"/>
              <a:buFont typeface="Symbol" pitchFamily="18" charset="2"/>
              <a:buChar char=""/>
              <a:defRPr kumimoji="1" sz="1600">
                <a:solidFill>
                  <a:schemeClr val="tx2"/>
                </a:solidFill>
                <a:latin typeface="Candara" pitchFamily="34" charset="0"/>
                <a:ea typeface="HGP明朝E" pitchFamily="18" charset="-128"/>
              </a:defRPr>
            </a:lvl6pPr>
            <a:lvl7pPr marL="2971800" indent="-228600" eaLnBrk="0" fontAlgn="base" hangingPunct="0">
              <a:spcBef>
                <a:spcPct val="20000"/>
              </a:spcBef>
              <a:spcAft>
                <a:spcPct val="0"/>
              </a:spcAft>
              <a:buClr>
                <a:schemeClr val="accent1"/>
              </a:buClr>
              <a:buSzPct val="100000"/>
              <a:buFont typeface="Symbol" pitchFamily="18" charset="2"/>
              <a:buChar char=""/>
              <a:defRPr kumimoji="1" sz="1600">
                <a:solidFill>
                  <a:schemeClr val="tx2"/>
                </a:solidFill>
                <a:latin typeface="Candara" pitchFamily="34" charset="0"/>
                <a:ea typeface="HGP明朝E" pitchFamily="18" charset="-128"/>
              </a:defRPr>
            </a:lvl7pPr>
            <a:lvl8pPr marL="3429000" indent="-228600" eaLnBrk="0" fontAlgn="base" hangingPunct="0">
              <a:spcBef>
                <a:spcPct val="20000"/>
              </a:spcBef>
              <a:spcAft>
                <a:spcPct val="0"/>
              </a:spcAft>
              <a:buClr>
                <a:schemeClr val="accent1"/>
              </a:buClr>
              <a:buSzPct val="100000"/>
              <a:buFont typeface="Symbol" pitchFamily="18" charset="2"/>
              <a:buChar char=""/>
              <a:defRPr kumimoji="1" sz="1600">
                <a:solidFill>
                  <a:schemeClr val="tx2"/>
                </a:solidFill>
                <a:latin typeface="Candara" pitchFamily="34" charset="0"/>
                <a:ea typeface="HGP明朝E" pitchFamily="18" charset="-128"/>
              </a:defRPr>
            </a:lvl8pPr>
            <a:lvl9pPr marL="3886200" indent="-228600" eaLnBrk="0" fontAlgn="base" hangingPunct="0">
              <a:spcBef>
                <a:spcPct val="20000"/>
              </a:spcBef>
              <a:spcAft>
                <a:spcPct val="0"/>
              </a:spcAft>
              <a:buClr>
                <a:schemeClr val="accent1"/>
              </a:buClr>
              <a:buSzPct val="100000"/>
              <a:buFont typeface="Symbol" pitchFamily="18" charset="2"/>
              <a:buChar char=""/>
              <a:defRPr kumimoji="1" sz="1600">
                <a:solidFill>
                  <a:schemeClr val="tx2"/>
                </a:solidFill>
                <a:latin typeface="Candara" pitchFamily="34" charset="0"/>
                <a:ea typeface="HGP明朝E" pitchFamily="18" charset="-128"/>
              </a:defRPr>
            </a:lvl9pPr>
          </a:lstStyle>
          <a:p>
            <a:pPr algn="ctr" eaLnBrk="1" hangingPunct="1">
              <a:lnSpc>
                <a:spcPct val="80000"/>
              </a:lnSpc>
              <a:buClr>
                <a:srgbClr val="99FF66"/>
              </a:buClr>
              <a:buSzTx/>
              <a:buNone/>
            </a:pPr>
            <a:endParaRPr lang="ja-JP" altLang="en-US" sz="2800" b="1" dirty="0">
              <a:solidFill>
                <a:srgbClr val="FFFFFF"/>
              </a:solidFill>
              <a:latin typeface="HG明朝E" panose="02020909000000000000" pitchFamily="17" charset="-128"/>
              <a:ea typeface="HG明朝E" panose="02020909000000000000" pitchFamily="17" charset="-128"/>
            </a:endParaRPr>
          </a:p>
        </p:txBody>
      </p:sp>
      <p:sp>
        <p:nvSpPr>
          <p:cNvPr id="145412" name="AutoShape 5"/>
          <p:cNvSpPr>
            <a:spLocks noChangeArrowheads="1"/>
          </p:cNvSpPr>
          <p:nvPr/>
        </p:nvSpPr>
        <p:spPr bwMode="auto">
          <a:xfrm>
            <a:off x="1466491" y="3965530"/>
            <a:ext cx="7332452" cy="1050071"/>
          </a:xfrm>
          <a:prstGeom prst="flowChartAlternateProcess">
            <a:avLst/>
          </a:prstGeom>
          <a:solidFill>
            <a:srgbClr val="00B050"/>
          </a:solidFill>
          <a:ln w="28575">
            <a:solidFill>
              <a:schemeClr val="tx1"/>
            </a:solidFill>
            <a:miter lim="800000"/>
            <a:headEnd/>
            <a:tailEnd/>
          </a:ln>
        </p:spPr>
        <p:txBody>
          <a:bodyPr wrap="none" anchor="ctr"/>
          <a:lstStyle>
            <a:lvl1pPr eaLnBrk="0" hangingPunct="0">
              <a:spcBef>
                <a:spcPct val="20000"/>
              </a:spcBef>
              <a:buClr>
                <a:schemeClr val="accent1"/>
              </a:buClr>
              <a:buSzPct val="100000"/>
              <a:buFont typeface="Symbol" pitchFamily="18" charset="2"/>
              <a:buChar char=""/>
              <a:defRPr kumimoji="1" sz="2400">
                <a:solidFill>
                  <a:schemeClr val="tx2"/>
                </a:solidFill>
                <a:latin typeface="Candara" pitchFamily="34" charset="0"/>
                <a:ea typeface="HGP明朝E" pitchFamily="18" charset="-128"/>
              </a:defRPr>
            </a:lvl1pPr>
            <a:lvl2pPr marL="742950" indent="-285750" eaLnBrk="0" hangingPunct="0">
              <a:spcBef>
                <a:spcPct val="20000"/>
              </a:spcBef>
              <a:buClr>
                <a:schemeClr val="accent1"/>
              </a:buClr>
              <a:buSzPct val="100000"/>
              <a:buFont typeface="Symbol" pitchFamily="18" charset="2"/>
              <a:buChar char=""/>
              <a:defRPr kumimoji="1" sz="2200">
                <a:solidFill>
                  <a:schemeClr val="tx2"/>
                </a:solidFill>
                <a:latin typeface="Candara" pitchFamily="34" charset="0"/>
                <a:ea typeface="HGP明朝E" pitchFamily="18" charset="-128"/>
              </a:defRPr>
            </a:lvl2pPr>
            <a:lvl3pPr marL="1143000" indent="-228600" eaLnBrk="0" hangingPunct="0">
              <a:spcBef>
                <a:spcPct val="20000"/>
              </a:spcBef>
              <a:buClr>
                <a:schemeClr val="accent1"/>
              </a:buClr>
              <a:buSzPct val="100000"/>
              <a:buFont typeface="Symbol" pitchFamily="18" charset="2"/>
              <a:buChar char=""/>
              <a:defRPr kumimoji="1" sz="2000">
                <a:solidFill>
                  <a:schemeClr val="tx2"/>
                </a:solidFill>
                <a:latin typeface="Candara" pitchFamily="34" charset="0"/>
                <a:ea typeface="HGP明朝E" pitchFamily="18" charset="-128"/>
              </a:defRPr>
            </a:lvl3pPr>
            <a:lvl4pPr marL="1600200" indent="-228600" eaLnBrk="0" hangingPunct="0">
              <a:spcBef>
                <a:spcPct val="20000"/>
              </a:spcBef>
              <a:buClr>
                <a:schemeClr val="accent1"/>
              </a:buClr>
              <a:buSzPct val="100000"/>
              <a:buFont typeface="Symbol" pitchFamily="18" charset="2"/>
              <a:buChar char=""/>
              <a:defRPr kumimoji="1">
                <a:solidFill>
                  <a:schemeClr val="tx2"/>
                </a:solidFill>
                <a:latin typeface="Candara" pitchFamily="34" charset="0"/>
                <a:ea typeface="HGP明朝E" pitchFamily="18" charset="-128"/>
              </a:defRPr>
            </a:lvl4pPr>
            <a:lvl5pPr marL="2057400" indent="-228600" eaLnBrk="0" hangingPunct="0">
              <a:spcBef>
                <a:spcPct val="20000"/>
              </a:spcBef>
              <a:buClr>
                <a:schemeClr val="accent1"/>
              </a:buClr>
              <a:buSzPct val="100000"/>
              <a:buFont typeface="Symbol" pitchFamily="18" charset="2"/>
              <a:buChar char=""/>
              <a:defRPr kumimoji="1" sz="1600">
                <a:solidFill>
                  <a:schemeClr val="tx2"/>
                </a:solidFill>
                <a:latin typeface="Candara" pitchFamily="34" charset="0"/>
                <a:ea typeface="HGP明朝E" pitchFamily="18" charset="-128"/>
              </a:defRPr>
            </a:lvl5pPr>
            <a:lvl6pPr marL="2514600" indent="-228600" eaLnBrk="0" fontAlgn="base" hangingPunct="0">
              <a:spcBef>
                <a:spcPct val="20000"/>
              </a:spcBef>
              <a:spcAft>
                <a:spcPct val="0"/>
              </a:spcAft>
              <a:buClr>
                <a:schemeClr val="accent1"/>
              </a:buClr>
              <a:buSzPct val="100000"/>
              <a:buFont typeface="Symbol" pitchFamily="18" charset="2"/>
              <a:buChar char=""/>
              <a:defRPr kumimoji="1" sz="1600">
                <a:solidFill>
                  <a:schemeClr val="tx2"/>
                </a:solidFill>
                <a:latin typeface="Candara" pitchFamily="34" charset="0"/>
                <a:ea typeface="HGP明朝E" pitchFamily="18" charset="-128"/>
              </a:defRPr>
            </a:lvl6pPr>
            <a:lvl7pPr marL="2971800" indent="-228600" eaLnBrk="0" fontAlgn="base" hangingPunct="0">
              <a:spcBef>
                <a:spcPct val="20000"/>
              </a:spcBef>
              <a:spcAft>
                <a:spcPct val="0"/>
              </a:spcAft>
              <a:buClr>
                <a:schemeClr val="accent1"/>
              </a:buClr>
              <a:buSzPct val="100000"/>
              <a:buFont typeface="Symbol" pitchFamily="18" charset="2"/>
              <a:buChar char=""/>
              <a:defRPr kumimoji="1" sz="1600">
                <a:solidFill>
                  <a:schemeClr val="tx2"/>
                </a:solidFill>
                <a:latin typeface="Candara" pitchFamily="34" charset="0"/>
                <a:ea typeface="HGP明朝E" pitchFamily="18" charset="-128"/>
              </a:defRPr>
            </a:lvl7pPr>
            <a:lvl8pPr marL="3429000" indent="-228600" eaLnBrk="0" fontAlgn="base" hangingPunct="0">
              <a:spcBef>
                <a:spcPct val="20000"/>
              </a:spcBef>
              <a:spcAft>
                <a:spcPct val="0"/>
              </a:spcAft>
              <a:buClr>
                <a:schemeClr val="accent1"/>
              </a:buClr>
              <a:buSzPct val="100000"/>
              <a:buFont typeface="Symbol" pitchFamily="18" charset="2"/>
              <a:buChar char=""/>
              <a:defRPr kumimoji="1" sz="1600">
                <a:solidFill>
                  <a:schemeClr val="tx2"/>
                </a:solidFill>
                <a:latin typeface="Candara" pitchFamily="34" charset="0"/>
                <a:ea typeface="HGP明朝E" pitchFamily="18" charset="-128"/>
              </a:defRPr>
            </a:lvl8pPr>
            <a:lvl9pPr marL="3886200" indent="-228600" eaLnBrk="0" fontAlgn="base" hangingPunct="0">
              <a:spcBef>
                <a:spcPct val="20000"/>
              </a:spcBef>
              <a:spcAft>
                <a:spcPct val="0"/>
              </a:spcAft>
              <a:buClr>
                <a:schemeClr val="accent1"/>
              </a:buClr>
              <a:buSzPct val="100000"/>
              <a:buFont typeface="Symbol" pitchFamily="18" charset="2"/>
              <a:buChar char=""/>
              <a:defRPr kumimoji="1" sz="1600">
                <a:solidFill>
                  <a:schemeClr val="tx2"/>
                </a:solidFill>
                <a:latin typeface="Candara" pitchFamily="34" charset="0"/>
                <a:ea typeface="HGP明朝E" pitchFamily="18" charset="-128"/>
              </a:defRPr>
            </a:lvl9pPr>
          </a:lstStyle>
          <a:p>
            <a:pPr eaLnBrk="1" hangingPunct="1">
              <a:spcBef>
                <a:spcPct val="0"/>
              </a:spcBef>
              <a:buClrTx/>
              <a:buSzTx/>
              <a:buFontTx/>
              <a:buNone/>
            </a:pPr>
            <a:r>
              <a:rPr lang="ja-JP" altLang="en-US" sz="2800" b="1" dirty="0" smtClean="0">
                <a:solidFill>
                  <a:srgbClr val="FFFF00"/>
                </a:solidFill>
                <a:latin typeface="+mn-ea"/>
                <a:ea typeface="+mn-ea"/>
              </a:rPr>
              <a:t>「事前」に，人間</a:t>
            </a:r>
            <a:r>
              <a:rPr lang="ja-JP" altLang="en-US" sz="2800" b="1" dirty="0">
                <a:solidFill>
                  <a:srgbClr val="FFFF00"/>
                </a:solidFill>
                <a:latin typeface="+mn-ea"/>
                <a:ea typeface="+mn-ea"/>
              </a:rPr>
              <a:t>のミスの影響を</a:t>
            </a:r>
            <a:r>
              <a:rPr lang="ja-JP" altLang="en-US" sz="2800" b="1" dirty="0" smtClean="0">
                <a:solidFill>
                  <a:srgbClr val="FFFF00"/>
                </a:solidFill>
                <a:latin typeface="+mn-ea"/>
                <a:ea typeface="+mn-ea"/>
              </a:rPr>
              <a:t>抑える安全対策</a:t>
            </a:r>
            <a:endParaRPr lang="en-US" altLang="ja-JP" sz="2800" b="1" dirty="0" smtClean="0">
              <a:solidFill>
                <a:srgbClr val="FFFF00"/>
              </a:solidFill>
              <a:latin typeface="+mn-ea"/>
              <a:ea typeface="+mn-ea"/>
            </a:endParaRPr>
          </a:p>
          <a:p>
            <a:pPr eaLnBrk="1" hangingPunct="1">
              <a:spcBef>
                <a:spcPct val="0"/>
              </a:spcBef>
              <a:buClrTx/>
              <a:buSzTx/>
              <a:buFontTx/>
              <a:buNone/>
            </a:pPr>
            <a:r>
              <a:rPr lang="ja-JP" altLang="en-US" sz="2800" b="1" dirty="0" smtClean="0">
                <a:solidFill>
                  <a:srgbClr val="FFFF00"/>
                </a:solidFill>
                <a:latin typeface="+mn-ea"/>
                <a:ea typeface="+mn-ea"/>
              </a:rPr>
              <a:t>「</a:t>
            </a:r>
            <a:r>
              <a:rPr lang="ja-JP" altLang="en-US" sz="2800" b="1" dirty="0">
                <a:solidFill>
                  <a:srgbClr val="FFFF00"/>
                </a:solidFill>
                <a:latin typeface="+mn-ea"/>
                <a:ea typeface="+mn-ea"/>
              </a:rPr>
              <a:t>フールプルーフ」 </a:t>
            </a:r>
          </a:p>
        </p:txBody>
      </p:sp>
      <p:sp>
        <p:nvSpPr>
          <p:cNvPr id="145414" name="Text Box 7"/>
          <p:cNvSpPr txBox="1">
            <a:spLocks noChangeArrowheads="1"/>
          </p:cNvSpPr>
          <p:nvPr/>
        </p:nvSpPr>
        <p:spPr bwMode="auto">
          <a:xfrm>
            <a:off x="523012" y="2145837"/>
            <a:ext cx="603242" cy="1258235"/>
          </a:xfrm>
          <a:prstGeom prst="rect">
            <a:avLst/>
          </a:prstGeom>
          <a:solidFill>
            <a:schemeClr val="accent2"/>
          </a:solidFill>
          <a:ln w="28575">
            <a:solidFill>
              <a:schemeClr val="tx1"/>
            </a:solidFill>
            <a:miter lim="800000"/>
            <a:headEnd/>
            <a:tailEnd/>
          </a:ln>
        </p:spPr>
        <p:txBody>
          <a:bodyPr vert="eaVert">
            <a:spAutoFit/>
          </a:bodyPr>
          <a:lstStyle>
            <a:lvl1pPr eaLnBrk="0" hangingPunct="0">
              <a:spcBef>
                <a:spcPct val="20000"/>
              </a:spcBef>
              <a:buClr>
                <a:schemeClr val="accent1"/>
              </a:buClr>
              <a:buSzPct val="100000"/>
              <a:buFont typeface="Symbol" pitchFamily="18" charset="2"/>
              <a:buChar char=""/>
              <a:defRPr kumimoji="1" sz="2400">
                <a:solidFill>
                  <a:schemeClr val="tx2"/>
                </a:solidFill>
                <a:latin typeface="Candara" pitchFamily="34" charset="0"/>
                <a:ea typeface="HGP明朝E" pitchFamily="18" charset="-128"/>
              </a:defRPr>
            </a:lvl1pPr>
            <a:lvl2pPr marL="742950" indent="-285750" eaLnBrk="0" hangingPunct="0">
              <a:spcBef>
                <a:spcPct val="20000"/>
              </a:spcBef>
              <a:buClr>
                <a:schemeClr val="accent1"/>
              </a:buClr>
              <a:buSzPct val="100000"/>
              <a:buFont typeface="Symbol" pitchFamily="18" charset="2"/>
              <a:buChar char=""/>
              <a:defRPr kumimoji="1" sz="2200">
                <a:solidFill>
                  <a:schemeClr val="tx2"/>
                </a:solidFill>
                <a:latin typeface="Candara" pitchFamily="34" charset="0"/>
                <a:ea typeface="HGP明朝E" pitchFamily="18" charset="-128"/>
              </a:defRPr>
            </a:lvl2pPr>
            <a:lvl3pPr marL="1143000" indent="-228600" eaLnBrk="0" hangingPunct="0">
              <a:spcBef>
                <a:spcPct val="20000"/>
              </a:spcBef>
              <a:buClr>
                <a:schemeClr val="accent1"/>
              </a:buClr>
              <a:buSzPct val="100000"/>
              <a:buFont typeface="Symbol" pitchFamily="18" charset="2"/>
              <a:buChar char=""/>
              <a:defRPr kumimoji="1" sz="2000">
                <a:solidFill>
                  <a:schemeClr val="tx2"/>
                </a:solidFill>
                <a:latin typeface="Candara" pitchFamily="34" charset="0"/>
                <a:ea typeface="HGP明朝E" pitchFamily="18" charset="-128"/>
              </a:defRPr>
            </a:lvl3pPr>
            <a:lvl4pPr marL="1600200" indent="-228600" eaLnBrk="0" hangingPunct="0">
              <a:spcBef>
                <a:spcPct val="20000"/>
              </a:spcBef>
              <a:buClr>
                <a:schemeClr val="accent1"/>
              </a:buClr>
              <a:buSzPct val="100000"/>
              <a:buFont typeface="Symbol" pitchFamily="18" charset="2"/>
              <a:buChar char=""/>
              <a:defRPr kumimoji="1">
                <a:solidFill>
                  <a:schemeClr val="tx2"/>
                </a:solidFill>
                <a:latin typeface="Candara" pitchFamily="34" charset="0"/>
                <a:ea typeface="HGP明朝E" pitchFamily="18" charset="-128"/>
              </a:defRPr>
            </a:lvl4pPr>
            <a:lvl5pPr marL="2057400" indent="-228600" eaLnBrk="0" hangingPunct="0">
              <a:spcBef>
                <a:spcPct val="20000"/>
              </a:spcBef>
              <a:buClr>
                <a:schemeClr val="accent1"/>
              </a:buClr>
              <a:buSzPct val="100000"/>
              <a:buFont typeface="Symbol" pitchFamily="18" charset="2"/>
              <a:buChar char=""/>
              <a:defRPr kumimoji="1" sz="1600">
                <a:solidFill>
                  <a:schemeClr val="tx2"/>
                </a:solidFill>
                <a:latin typeface="Candara" pitchFamily="34" charset="0"/>
                <a:ea typeface="HGP明朝E" pitchFamily="18" charset="-128"/>
              </a:defRPr>
            </a:lvl5pPr>
            <a:lvl6pPr marL="2514600" indent="-228600" eaLnBrk="0" fontAlgn="base" hangingPunct="0">
              <a:spcBef>
                <a:spcPct val="20000"/>
              </a:spcBef>
              <a:spcAft>
                <a:spcPct val="0"/>
              </a:spcAft>
              <a:buClr>
                <a:schemeClr val="accent1"/>
              </a:buClr>
              <a:buSzPct val="100000"/>
              <a:buFont typeface="Symbol" pitchFamily="18" charset="2"/>
              <a:buChar char=""/>
              <a:defRPr kumimoji="1" sz="1600">
                <a:solidFill>
                  <a:schemeClr val="tx2"/>
                </a:solidFill>
                <a:latin typeface="Candara" pitchFamily="34" charset="0"/>
                <a:ea typeface="HGP明朝E" pitchFamily="18" charset="-128"/>
              </a:defRPr>
            </a:lvl6pPr>
            <a:lvl7pPr marL="2971800" indent="-228600" eaLnBrk="0" fontAlgn="base" hangingPunct="0">
              <a:spcBef>
                <a:spcPct val="20000"/>
              </a:spcBef>
              <a:spcAft>
                <a:spcPct val="0"/>
              </a:spcAft>
              <a:buClr>
                <a:schemeClr val="accent1"/>
              </a:buClr>
              <a:buSzPct val="100000"/>
              <a:buFont typeface="Symbol" pitchFamily="18" charset="2"/>
              <a:buChar char=""/>
              <a:defRPr kumimoji="1" sz="1600">
                <a:solidFill>
                  <a:schemeClr val="tx2"/>
                </a:solidFill>
                <a:latin typeface="Candara" pitchFamily="34" charset="0"/>
                <a:ea typeface="HGP明朝E" pitchFamily="18" charset="-128"/>
              </a:defRPr>
            </a:lvl7pPr>
            <a:lvl8pPr marL="3429000" indent="-228600" eaLnBrk="0" fontAlgn="base" hangingPunct="0">
              <a:spcBef>
                <a:spcPct val="20000"/>
              </a:spcBef>
              <a:spcAft>
                <a:spcPct val="0"/>
              </a:spcAft>
              <a:buClr>
                <a:schemeClr val="accent1"/>
              </a:buClr>
              <a:buSzPct val="100000"/>
              <a:buFont typeface="Symbol" pitchFamily="18" charset="2"/>
              <a:buChar char=""/>
              <a:defRPr kumimoji="1" sz="1600">
                <a:solidFill>
                  <a:schemeClr val="tx2"/>
                </a:solidFill>
                <a:latin typeface="Candara" pitchFamily="34" charset="0"/>
                <a:ea typeface="HGP明朝E" pitchFamily="18" charset="-128"/>
              </a:defRPr>
            </a:lvl8pPr>
            <a:lvl9pPr marL="3886200" indent="-228600" eaLnBrk="0" fontAlgn="base" hangingPunct="0">
              <a:spcBef>
                <a:spcPct val="20000"/>
              </a:spcBef>
              <a:spcAft>
                <a:spcPct val="0"/>
              </a:spcAft>
              <a:buClr>
                <a:schemeClr val="accent1"/>
              </a:buClr>
              <a:buSzPct val="100000"/>
              <a:buFont typeface="Symbol" pitchFamily="18" charset="2"/>
              <a:buChar char=""/>
              <a:defRPr kumimoji="1" sz="1600">
                <a:solidFill>
                  <a:schemeClr val="tx2"/>
                </a:solidFill>
                <a:latin typeface="Candara" pitchFamily="34" charset="0"/>
                <a:ea typeface="HGP明朝E" pitchFamily="18" charset="-128"/>
              </a:defRPr>
            </a:lvl9pPr>
          </a:lstStyle>
          <a:p>
            <a:pPr eaLnBrk="1" hangingPunct="1">
              <a:spcBef>
                <a:spcPct val="50000"/>
              </a:spcBef>
              <a:buClrTx/>
              <a:buSzTx/>
              <a:buFontTx/>
              <a:buNone/>
            </a:pPr>
            <a:r>
              <a:rPr lang="ja-JP" altLang="en-US" sz="2720" b="1" dirty="0">
                <a:solidFill>
                  <a:srgbClr val="FFFFFF"/>
                </a:solidFill>
                <a:latin typeface="HG明朝E" panose="02020909000000000000" pitchFamily="17" charset="-128"/>
                <a:ea typeface="HG明朝E" panose="02020909000000000000" pitchFamily="17" charset="-128"/>
              </a:rPr>
              <a:t>安全性</a:t>
            </a:r>
          </a:p>
        </p:txBody>
      </p:sp>
      <p:sp>
        <p:nvSpPr>
          <p:cNvPr id="145415" name="Text Box 8"/>
          <p:cNvSpPr txBox="1">
            <a:spLocks noChangeArrowheads="1"/>
          </p:cNvSpPr>
          <p:nvPr/>
        </p:nvSpPr>
        <p:spPr bwMode="auto">
          <a:xfrm>
            <a:off x="549441" y="3852074"/>
            <a:ext cx="603242" cy="1259778"/>
          </a:xfrm>
          <a:prstGeom prst="rect">
            <a:avLst/>
          </a:prstGeom>
          <a:solidFill>
            <a:srgbClr val="00B050"/>
          </a:solidFill>
          <a:ln w="28575">
            <a:solidFill>
              <a:schemeClr val="tx1"/>
            </a:solidFill>
            <a:miter lim="800000"/>
            <a:headEnd/>
            <a:tailEnd/>
          </a:ln>
        </p:spPr>
        <p:txBody>
          <a:bodyPr vert="eaVert">
            <a:spAutoFit/>
          </a:bodyPr>
          <a:lstStyle>
            <a:lvl1pPr eaLnBrk="0" hangingPunct="0">
              <a:spcBef>
                <a:spcPct val="20000"/>
              </a:spcBef>
              <a:buClr>
                <a:schemeClr val="accent1"/>
              </a:buClr>
              <a:buSzPct val="100000"/>
              <a:buFont typeface="Symbol" pitchFamily="18" charset="2"/>
              <a:buChar char=""/>
              <a:defRPr kumimoji="1" sz="2400">
                <a:solidFill>
                  <a:schemeClr val="tx2"/>
                </a:solidFill>
                <a:latin typeface="Candara" pitchFamily="34" charset="0"/>
                <a:ea typeface="HGP明朝E" pitchFamily="18" charset="-128"/>
              </a:defRPr>
            </a:lvl1pPr>
            <a:lvl2pPr marL="742950" indent="-285750" eaLnBrk="0" hangingPunct="0">
              <a:spcBef>
                <a:spcPct val="20000"/>
              </a:spcBef>
              <a:buClr>
                <a:schemeClr val="accent1"/>
              </a:buClr>
              <a:buSzPct val="100000"/>
              <a:buFont typeface="Symbol" pitchFamily="18" charset="2"/>
              <a:buChar char=""/>
              <a:defRPr kumimoji="1" sz="2200">
                <a:solidFill>
                  <a:schemeClr val="tx2"/>
                </a:solidFill>
                <a:latin typeface="Candara" pitchFamily="34" charset="0"/>
                <a:ea typeface="HGP明朝E" pitchFamily="18" charset="-128"/>
              </a:defRPr>
            </a:lvl2pPr>
            <a:lvl3pPr marL="1143000" indent="-228600" eaLnBrk="0" hangingPunct="0">
              <a:spcBef>
                <a:spcPct val="20000"/>
              </a:spcBef>
              <a:buClr>
                <a:schemeClr val="accent1"/>
              </a:buClr>
              <a:buSzPct val="100000"/>
              <a:buFont typeface="Symbol" pitchFamily="18" charset="2"/>
              <a:buChar char=""/>
              <a:defRPr kumimoji="1" sz="2000">
                <a:solidFill>
                  <a:schemeClr val="tx2"/>
                </a:solidFill>
                <a:latin typeface="Candara" pitchFamily="34" charset="0"/>
                <a:ea typeface="HGP明朝E" pitchFamily="18" charset="-128"/>
              </a:defRPr>
            </a:lvl3pPr>
            <a:lvl4pPr marL="1600200" indent="-228600" eaLnBrk="0" hangingPunct="0">
              <a:spcBef>
                <a:spcPct val="20000"/>
              </a:spcBef>
              <a:buClr>
                <a:schemeClr val="accent1"/>
              </a:buClr>
              <a:buSzPct val="100000"/>
              <a:buFont typeface="Symbol" pitchFamily="18" charset="2"/>
              <a:buChar char=""/>
              <a:defRPr kumimoji="1">
                <a:solidFill>
                  <a:schemeClr val="tx2"/>
                </a:solidFill>
                <a:latin typeface="Candara" pitchFamily="34" charset="0"/>
                <a:ea typeface="HGP明朝E" pitchFamily="18" charset="-128"/>
              </a:defRPr>
            </a:lvl4pPr>
            <a:lvl5pPr marL="2057400" indent="-228600" eaLnBrk="0" hangingPunct="0">
              <a:spcBef>
                <a:spcPct val="20000"/>
              </a:spcBef>
              <a:buClr>
                <a:schemeClr val="accent1"/>
              </a:buClr>
              <a:buSzPct val="100000"/>
              <a:buFont typeface="Symbol" pitchFamily="18" charset="2"/>
              <a:buChar char=""/>
              <a:defRPr kumimoji="1" sz="1600">
                <a:solidFill>
                  <a:schemeClr val="tx2"/>
                </a:solidFill>
                <a:latin typeface="Candara" pitchFamily="34" charset="0"/>
                <a:ea typeface="HGP明朝E" pitchFamily="18" charset="-128"/>
              </a:defRPr>
            </a:lvl5pPr>
            <a:lvl6pPr marL="2514600" indent="-228600" eaLnBrk="0" fontAlgn="base" hangingPunct="0">
              <a:spcBef>
                <a:spcPct val="20000"/>
              </a:spcBef>
              <a:spcAft>
                <a:spcPct val="0"/>
              </a:spcAft>
              <a:buClr>
                <a:schemeClr val="accent1"/>
              </a:buClr>
              <a:buSzPct val="100000"/>
              <a:buFont typeface="Symbol" pitchFamily="18" charset="2"/>
              <a:buChar char=""/>
              <a:defRPr kumimoji="1" sz="1600">
                <a:solidFill>
                  <a:schemeClr val="tx2"/>
                </a:solidFill>
                <a:latin typeface="Candara" pitchFamily="34" charset="0"/>
                <a:ea typeface="HGP明朝E" pitchFamily="18" charset="-128"/>
              </a:defRPr>
            </a:lvl6pPr>
            <a:lvl7pPr marL="2971800" indent="-228600" eaLnBrk="0" fontAlgn="base" hangingPunct="0">
              <a:spcBef>
                <a:spcPct val="20000"/>
              </a:spcBef>
              <a:spcAft>
                <a:spcPct val="0"/>
              </a:spcAft>
              <a:buClr>
                <a:schemeClr val="accent1"/>
              </a:buClr>
              <a:buSzPct val="100000"/>
              <a:buFont typeface="Symbol" pitchFamily="18" charset="2"/>
              <a:buChar char=""/>
              <a:defRPr kumimoji="1" sz="1600">
                <a:solidFill>
                  <a:schemeClr val="tx2"/>
                </a:solidFill>
                <a:latin typeface="Candara" pitchFamily="34" charset="0"/>
                <a:ea typeface="HGP明朝E" pitchFamily="18" charset="-128"/>
              </a:defRPr>
            </a:lvl7pPr>
            <a:lvl8pPr marL="3429000" indent="-228600" eaLnBrk="0" fontAlgn="base" hangingPunct="0">
              <a:spcBef>
                <a:spcPct val="20000"/>
              </a:spcBef>
              <a:spcAft>
                <a:spcPct val="0"/>
              </a:spcAft>
              <a:buClr>
                <a:schemeClr val="accent1"/>
              </a:buClr>
              <a:buSzPct val="100000"/>
              <a:buFont typeface="Symbol" pitchFamily="18" charset="2"/>
              <a:buChar char=""/>
              <a:defRPr kumimoji="1" sz="1600">
                <a:solidFill>
                  <a:schemeClr val="tx2"/>
                </a:solidFill>
                <a:latin typeface="Candara" pitchFamily="34" charset="0"/>
                <a:ea typeface="HGP明朝E" pitchFamily="18" charset="-128"/>
              </a:defRPr>
            </a:lvl8pPr>
            <a:lvl9pPr marL="3886200" indent="-228600" eaLnBrk="0" fontAlgn="base" hangingPunct="0">
              <a:spcBef>
                <a:spcPct val="20000"/>
              </a:spcBef>
              <a:spcAft>
                <a:spcPct val="0"/>
              </a:spcAft>
              <a:buClr>
                <a:schemeClr val="accent1"/>
              </a:buClr>
              <a:buSzPct val="100000"/>
              <a:buFont typeface="Symbol" pitchFamily="18" charset="2"/>
              <a:buChar char=""/>
              <a:defRPr kumimoji="1" sz="1600">
                <a:solidFill>
                  <a:schemeClr val="tx2"/>
                </a:solidFill>
                <a:latin typeface="Candara" pitchFamily="34" charset="0"/>
                <a:ea typeface="HGP明朝E" pitchFamily="18" charset="-128"/>
              </a:defRPr>
            </a:lvl9pPr>
          </a:lstStyle>
          <a:p>
            <a:pPr algn="ctr" eaLnBrk="1" hangingPunct="1">
              <a:spcBef>
                <a:spcPct val="50000"/>
              </a:spcBef>
              <a:buClrTx/>
              <a:buSzTx/>
              <a:buFontTx/>
              <a:buNone/>
            </a:pPr>
            <a:r>
              <a:rPr lang="ja-JP" altLang="en-US" sz="2720" b="1" dirty="0">
                <a:solidFill>
                  <a:srgbClr val="FFFFFF"/>
                </a:solidFill>
                <a:latin typeface="HG明朝E" panose="02020909000000000000" pitchFamily="17" charset="-128"/>
                <a:ea typeface="HG明朝E" panose="02020909000000000000" pitchFamily="17" charset="-128"/>
              </a:rPr>
              <a:t>信頼性</a:t>
            </a:r>
          </a:p>
        </p:txBody>
      </p:sp>
      <p:cxnSp>
        <p:nvCxnSpPr>
          <p:cNvPr id="145416" name="AutoShape 9"/>
          <p:cNvCxnSpPr>
            <a:cxnSpLocks noChangeShapeType="1"/>
            <a:stCxn id="145414" idx="3"/>
            <a:endCxn id="145410" idx="1"/>
          </p:cNvCxnSpPr>
          <p:nvPr/>
        </p:nvCxnSpPr>
        <p:spPr bwMode="auto">
          <a:xfrm flipV="1">
            <a:off x="1126254" y="2770882"/>
            <a:ext cx="288478" cy="4073"/>
          </a:xfrm>
          <a:prstGeom prst="straightConnector1">
            <a:avLst/>
          </a:prstGeom>
          <a:noFill/>
          <a:ln w="28575">
            <a:solidFill>
              <a:schemeClr val="tx1"/>
            </a:solidFill>
            <a:round/>
            <a:headEnd/>
            <a:tailEnd type="triangle" w="med" len="med"/>
          </a:ln>
          <a:extLst>
            <a:ext uri="{909E8E84-426E-40DD-AFC4-6F175D3DCCD1}">
              <a14:hiddenFill xmlns:a14="http://schemas.microsoft.com/office/drawing/2010/main">
                <a:noFill/>
              </a14:hiddenFill>
            </a:ext>
          </a:extLst>
        </p:spPr>
      </p:cxnSp>
      <p:cxnSp>
        <p:nvCxnSpPr>
          <p:cNvPr id="145418" name="AutoShape 11"/>
          <p:cNvCxnSpPr>
            <a:cxnSpLocks noChangeShapeType="1"/>
            <a:stCxn id="145415" idx="3"/>
            <a:endCxn id="145412" idx="1"/>
          </p:cNvCxnSpPr>
          <p:nvPr/>
        </p:nvCxnSpPr>
        <p:spPr bwMode="auto">
          <a:xfrm>
            <a:off x="1152683" y="4481963"/>
            <a:ext cx="313808" cy="8603"/>
          </a:xfrm>
          <a:prstGeom prst="straightConnector1">
            <a:avLst/>
          </a:prstGeom>
          <a:noFill/>
          <a:ln w="28575">
            <a:solidFill>
              <a:schemeClr val="tx1"/>
            </a:solidFill>
            <a:round/>
            <a:headEnd/>
            <a:tailEnd type="triangle" w="med" len="med"/>
          </a:ln>
          <a:extLst>
            <a:ext uri="{909E8E84-426E-40DD-AFC4-6F175D3DCCD1}">
              <a14:hiddenFill xmlns:a14="http://schemas.microsoft.com/office/drawing/2010/main">
                <a:noFill/>
              </a14:hiddenFill>
            </a:ext>
          </a:extLst>
        </p:spPr>
      </p:cxnSp>
      <p:sp>
        <p:nvSpPr>
          <p:cNvPr id="15" name="Text Box 14"/>
          <p:cNvSpPr txBox="1">
            <a:spLocks noChangeArrowheads="1"/>
          </p:cNvSpPr>
          <p:nvPr/>
        </p:nvSpPr>
        <p:spPr bwMode="auto">
          <a:xfrm>
            <a:off x="4304257" y="3311717"/>
            <a:ext cx="578734" cy="7066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kumimoji="1" sz="2400">
                <a:solidFill>
                  <a:schemeClr val="tx1"/>
                </a:solidFill>
                <a:latin typeface="Arial" charset="0"/>
                <a:ea typeface="ＭＳ Ｐゴシック" pitchFamily="50" charset="-128"/>
              </a:defRPr>
            </a:lvl1pPr>
            <a:lvl2pPr marL="742950" indent="-285750" eaLnBrk="0" hangingPunct="0">
              <a:defRPr kumimoji="1" sz="2400">
                <a:solidFill>
                  <a:schemeClr val="tx1"/>
                </a:solidFill>
                <a:latin typeface="Arial" charset="0"/>
                <a:ea typeface="ＭＳ Ｐゴシック" pitchFamily="50" charset="-128"/>
              </a:defRPr>
            </a:lvl2pPr>
            <a:lvl3pPr marL="1143000" indent="-228600" eaLnBrk="0" hangingPunct="0">
              <a:defRPr kumimoji="1" sz="2400">
                <a:solidFill>
                  <a:schemeClr val="tx1"/>
                </a:solidFill>
                <a:latin typeface="Arial" charset="0"/>
                <a:ea typeface="ＭＳ Ｐゴシック" pitchFamily="50" charset="-128"/>
              </a:defRPr>
            </a:lvl3pPr>
            <a:lvl4pPr marL="1600200" indent="-228600" eaLnBrk="0" hangingPunct="0">
              <a:defRPr kumimoji="1" sz="2400">
                <a:solidFill>
                  <a:schemeClr val="tx1"/>
                </a:solidFill>
                <a:latin typeface="Arial" charset="0"/>
                <a:ea typeface="ＭＳ Ｐゴシック" pitchFamily="50" charset="-128"/>
              </a:defRPr>
            </a:lvl4pPr>
            <a:lvl5pPr marL="2057400" indent="-228600" eaLnBrk="0" hangingPunct="0">
              <a:defRPr kumimoji="1" sz="2400">
                <a:solidFill>
                  <a:schemeClr val="tx1"/>
                </a:solidFill>
                <a:latin typeface="Arial" charset="0"/>
                <a:ea typeface="ＭＳ Ｐゴシック" pitchFamily="50" charset="-128"/>
              </a:defRPr>
            </a:lvl5pPr>
            <a:lvl6pPr marL="2514600" indent="-228600" eaLnBrk="0" fontAlgn="base" hangingPunct="0">
              <a:spcBef>
                <a:spcPct val="0"/>
              </a:spcBef>
              <a:spcAft>
                <a:spcPct val="0"/>
              </a:spcAft>
              <a:defRPr kumimoji="1" sz="2400">
                <a:solidFill>
                  <a:schemeClr val="tx1"/>
                </a:solidFill>
                <a:latin typeface="Arial" charset="0"/>
                <a:ea typeface="ＭＳ Ｐゴシック" pitchFamily="50" charset="-128"/>
              </a:defRPr>
            </a:lvl6pPr>
            <a:lvl7pPr marL="2971800" indent="-228600" eaLnBrk="0" fontAlgn="base" hangingPunct="0">
              <a:spcBef>
                <a:spcPct val="0"/>
              </a:spcBef>
              <a:spcAft>
                <a:spcPct val="0"/>
              </a:spcAft>
              <a:defRPr kumimoji="1" sz="2400">
                <a:solidFill>
                  <a:schemeClr val="tx1"/>
                </a:solidFill>
                <a:latin typeface="Arial" charset="0"/>
                <a:ea typeface="ＭＳ Ｐゴシック" pitchFamily="50" charset="-128"/>
              </a:defRPr>
            </a:lvl7pPr>
            <a:lvl8pPr marL="3429000" indent="-228600" eaLnBrk="0" fontAlgn="base" hangingPunct="0">
              <a:spcBef>
                <a:spcPct val="0"/>
              </a:spcBef>
              <a:spcAft>
                <a:spcPct val="0"/>
              </a:spcAft>
              <a:defRPr kumimoji="1" sz="2400">
                <a:solidFill>
                  <a:schemeClr val="tx1"/>
                </a:solidFill>
                <a:latin typeface="Arial" charset="0"/>
                <a:ea typeface="ＭＳ Ｐゴシック" pitchFamily="50" charset="-128"/>
              </a:defRPr>
            </a:lvl8pPr>
            <a:lvl9pPr marL="3886200" indent="-228600" eaLnBrk="0" fontAlgn="base" hangingPunct="0">
              <a:spcBef>
                <a:spcPct val="0"/>
              </a:spcBef>
              <a:spcAft>
                <a:spcPct val="0"/>
              </a:spcAft>
              <a:defRPr kumimoji="1" sz="2400">
                <a:solidFill>
                  <a:schemeClr val="tx1"/>
                </a:solidFill>
                <a:latin typeface="Arial" charset="0"/>
                <a:ea typeface="ＭＳ Ｐゴシック" pitchFamily="50" charset="-128"/>
              </a:defRPr>
            </a:lvl9pPr>
          </a:lstStyle>
          <a:p>
            <a:pPr eaLnBrk="1" hangingPunct="1">
              <a:spcBef>
                <a:spcPct val="50000"/>
              </a:spcBef>
            </a:pPr>
            <a:r>
              <a:rPr lang="ja-JP" altLang="en-US" sz="3886" b="1" dirty="0"/>
              <a:t>＋</a:t>
            </a:r>
          </a:p>
        </p:txBody>
      </p:sp>
      <p:sp>
        <p:nvSpPr>
          <p:cNvPr id="18" name="Text Box 14"/>
          <p:cNvSpPr txBox="1">
            <a:spLocks noChangeArrowheads="1"/>
          </p:cNvSpPr>
          <p:nvPr/>
        </p:nvSpPr>
        <p:spPr bwMode="auto">
          <a:xfrm>
            <a:off x="4394310" y="4962902"/>
            <a:ext cx="578734" cy="7066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kumimoji="1" sz="2400">
                <a:solidFill>
                  <a:schemeClr val="tx1"/>
                </a:solidFill>
                <a:latin typeface="Arial" charset="0"/>
                <a:ea typeface="ＭＳ Ｐゴシック" pitchFamily="50" charset="-128"/>
              </a:defRPr>
            </a:lvl1pPr>
            <a:lvl2pPr marL="742950" indent="-285750" eaLnBrk="0" hangingPunct="0">
              <a:defRPr kumimoji="1" sz="2400">
                <a:solidFill>
                  <a:schemeClr val="tx1"/>
                </a:solidFill>
                <a:latin typeface="Arial" charset="0"/>
                <a:ea typeface="ＭＳ Ｐゴシック" pitchFamily="50" charset="-128"/>
              </a:defRPr>
            </a:lvl2pPr>
            <a:lvl3pPr marL="1143000" indent="-228600" eaLnBrk="0" hangingPunct="0">
              <a:defRPr kumimoji="1" sz="2400">
                <a:solidFill>
                  <a:schemeClr val="tx1"/>
                </a:solidFill>
                <a:latin typeface="Arial" charset="0"/>
                <a:ea typeface="ＭＳ Ｐゴシック" pitchFamily="50" charset="-128"/>
              </a:defRPr>
            </a:lvl3pPr>
            <a:lvl4pPr marL="1600200" indent="-228600" eaLnBrk="0" hangingPunct="0">
              <a:defRPr kumimoji="1" sz="2400">
                <a:solidFill>
                  <a:schemeClr val="tx1"/>
                </a:solidFill>
                <a:latin typeface="Arial" charset="0"/>
                <a:ea typeface="ＭＳ Ｐゴシック" pitchFamily="50" charset="-128"/>
              </a:defRPr>
            </a:lvl4pPr>
            <a:lvl5pPr marL="2057400" indent="-228600" eaLnBrk="0" hangingPunct="0">
              <a:defRPr kumimoji="1" sz="2400">
                <a:solidFill>
                  <a:schemeClr val="tx1"/>
                </a:solidFill>
                <a:latin typeface="Arial" charset="0"/>
                <a:ea typeface="ＭＳ Ｐゴシック" pitchFamily="50" charset="-128"/>
              </a:defRPr>
            </a:lvl5pPr>
            <a:lvl6pPr marL="2514600" indent="-228600" eaLnBrk="0" fontAlgn="base" hangingPunct="0">
              <a:spcBef>
                <a:spcPct val="0"/>
              </a:spcBef>
              <a:spcAft>
                <a:spcPct val="0"/>
              </a:spcAft>
              <a:defRPr kumimoji="1" sz="2400">
                <a:solidFill>
                  <a:schemeClr val="tx1"/>
                </a:solidFill>
                <a:latin typeface="Arial" charset="0"/>
                <a:ea typeface="ＭＳ Ｐゴシック" pitchFamily="50" charset="-128"/>
              </a:defRPr>
            </a:lvl6pPr>
            <a:lvl7pPr marL="2971800" indent="-228600" eaLnBrk="0" fontAlgn="base" hangingPunct="0">
              <a:spcBef>
                <a:spcPct val="0"/>
              </a:spcBef>
              <a:spcAft>
                <a:spcPct val="0"/>
              </a:spcAft>
              <a:defRPr kumimoji="1" sz="2400">
                <a:solidFill>
                  <a:schemeClr val="tx1"/>
                </a:solidFill>
                <a:latin typeface="Arial" charset="0"/>
                <a:ea typeface="ＭＳ Ｐゴシック" pitchFamily="50" charset="-128"/>
              </a:defRPr>
            </a:lvl7pPr>
            <a:lvl8pPr marL="3429000" indent="-228600" eaLnBrk="0" fontAlgn="base" hangingPunct="0">
              <a:spcBef>
                <a:spcPct val="0"/>
              </a:spcBef>
              <a:spcAft>
                <a:spcPct val="0"/>
              </a:spcAft>
              <a:defRPr kumimoji="1" sz="2400">
                <a:solidFill>
                  <a:schemeClr val="tx1"/>
                </a:solidFill>
                <a:latin typeface="Arial" charset="0"/>
                <a:ea typeface="ＭＳ Ｐゴシック" pitchFamily="50" charset="-128"/>
              </a:defRPr>
            </a:lvl8pPr>
            <a:lvl9pPr marL="3886200" indent="-228600" eaLnBrk="0" fontAlgn="base" hangingPunct="0">
              <a:spcBef>
                <a:spcPct val="0"/>
              </a:spcBef>
              <a:spcAft>
                <a:spcPct val="0"/>
              </a:spcAft>
              <a:defRPr kumimoji="1" sz="2400">
                <a:solidFill>
                  <a:schemeClr val="tx1"/>
                </a:solidFill>
                <a:latin typeface="Arial" charset="0"/>
                <a:ea typeface="ＭＳ Ｐゴシック" pitchFamily="50" charset="-128"/>
              </a:defRPr>
            </a:lvl9pPr>
          </a:lstStyle>
          <a:p>
            <a:pPr eaLnBrk="1" hangingPunct="1">
              <a:spcBef>
                <a:spcPct val="50000"/>
              </a:spcBef>
            </a:pPr>
            <a:r>
              <a:rPr lang="ja-JP" altLang="en-US" sz="3886" b="1" dirty="0"/>
              <a:t>＋</a:t>
            </a:r>
          </a:p>
        </p:txBody>
      </p:sp>
      <p:sp>
        <p:nvSpPr>
          <p:cNvPr id="13" name="Rectangle 2"/>
          <p:cNvSpPr txBox="1">
            <a:spLocks noGrp="1" noRot="1" noChangeArrowheads="1"/>
          </p:cNvSpPr>
          <p:nvPr>
            <p:ph type="title"/>
          </p:nvPr>
        </p:nvSpPr>
        <p:spPr>
          <a:xfrm>
            <a:off x="720000" y="720000"/>
            <a:ext cx="7920000" cy="720000"/>
          </a:xfrm>
          <a:prstGeom prst="rect">
            <a:avLst/>
          </a:prstGeom>
          <a:solidFill>
            <a:srgbClr val="FFFFCC"/>
          </a:solidFill>
          <a:ln w="38100">
            <a:solidFill>
              <a:schemeClr val="tx1"/>
            </a:solidFill>
          </a:ln>
        </p:spPr>
        <p:txBody>
          <a:bodyPr vert="horz" lIns="88817" tIns="44408" rIns="88817" bIns="44408" rtlCol="0" anchor="ctr">
            <a:normAutofit/>
          </a:bodyPr>
          <a:lstStyle>
            <a:lvl1pPr algn="ctr" defTabSz="914400" rtl="0" eaLnBrk="1" latinLnBrk="0" hangingPunct="1">
              <a:spcBef>
                <a:spcPct val="0"/>
              </a:spcBef>
              <a:buNone/>
              <a:defRPr kumimoji="1" sz="4400" kern="1200">
                <a:solidFill>
                  <a:srgbClr val="FFFFFF"/>
                </a:solidFill>
                <a:latin typeface="+mj-lt"/>
                <a:ea typeface="+mj-ea"/>
                <a:cs typeface="+mj-cs"/>
              </a:defRPr>
            </a:lvl1pPr>
            <a:lvl2pPr eaLnBrk="1" hangingPunct="1">
              <a:defRPr kumimoji="1">
                <a:solidFill>
                  <a:schemeClr val="tx2"/>
                </a:solidFill>
              </a:defRPr>
            </a:lvl2pPr>
            <a:lvl3pPr eaLnBrk="1" hangingPunct="1">
              <a:defRPr kumimoji="1">
                <a:solidFill>
                  <a:schemeClr val="tx2"/>
                </a:solidFill>
              </a:defRPr>
            </a:lvl3pPr>
            <a:lvl4pPr eaLnBrk="1" hangingPunct="1">
              <a:defRPr kumimoji="1">
                <a:solidFill>
                  <a:schemeClr val="tx2"/>
                </a:solidFill>
              </a:defRPr>
            </a:lvl4pPr>
            <a:lvl5pPr eaLnBrk="1" hangingPunct="1">
              <a:defRPr kumimoji="1">
                <a:solidFill>
                  <a:schemeClr val="tx2"/>
                </a:solidFill>
              </a:defRPr>
            </a:lvl5pPr>
            <a:lvl6pPr eaLnBrk="1" hangingPunct="1">
              <a:defRPr kumimoji="1">
                <a:solidFill>
                  <a:schemeClr val="tx2"/>
                </a:solidFill>
              </a:defRPr>
            </a:lvl6pPr>
            <a:lvl7pPr eaLnBrk="1" hangingPunct="1">
              <a:defRPr kumimoji="1">
                <a:solidFill>
                  <a:schemeClr val="tx2"/>
                </a:solidFill>
              </a:defRPr>
            </a:lvl7pPr>
            <a:lvl8pPr eaLnBrk="1" hangingPunct="1">
              <a:defRPr kumimoji="1">
                <a:solidFill>
                  <a:schemeClr val="tx2"/>
                </a:solidFill>
              </a:defRPr>
            </a:lvl8pPr>
            <a:lvl9pPr eaLnBrk="1" hangingPunct="1">
              <a:defRPr kumimoji="1">
                <a:solidFill>
                  <a:schemeClr val="tx2"/>
                </a:solidFill>
              </a:defRPr>
            </a:lvl9pPr>
          </a:lstStyle>
          <a:p>
            <a:r>
              <a:rPr lang="ja-JP" altLang="en-US" sz="3108" b="1" dirty="0">
                <a:solidFill>
                  <a:prstClr val="black"/>
                </a:solidFill>
                <a:latin typeface="+mn-ea"/>
                <a:ea typeface="+mn-ea"/>
              </a:rPr>
              <a:t>本質安全化とは</a:t>
            </a:r>
          </a:p>
        </p:txBody>
      </p:sp>
      <p:sp>
        <p:nvSpPr>
          <p:cNvPr id="19" name="雲形吹き出し 18"/>
          <p:cNvSpPr/>
          <p:nvPr/>
        </p:nvSpPr>
        <p:spPr>
          <a:xfrm>
            <a:off x="776376" y="5469147"/>
            <a:ext cx="7867291" cy="1393110"/>
          </a:xfrm>
          <a:prstGeom prst="cloudCallout">
            <a:avLst>
              <a:gd name="adj1" fmla="val 36937"/>
              <a:gd name="adj2" fmla="val 55750"/>
            </a:avLst>
          </a:prstGeom>
        </p:spPr>
        <p:style>
          <a:lnRef idx="1">
            <a:schemeClr val="accent3"/>
          </a:lnRef>
          <a:fillRef idx="2">
            <a:schemeClr val="accent3"/>
          </a:fillRef>
          <a:effectRef idx="1">
            <a:schemeClr val="accent3"/>
          </a:effectRef>
          <a:fontRef idx="minor">
            <a:schemeClr val="dk1"/>
          </a:fontRef>
        </p:style>
        <p:txBody>
          <a:bodyPr rtlCol="0" anchor="ctr"/>
          <a:lstStyle/>
          <a:p>
            <a:pPr algn="ctr"/>
            <a:endParaRPr lang="ja-JP" altLang="en-US" sz="2800" b="1" dirty="0"/>
          </a:p>
        </p:txBody>
      </p:sp>
      <p:sp>
        <p:nvSpPr>
          <p:cNvPr id="25" name="Rectangle 3"/>
          <p:cNvSpPr txBox="1">
            <a:spLocks noRot="1" noChangeArrowheads="1"/>
          </p:cNvSpPr>
          <p:nvPr/>
        </p:nvSpPr>
        <p:spPr>
          <a:xfrm>
            <a:off x="1200061" y="5802891"/>
            <a:ext cx="7434274" cy="1035170"/>
          </a:xfrm>
          <a:prstGeom prst="rect">
            <a:avLst/>
          </a:prstGeom>
        </p:spPr>
        <p:txBody>
          <a:bodyPr vert="horz" lIns="91440" tIns="45720" rIns="91440" bIns="45720" rtlCol="0">
            <a:normAutofit/>
          </a:bodyPr>
          <a:lstStyle>
            <a:lvl1pPr marL="266456" indent="-266456" algn="l" defTabSz="888186" rtl="0" eaLnBrk="1" latinLnBrk="0" hangingPunct="1">
              <a:spcBef>
                <a:spcPct val="20000"/>
              </a:spcBef>
              <a:buClr>
                <a:schemeClr val="accent1"/>
              </a:buClr>
              <a:buSzPct val="100000"/>
              <a:buFont typeface="Symbol" pitchFamily="18" charset="2"/>
              <a:buChar char=""/>
              <a:defRPr kumimoji="1" sz="2332" kern="1200">
                <a:solidFill>
                  <a:schemeClr val="tx2"/>
                </a:solidFill>
                <a:latin typeface="+mn-lt"/>
                <a:ea typeface="+mn-ea"/>
                <a:cs typeface="+mn-cs"/>
              </a:defRPr>
            </a:lvl1pPr>
            <a:lvl2pPr marL="559743" indent="-266456" algn="l" defTabSz="888186" rtl="0" eaLnBrk="1" latinLnBrk="0" hangingPunct="1">
              <a:spcBef>
                <a:spcPct val="20000"/>
              </a:spcBef>
              <a:buClr>
                <a:schemeClr val="accent1"/>
              </a:buClr>
              <a:buSzPct val="100000"/>
              <a:buFont typeface="Symbol" pitchFamily="18" charset="2"/>
              <a:buChar char=""/>
              <a:defRPr kumimoji="1" sz="2138" kern="1200">
                <a:solidFill>
                  <a:schemeClr val="tx2"/>
                </a:solidFill>
                <a:latin typeface="+mn-lt"/>
                <a:ea typeface="+mn-ea"/>
                <a:cs typeface="+mn-cs"/>
              </a:defRPr>
            </a:lvl2pPr>
            <a:lvl3pPr marL="831134" indent="-222046" algn="l" defTabSz="888186" rtl="0" eaLnBrk="1" latinLnBrk="0" hangingPunct="1">
              <a:spcBef>
                <a:spcPct val="20000"/>
              </a:spcBef>
              <a:buClr>
                <a:schemeClr val="accent1"/>
              </a:buClr>
              <a:buSzPct val="100000"/>
              <a:buFont typeface="Symbol" pitchFamily="18" charset="2"/>
              <a:buChar char=""/>
              <a:defRPr kumimoji="1" sz="1943" kern="1200">
                <a:solidFill>
                  <a:schemeClr val="tx2"/>
                </a:solidFill>
                <a:latin typeface="+mn-lt"/>
                <a:ea typeface="+mn-ea"/>
                <a:cs typeface="+mn-cs"/>
              </a:defRPr>
            </a:lvl3pPr>
            <a:lvl4pPr marL="1110232" indent="-222046" algn="l" defTabSz="888186" rtl="0" eaLnBrk="1" latinLnBrk="0" hangingPunct="1">
              <a:spcBef>
                <a:spcPct val="20000"/>
              </a:spcBef>
              <a:buClr>
                <a:schemeClr val="accent1"/>
              </a:buClr>
              <a:buSzPct val="100000"/>
              <a:buFont typeface="Symbol" pitchFamily="18" charset="2"/>
              <a:buChar char=""/>
              <a:defRPr kumimoji="1" sz="1748" kern="1200">
                <a:solidFill>
                  <a:schemeClr val="tx2"/>
                </a:solidFill>
                <a:latin typeface="+mn-lt"/>
                <a:ea typeface="+mn-ea"/>
                <a:cs typeface="+mn-cs"/>
              </a:defRPr>
            </a:lvl4pPr>
            <a:lvl5pPr marL="1421098" indent="-222046" algn="l" defTabSz="888186" rtl="0" eaLnBrk="1" latinLnBrk="0" hangingPunct="1">
              <a:spcBef>
                <a:spcPct val="20000"/>
              </a:spcBef>
              <a:buClr>
                <a:schemeClr val="accent1"/>
              </a:buClr>
              <a:buSzPct val="100000"/>
              <a:buFont typeface="Symbol" pitchFamily="18" charset="2"/>
              <a:buChar char=""/>
              <a:defRPr kumimoji="1" sz="1554" kern="1200">
                <a:solidFill>
                  <a:schemeClr val="tx2"/>
                </a:solidFill>
                <a:latin typeface="+mn-lt"/>
                <a:ea typeface="+mn-ea"/>
                <a:cs typeface="+mn-cs"/>
              </a:defRPr>
            </a:lvl5pPr>
            <a:lvl6pPr marL="1731963" indent="-222046" algn="l" defTabSz="888186" rtl="0" eaLnBrk="1" latinLnBrk="0" hangingPunct="1">
              <a:spcBef>
                <a:spcPts val="373"/>
              </a:spcBef>
              <a:buClr>
                <a:schemeClr val="accent1"/>
              </a:buClr>
              <a:buFont typeface="Symbol" pitchFamily="18" charset="2"/>
              <a:buChar char="*"/>
              <a:defRPr kumimoji="1" sz="1359" kern="1200">
                <a:solidFill>
                  <a:schemeClr val="tx2"/>
                </a:solidFill>
                <a:latin typeface="+mn-lt"/>
                <a:ea typeface="+mn-ea"/>
                <a:cs typeface="+mn-cs"/>
              </a:defRPr>
            </a:lvl6pPr>
            <a:lvl7pPr marL="2042828" indent="-222046" algn="l" defTabSz="888186" rtl="0" eaLnBrk="1" latinLnBrk="0" hangingPunct="1">
              <a:spcBef>
                <a:spcPts val="373"/>
              </a:spcBef>
              <a:buClr>
                <a:schemeClr val="accent1"/>
              </a:buClr>
              <a:buFont typeface="Symbol" pitchFamily="18" charset="2"/>
              <a:buChar char="*"/>
              <a:defRPr kumimoji="1" sz="1359" kern="1200">
                <a:solidFill>
                  <a:schemeClr val="tx2"/>
                </a:solidFill>
                <a:latin typeface="+mn-lt"/>
                <a:ea typeface="+mn-ea"/>
                <a:cs typeface="+mn-cs"/>
              </a:defRPr>
            </a:lvl7pPr>
            <a:lvl8pPr marL="2353693" indent="-222046" algn="l" defTabSz="888186" rtl="0" eaLnBrk="1" latinLnBrk="0" hangingPunct="1">
              <a:spcBef>
                <a:spcPts val="373"/>
              </a:spcBef>
              <a:buClr>
                <a:schemeClr val="accent1"/>
              </a:buClr>
              <a:buFont typeface="Symbol" pitchFamily="18" charset="2"/>
              <a:buChar char="*"/>
              <a:defRPr kumimoji="1" sz="1359" kern="1200">
                <a:solidFill>
                  <a:schemeClr val="tx2"/>
                </a:solidFill>
                <a:latin typeface="+mn-lt"/>
                <a:ea typeface="+mn-ea"/>
                <a:cs typeface="+mn-cs"/>
              </a:defRPr>
            </a:lvl8pPr>
            <a:lvl9pPr marL="2664559" indent="-222046" algn="l" defTabSz="888186" rtl="0" eaLnBrk="1" latinLnBrk="0" hangingPunct="1">
              <a:spcBef>
                <a:spcPts val="373"/>
              </a:spcBef>
              <a:buClr>
                <a:schemeClr val="accent1"/>
              </a:buClr>
              <a:buFont typeface="Symbol" pitchFamily="18" charset="2"/>
              <a:buChar char="*"/>
              <a:defRPr kumimoji="1" sz="1359" kern="1200">
                <a:solidFill>
                  <a:schemeClr val="tx2"/>
                </a:solidFill>
                <a:latin typeface="+mn-lt"/>
                <a:ea typeface="+mn-ea"/>
                <a:cs typeface="+mn-cs"/>
              </a:defRPr>
            </a:lvl9pPr>
          </a:lstStyle>
          <a:p>
            <a:pPr marL="0" indent="0">
              <a:lnSpc>
                <a:spcPct val="110000"/>
              </a:lnSpc>
              <a:buNone/>
            </a:pPr>
            <a:r>
              <a:rPr lang="ja-JP" altLang="en-US" sz="2400" b="1" dirty="0" smtClean="0">
                <a:solidFill>
                  <a:schemeClr val="tx1"/>
                </a:solidFill>
              </a:rPr>
              <a:t>　わざと安全</a:t>
            </a:r>
            <a:r>
              <a:rPr lang="ja-JP" altLang="en-US" sz="2400" b="1" dirty="0">
                <a:solidFill>
                  <a:schemeClr val="tx1"/>
                </a:solidFill>
              </a:rPr>
              <a:t>装置等を効かなくして</a:t>
            </a:r>
            <a:r>
              <a:rPr lang="ja-JP" altLang="en-US" sz="2400" b="1" dirty="0" smtClean="0">
                <a:solidFill>
                  <a:schemeClr val="tx1"/>
                </a:solidFill>
              </a:rPr>
              <a:t>も，災害</a:t>
            </a:r>
            <a:r>
              <a:rPr lang="ja-JP" altLang="en-US" sz="2400" b="1" dirty="0">
                <a:solidFill>
                  <a:schemeClr val="tx1"/>
                </a:solidFill>
              </a:rPr>
              <a:t>が発生しないような</a:t>
            </a:r>
            <a:r>
              <a:rPr lang="ja-JP" altLang="en-US" sz="2400" b="1" dirty="0" smtClean="0">
                <a:solidFill>
                  <a:schemeClr val="tx1"/>
                </a:solidFill>
              </a:rPr>
              <a:t>装置「タンパープルーフ」も必要！</a:t>
            </a:r>
            <a:endParaRPr lang="ja-JP" altLang="en-US" sz="2400" b="1" dirty="0">
              <a:solidFill>
                <a:schemeClr val="tx1"/>
              </a:solidFill>
            </a:endParaRPr>
          </a:p>
        </p:txBody>
      </p:sp>
      <p:sp>
        <p:nvSpPr>
          <p:cNvPr id="16" name="Rectangle 3"/>
          <p:cNvSpPr txBox="1">
            <a:spLocks noRot="1" noChangeArrowheads="1"/>
          </p:cNvSpPr>
          <p:nvPr/>
        </p:nvSpPr>
        <p:spPr>
          <a:xfrm>
            <a:off x="1497812" y="2262748"/>
            <a:ext cx="7172659" cy="1035170"/>
          </a:xfrm>
          <a:prstGeom prst="rect">
            <a:avLst/>
          </a:prstGeom>
        </p:spPr>
        <p:txBody>
          <a:bodyPr vert="horz" lIns="91440" tIns="45720" rIns="91440" bIns="45720" rtlCol="0">
            <a:noAutofit/>
          </a:bodyPr>
          <a:lstStyle>
            <a:lvl1pPr marL="266456" indent="-266456" algn="l" defTabSz="888186" rtl="0" eaLnBrk="1" latinLnBrk="0" hangingPunct="1">
              <a:spcBef>
                <a:spcPct val="20000"/>
              </a:spcBef>
              <a:buClr>
                <a:schemeClr val="accent1"/>
              </a:buClr>
              <a:buSzPct val="100000"/>
              <a:buFont typeface="Symbol" pitchFamily="18" charset="2"/>
              <a:buChar char=""/>
              <a:defRPr kumimoji="1" sz="2332" kern="1200">
                <a:solidFill>
                  <a:schemeClr val="tx2"/>
                </a:solidFill>
                <a:latin typeface="+mn-lt"/>
                <a:ea typeface="+mn-ea"/>
                <a:cs typeface="+mn-cs"/>
              </a:defRPr>
            </a:lvl1pPr>
            <a:lvl2pPr marL="559743" indent="-266456" algn="l" defTabSz="888186" rtl="0" eaLnBrk="1" latinLnBrk="0" hangingPunct="1">
              <a:spcBef>
                <a:spcPct val="20000"/>
              </a:spcBef>
              <a:buClr>
                <a:schemeClr val="accent1"/>
              </a:buClr>
              <a:buSzPct val="100000"/>
              <a:buFont typeface="Symbol" pitchFamily="18" charset="2"/>
              <a:buChar char=""/>
              <a:defRPr kumimoji="1" sz="2138" kern="1200">
                <a:solidFill>
                  <a:schemeClr val="tx2"/>
                </a:solidFill>
                <a:latin typeface="+mn-lt"/>
                <a:ea typeface="+mn-ea"/>
                <a:cs typeface="+mn-cs"/>
              </a:defRPr>
            </a:lvl2pPr>
            <a:lvl3pPr marL="831134" indent="-222046" algn="l" defTabSz="888186" rtl="0" eaLnBrk="1" latinLnBrk="0" hangingPunct="1">
              <a:spcBef>
                <a:spcPct val="20000"/>
              </a:spcBef>
              <a:buClr>
                <a:schemeClr val="accent1"/>
              </a:buClr>
              <a:buSzPct val="100000"/>
              <a:buFont typeface="Symbol" pitchFamily="18" charset="2"/>
              <a:buChar char=""/>
              <a:defRPr kumimoji="1" sz="1943" kern="1200">
                <a:solidFill>
                  <a:schemeClr val="tx2"/>
                </a:solidFill>
                <a:latin typeface="+mn-lt"/>
                <a:ea typeface="+mn-ea"/>
                <a:cs typeface="+mn-cs"/>
              </a:defRPr>
            </a:lvl3pPr>
            <a:lvl4pPr marL="1110232" indent="-222046" algn="l" defTabSz="888186" rtl="0" eaLnBrk="1" latinLnBrk="0" hangingPunct="1">
              <a:spcBef>
                <a:spcPct val="20000"/>
              </a:spcBef>
              <a:buClr>
                <a:schemeClr val="accent1"/>
              </a:buClr>
              <a:buSzPct val="100000"/>
              <a:buFont typeface="Symbol" pitchFamily="18" charset="2"/>
              <a:buChar char=""/>
              <a:defRPr kumimoji="1" sz="1748" kern="1200">
                <a:solidFill>
                  <a:schemeClr val="tx2"/>
                </a:solidFill>
                <a:latin typeface="+mn-lt"/>
                <a:ea typeface="+mn-ea"/>
                <a:cs typeface="+mn-cs"/>
              </a:defRPr>
            </a:lvl4pPr>
            <a:lvl5pPr marL="1421098" indent="-222046" algn="l" defTabSz="888186" rtl="0" eaLnBrk="1" latinLnBrk="0" hangingPunct="1">
              <a:spcBef>
                <a:spcPct val="20000"/>
              </a:spcBef>
              <a:buClr>
                <a:schemeClr val="accent1"/>
              </a:buClr>
              <a:buSzPct val="100000"/>
              <a:buFont typeface="Symbol" pitchFamily="18" charset="2"/>
              <a:buChar char=""/>
              <a:defRPr kumimoji="1" sz="1554" kern="1200">
                <a:solidFill>
                  <a:schemeClr val="tx2"/>
                </a:solidFill>
                <a:latin typeface="+mn-lt"/>
                <a:ea typeface="+mn-ea"/>
                <a:cs typeface="+mn-cs"/>
              </a:defRPr>
            </a:lvl5pPr>
            <a:lvl6pPr marL="1731963" indent="-222046" algn="l" defTabSz="888186" rtl="0" eaLnBrk="1" latinLnBrk="0" hangingPunct="1">
              <a:spcBef>
                <a:spcPts val="373"/>
              </a:spcBef>
              <a:buClr>
                <a:schemeClr val="accent1"/>
              </a:buClr>
              <a:buFont typeface="Symbol" pitchFamily="18" charset="2"/>
              <a:buChar char="*"/>
              <a:defRPr kumimoji="1" sz="1359" kern="1200">
                <a:solidFill>
                  <a:schemeClr val="tx2"/>
                </a:solidFill>
                <a:latin typeface="+mn-lt"/>
                <a:ea typeface="+mn-ea"/>
                <a:cs typeface="+mn-cs"/>
              </a:defRPr>
            </a:lvl6pPr>
            <a:lvl7pPr marL="2042828" indent="-222046" algn="l" defTabSz="888186" rtl="0" eaLnBrk="1" latinLnBrk="0" hangingPunct="1">
              <a:spcBef>
                <a:spcPts val="373"/>
              </a:spcBef>
              <a:buClr>
                <a:schemeClr val="accent1"/>
              </a:buClr>
              <a:buFont typeface="Symbol" pitchFamily="18" charset="2"/>
              <a:buChar char="*"/>
              <a:defRPr kumimoji="1" sz="1359" kern="1200">
                <a:solidFill>
                  <a:schemeClr val="tx2"/>
                </a:solidFill>
                <a:latin typeface="+mn-lt"/>
                <a:ea typeface="+mn-ea"/>
                <a:cs typeface="+mn-cs"/>
              </a:defRPr>
            </a:lvl7pPr>
            <a:lvl8pPr marL="2353693" indent="-222046" algn="l" defTabSz="888186" rtl="0" eaLnBrk="1" latinLnBrk="0" hangingPunct="1">
              <a:spcBef>
                <a:spcPts val="373"/>
              </a:spcBef>
              <a:buClr>
                <a:schemeClr val="accent1"/>
              </a:buClr>
              <a:buFont typeface="Symbol" pitchFamily="18" charset="2"/>
              <a:buChar char="*"/>
              <a:defRPr kumimoji="1" sz="1359" kern="1200">
                <a:solidFill>
                  <a:schemeClr val="tx2"/>
                </a:solidFill>
                <a:latin typeface="+mn-lt"/>
                <a:ea typeface="+mn-ea"/>
                <a:cs typeface="+mn-cs"/>
              </a:defRPr>
            </a:lvl8pPr>
            <a:lvl9pPr marL="2664559" indent="-222046" algn="l" defTabSz="888186" rtl="0" eaLnBrk="1" latinLnBrk="0" hangingPunct="1">
              <a:spcBef>
                <a:spcPts val="373"/>
              </a:spcBef>
              <a:buClr>
                <a:schemeClr val="accent1"/>
              </a:buClr>
              <a:buFont typeface="Symbol" pitchFamily="18" charset="2"/>
              <a:buChar char="*"/>
              <a:defRPr kumimoji="1" sz="1359" kern="1200">
                <a:solidFill>
                  <a:schemeClr val="tx2"/>
                </a:solidFill>
                <a:latin typeface="+mn-lt"/>
                <a:ea typeface="+mn-ea"/>
                <a:cs typeface="+mn-cs"/>
              </a:defRPr>
            </a:lvl9pPr>
          </a:lstStyle>
          <a:p>
            <a:pPr marL="0" indent="0">
              <a:lnSpc>
                <a:spcPct val="110000"/>
              </a:lnSpc>
              <a:buNone/>
            </a:pPr>
            <a:r>
              <a:rPr lang="ja-JP" altLang="en-US" sz="2800" b="1" dirty="0" smtClean="0">
                <a:solidFill>
                  <a:schemeClr val="bg1"/>
                </a:solidFill>
                <a:latin typeface="+mn-ea"/>
              </a:rPr>
              <a:t>「事後」に，機械の故障</a:t>
            </a:r>
            <a:r>
              <a:rPr lang="ja-JP" altLang="en-US" sz="2800" b="1" dirty="0">
                <a:solidFill>
                  <a:schemeClr val="bg1"/>
                </a:solidFill>
                <a:latin typeface="+mn-ea"/>
              </a:rPr>
              <a:t>による被害</a:t>
            </a:r>
            <a:r>
              <a:rPr lang="ja-JP" altLang="en-US" sz="2800" b="1" dirty="0" smtClean="0">
                <a:solidFill>
                  <a:schemeClr val="bg1"/>
                </a:solidFill>
                <a:latin typeface="+mn-ea"/>
              </a:rPr>
              <a:t>を，停止</a:t>
            </a:r>
            <a:r>
              <a:rPr lang="ja-JP" altLang="en-US" sz="2800" b="1" dirty="0">
                <a:solidFill>
                  <a:schemeClr val="bg1"/>
                </a:solidFill>
                <a:latin typeface="+mn-ea"/>
              </a:rPr>
              <a:t>によって</a:t>
            </a:r>
            <a:r>
              <a:rPr lang="ja-JP" altLang="en-US" sz="2800" b="1" dirty="0" smtClean="0">
                <a:solidFill>
                  <a:schemeClr val="bg1"/>
                </a:solidFill>
                <a:latin typeface="+mn-ea"/>
              </a:rPr>
              <a:t>防ぐ安全対策「</a:t>
            </a:r>
            <a:r>
              <a:rPr lang="ja-JP" altLang="en-US" sz="2800" b="1" dirty="0">
                <a:solidFill>
                  <a:schemeClr val="bg1"/>
                </a:solidFill>
                <a:latin typeface="+mn-ea"/>
              </a:rPr>
              <a:t>フェールセーフ」</a:t>
            </a:r>
          </a:p>
        </p:txBody>
      </p:sp>
    </p:spTree>
    <p:extLst>
      <p:ext uri="{BB962C8B-B14F-4D97-AF65-F5344CB8AC3E}">
        <p14:creationId xmlns:p14="http://schemas.microsoft.com/office/powerpoint/2010/main" val="280940643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図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227766" y="5911074"/>
            <a:ext cx="1640463" cy="1402879"/>
          </a:xfrm>
          <a:prstGeom prst="rect">
            <a:avLst/>
          </a:prstGeom>
        </p:spPr>
      </p:pic>
      <p:sp>
        <p:nvSpPr>
          <p:cNvPr id="6" name="Rectangle 2"/>
          <p:cNvSpPr txBox="1">
            <a:spLocks noGrp="1" noRot="1" noChangeArrowheads="1"/>
          </p:cNvSpPr>
          <p:nvPr>
            <p:ph type="title"/>
          </p:nvPr>
        </p:nvSpPr>
        <p:spPr>
          <a:xfrm>
            <a:off x="720000" y="720000"/>
            <a:ext cx="7920000" cy="720000"/>
          </a:xfrm>
          <a:prstGeom prst="rect">
            <a:avLst/>
          </a:prstGeom>
          <a:solidFill>
            <a:srgbClr val="FFFFCC"/>
          </a:solidFill>
          <a:ln w="38100">
            <a:solidFill>
              <a:schemeClr val="tx1"/>
            </a:solidFill>
          </a:ln>
        </p:spPr>
        <p:txBody>
          <a:bodyPr vert="horz" lIns="88817" tIns="44408" rIns="88817" bIns="44408" rtlCol="0" anchor="ctr">
            <a:normAutofit/>
          </a:bodyPr>
          <a:lstStyle>
            <a:lvl1pPr algn="ctr" defTabSz="914400" rtl="0" eaLnBrk="1" latinLnBrk="0" hangingPunct="1">
              <a:spcBef>
                <a:spcPct val="0"/>
              </a:spcBef>
              <a:buNone/>
              <a:defRPr kumimoji="1" sz="4400" kern="1200">
                <a:solidFill>
                  <a:srgbClr val="FFFFFF"/>
                </a:solidFill>
                <a:latin typeface="+mj-lt"/>
                <a:ea typeface="+mj-ea"/>
                <a:cs typeface="+mj-cs"/>
              </a:defRPr>
            </a:lvl1pPr>
            <a:lvl2pPr eaLnBrk="1" hangingPunct="1">
              <a:defRPr kumimoji="1">
                <a:solidFill>
                  <a:schemeClr val="tx2"/>
                </a:solidFill>
              </a:defRPr>
            </a:lvl2pPr>
            <a:lvl3pPr eaLnBrk="1" hangingPunct="1">
              <a:defRPr kumimoji="1">
                <a:solidFill>
                  <a:schemeClr val="tx2"/>
                </a:solidFill>
              </a:defRPr>
            </a:lvl3pPr>
            <a:lvl4pPr eaLnBrk="1" hangingPunct="1">
              <a:defRPr kumimoji="1">
                <a:solidFill>
                  <a:schemeClr val="tx2"/>
                </a:solidFill>
              </a:defRPr>
            </a:lvl4pPr>
            <a:lvl5pPr eaLnBrk="1" hangingPunct="1">
              <a:defRPr kumimoji="1">
                <a:solidFill>
                  <a:schemeClr val="tx2"/>
                </a:solidFill>
              </a:defRPr>
            </a:lvl5pPr>
            <a:lvl6pPr eaLnBrk="1" hangingPunct="1">
              <a:defRPr kumimoji="1">
                <a:solidFill>
                  <a:schemeClr val="tx2"/>
                </a:solidFill>
              </a:defRPr>
            </a:lvl6pPr>
            <a:lvl7pPr eaLnBrk="1" hangingPunct="1">
              <a:defRPr kumimoji="1">
                <a:solidFill>
                  <a:schemeClr val="tx2"/>
                </a:solidFill>
              </a:defRPr>
            </a:lvl7pPr>
            <a:lvl8pPr eaLnBrk="1" hangingPunct="1">
              <a:defRPr kumimoji="1">
                <a:solidFill>
                  <a:schemeClr val="tx2"/>
                </a:solidFill>
              </a:defRPr>
            </a:lvl8pPr>
            <a:lvl9pPr eaLnBrk="1" hangingPunct="1">
              <a:defRPr kumimoji="1">
                <a:solidFill>
                  <a:schemeClr val="tx2"/>
                </a:solidFill>
              </a:defRPr>
            </a:lvl9pPr>
          </a:lstStyle>
          <a:p>
            <a:r>
              <a:rPr lang="ja-JP" altLang="en-US" sz="3200" b="1" dirty="0" smtClean="0">
                <a:solidFill>
                  <a:prstClr val="black"/>
                </a:solidFill>
                <a:latin typeface="+mn-ea"/>
              </a:rPr>
              <a:t>フェールセーフとフールプルーフ</a:t>
            </a:r>
            <a:endParaRPr lang="ja-JP" altLang="en-US" sz="3200" b="1" dirty="0">
              <a:solidFill>
                <a:prstClr val="black"/>
              </a:solidFill>
            </a:endParaRPr>
          </a:p>
        </p:txBody>
      </p:sp>
      <p:sp>
        <p:nvSpPr>
          <p:cNvPr id="8" name="雲形吹き出し 7"/>
          <p:cNvSpPr/>
          <p:nvPr/>
        </p:nvSpPr>
        <p:spPr>
          <a:xfrm>
            <a:off x="720000" y="5516880"/>
            <a:ext cx="6694891" cy="1767840"/>
          </a:xfrm>
          <a:prstGeom prst="cloudCallout">
            <a:avLst>
              <a:gd name="adj1" fmla="val 47436"/>
              <a:gd name="adj2" fmla="val 27488"/>
            </a:avLst>
          </a:prstGeom>
        </p:spPr>
        <p:style>
          <a:lnRef idx="1">
            <a:schemeClr val="accent3"/>
          </a:lnRef>
          <a:fillRef idx="2">
            <a:schemeClr val="accent3"/>
          </a:fillRef>
          <a:effectRef idx="1">
            <a:schemeClr val="accent3"/>
          </a:effectRef>
          <a:fontRef idx="minor">
            <a:schemeClr val="dk1"/>
          </a:fontRef>
        </p:style>
        <p:txBody>
          <a:bodyPr rtlCol="0" anchor="ctr"/>
          <a:lstStyle/>
          <a:p>
            <a:pPr algn="ctr"/>
            <a:endParaRPr lang="ja-JP" altLang="en-US"/>
          </a:p>
        </p:txBody>
      </p:sp>
      <p:sp>
        <p:nvSpPr>
          <p:cNvPr id="10243" name="Rectangle 3"/>
          <p:cNvSpPr>
            <a:spLocks noGrp="1" noChangeArrowheads="1"/>
          </p:cNvSpPr>
          <p:nvPr>
            <p:ph idx="4294967295"/>
          </p:nvPr>
        </p:nvSpPr>
        <p:spPr>
          <a:xfrm>
            <a:off x="937061" y="5762171"/>
            <a:ext cx="6332419" cy="1407886"/>
          </a:xfrm>
        </p:spPr>
        <p:txBody>
          <a:bodyPr>
            <a:normAutofit lnSpcReduction="10000"/>
          </a:bodyPr>
          <a:lstStyle/>
          <a:p>
            <a:pPr marL="0" indent="0">
              <a:lnSpc>
                <a:spcPct val="120000"/>
              </a:lnSpc>
              <a:buNone/>
            </a:pPr>
            <a:r>
              <a:rPr lang="ja-JP" altLang="en-US" sz="2400" b="1" dirty="0" smtClean="0">
                <a:solidFill>
                  <a:schemeClr val="tx1"/>
                </a:solidFill>
                <a:latin typeface="+mn-ea"/>
              </a:rPr>
              <a:t>　「工作</a:t>
            </a:r>
            <a:r>
              <a:rPr lang="ja-JP" altLang="en-US" sz="2400" b="1" dirty="0">
                <a:solidFill>
                  <a:schemeClr val="tx1"/>
                </a:solidFill>
                <a:latin typeface="+mn-ea"/>
              </a:rPr>
              <a:t>機械等の制御機構のフェールセーフ化に関するガイドライン</a:t>
            </a:r>
            <a:r>
              <a:rPr lang="ja-JP" altLang="en-US" sz="2400" b="1" dirty="0" smtClean="0">
                <a:solidFill>
                  <a:schemeClr val="tx1"/>
                </a:solidFill>
                <a:latin typeface="+mn-ea"/>
              </a:rPr>
              <a:t>」（Ｈ</a:t>
            </a:r>
            <a:r>
              <a:rPr lang="en-US" altLang="ja-JP" sz="2400" b="1" dirty="0">
                <a:solidFill>
                  <a:schemeClr val="tx1"/>
                </a:solidFill>
                <a:latin typeface="+mn-ea"/>
              </a:rPr>
              <a:t>10.7.28</a:t>
            </a:r>
            <a:r>
              <a:rPr lang="ja-JP" altLang="en-US" sz="2400" b="1" dirty="0">
                <a:solidFill>
                  <a:schemeClr val="tx1"/>
                </a:solidFill>
                <a:latin typeface="+mn-ea"/>
              </a:rPr>
              <a:t>基発第</a:t>
            </a:r>
            <a:r>
              <a:rPr lang="en-US" altLang="ja-JP" sz="2400" b="1" dirty="0">
                <a:solidFill>
                  <a:schemeClr val="tx1"/>
                </a:solidFill>
                <a:latin typeface="+mn-ea"/>
              </a:rPr>
              <a:t>464</a:t>
            </a:r>
            <a:r>
              <a:rPr lang="ja-JP" altLang="en-US" sz="2400" b="1" dirty="0" smtClean="0">
                <a:solidFill>
                  <a:schemeClr val="tx1"/>
                </a:solidFill>
                <a:latin typeface="+mn-ea"/>
              </a:rPr>
              <a:t>号）を見てみよう！</a:t>
            </a:r>
            <a:endParaRPr lang="en-US" altLang="ja-JP" sz="2400" b="1" dirty="0">
              <a:solidFill>
                <a:schemeClr val="tx1"/>
              </a:solidFill>
              <a:latin typeface="+mn-ea"/>
            </a:endParaRPr>
          </a:p>
        </p:txBody>
      </p:sp>
      <p:sp>
        <p:nvSpPr>
          <p:cNvPr id="10" name="対角する 2 つの角を切り取った四角形 9"/>
          <p:cNvSpPr/>
          <p:nvPr/>
        </p:nvSpPr>
        <p:spPr>
          <a:xfrm>
            <a:off x="720000" y="2160000"/>
            <a:ext cx="7920000" cy="3240000"/>
          </a:xfrm>
          <a:prstGeom prst="snip2Diag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endParaRPr lang="ja-JP" altLang="en-US" sz="1832"/>
          </a:p>
        </p:txBody>
      </p:sp>
      <p:sp>
        <p:nvSpPr>
          <p:cNvPr id="7" name="Rectangle 3"/>
          <p:cNvSpPr txBox="1">
            <a:spLocks noChangeArrowheads="1"/>
          </p:cNvSpPr>
          <p:nvPr/>
        </p:nvSpPr>
        <p:spPr>
          <a:xfrm>
            <a:off x="936569" y="2525756"/>
            <a:ext cx="7675418" cy="2677886"/>
          </a:xfrm>
          <a:prstGeom prst="rect">
            <a:avLst/>
          </a:prstGeom>
        </p:spPr>
        <p:txBody>
          <a:bodyPr vert="horz" lIns="91440" tIns="45720" rIns="91440" bIns="45720" rtlCol="0">
            <a:normAutofit/>
          </a:bodyPr>
          <a:lstStyle>
            <a:lvl1pPr marL="266456" indent="-266456" algn="l" defTabSz="888186" rtl="0" eaLnBrk="1" latinLnBrk="0" hangingPunct="1">
              <a:spcBef>
                <a:spcPct val="20000"/>
              </a:spcBef>
              <a:buClr>
                <a:schemeClr val="accent1"/>
              </a:buClr>
              <a:buSzPct val="100000"/>
              <a:buFont typeface="Symbol" pitchFamily="18" charset="2"/>
              <a:buChar char=""/>
              <a:defRPr kumimoji="1" sz="2332" kern="1200">
                <a:solidFill>
                  <a:schemeClr val="tx2"/>
                </a:solidFill>
                <a:latin typeface="+mn-lt"/>
                <a:ea typeface="+mn-ea"/>
                <a:cs typeface="+mn-cs"/>
              </a:defRPr>
            </a:lvl1pPr>
            <a:lvl2pPr marL="559743" indent="-266456" algn="l" defTabSz="888186" rtl="0" eaLnBrk="1" latinLnBrk="0" hangingPunct="1">
              <a:spcBef>
                <a:spcPct val="20000"/>
              </a:spcBef>
              <a:buClr>
                <a:schemeClr val="accent1"/>
              </a:buClr>
              <a:buSzPct val="100000"/>
              <a:buFont typeface="Symbol" pitchFamily="18" charset="2"/>
              <a:buChar char=""/>
              <a:defRPr kumimoji="1" sz="2138" kern="1200">
                <a:solidFill>
                  <a:schemeClr val="tx2"/>
                </a:solidFill>
                <a:latin typeface="+mn-lt"/>
                <a:ea typeface="+mn-ea"/>
                <a:cs typeface="+mn-cs"/>
              </a:defRPr>
            </a:lvl2pPr>
            <a:lvl3pPr marL="831134" indent="-222046" algn="l" defTabSz="888186" rtl="0" eaLnBrk="1" latinLnBrk="0" hangingPunct="1">
              <a:spcBef>
                <a:spcPct val="20000"/>
              </a:spcBef>
              <a:buClr>
                <a:schemeClr val="accent1"/>
              </a:buClr>
              <a:buSzPct val="100000"/>
              <a:buFont typeface="Symbol" pitchFamily="18" charset="2"/>
              <a:buChar char=""/>
              <a:defRPr kumimoji="1" sz="1943" kern="1200">
                <a:solidFill>
                  <a:schemeClr val="tx2"/>
                </a:solidFill>
                <a:latin typeface="+mn-lt"/>
                <a:ea typeface="+mn-ea"/>
                <a:cs typeface="+mn-cs"/>
              </a:defRPr>
            </a:lvl3pPr>
            <a:lvl4pPr marL="1110232" indent="-222046" algn="l" defTabSz="888186" rtl="0" eaLnBrk="1" latinLnBrk="0" hangingPunct="1">
              <a:spcBef>
                <a:spcPct val="20000"/>
              </a:spcBef>
              <a:buClr>
                <a:schemeClr val="accent1"/>
              </a:buClr>
              <a:buSzPct val="100000"/>
              <a:buFont typeface="Symbol" pitchFamily="18" charset="2"/>
              <a:buChar char=""/>
              <a:defRPr kumimoji="1" sz="1748" kern="1200">
                <a:solidFill>
                  <a:schemeClr val="tx2"/>
                </a:solidFill>
                <a:latin typeface="+mn-lt"/>
                <a:ea typeface="+mn-ea"/>
                <a:cs typeface="+mn-cs"/>
              </a:defRPr>
            </a:lvl4pPr>
            <a:lvl5pPr marL="1421098" indent="-222046" algn="l" defTabSz="888186" rtl="0" eaLnBrk="1" latinLnBrk="0" hangingPunct="1">
              <a:spcBef>
                <a:spcPct val="20000"/>
              </a:spcBef>
              <a:buClr>
                <a:schemeClr val="accent1"/>
              </a:buClr>
              <a:buSzPct val="100000"/>
              <a:buFont typeface="Symbol" pitchFamily="18" charset="2"/>
              <a:buChar char=""/>
              <a:defRPr kumimoji="1" sz="1554" kern="1200">
                <a:solidFill>
                  <a:schemeClr val="tx2"/>
                </a:solidFill>
                <a:latin typeface="+mn-lt"/>
                <a:ea typeface="+mn-ea"/>
                <a:cs typeface="+mn-cs"/>
              </a:defRPr>
            </a:lvl5pPr>
            <a:lvl6pPr marL="1731963" indent="-222046" algn="l" defTabSz="888186" rtl="0" eaLnBrk="1" latinLnBrk="0" hangingPunct="1">
              <a:spcBef>
                <a:spcPts val="373"/>
              </a:spcBef>
              <a:buClr>
                <a:schemeClr val="accent1"/>
              </a:buClr>
              <a:buFont typeface="Symbol" pitchFamily="18" charset="2"/>
              <a:buChar char="*"/>
              <a:defRPr kumimoji="1" sz="1359" kern="1200">
                <a:solidFill>
                  <a:schemeClr val="tx2"/>
                </a:solidFill>
                <a:latin typeface="+mn-lt"/>
                <a:ea typeface="+mn-ea"/>
                <a:cs typeface="+mn-cs"/>
              </a:defRPr>
            </a:lvl6pPr>
            <a:lvl7pPr marL="2042828" indent="-222046" algn="l" defTabSz="888186" rtl="0" eaLnBrk="1" latinLnBrk="0" hangingPunct="1">
              <a:spcBef>
                <a:spcPts val="373"/>
              </a:spcBef>
              <a:buClr>
                <a:schemeClr val="accent1"/>
              </a:buClr>
              <a:buFont typeface="Symbol" pitchFamily="18" charset="2"/>
              <a:buChar char="*"/>
              <a:defRPr kumimoji="1" sz="1359" kern="1200">
                <a:solidFill>
                  <a:schemeClr val="tx2"/>
                </a:solidFill>
                <a:latin typeface="+mn-lt"/>
                <a:ea typeface="+mn-ea"/>
                <a:cs typeface="+mn-cs"/>
              </a:defRPr>
            </a:lvl7pPr>
            <a:lvl8pPr marL="2353693" indent="-222046" algn="l" defTabSz="888186" rtl="0" eaLnBrk="1" latinLnBrk="0" hangingPunct="1">
              <a:spcBef>
                <a:spcPts val="373"/>
              </a:spcBef>
              <a:buClr>
                <a:schemeClr val="accent1"/>
              </a:buClr>
              <a:buFont typeface="Symbol" pitchFamily="18" charset="2"/>
              <a:buChar char="*"/>
              <a:defRPr kumimoji="1" sz="1359" kern="1200">
                <a:solidFill>
                  <a:schemeClr val="tx2"/>
                </a:solidFill>
                <a:latin typeface="+mn-lt"/>
                <a:ea typeface="+mn-ea"/>
                <a:cs typeface="+mn-cs"/>
              </a:defRPr>
            </a:lvl8pPr>
            <a:lvl9pPr marL="2664559" indent="-222046" algn="l" defTabSz="888186" rtl="0" eaLnBrk="1" latinLnBrk="0" hangingPunct="1">
              <a:spcBef>
                <a:spcPts val="373"/>
              </a:spcBef>
              <a:buClr>
                <a:schemeClr val="accent1"/>
              </a:buClr>
              <a:buFont typeface="Symbol" pitchFamily="18" charset="2"/>
              <a:buChar char="*"/>
              <a:defRPr kumimoji="1" sz="1359" kern="1200">
                <a:solidFill>
                  <a:schemeClr val="tx2"/>
                </a:solidFill>
                <a:latin typeface="+mn-lt"/>
                <a:ea typeface="+mn-ea"/>
                <a:cs typeface="+mn-cs"/>
              </a:defRPr>
            </a:lvl9pPr>
          </a:lstStyle>
          <a:p>
            <a:pPr marL="0" indent="0">
              <a:lnSpc>
                <a:spcPts val="3500"/>
              </a:lnSpc>
              <a:buNone/>
            </a:pPr>
            <a:r>
              <a:rPr lang="ja-JP" altLang="en-US" sz="2800" b="1" dirty="0">
                <a:solidFill>
                  <a:schemeClr val="tx1"/>
                </a:solidFill>
                <a:latin typeface="+mn-ea"/>
              </a:rPr>
              <a:t>　</a:t>
            </a:r>
            <a:r>
              <a:rPr lang="ja-JP" altLang="en-US" sz="2800" b="1" dirty="0" smtClean="0">
                <a:solidFill>
                  <a:schemeClr val="tx1"/>
                </a:solidFill>
                <a:latin typeface="+mn-ea"/>
              </a:rPr>
              <a:t>フェールセーフとは，人間</a:t>
            </a:r>
            <a:r>
              <a:rPr lang="ja-JP" altLang="en-US" sz="2800" b="1" dirty="0">
                <a:solidFill>
                  <a:schemeClr val="tx1"/>
                </a:solidFill>
                <a:latin typeface="+mn-ea"/>
              </a:rPr>
              <a:t>が「間違えずに操作した場合」の機械の安全策のこと</a:t>
            </a:r>
            <a:r>
              <a:rPr lang="ja-JP" altLang="en-US" sz="2800" b="1" dirty="0" smtClean="0">
                <a:solidFill>
                  <a:schemeClr val="tx1"/>
                </a:solidFill>
                <a:latin typeface="+mn-ea"/>
              </a:rPr>
              <a:t>で，「機械が故障」しても安全</a:t>
            </a:r>
            <a:r>
              <a:rPr lang="ja-JP" altLang="en-US" sz="2800" b="1" dirty="0">
                <a:solidFill>
                  <a:schemeClr val="tx1"/>
                </a:solidFill>
                <a:latin typeface="+mn-ea"/>
              </a:rPr>
              <a:t>が</a:t>
            </a:r>
            <a:r>
              <a:rPr lang="ja-JP" altLang="en-US" sz="2800" b="1" dirty="0" smtClean="0">
                <a:solidFill>
                  <a:schemeClr val="tx1"/>
                </a:solidFill>
                <a:latin typeface="+mn-ea"/>
              </a:rPr>
              <a:t>保てると</a:t>
            </a:r>
            <a:r>
              <a:rPr lang="ja-JP" altLang="en-US" sz="2800" b="1" dirty="0">
                <a:solidFill>
                  <a:schemeClr val="tx1"/>
                </a:solidFill>
                <a:latin typeface="+mn-ea"/>
              </a:rPr>
              <a:t>いう</a:t>
            </a:r>
            <a:r>
              <a:rPr lang="ja-JP" altLang="en-US" sz="2800" b="1" dirty="0" smtClean="0">
                <a:solidFill>
                  <a:schemeClr val="tx1"/>
                </a:solidFill>
                <a:latin typeface="+mn-ea"/>
              </a:rPr>
              <a:t>もの。</a:t>
            </a:r>
            <a:endParaRPr lang="en-US" altLang="ja-JP" sz="2800" b="1" dirty="0" smtClean="0">
              <a:solidFill>
                <a:schemeClr val="tx1"/>
              </a:solidFill>
              <a:latin typeface="+mn-ea"/>
            </a:endParaRPr>
          </a:p>
          <a:p>
            <a:pPr marL="0" indent="0">
              <a:lnSpc>
                <a:spcPts val="3500"/>
              </a:lnSpc>
              <a:buNone/>
            </a:pPr>
            <a:r>
              <a:rPr lang="ja-JP" altLang="en-US" sz="2800" b="1" dirty="0" smtClean="0">
                <a:solidFill>
                  <a:schemeClr val="tx1"/>
                </a:solidFill>
                <a:latin typeface="+mn-ea"/>
              </a:rPr>
              <a:t>　フールプルーフとは，人間</a:t>
            </a:r>
            <a:r>
              <a:rPr lang="ja-JP" altLang="en-US" sz="2800" b="1" dirty="0">
                <a:solidFill>
                  <a:schemeClr val="tx1"/>
                </a:solidFill>
                <a:latin typeface="+mn-ea"/>
              </a:rPr>
              <a:t>が「誤った操作をしないように」</a:t>
            </a:r>
            <a:r>
              <a:rPr lang="ja-JP" altLang="en-US" sz="2800" b="1" dirty="0" smtClean="0">
                <a:solidFill>
                  <a:schemeClr val="tx1"/>
                </a:solidFill>
                <a:latin typeface="+mn-ea"/>
              </a:rPr>
              <a:t>考えられた安全</a:t>
            </a:r>
            <a:r>
              <a:rPr lang="ja-JP" altLang="en-US" sz="2800" b="1" dirty="0">
                <a:solidFill>
                  <a:schemeClr val="tx1"/>
                </a:solidFill>
                <a:latin typeface="+mn-ea"/>
              </a:rPr>
              <a:t>策のことである。</a:t>
            </a:r>
          </a:p>
        </p:txBody>
      </p:sp>
    </p:spTree>
    <p:extLst>
      <p:ext uri="{BB962C8B-B14F-4D97-AF65-F5344CB8AC3E}">
        <p14:creationId xmlns:p14="http://schemas.microsoft.com/office/powerpoint/2010/main" val="141873599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2"/>
          <p:cNvSpPr txBox="1">
            <a:spLocks noRot="1" noChangeArrowheads="1"/>
          </p:cNvSpPr>
          <p:nvPr/>
        </p:nvSpPr>
        <p:spPr>
          <a:xfrm>
            <a:off x="720000" y="720000"/>
            <a:ext cx="7920000" cy="720000"/>
          </a:xfrm>
          <a:prstGeom prst="rect">
            <a:avLst/>
          </a:prstGeom>
          <a:solidFill>
            <a:srgbClr val="FFFFCC"/>
          </a:solidFill>
          <a:ln w="38100">
            <a:solidFill>
              <a:schemeClr val="tx1"/>
            </a:solidFill>
          </a:ln>
        </p:spPr>
        <p:txBody>
          <a:bodyPr vert="horz" lIns="88817" tIns="44408" rIns="88817" bIns="44408" rtlCol="0" anchor="ctr">
            <a:normAutofit/>
          </a:bodyPr>
          <a:lstStyle>
            <a:lvl1pPr algn="ctr" defTabSz="914400" rtl="0" eaLnBrk="1" latinLnBrk="0" hangingPunct="1">
              <a:spcBef>
                <a:spcPct val="0"/>
              </a:spcBef>
              <a:buNone/>
              <a:defRPr kumimoji="1" sz="4400" kern="1200">
                <a:solidFill>
                  <a:srgbClr val="FFFFFF"/>
                </a:solidFill>
                <a:latin typeface="+mj-lt"/>
                <a:ea typeface="+mj-ea"/>
                <a:cs typeface="+mj-cs"/>
              </a:defRPr>
            </a:lvl1pPr>
            <a:lvl2pPr eaLnBrk="1" hangingPunct="1">
              <a:defRPr kumimoji="1">
                <a:solidFill>
                  <a:schemeClr val="tx2"/>
                </a:solidFill>
              </a:defRPr>
            </a:lvl2pPr>
            <a:lvl3pPr eaLnBrk="1" hangingPunct="1">
              <a:defRPr kumimoji="1">
                <a:solidFill>
                  <a:schemeClr val="tx2"/>
                </a:solidFill>
              </a:defRPr>
            </a:lvl3pPr>
            <a:lvl4pPr eaLnBrk="1" hangingPunct="1">
              <a:defRPr kumimoji="1">
                <a:solidFill>
                  <a:schemeClr val="tx2"/>
                </a:solidFill>
              </a:defRPr>
            </a:lvl4pPr>
            <a:lvl5pPr eaLnBrk="1" hangingPunct="1">
              <a:defRPr kumimoji="1">
                <a:solidFill>
                  <a:schemeClr val="tx2"/>
                </a:solidFill>
              </a:defRPr>
            </a:lvl5pPr>
            <a:lvl6pPr eaLnBrk="1" hangingPunct="1">
              <a:defRPr kumimoji="1">
                <a:solidFill>
                  <a:schemeClr val="tx2"/>
                </a:solidFill>
              </a:defRPr>
            </a:lvl6pPr>
            <a:lvl7pPr eaLnBrk="1" hangingPunct="1">
              <a:defRPr kumimoji="1">
                <a:solidFill>
                  <a:schemeClr val="tx2"/>
                </a:solidFill>
              </a:defRPr>
            </a:lvl7pPr>
            <a:lvl8pPr eaLnBrk="1" hangingPunct="1">
              <a:defRPr kumimoji="1">
                <a:solidFill>
                  <a:schemeClr val="tx2"/>
                </a:solidFill>
              </a:defRPr>
            </a:lvl8pPr>
            <a:lvl9pPr eaLnBrk="1" hangingPunct="1">
              <a:defRPr kumimoji="1">
                <a:solidFill>
                  <a:schemeClr val="tx2"/>
                </a:solidFill>
              </a:defRPr>
            </a:lvl9pPr>
          </a:lstStyle>
          <a:p>
            <a:r>
              <a:rPr lang="ja-JP" altLang="en-US" sz="3108" b="1" dirty="0">
                <a:solidFill>
                  <a:prstClr val="black"/>
                </a:solidFill>
                <a:latin typeface="+mn-ea"/>
              </a:rPr>
              <a:t>「安全」確認！</a:t>
            </a:r>
            <a:endParaRPr lang="ja-JP" altLang="en-US" sz="3108" b="1" dirty="0">
              <a:solidFill>
                <a:prstClr val="black"/>
              </a:solidFill>
              <a:latin typeface="+mn-ea"/>
              <a:ea typeface="+mn-ea"/>
            </a:endParaRPr>
          </a:p>
        </p:txBody>
      </p:sp>
      <p:graphicFrame>
        <p:nvGraphicFramePr>
          <p:cNvPr id="9" name="Group 3"/>
          <p:cNvGraphicFramePr>
            <a:graphicFrameLocks noGrp="1"/>
          </p:cNvGraphicFramePr>
          <p:nvPr>
            <p:extLst>
              <p:ext uri="{D42A27DB-BD31-4B8C-83A1-F6EECF244321}">
                <p14:modId xmlns:p14="http://schemas.microsoft.com/office/powerpoint/2010/main" val="710808948"/>
              </p:ext>
            </p:extLst>
          </p:nvPr>
        </p:nvGraphicFramePr>
        <p:xfrm>
          <a:off x="770021" y="2079380"/>
          <a:ext cx="7876674" cy="3577269"/>
        </p:xfrm>
        <a:graphic>
          <a:graphicData uri="http://schemas.openxmlformats.org/drawingml/2006/table">
            <a:tbl>
              <a:tblPr/>
              <a:tblGrid>
                <a:gridCol w="3946197"/>
                <a:gridCol w="3930477"/>
              </a:tblGrid>
              <a:tr h="839305">
                <a:tc>
                  <a: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1" lang="ja-JP" altLang="en-US" sz="2800" b="1" i="0" u="none" strike="noStrike" cap="none" normalizeH="0" baseline="0" dirty="0" smtClean="0">
                          <a:ln>
                            <a:noFill/>
                          </a:ln>
                          <a:solidFill>
                            <a:schemeClr val="tx1"/>
                          </a:solidFill>
                          <a:effectLst/>
                          <a:latin typeface="HG明朝E" panose="02020909000000000000" pitchFamily="17" charset="-128"/>
                          <a:ea typeface="HG明朝E" panose="02020909000000000000" pitchFamily="17" charset="-128"/>
                        </a:rPr>
                        <a:t>安全確認型システム</a:t>
                      </a:r>
                    </a:p>
                  </a:txBody>
                  <a:tcPr marL="88817" marR="88817" marT="44411" marB="44411"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2800" b="1" i="0" u="none" strike="noStrike" cap="none" normalizeH="0" baseline="0" dirty="0" smtClean="0">
                          <a:ln>
                            <a:noFill/>
                          </a:ln>
                          <a:solidFill>
                            <a:schemeClr val="tx1"/>
                          </a:solidFill>
                          <a:effectLst/>
                          <a:latin typeface="HG明朝E" panose="02020909000000000000" pitchFamily="17" charset="-128"/>
                          <a:ea typeface="HG明朝E" panose="02020909000000000000" pitchFamily="17" charset="-128"/>
                        </a:rPr>
                        <a:t>危険検出型システム</a:t>
                      </a:r>
                    </a:p>
                  </a:txBody>
                  <a:tcPr marL="88817" marR="88817" marT="44411" marB="44411"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5">
                        <a:lumMod val="20000"/>
                        <a:lumOff val="80000"/>
                      </a:schemeClr>
                    </a:solidFill>
                  </a:tcPr>
                </a:tc>
              </a:tr>
              <a:tr h="699421">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en-US" sz="2400" b="1" i="0" u="none" strike="noStrike" cap="none" normalizeH="0" baseline="0" dirty="0" smtClean="0">
                          <a:ln>
                            <a:noFill/>
                          </a:ln>
                          <a:solidFill>
                            <a:schemeClr val="tx1"/>
                          </a:solidFill>
                          <a:effectLst/>
                          <a:latin typeface="+mn-ea"/>
                          <a:ea typeface="+mn-ea"/>
                        </a:rPr>
                        <a:t>安全が確認されているときに限り機械の運転を許可する制御システム</a:t>
                      </a:r>
                    </a:p>
                  </a:txBody>
                  <a:tcPr marL="88817" marR="88817" marT="44411" marB="4441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en-US" sz="2400" b="1" i="0" u="none" strike="noStrike" cap="none" normalizeH="0" baseline="0" dirty="0" smtClean="0">
                          <a:ln>
                            <a:noFill/>
                          </a:ln>
                          <a:solidFill>
                            <a:schemeClr val="tx1"/>
                          </a:solidFill>
                          <a:effectLst/>
                          <a:latin typeface="+mn-ea"/>
                          <a:ea typeface="+mn-ea"/>
                        </a:rPr>
                        <a:t>危険が検出された時に，機械の運転を許可しない（停止）システム</a:t>
                      </a:r>
                    </a:p>
                  </a:txBody>
                  <a:tcPr marL="88817" marR="88817" marT="44411" marB="4441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5">
                        <a:lumMod val="20000"/>
                        <a:lumOff val="80000"/>
                      </a:schemeClr>
                    </a:solidFill>
                  </a:tcPr>
                </a:tc>
              </a:tr>
              <a:tr h="127441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en-US" sz="2400" b="1" i="0" u="none" strike="noStrike" cap="none" normalizeH="0" baseline="0" dirty="0" smtClean="0">
                          <a:ln>
                            <a:noFill/>
                          </a:ln>
                          <a:solidFill>
                            <a:schemeClr val="tx1"/>
                          </a:solidFill>
                          <a:effectLst/>
                          <a:latin typeface="+mn-ea"/>
                          <a:ea typeface="+mn-ea"/>
                        </a:rPr>
                        <a:t>安全なときは青信号を出す。　　</a:t>
                      </a:r>
                      <a:endParaRPr kumimoji="1" lang="en-US" altLang="ja-JP" sz="2400" b="1" i="0" u="none" strike="noStrike" cap="none" normalizeH="0" baseline="0" dirty="0" smtClean="0">
                        <a:ln>
                          <a:noFill/>
                        </a:ln>
                        <a:solidFill>
                          <a:schemeClr val="tx1"/>
                        </a:solidFill>
                        <a:effectLst/>
                        <a:latin typeface="+mn-ea"/>
                        <a:ea typeface="+mn-ea"/>
                      </a:endParaRPr>
                    </a:p>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en-US" sz="2400" b="1" i="0" u="none" strike="noStrike" cap="none" normalizeH="0" baseline="0" dirty="0" smtClean="0">
                          <a:ln>
                            <a:noFill/>
                          </a:ln>
                          <a:solidFill>
                            <a:schemeClr val="tx1"/>
                          </a:solidFill>
                          <a:effectLst/>
                          <a:latin typeface="+mn-ea"/>
                          <a:ea typeface="+mn-ea"/>
                        </a:rPr>
                        <a:t>青でなければとまる。</a:t>
                      </a:r>
                      <a:br>
                        <a:rPr kumimoji="1" lang="ja-JP" altLang="en-US" sz="2400" b="1" i="0" u="none" strike="noStrike" cap="none" normalizeH="0" baseline="0" dirty="0" smtClean="0">
                          <a:ln>
                            <a:noFill/>
                          </a:ln>
                          <a:solidFill>
                            <a:schemeClr val="tx1"/>
                          </a:solidFill>
                          <a:effectLst/>
                          <a:latin typeface="+mn-ea"/>
                          <a:ea typeface="+mn-ea"/>
                        </a:rPr>
                      </a:br>
                      <a:r>
                        <a:rPr kumimoji="1" lang="ja-JP" altLang="en-US" sz="2400" b="1" i="0" u="none" strike="noStrike" cap="none" normalizeH="0" baseline="0" dirty="0" smtClean="0">
                          <a:ln>
                            <a:noFill/>
                          </a:ln>
                          <a:solidFill>
                            <a:schemeClr val="tx1"/>
                          </a:solidFill>
                          <a:effectLst/>
                          <a:latin typeface="+mn-ea"/>
                          <a:ea typeface="+mn-ea"/>
                        </a:rPr>
                        <a:t>信号が故障しても事故が発生しない。</a:t>
                      </a:r>
                    </a:p>
                  </a:txBody>
                  <a:tcPr marL="88817" marR="88817" marT="44411" marB="4441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1" lang="ja-JP" altLang="en-US" sz="2400" b="1" i="0" u="none" strike="noStrike" cap="none" normalizeH="0" baseline="0" dirty="0" smtClean="0">
                          <a:ln>
                            <a:noFill/>
                          </a:ln>
                          <a:solidFill>
                            <a:schemeClr val="tx1"/>
                          </a:solidFill>
                          <a:effectLst/>
                          <a:latin typeface="+mn-ea"/>
                          <a:ea typeface="+mn-ea"/>
                        </a:rPr>
                        <a:t>危ないときは赤の信号を出す。</a:t>
                      </a:r>
                      <a:br>
                        <a:rPr kumimoji="1" lang="ja-JP" altLang="en-US" sz="2400" b="1" i="0" u="none" strike="noStrike" cap="none" normalizeH="0" baseline="0" dirty="0" smtClean="0">
                          <a:ln>
                            <a:noFill/>
                          </a:ln>
                          <a:solidFill>
                            <a:schemeClr val="tx1"/>
                          </a:solidFill>
                          <a:effectLst/>
                          <a:latin typeface="+mn-ea"/>
                          <a:ea typeface="+mn-ea"/>
                        </a:rPr>
                      </a:br>
                      <a:r>
                        <a:rPr kumimoji="1" lang="ja-JP" altLang="en-US" sz="2400" b="1" i="0" u="none" strike="noStrike" cap="none" normalizeH="0" baseline="0" dirty="0" smtClean="0">
                          <a:ln>
                            <a:noFill/>
                          </a:ln>
                          <a:solidFill>
                            <a:schemeClr val="tx1"/>
                          </a:solidFill>
                          <a:effectLst/>
                          <a:latin typeface="+mn-ea"/>
                          <a:ea typeface="+mn-ea"/>
                        </a:rPr>
                        <a:t>赤でなければ進む。</a:t>
                      </a:r>
                      <a:br>
                        <a:rPr kumimoji="1" lang="ja-JP" altLang="en-US" sz="2400" b="1" i="0" u="none" strike="noStrike" cap="none" normalizeH="0" baseline="0" dirty="0" smtClean="0">
                          <a:ln>
                            <a:noFill/>
                          </a:ln>
                          <a:solidFill>
                            <a:schemeClr val="tx1"/>
                          </a:solidFill>
                          <a:effectLst/>
                          <a:latin typeface="+mn-ea"/>
                          <a:ea typeface="+mn-ea"/>
                        </a:rPr>
                      </a:br>
                      <a:r>
                        <a:rPr kumimoji="1" lang="ja-JP" altLang="en-US" sz="2400" b="1" i="0" u="none" strike="noStrike" cap="none" normalizeH="0" baseline="0" dirty="0" smtClean="0">
                          <a:ln>
                            <a:noFill/>
                          </a:ln>
                          <a:solidFill>
                            <a:schemeClr val="tx1"/>
                          </a:solidFill>
                          <a:effectLst/>
                          <a:latin typeface="+mn-ea"/>
                          <a:ea typeface="+mn-ea"/>
                        </a:rPr>
                        <a:t>信号が故障したら事故になる。</a:t>
                      </a:r>
                    </a:p>
                  </a:txBody>
                  <a:tcPr marL="88817" marR="88817" marT="44411" marB="4441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5">
                        <a:lumMod val="20000"/>
                        <a:lumOff val="80000"/>
                      </a:schemeClr>
                    </a:solidFill>
                  </a:tcPr>
                </a:tc>
              </a:tr>
            </a:tbl>
          </a:graphicData>
        </a:graphic>
      </p:graphicFrame>
      <p:pic>
        <p:nvPicPr>
          <p:cNvPr id="5" name="図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678057" y="6227783"/>
            <a:ext cx="1219201" cy="1042627"/>
          </a:xfrm>
          <a:prstGeom prst="rect">
            <a:avLst/>
          </a:prstGeom>
        </p:spPr>
      </p:pic>
      <p:sp>
        <p:nvSpPr>
          <p:cNvPr id="7" name="雲形吹き出し 6"/>
          <p:cNvSpPr/>
          <p:nvPr/>
        </p:nvSpPr>
        <p:spPr>
          <a:xfrm>
            <a:off x="890815" y="5861957"/>
            <a:ext cx="6647542" cy="1324905"/>
          </a:xfrm>
          <a:prstGeom prst="cloudCallout">
            <a:avLst>
              <a:gd name="adj1" fmla="val 48291"/>
              <a:gd name="adj2" fmla="val 35423"/>
            </a:avLst>
          </a:prstGeom>
        </p:spPr>
        <p:style>
          <a:lnRef idx="1">
            <a:schemeClr val="accent3"/>
          </a:lnRef>
          <a:fillRef idx="2">
            <a:schemeClr val="accent3"/>
          </a:fillRef>
          <a:effectRef idx="1">
            <a:schemeClr val="accent3"/>
          </a:effectRef>
          <a:fontRef idx="minor">
            <a:schemeClr val="dk1"/>
          </a:fontRef>
        </p:style>
        <p:txBody>
          <a:bodyPr rtlCol="0" anchor="ctr"/>
          <a:lstStyle/>
          <a:p>
            <a:pPr algn="ctr"/>
            <a:endParaRPr lang="ja-JP" altLang="en-US" sz="2800" b="1" dirty="0"/>
          </a:p>
        </p:txBody>
      </p:sp>
      <p:sp>
        <p:nvSpPr>
          <p:cNvPr id="8" name="正方形/長方形 7"/>
          <p:cNvSpPr/>
          <p:nvPr/>
        </p:nvSpPr>
        <p:spPr>
          <a:xfrm>
            <a:off x="2064483" y="6082588"/>
            <a:ext cx="3897221" cy="830997"/>
          </a:xfrm>
          <a:prstGeom prst="rect">
            <a:avLst/>
          </a:prstGeom>
        </p:spPr>
        <p:txBody>
          <a:bodyPr wrap="none">
            <a:spAutoFit/>
          </a:bodyPr>
          <a:lstStyle/>
          <a:p>
            <a:pPr lvl="0" algn="ctr" fontAlgn="base">
              <a:spcBef>
                <a:spcPct val="0"/>
              </a:spcBef>
              <a:spcAft>
                <a:spcPct val="0"/>
              </a:spcAft>
              <a:defRPr/>
            </a:pPr>
            <a:r>
              <a:rPr lang="ja-JP" altLang="en-US" sz="2400" b="1" dirty="0">
                <a:latin typeface="HG明朝E" panose="02020909000000000000" pitchFamily="17" charset="-128"/>
                <a:ea typeface="HG明朝E" panose="02020909000000000000" pitchFamily="17" charset="-128"/>
              </a:rPr>
              <a:t>必ず安全確認型システム</a:t>
            </a:r>
            <a:r>
              <a:rPr lang="ja-JP" altLang="en-US" sz="2400" b="1" dirty="0" smtClean="0">
                <a:latin typeface="HG明朝E" panose="02020909000000000000" pitchFamily="17" charset="-128"/>
                <a:ea typeface="HG明朝E" panose="02020909000000000000" pitchFamily="17" charset="-128"/>
              </a:rPr>
              <a:t>で</a:t>
            </a:r>
            <a:endParaRPr lang="en-US" altLang="ja-JP" sz="2400" b="1" dirty="0" smtClean="0">
              <a:latin typeface="HG明朝E" panose="02020909000000000000" pitchFamily="17" charset="-128"/>
              <a:ea typeface="HG明朝E" panose="02020909000000000000" pitchFamily="17" charset="-128"/>
            </a:endParaRPr>
          </a:p>
          <a:p>
            <a:pPr lvl="0" algn="ctr" fontAlgn="base">
              <a:spcBef>
                <a:spcPct val="0"/>
              </a:spcBef>
              <a:spcAft>
                <a:spcPct val="0"/>
              </a:spcAft>
              <a:defRPr/>
            </a:pPr>
            <a:r>
              <a:rPr lang="ja-JP" altLang="en-US" sz="2400" b="1" dirty="0" smtClean="0">
                <a:latin typeface="HG明朝E" panose="02020909000000000000" pitchFamily="17" charset="-128"/>
                <a:ea typeface="HG明朝E" panose="02020909000000000000" pitchFamily="17" charset="-128"/>
              </a:rPr>
              <a:t>「</a:t>
            </a:r>
            <a:r>
              <a:rPr lang="ja-JP" altLang="en-US" sz="2400" b="1" dirty="0">
                <a:latin typeface="HG明朝E" panose="02020909000000000000" pitchFamily="17" charset="-128"/>
                <a:ea typeface="HG明朝E" panose="02020909000000000000" pitchFamily="17" charset="-128"/>
              </a:rPr>
              <a:t>安全」を確認すること！</a:t>
            </a:r>
          </a:p>
        </p:txBody>
      </p:sp>
    </p:spTree>
    <p:extLst>
      <p:ext uri="{BB962C8B-B14F-4D97-AF65-F5344CB8AC3E}">
        <p14:creationId xmlns:p14="http://schemas.microsoft.com/office/powerpoint/2010/main" val="381071332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2"/>
          <p:cNvSpPr txBox="1">
            <a:spLocks noGrp="1" noRot="1" noChangeArrowheads="1"/>
          </p:cNvSpPr>
          <p:nvPr>
            <p:ph type="title"/>
          </p:nvPr>
        </p:nvSpPr>
        <p:spPr>
          <a:xfrm>
            <a:off x="720000" y="720000"/>
            <a:ext cx="7920000" cy="720000"/>
          </a:xfrm>
          <a:prstGeom prst="rect">
            <a:avLst/>
          </a:prstGeom>
          <a:solidFill>
            <a:srgbClr val="FFFFCC"/>
          </a:solidFill>
          <a:ln w="38100">
            <a:solidFill>
              <a:schemeClr val="tx1"/>
            </a:solidFill>
          </a:ln>
        </p:spPr>
        <p:txBody>
          <a:bodyPr vert="horz" lIns="88817" tIns="44408" rIns="88817" bIns="44408" rtlCol="0" anchor="ctr">
            <a:normAutofit/>
          </a:bodyPr>
          <a:lstStyle>
            <a:lvl1pPr algn="ctr" defTabSz="914400" rtl="0" eaLnBrk="1" latinLnBrk="0" hangingPunct="1">
              <a:spcBef>
                <a:spcPct val="0"/>
              </a:spcBef>
              <a:buNone/>
              <a:defRPr kumimoji="1" sz="4400" kern="1200">
                <a:solidFill>
                  <a:srgbClr val="FFFFFF"/>
                </a:solidFill>
                <a:latin typeface="+mj-lt"/>
                <a:ea typeface="+mj-ea"/>
                <a:cs typeface="+mj-cs"/>
              </a:defRPr>
            </a:lvl1pPr>
            <a:lvl2pPr eaLnBrk="1" hangingPunct="1">
              <a:defRPr kumimoji="1">
                <a:solidFill>
                  <a:schemeClr val="tx2"/>
                </a:solidFill>
              </a:defRPr>
            </a:lvl2pPr>
            <a:lvl3pPr eaLnBrk="1" hangingPunct="1">
              <a:defRPr kumimoji="1">
                <a:solidFill>
                  <a:schemeClr val="tx2"/>
                </a:solidFill>
              </a:defRPr>
            </a:lvl3pPr>
            <a:lvl4pPr eaLnBrk="1" hangingPunct="1">
              <a:defRPr kumimoji="1">
                <a:solidFill>
                  <a:schemeClr val="tx2"/>
                </a:solidFill>
              </a:defRPr>
            </a:lvl4pPr>
            <a:lvl5pPr eaLnBrk="1" hangingPunct="1">
              <a:defRPr kumimoji="1">
                <a:solidFill>
                  <a:schemeClr val="tx2"/>
                </a:solidFill>
              </a:defRPr>
            </a:lvl5pPr>
            <a:lvl6pPr eaLnBrk="1" hangingPunct="1">
              <a:defRPr kumimoji="1">
                <a:solidFill>
                  <a:schemeClr val="tx2"/>
                </a:solidFill>
              </a:defRPr>
            </a:lvl6pPr>
            <a:lvl7pPr eaLnBrk="1" hangingPunct="1">
              <a:defRPr kumimoji="1">
                <a:solidFill>
                  <a:schemeClr val="tx2"/>
                </a:solidFill>
              </a:defRPr>
            </a:lvl7pPr>
            <a:lvl8pPr eaLnBrk="1" hangingPunct="1">
              <a:defRPr kumimoji="1">
                <a:solidFill>
                  <a:schemeClr val="tx2"/>
                </a:solidFill>
              </a:defRPr>
            </a:lvl8pPr>
            <a:lvl9pPr eaLnBrk="1" hangingPunct="1">
              <a:defRPr kumimoji="1">
                <a:solidFill>
                  <a:schemeClr val="tx2"/>
                </a:solidFill>
              </a:defRPr>
            </a:lvl9pPr>
          </a:lstStyle>
          <a:p>
            <a:r>
              <a:rPr lang="ja-JP" altLang="en-US" sz="3200" b="1" dirty="0">
                <a:solidFill>
                  <a:prstClr val="black"/>
                </a:solidFill>
                <a:latin typeface="+mn-ea"/>
                <a:ea typeface="+mn-ea"/>
              </a:rPr>
              <a:t>第三　ソフト面の対策</a:t>
            </a:r>
          </a:p>
        </p:txBody>
      </p:sp>
      <p:pic>
        <p:nvPicPr>
          <p:cNvPr id="10" name="図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242281" y="5765931"/>
            <a:ext cx="1640463" cy="1402879"/>
          </a:xfrm>
          <a:prstGeom prst="rect">
            <a:avLst/>
          </a:prstGeom>
        </p:spPr>
      </p:pic>
      <p:sp>
        <p:nvSpPr>
          <p:cNvPr id="9" name="雲形吹き出し 8"/>
          <p:cNvSpPr/>
          <p:nvPr/>
        </p:nvSpPr>
        <p:spPr>
          <a:xfrm>
            <a:off x="720000" y="5645128"/>
            <a:ext cx="6581345" cy="1570008"/>
          </a:xfrm>
          <a:prstGeom prst="cloudCallout">
            <a:avLst>
              <a:gd name="adj1" fmla="val 49809"/>
              <a:gd name="adj2" fmla="val 28454"/>
            </a:avLst>
          </a:prstGeom>
        </p:spPr>
        <p:style>
          <a:lnRef idx="1">
            <a:schemeClr val="accent3"/>
          </a:lnRef>
          <a:fillRef idx="2">
            <a:schemeClr val="accent3"/>
          </a:fillRef>
          <a:effectRef idx="1">
            <a:schemeClr val="accent3"/>
          </a:effectRef>
          <a:fontRef idx="minor">
            <a:schemeClr val="dk1"/>
          </a:fontRef>
        </p:style>
        <p:txBody>
          <a:bodyPr rtlCol="0" anchor="ctr"/>
          <a:lstStyle/>
          <a:p>
            <a:pPr algn="ctr"/>
            <a:endParaRPr lang="ja-JP" altLang="en-US"/>
          </a:p>
        </p:txBody>
      </p:sp>
      <p:sp>
        <p:nvSpPr>
          <p:cNvPr id="8" name="対角する 2 つの角を切り取った四角形 7"/>
          <p:cNvSpPr/>
          <p:nvPr/>
        </p:nvSpPr>
        <p:spPr>
          <a:xfrm>
            <a:off x="720000" y="2160000"/>
            <a:ext cx="7920000" cy="3240000"/>
          </a:xfrm>
          <a:prstGeom prst="snip2Diag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endParaRPr lang="ja-JP" altLang="en-US" sz="1832"/>
          </a:p>
        </p:txBody>
      </p:sp>
      <p:sp>
        <p:nvSpPr>
          <p:cNvPr id="84995" name="Rectangle 3"/>
          <p:cNvSpPr>
            <a:spLocks noGrp="1" noRot="1" noChangeArrowheads="1"/>
          </p:cNvSpPr>
          <p:nvPr>
            <p:ph idx="4294967295"/>
          </p:nvPr>
        </p:nvSpPr>
        <p:spPr>
          <a:xfrm>
            <a:off x="1643908" y="2525727"/>
            <a:ext cx="5865962" cy="2443033"/>
          </a:xfrm>
        </p:spPr>
        <p:txBody>
          <a:bodyPr>
            <a:normAutofit/>
          </a:bodyPr>
          <a:lstStyle/>
          <a:p>
            <a:pPr marL="0" indent="0" algn="ctr">
              <a:lnSpc>
                <a:spcPct val="150000"/>
              </a:lnSpc>
              <a:buNone/>
            </a:pPr>
            <a:r>
              <a:rPr lang="ja-JP" altLang="en-US" sz="2800" b="1" dirty="0" smtClean="0">
                <a:solidFill>
                  <a:prstClr val="black"/>
                </a:solidFill>
                <a:latin typeface="+mn-ea"/>
              </a:rPr>
              <a:t>ハード面</a:t>
            </a:r>
            <a:r>
              <a:rPr lang="ja-JP" altLang="en-US" sz="2800" b="1" dirty="0">
                <a:solidFill>
                  <a:prstClr val="black"/>
                </a:solidFill>
                <a:latin typeface="+mn-ea"/>
              </a:rPr>
              <a:t>の対策の次は？</a:t>
            </a:r>
            <a:endParaRPr lang="en-US" altLang="ja-JP" sz="2800" b="1" dirty="0">
              <a:solidFill>
                <a:prstClr val="black"/>
              </a:solidFill>
              <a:latin typeface="+mn-ea"/>
            </a:endParaRPr>
          </a:p>
          <a:p>
            <a:pPr marL="0" indent="0" algn="ctr">
              <a:lnSpc>
                <a:spcPct val="150000"/>
              </a:lnSpc>
              <a:buNone/>
            </a:pPr>
            <a:endParaRPr lang="en-US" altLang="ja-JP" sz="2800" b="1" dirty="0">
              <a:solidFill>
                <a:schemeClr val="accent4">
                  <a:lumMod val="10000"/>
                </a:schemeClr>
              </a:solidFill>
              <a:latin typeface="+mn-ea"/>
            </a:endParaRPr>
          </a:p>
          <a:p>
            <a:pPr marL="0" indent="0" algn="ctr">
              <a:lnSpc>
                <a:spcPct val="150000"/>
              </a:lnSpc>
              <a:buNone/>
            </a:pPr>
            <a:r>
              <a:rPr lang="ja-JP" altLang="en-US" sz="2800" b="1" dirty="0">
                <a:solidFill>
                  <a:schemeClr val="accent4">
                    <a:lumMod val="10000"/>
                  </a:schemeClr>
                </a:solidFill>
                <a:latin typeface="+mn-ea"/>
              </a:rPr>
              <a:t>ソフト面の対策</a:t>
            </a:r>
            <a:endParaRPr lang="en-US" altLang="ja-JP" sz="2800" b="1" dirty="0">
              <a:solidFill>
                <a:schemeClr val="accent4">
                  <a:lumMod val="10000"/>
                </a:schemeClr>
              </a:solidFill>
              <a:latin typeface="ＭＳ Ｐゴシック" pitchFamily="50" charset="-128"/>
            </a:endParaRPr>
          </a:p>
        </p:txBody>
      </p:sp>
      <p:sp>
        <p:nvSpPr>
          <p:cNvPr id="5" name="下矢印 4"/>
          <p:cNvSpPr/>
          <p:nvPr/>
        </p:nvSpPr>
        <p:spPr>
          <a:xfrm>
            <a:off x="4357041" y="3429724"/>
            <a:ext cx="629479" cy="559537"/>
          </a:xfrm>
          <a:prstGeom prst="downArrow">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ja-JP" altLang="en-US" sz="1832"/>
          </a:p>
        </p:txBody>
      </p:sp>
      <p:sp>
        <p:nvSpPr>
          <p:cNvPr id="2" name="正方形/長方形 1"/>
          <p:cNvSpPr/>
          <p:nvPr/>
        </p:nvSpPr>
        <p:spPr>
          <a:xfrm>
            <a:off x="1165167" y="5963739"/>
            <a:ext cx="5608319" cy="830997"/>
          </a:xfrm>
          <a:prstGeom prst="rect">
            <a:avLst/>
          </a:prstGeom>
        </p:spPr>
        <p:txBody>
          <a:bodyPr wrap="square">
            <a:spAutoFit/>
          </a:bodyPr>
          <a:lstStyle/>
          <a:p>
            <a:pPr defTabSz="917509">
              <a:defRPr/>
            </a:pPr>
            <a:r>
              <a:rPr lang="ja-JP" altLang="en-US" sz="2400" b="1" dirty="0" smtClean="0">
                <a:solidFill>
                  <a:schemeClr val="accent4">
                    <a:lumMod val="10000"/>
                  </a:schemeClr>
                </a:solidFill>
                <a:latin typeface="HGP明朝E" panose="02020900000000000000" pitchFamily="18" charset="-128"/>
              </a:rPr>
              <a:t>　ソフト面の対策</a:t>
            </a:r>
            <a:r>
              <a:rPr lang="ja-JP" altLang="en-US" sz="2400" b="1" dirty="0">
                <a:solidFill>
                  <a:schemeClr val="accent4">
                    <a:lumMod val="10000"/>
                  </a:schemeClr>
                </a:solidFill>
                <a:latin typeface="HGP明朝E" panose="02020900000000000000" pitchFamily="18" charset="-128"/>
              </a:rPr>
              <a:t>を</a:t>
            </a:r>
            <a:r>
              <a:rPr lang="ja-JP" altLang="en-US" sz="2400" b="1" dirty="0" smtClean="0">
                <a:solidFill>
                  <a:schemeClr val="accent4">
                    <a:lumMod val="10000"/>
                  </a:schemeClr>
                </a:solidFill>
                <a:latin typeface="HGP明朝E" panose="02020900000000000000" pitchFamily="18" charset="-128"/>
              </a:rPr>
              <a:t>管理的要因，作業的要因，人的要因などに分ける</a:t>
            </a:r>
            <a:r>
              <a:rPr lang="ja-JP" altLang="en-US" sz="2400" b="1" dirty="0">
                <a:solidFill>
                  <a:schemeClr val="accent4">
                    <a:lumMod val="10000"/>
                  </a:schemeClr>
                </a:solidFill>
                <a:latin typeface="HGP明朝E" panose="02020900000000000000" pitchFamily="18" charset="-128"/>
              </a:rPr>
              <a:t>ことが</a:t>
            </a:r>
            <a:r>
              <a:rPr lang="ja-JP" altLang="en-US" sz="2400" b="1" dirty="0" smtClean="0">
                <a:solidFill>
                  <a:schemeClr val="accent4">
                    <a:lumMod val="10000"/>
                  </a:schemeClr>
                </a:solidFill>
                <a:latin typeface="HGP明朝E" panose="02020900000000000000" pitchFamily="18" charset="-128"/>
              </a:rPr>
              <a:t>できるよ。</a:t>
            </a:r>
            <a:endParaRPr lang="en-US" altLang="ja-JP" sz="2400" b="1" dirty="0">
              <a:solidFill>
                <a:schemeClr val="accent4">
                  <a:lumMod val="10000"/>
                </a:schemeClr>
              </a:solidFill>
              <a:latin typeface="HGP明朝E" panose="02020900000000000000" pitchFamily="18" charset="-128"/>
            </a:endParaRPr>
          </a:p>
        </p:txBody>
      </p:sp>
    </p:spTree>
    <p:extLst>
      <p:ext uri="{BB962C8B-B14F-4D97-AF65-F5344CB8AC3E}">
        <p14:creationId xmlns:p14="http://schemas.microsoft.com/office/powerpoint/2010/main" val="352631660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正方形/長方形 3"/>
          <p:cNvSpPr/>
          <p:nvPr/>
        </p:nvSpPr>
        <p:spPr>
          <a:xfrm>
            <a:off x="703366" y="1867006"/>
            <a:ext cx="8183223" cy="4895945"/>
          </a:xfrm>
          <a:prstGeom prst="rect">
            <a:avLst/>
          </a:prstGeom>
        </p:spPr>
        <p:txBody>
          <a:bodyPr wrap="square">
            <a:noAutofit/>
          </a:bodyPr>
          <a:lstStyle/>
          <a:p>
            <a:pPr>
              <a:lnSpc>
                <a:spcPct val="150000"/>
              </a:lnSpc>
            </a:pPr>
            <a:r>
              <a:rPr lang="ja-JP" altLang="en-US" sz="2332" dirty="0"/>
              <a:t>　</a:t>
            </a:r>
            <a:endParaRPr lang="en-US" altLang="ja-JP" sz="2332" dirty="0"/>
          </a:p>
          <a:p>
            <a:endParaRPr lang="ja-JP" altLang="en-US" sz="2332" dirty="0"/>
          </a:p>
          <a:p>
            <a:r>
              <a:rPr lang="ja-JP" altLang="en-US" sz="2332" dirty="0"/>
              <a:t>　</a:t>
            </a:r>
            <a:endParaRPr lang="ja-JP" altLang="en-US" sz="1832" dirty="0"/>
          </a:p>
        </p:txBody>
      </p:sp>
      <p:sp>
        <p:nvSpPr>
          <p:cNvPr id="7" name="Rectangle 2"/>
          <p:cNvSpPr txBox="1">
            <a:spLocks noGrp="1" noRot="1" noChangeArrowheads="1"/>
          </p:cNvSpPr>
          <p:nvPr>
            <p:ph type="title"/>
          </p:nvPr>
        </p:nvSpPr>
        <p:spPr>
          <a:xfrm>
            <a:off x="720000" y="720000"/>
            <a:ext cx="7920000" cy="720000"/>
          </a:xfrm>
          <a:prstGeom prst="rect">
            <a:avLst/>
          </a:prstGeom>
          <a:solidFill>
            <a:srgbClr val="FFFF00"/>
          </a:solidFill>
          <a:ln w="38100">
            <a:solidFill>
              <a:schemeClr val="tx1"/>
            </a:solidFill>
          </a:ln>
        </p:spPr>
        <p:txBody>
          <a:bodyPr vert="horz" lIns="88817" tIns="44408" rIns="88817" bIns="44408" rtlCol="0" anchor="ctr">
            <a:normAutofit/>
          </a:bodyPr>
          <a:lstStyle>
            <a:lvl1pPr algn="ctr" defTabSz="914400" rtl="0" eaLnBrk="1" latinLnBrk="0" hangingPunct="1">
              <a:spcBef>
                <a:spcPct val="0"/>
              </a:spcBef>
              <a:buNone/>
              <a:defRPr kumimoji="1" sz="4400" kern="1200">
                <a:solidFill>
                  <a:srgbClr val="FFFFFF"/>
                </a:solidFill>
                <a:latin typeface="+mj-lt"/>
                <a:ea typeface="+mj-ea"/>
                <a:cs typeface="+mj-cs"/>
              </a:defRPr>
            </a:lvl1pPr>
            <a:lvl2pPr eaLnBrk="1" hangingPunct="1">
              <a:defRPr kumimoji="1">
                <a:solidFill>
                  <a:schemeClr val="tx2"/>
                </a:solidFill>
              </a:defRPr>
            </a:lvl2pPr>
            <a:lvl3pPr eaLnBrk="1" hangingPunct="1">
              <a:defRPr kumimoji="1">
                <a:solidFill>
                  <a:schemeClr val="tx2"/>
                </a:solidFill>
              </a:defRPr>
            </a:lvl3pPr>
            <a:lvl4pPr eaLnBrk="1" hangingPunct="1">
              <a:defRPr kumimoji="1">
                <a:solidFill>
                  <a:schemeClr val="tx2"/>
                </a:solidFill>
              </a:defRPr>
            </a:lvl4pPr>
            <a:lvl5pPr eaLnBrk="1" hangingPunct="1">
              <a:defRPr kumimoji="1">
                <a:solidFill>
                  <a:schemeClr val="tx2"/>
                </a:solidFill>
              </a:defRPr>
            </a:lvl5pPr>
            <a:lvl6pPr eaLnBrk="1" hangingPunct="1">
              <a:defRPr kumimoji="1">
                <a:solidFill>
                  <a:schemeClr val="tx2"/>
                </a:solidFill>
              </a:defRPr>
            </a:lvl6pPr>
            <a:lvl7pPr eaLnBrk="1" hangingPunct="1">
              <a:defRPr kumimoji="1">
                <a:solidFill>
                  <a:schemeClr val="tx2"/>
                </a:solidFill>
              </a:defRPr>
            </a:lvl7pPr>
            <a:lvl8pPr eaLnBrk="1" hangingPunct="1">
              <a:defRPr kumimoji="1">
                <a:solidFill>
                  <a:schemeClr val="tx2"/>
                </a:solidFill>
              </a:defRPr>
            </a:lvl8pPr>
            <a:lvl9pPr eaLnBrk="1" hangingPunct="1">
              <a:defRPr kumimoji="1">
                <a:solidFill>
                  <a:schemeClr val="tx2"/>
                </a:solidFill>
              </a:defRPr>
            </a:lvl9pPr>
          </a:lstStyle>
          <a:p>
            <a:r>
              <a:rPr lang="ja-JP" altLang="en-US" sz="3200" b="1" dirty="0">
                <a:solidFill>
                  <a:prstClr val="black"/>
                </a:solidFill>
              </a:rPr>
              <a:t>労働安全衛生と</a:t>
            </a:r>
            <a:r>
              <a:rPr lang="ja-JP" altLang="en-US" sz="3200" b="1" dirty="0" smtClean="0">
                <a:solidFill>
                  <a:prstClr val="black"/>
                </a:solidFill>
              </a:rPr>
              <a:t>経営者の</a:t>
            </a:r>
            <a:r>
              <a:rPr lang="ja-JP" altLang="en-US" sz="3200" b="1" dirty="0">
                <a:solidFill>
                  <a:prstClr val="black"/>
                </a:solidFill>
              </a:rPr>
              <a:t>義務</a:t>
            </a:r>
          </a:p>
        </p:txBody>
      </p:sp>
      <p:sp>
        <p:nvSpPr>
          <p:cNvPr id="9" name="雲形吹き出し 8"/>
          <p:cNvSpPr/>
          <p:nvPr/>
        </p:nvSpPr>
        <p:spPr>
          <a:xfrm>
            <a:off x="704608" y="5613817"/>
            <a:ext cx="6342434" cy="1409076"/>
          </a:xfrm>
          <a:prstGeom prst="cloudCallout">
            <a:avLst>
              <a:gd name="adj1" fmla="val 50365"/>
              <a:gd name="adj2" fmla="val 29562"/>
            </a:avLst>
          </a:prstGeom>
        </p:spPr>
        <p:style>
          <a:lnRef idx="1">
            <a:schemeClr val="accent3"/>
          </a:lnRef>
          <a:fillRef idx="2">
            <a:schemeClr val="accent3"/>
          </a:fillRef>
          <a:effectRef idx="1">
            <a:schemeClr val="accent3"/>
          </a:effectRef>
          <a:fontRef idx="minor">
            <a:schemeClr val="dk1"/>
          </a:fontRef>
        </p:style>
        <p:txBody>
          <a:bodyPr rtlCol="0" anchor="ctr"/>
          <a:lstStyle/>
          <a:p>
            <a:pPr algn="ctr"/>
            <a:endParaRPr lang="ja-JP" altLang="en-US" sz="2800" dirty="0"/>
          </a:p>
        </p:txBody>
      </p:sp>
      <p:sp>
        <p:nvSpPr>
          <p:cNvPr id="2" name="正方形/長方形 1"/>
          <p:cNvSpPr/>
          <p:nvPr/>
        </p:nvSpPr>
        <p:spPr>
          <a:xfrm>
            <a:off x="1089151" y="5861004"/>
            <a:ext cx="5574621" cy="830997"/>
          </a:xfrm>
          <a:prstGeom prst="rect">
            <a:avLst/>
          </a:prstGeom>
        </p:spPr>
        <p:txBody>
          <a:bodyPr wrap="square">
            <a:spAutoFit/>
          </a:bodyPr>
          <a:lstStyle/>
          <a:p>
            <a:pPr algn="ctr">
              <a:defRPr/>
            </a:pPr>
            <a:r>
              <a:rPr lang="ja-JP" altLang="en-US" sz="2400" b="1" dirty="0" smtClean="0">
                <a:latin typeface="+mn-ea"/>
              </a:rPr>
              <a:t>　　経営者</a:t>
            </a:r>
            <a:r>
              <a:rPr lang="ja-JP" altLang="en-US" sz="2400" b="1" dirty="0">
                <a:latin typeface="+mn-ea"/>
              </a:rPr>
              <a:t>には労働災害の防止を徹底</a:t>
            </a:r>
            <a:r>
              <a:rPr lang="ja-JP" altLang="en-US" sz="2400" b="1" dirty="0" smtClean="0">
                <a:latin typeface="+mn-ea"/>
              </a:rPr>
              <a:t>し，</a:t>
            </a:r>
            <a:r>
              <a:rPr lang="en-US" altLang="ja-JP" sz="2400" b="1" dirty="0">
                <a:latin typeface="+mn-ea"/>
              </a:rPr>
              <a:t/>
            </a:r>
            <a:br>
              <a:rPr lang="en-US" altLang="ja-JP" sz="2400" b="1" dirty="0">
                <a:latin typeface="+mn-ea"/>
              </a:rPr>
            </a:br>
            <a:r>
              <a:rPr lang="ja-JP" altLang="en-US" sz="2400" b="1" dirty="0">
                <a:latin typeface="+mn-ea"/>
              </a:rPr>
              <a:t>快適な職場環境を整える義務が</a:t>
            </a:r>
            <a:r>
              <a:rPr lang="ja-JP" altLang="en-US" sz="2400" b="1" dirty="0" smtClean="0">
                <a:latin typeface="+mn-ea"/>
              </a:rPr>
              <a:t>あるよ！</a:t>
            </a:r>
            <a:endParaRPr lang="en-US" altLang="ja-JP" sz="2400" b="1" dirty="0">
              <a:latin typeface="+mn-ea"/>
            </a:endParaRPr>
          </a:p>
        </p:txBody>
      </p:sp>
      <p:pic>
        <p:nvPicPr>
          <p:cNvPr id="10" name="図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242281" y="5765931"/>
            <a:ext cx="1640463" cy="1402879"/>
          </a:xfrm>
          <a:prstGeom prst="rect">
            <a:avLst/>
          </a:prstGeom>
        </p:spPr>
      </p:pic>
      <p:sp>
        <p:nvSpPr>
          <p:cNvPr id="8" name="対角する 2 つの角を切り取った四角形 7"/>
          <p:cNvSpPr/>
          <p:nvPr/>
        </p:nvSpPr>
        <p:spPr>
          <a:xfrm>
            <a:off x="720000" y="2160000"/>
            <a:ext cx="7920000" cy="3240000"/>
          </a:xfrm>
          <a:prstGeom prst="snip2Diag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endParaRPr lang="ja-JP" altLang="en-US" sz="1832"/>
          </a:p>
        </p:txBody>
      </p:sp>
      <p:sp>
        <p:nvSpPr>
          <p:cNvPr id="11" name="Rectangle 3"/>
          <p:cNvSpPr txBox="1">
            <a:spLocks noRot="1" noChangeArrowheads="1"/>
          </p:cNvSpPr>
          <p:nvPr/>
        </p:nvSpPr>
        <p:spPr>
          <a:xfrm>
            <a:off x="914400" y="2716967"/>
            <a:ext cx="7437120" cy="2055168"/>
          </a:xfrm>
          <a:prstGeom prst="rect">
            <a:avLst/>
          </a:prstGeom>
          <a:noFill/>
          <a:ln>
            <a:noFill/>
          </a:ln>
        </p:spPr>
        <p:style>
          <a:lnRef idx="1">
            <a:schemeClr val="accent5"/>
          </a:lnRef>
          <a:fillRef idx="2">
            <a:schemeClr val="accent5"/>
          </a:fillRef>
          <a:effectRef idx="1">
            <a:schemeClr val="accent5"/>
          </a:effectRef>
          <a:fontRef idx="minor">
            <a:schemeClr val="dk1"/>
          </a:fontRef>
        </p:style>
        <p:txBody>
          <a:bodyPr vert="horz" lIns="91440" tIns="45720" rIns="91440" bIns="45720" rtlCol="0">
            <a:normAutofit/>
          </a:bodyPr>
          <a:lstStyle>
            <a:lvl1pPr marL="266456" indent="-266456" algn="l" defTabSz="888186" rtl="0" eaLnBrk="1" latinLnBrk="0" hangingPunct="1">
              <a:spcBef>
                <a:spcPct val="20000"/>
              </a:spcBef>
              <a:buClr>
                <a:schemeClr val="accent1"/>
              </a:buClr>
              <a:buSzPct val="100000"/>
              <a:buFont typeface="Symbol" pitchFamily="18" charset="2"/>
              <a:buChar char=""/>
              <a:defRPr kumimoji="1" sz="2332" kern="1200">
                <a:solidFill>
                  <a:schemeClr val="tx2"/>
                </a:solidFill>
                <a:latin typeface="+mn-lt"/>
                <a:ea typeface="+mn-ea"/>
                <a:cs typeface="+mn-cs"/>
              </a:defRPr>
            </a:lvl1pPr>
            <a:lvl2pPr marL="559743" indent="-266456" algn="l" defTabSz="888186" rtl="0" eaLnBrk="1" latinLnBrk="0" hangingPunct="1">
              <a:spcBef>
                <a:spcPct val="20000"/>
              </a:spcBef>
              <a:buClr>
                <a:schemeClr val="accent1"/>
              </a:buClr>
              <a:buSzPct val="100000"/>
              <a:buFont typeface="Symbol" pitchFamily="18" charset="2"/>
              <a:buChar char=""/>
              <a:defRPr kumimoji="1" sz="2138" kern="1200">
                <a:solidFill>
                  <a:schemeClr val="tx2"/>
                </a:solidFill>
                <a:latin typeface="+mn-lt"/>
                <a:ea typeface="+mn-ea"/>
                <a:cs typeface="+mn-cs"/>
              </a:defRPr>
            </a:lvl2pPr>
            <a:lvl3pPr marL="831134" indent="-222046" algn="l" defTabSz="888186" rtl="0" eaLnBrk="1" latinLnBrk="0" hangingPunct="1">
              <a:spcBef>
                <a:spcPct val="20000"/>
              </a:spcBef>
              <a:buClr>
                <a:schemeClr val="accent1"/>
              </a:buClr>
              <a:buSzPct val="100000"/>
              <a:buFont typeface="Symbol" pitchFamily="18" charset="2"/>
              <a:buChar char=""/>
              <a:defRPr kumimoji="1" sz="1943" kern="1200">
                <a:solidFill>
                  <a:schemeClr val="tx2"/>
                </a:solidFill>
                <a:latin typeface="+mn-lt"/>
                <a:ea typeface="+mn-ea"/>
                <a:cs typeface="+mn-cs"/>
              </a:defRPr>
            </a:lvl3pPr>
            <a:lvl4pPr marL="1110232" indent="-222046" algn="l" defTabSz="888186" rtl="0" eaLnBrk="1" latinLnBrk="0" hangingPunct="1">
              <a:spcBef>
                <a:spcPct val="20000"/>
              </a:spcBef>
              <a:buClr>
                <a:schemeClr val="accent1"/>
              </a:buClr>
              <a:buSzPct val="100000"/>
              <a:buFont typeface="Symbol" pitchFamily="18" charset="2"/>
              <a:buChar char=""/>
              <a:defRPr kumimoji="1" sz="1748" kern="1200">
                <a:solidFill>
                  <a:schemeClr val="tx2"/>
                </a:solidFill>
                <a:latin typeface="+mn-lt"/>
                <a:ea typeface="+mn-ea"/>
                <a:cs typeface="+mn-cs"/>
              </a:defRPr>
            </a:lvl4pPr>
            <a:lvl5pPr marL="1421098" indent="-222046" algn="l" defTabSz="888186" rtl="0" eaLnBrk="1" latinLnBrk="0" hangingPunct="1">
              <a:spcBef>
                <a:spcPct val="20000"/>
              </a:spcBef>
              <a:buClr>
                <a:schemeClr val="accent1"/>
              </a:buClr>
              <a:buSzPct val="100000"/>
              <a:buFont typeface="Symbol" pitchFamily="18" charset="2"/>
              <a:buChar char=""/>
              <a:defRPr kumimoji="1" sz="1554" kern="1200">
                <a:solidFill>
                  <a:schemeClr val="tx2"/>
                </a:solidFill>
                <a:latin typeface="+mn-lt"/>
                <a:ea typeface="+mn-ea"/>
                <a:cs typeface="+mn-cs"/>
              </a:defRPr>
            </a:lvl5pPr>
            <a:lvl6pPr marL="1731963" indent="-222046" algn="l" defTabSz="888186" rtl="0" eaLnBrk="1" latinLnBrk="0" hangingPunct="1">
              <a:spcBef>
                <a:spcPts val="373"/>
              </a:spcBef>
              <a:buClr>
                <a:schemeClr val="accent1"/>
              </a:buClr>
              <a:buFont typeface="Symbol" pitchFamily="18" charset="2"/>
              <a:buChar char="*"/>
              <a:defRPr kumimoji="1" sz="1359" kern="1200">
                <a:solidFill>
                  <a:schemeClr val="tx2"/>
                </a:solidFill>
                <a:latin typeface="+mn-lt"/>
                <a:ea typeface="+mn-ea"/>
                <a:cs typeface="+mn-cs"/>
              </a:defRPr>
            </a:lvl6pPr>
            <a:lvl7pPr marL="2042828" indent="-222046" algn="l" defTabSz="888186" rtl="0" eaLnBrk="1" latinLnBrk="0" hangingPunct="1">
              <a:spcBef>
                <a:spcPts val="373"/>
              </a:spcBef>
              <a:buClr>
                <a:schemeClr val="accent1"/>
              </a:buClr>
              <a:buFont typeface="Symbol" pitchFamily="18" charset="2"/>
              <a:buChar char="*"/>
              <a:defRPr kumimoji="1" sz="1359" kern="1200">
                <a:solidFill>
                  <a:schemeClr val="tx2"/>
                </a:solidFill>
                <a:latin typeface="+mn-lt"/>
                <a:ea typeface="+mn-ea"/>
                <a:cs typeface="+mn-cs"/>
              </a:defRPr>
            </a:lvl7pPr>
            <a:lvl8pPr marL="2353693" indent="-222046" algn="l" defTabSz="888186" rtl="0" eaLnBrk="1" latinLnBrk="0" hangingPunct="1">
              <a:spcBef>
                <a:spcPts val="373"/>
              </a:spcBef>
              <a:buClr>
                <a:schemeClr val="accent1"/>
              </a:buClr>
              <a:buFont typeface="Symbol" pitchFamily="18" charset="2"/>
              <a:buChar char="*"/>
              <a:defRPr kumimoji="1" sz="1359" kern="1200">
                <a:solidFill>
                  <a:schemeClr val="tx2"/>
                </a:solidFill>
                <a:latin typeface="+mn-lt"/>
                <a:ea typeface="+mn-ea"/>
                <a:cs typeface="+mn-cs"/>
              </a:defRPr>
            </a:lvl8pPr>
            <a:lvl9pPr marL="2664559" indent="-222046" algn="l" defTabSz="888186" rtl="0" eaLnBrk="1" latinLnBrk="0" hangingPunct="1">
              <a:spcBef>
                <a:spcPts val="373"/>
              </a:spcBef>
              <a:buClr>
                <a:schemeClr val="accent1"/>
              </a:buClr>
              <a:buFont typeface="Symbol" pitchFamily="18" charset="2"/>
              <a:buChar char="*"/>
              <a:defRPr kumimoji="1" sz="1359" kern="1200">
                <a:solidFill>
                  <a:schemeClr val="tx2"/>
                </a:solidFill>
                <a:latin typeface="+mn-lt"/>
                <a:ea typeface="+mn-ea"/>
                <a:cs typeface="+mn-cs"/>
              </a:defRPr>
            </a:lvl9pPr>
          </a:lstStyle>
          <a:p>
            <a:pPr marL="0" indent="0">
              <a:lnSpc>
                <a:spcPct val="150000"/>
              </a:lnSpc>
              <a:buNone/>
              <a:defRPr/>
            </a:pPr>
            <a:r>
              <a:rPr lang="ja-JP" altLang="en-US" sz="2800" b="1" dirty="0">
                <a:solidFill>
                  <a:schemeClr val="tx1"/>
                </a:solidFill>
                <a:latin typeface="+mn-ea"/>
              </a:rPr>
              <a:t>　「労働安全衛生」</a:t>
            </a:r>
            <a:r>
              <a:rPr lang="ja-JP" altLang="en-US" sz="2800" b="1" dirty="0" smtClean="0">
                <a:solidFill>
                  <a:schemeClr val="tx1"/>
                </a:solidFill>
                <a:latin typeface="+mn-ea"/>
              </a:rPr>
              <a:t>関連法令</a:t>
            </a:r>
            <a:r>
              <a:rPr lang="ja-JP" altLang="en-US" sz="2800" b="1" dirty="0">
                <a:solidFill>
                  <a:schemeClr val="tx1"/>
                </a:solidFill>
                <a:latin typeface="+mn-ea"/>
              </a:rPr>
              <a:t>の義務主体</a:t>
            </a:r>
            <a:r>
              <a:rPr lang="ja-JP" altLang="en-US" sz="2800" b="1" dirty="0" smtClean="0">
                <a:solidFill>
                  <a:schemeClr val="tx1"/>
                </a:solidFill>
                <a:latin typeface="+mn-ea"/>
              </a:rPr>
              <a:t>は，経営者</a:t>
            </a:r>
            <a:r>
              <a:rPr lang="ja-JP" altLang="en-US" sz="2800" b="1" dirty="0">
                <a:solidFill>
                  <a:schemeClr val="tx1"/>
                </a:solidFill>
                <a:latin typeface="+mn-ea"/>
              </a:rPr>
              <a:t>（事業者）で</a:t>
            </a:r>
            <a:r>
              <a:rPr lang="ja-JP" altLang="en-US" sz="2800" b="1" dirty="0" smtClean="0">
                <a:solidFill>
                  <a:schemeClr val="tx1"/>
                </a:solidFill>
                <a:latin typeface="+mn-ea"/>
              </a:rPr>
              <a:t>あり，労働</a:t>
            </a:r>
            <a:r>
              <a:rPr lang="ja-JP" altLang="en-US" sz="2800" b="1" dirty="0">
                <a:solidFill>
                  <a:schemeClr val="tx1"/>
                </a:solidFill>
                <a:latin typeface="+mn-ea"/>
              </a:rPr>
              <a:t>災害が発生した場合に</a:t>
            </a:r>
            <a:r>
              <a:rPr lang="ja-JP" altLang="en-US" sz="2800" b="1" dirty="0" smtClean="0">
                <a:solidFill>
                  <a:schemeClr val="tx1"/>
                </a:solidFill>
                <a:latin typeface="+mn-ea"/>
              </a:rPr>
              <a:t>は，経営者</a:t>
            </a:r>
            <a:r>
              <a:rPr lang="ja-JP" altLang="en-US" sz="2800" b="1" dirty="0">
                <a:solidFill>
                  <a:schemeClr val="tx1"/>
                </a:solidFill>
                <a:latin typeface="+mn-ea"/>
              </a:rPr>
              <a:t>に各種の責任が生じる。</a:t>
            </a:r>
          </a:p>
        </p:txBody>
      </p:sp>
    </p:spTree>
    <p:extLst>
      <p:ext uri="{BB962C8B-B14F-4D97-AF65-F5344CB8AC3E}">
        <p14:creationId xmlns:p14="http://schemas.microsoft.com/office/powerpoint/2010/main" val="341569758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graphicFrame>
        <p:nvGraphicFramePr>
          <p:cNvPr id="6" name="図表 5"/>
          <p:cNvGraphicFramePr/>
          <p:nvPr>
            <p:extLst/>
          </p:nvPr>
        </p:nvGraphicFramePr>
        <p:xfrm>
          <a:off x="426345" y="2192529"/>
          <a:ext cx="6064102" cy="471676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Rectangle 2"/>
          <p:cNvSpPr txBox="1">
            <a:spLocks noGrp="1" noRot="1" noChangeArrowheads="1"/>
          </p:cNvSpPr>
          <p:nvPr>
            <p:ph type="title"/>
          </p:nvPr>
        </p:nvSpPr>
        <p:spPr>
          <a:xfrm>
            <a:off x="720000" y="720000"/>
            <a:ext cx="7920000" cy="720000"/>
          </a:xfrm>
          <a:prstGeom prst="rect">
            <a:avLst/>
          </a:prstGeom>
          <a:solidFill>
            <a:srgbClr val="FFFFCC"/>
          </a:solidFill>
          <a:ln w="38100">
            <a:solidFill>
              <a:schemeClr val="tx1"/>
            </a:solidFill>
          </a:ln>
        </p:spPr>
        <p:txBody>
          <a:bodyPr vert="horz" lIns="88817" tIns="44408" rIns="88817" bIns="44408" rtlCol="0" anchor="ctr">
            <a:normAutofit/>
          </a:bodyPr>
          <a:lstStyle>
            <a:lvl1pPr algn="ctr" defTabSz="914400" rtl="0" eaLnBrk="1" latinLnBrk="0" hangingPunct="1">
              <a:spcBef>
                <a:spcPct val="0"/>
              </a:spcBef>
              <a:buNone/>
              <a:defRPr kumimoji="1" sz="4400" kern="1200">
                <a:solidFill>
                  <a:srgbClr val="FFFFFF"/>
                </a:solidFill>
                <a:latin typeface="+mj-lt"/>
                <a:ea typeface="+mj-ea"/>
                <a:cs typeface="+mj-cs"/>
              </a:defRPr>
            </a:lvl1pPr>
            <a:lvl2pPr eaLnBrk="1" hangingPunct="1">
              <a:defRPr kumimoji="1">
                <a:solidFill>
                  <a:schemeClr val="tx2"/>
                </a:solidFill>
              </a:defRPr>
            </a:lvl2pPr>
            <a:lvl3pPr eaLnBrk="1" hangingPunct="1">
              <a:defRPr kumimoji="1">
                <a:solidFill>
                  <a:schemeClr val="tx2"/>
                </a:solidFill>
              </a:defRPr>
            </a:lvl3pPr>
            <a:lvl4pPr eaLnBrk="1" hangingPunct="1">
              <a:defRPr kumimoji="1">
                <a:solidFill>
                  <a:schemeClr val="tx2"/>
                </a:solidFill>
              </a:defRPr>
            </a:lvl4pPr>
            <a:lvl5pPr eaLnBrk="1" hangingPunct="1">
              <a:defRPr kumimoji="1">
                <a:solidFill>
                  <a:schemeClr val="tx2"/>
                </a:solidFill>
              </a:defRPr>
            </a:lvl5pPr>
            <a:lvl6pPr eaLnBrk="1" hangingPunct="1">
              <a:defRPr kumimoji="1">
                <a:solidFill>
                  <a:schemeClr val="tx2"/>
                </a:solidFill>
              </a:defRPr>
            </a:lvl6pPr>
            <a:lvl7pPr eaLnBrk="1" hangingPunct="1">
              <a:defRPr kumimoji="1">
                <a:solidFill>
                  <a:schemeClr val="tx2"/>
                </a:solidFill>
              </a:defRPr>
            </a:lvl7pPr>
            <a:lvl8pPr eaLnBrk="1" hangingPunct="1">
              <a:defRPr kumimoji="1">
                <a:solidFill>
                  <a:schemeClr val="tx2"/>
                </a:solidFill>
              </a:defRPr>
            </a:lvl8pPr>
            <a:lvl9pPr eaLnBrk="1" hangingPunct="1">
              <a:defRPr kumimoji="1">
                <a:solidFill>
                  <a:schemeClr val="tx2"/>
                </a:solidFill>
              </a:defRPr>
            </a:lvl9pPr>
          </a:lstStyle>
          <a:p>
            <a:r>
              <a:rPr lang="ja-JP" altLang="en-US" sz="3108" b="1" dirty="0" smtClean="0">
                <a:solidFill>
                  <a:prstClr val="black"/>
                </a:solidFill>
                <a:latin typeface="+mn-ea"/>
                <a:ea typeface="+mn-ea"/>
              </a:rPr>
              <a:t>要因別ソフト面</a:t>
            </a:r>
            <a:r>
              <a:rPr lang="ja-JP" altLang="en-US" sz="3108" b="1" dirty="0">
                <a:solidFill>
                  <a:prstClr val="black"/>
                </a:solidFill>
                <a:latin typeface="+mn-ea"/>
                <a:ea typeface="+mn-ea"/>
              </a:rPr>
              <a:t>の</a:t>
            </a:r>
            <a:r>
              <a:rPr lang="ja-JP" altLang="en-US" sz="3108" b="1" dirty="0" smtClean="0">
                <a:solidFill>
                  <a:prstClr val="black"/>
                </a:solidFill>
                <a:latin typeface="+mn-ea"/>
                <a:ea typeface="+mn-ea"/>
              </a:rPr>
              <a:t>対策</a:t>
            </a:r>
            <a:endParaRPr lang="ja-JP" altLang="en-US" sz="3108" b="1" dirty="0">
              <a:solidFill>
                <a:prstClr val="black"/>
              </a:solidFill>
              <a:latin typeface="+mn-ea"/>
              <a:ea typeface="+mn-ea"/>
            </a:endParaRPr>
          </a:p>
        </p:txBody>
      </p:sp>
      <p:pic>
        <p:nvPicPr>
          <p:cNvPr id="4" name="図 3"/>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7242281" y="5765931"/>
            <a:ext cx="1640463" cy="1402879"/>
          </a:xfrm>
          <a:prstGeom prst="rect">
            <a:avLst/>
          </a:prstGeom>
        </p:spPr>
      </p:pic>
      <p:sp>
        <p:nvSpPr>
          <p:cNvPr id="2" name="雲形吹き出し 1"/>
          <p:cNvSpPr/>
          <p:nvPr/>
        </p:nvSpPr>
        <p:spPr>
          <a:xfrm>
            <a:off x="5593977" y="3048000"/>
            <a:ext cx="3047999" cy="2198214"/>
          </a:xfrm>
          <a:prstGeom prst="cloudCallout">
            <a:avLst>
              <a:gd name="adj1" fmla="val 2868"/>
              <a:gd name="adj2" fmla="val 95451"/>
            </a:avLst>
          </a:prstGeom>
        </p:spPr>
        <p:style>
          <a:lnRef idx="1">
            <a:schemeClr val="accent3"/>
          </a:lnRef>
          <a:fillRef idx="2">
            <a:schemeClr val="accent3"/>
          </a:fillRef>
          <a:effectRef idx="1">
            <a:schemeClr val="accent3"/>
          </a:effectRef>
          <a:fontRef idx="minor">
            <a:schemeClr val="dk1"/>
          </a:fontRef>
        </p:style>
        <p:txBody>
          <a:bodyPr rtlCol="0" anchor="ctr"/>
          <a:lstStyle/>
          <a:p>
            <a:pPr algn="ctr"/>
            <a:endParaRPr kumimoji="1" lang="ja-JP" altLang="en-US"/>
          </a:p>
        </p:txBody>
      </p:sp>
      <p:sp>
        <p:nvSpPr>
          <p:cNvPr id="3" name="正方形/長方形 2"/>
          <p:cNvSpPr/>
          <p:nvPr/>
        </p:nvSpPr>
        <p:spPr>
          <a:xfrm>
            <a:off x="5889998" y="3546321"/>
            <a:ext cx="2400562" cy="1089529"/>
          </a:xfrm>
          <a:prstGeom prst="rect">
            <a:avLst/>
          </a:prstGeom>
        </p:spPr>
        <p:txBody>
          <a:bodyPr wrap="square">
            <a:spAutoFit/>
          </a:bodyPr>
          <a:lstStyle/>
          <a:p>
            <a:pPr>
              <a:lnSpc>
                <a:spcPct val="90000"/>
              </a:lnSpc>
              <a:defRPr/>
            </a:pPr>
            <a:r>
              <a:rPr lang="ja-JP" altLang="en-US" sz="2400" b="1" dirty="0" smtClean="0">
                <a:latin typeface="+mn-ea"/>
              </a:rPr>
              <a:t>　設備的</a:t>
            </a:r>
            <a:r>
              <a:rPr lang="ja-JP" altLang="en-US" sz="2400" b="1" dirty="0">
                <a:latin typeface="+mn-ea"/>
              </a:rPr>
              <a:t>要因</a:t>
            </a:r>
            <a:r>
              <a:rPr lang="ja-JP" altLang="en-US" sz="2400" b="1" dirty="0" smtClean="0">
                <a:latin typeface="+mn-ea"/>
              </a:rPr>
              <a:t>対策などの分類もあるよ。</a:t>
            </a:r>
            <a:r>
              <a:rPr lang="ja-JP" altLang="en-US" sz="2400" b="1" dirty="0">
                <a:latin typeface="+mn-ea"/>
              </a:rPr>
              <a:t>　</a:t>
            </a:r>
          </a:p>
        </p:txBody>
      </p:sp>
    </p:spTree>
    <p:extLst>
      <p:ext uri="{BB962C8B-B14F-4D97-AF65-F5344CB8AC3E}">
        <p14:creationId xmlns:p14="http://schemas.microsoft.com/office/powerpoint/2010/main" val="340507730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11" name="図 1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242281" y="5765931"/>
            <a:ext cx="1640463" cy="1402879"/>
          </a:xfrm>
          <a:prstGeom prst="rect">
            <a:avLst/>
          </a:prstGeom>
        </p:spPr>
      </p:pic>
      <p:sp>
        <p:nvSpPr>
          <p:cNvPr id="8" name="Rectangle 2"/>
          <p:cNvSpPr txBox="1">
            <a:spLocks noGrp="1" noRot="1" noChangeArrowheads="1"/>
          </p:cNvSpPr>
          <p:nvPr>
            <p:ph type="title"/>
          </p:nvPr>
        </p:nvSpPr>
        <p:spPr>
          <a:xfrm>
            <a:off x="720000" y="720000"/>
            <a:ext cx="7920000" cy="720000"/>
          </a:xfrm>
          <a:prstGeom prst="rect">
            <a:avLst/>
          </a:prstGeom>
          <a:solidFill>
            <a:srgbClr val="FFFFCC"/>
          </a:solidFill>
          <a:ln w="38100">
            <a:solidFill>
              <a:schemeClr val="tx1"/>
            </a:solidFill>
          </a:ln>
        </p:spPr>
        <p:txBody>
          <a:bodyPr vert="horz" lIns="88817" tIns="44408" rIns="88817" bIns="44408" rtlCol="0" anchor="ctr">
            <a:normAutofit/>
          </a:bodyPr>
          <a:lstStyle>
            <a:lvl1pPr algn="ctr" defTabSz="914400" rtl="0" eaLnBrk="1" latinLnBrk="0" hangingPunct="1">
              <a:spcBef>
                <a:spcPct val="0"/>
              </a:spcBef>
              <a:buNone/>
              <a:defRPr kumimoji="1" sz="4400" kern="1200">
                <a:solidFill>
                  <a:srgbClr val="FFFFFF"/>
                </a:solidFill>
                <a:latin typeface="+mj-lt"/>
                <a:ea typeface="+mj-ea"/>
                <a:cs typeface="+mj-cs"/>
              </a:defRPr>
            </a:lvl1pPr>
            <a:lvl2pPr eaLnBrk="1" hangingPunct="1">
              <a:defRPr kumimoji="1">
                <a:solidFill>
                  <a:schemeClr val="tx2"/>
                </a:solidFill>
              </a:defRPr>
            </a:lvl2pPr>
            <a:lvl3pPr eaLnBrk="1" hangingPunct="1">
              <a:defRPr kumimoji="1">
                <a:solidFill>
                  <a:schemeClr val="tx2"/>
                </a:solidFill>
              </a:defRPr>
            </a:lvl3pPr>
            <a:lvl4pPr eaLnBrk="1" hangingPunct="1">
              <a:defRPr kumimoji="1">
                <a:solidFill>
                  <a:schemeClr val="tx2"/>
                </a:solidFill>
              </a:defRPr>
            </a:lvl4pPr>
            <a:lvl5pPr eaLnBrk="1" hangingPunct="1">
              <a:defRPr kumimoji="1">
                <a:solidFill>
                  <a:schemeClr val="tx2"/>
                </a:solidFill>
              </a:defRPr>
            </a:lvl5pPr>
            <a:lvl6pPr eaLnBrk="1" hangingPunct="1">
              <a:defRPr kumimoji="1">
                <a:solidFill>
                  <a:schemeClr val="tx2"/>
                </a:solidFill>
              </a:defRPr>
            </a:lvl6pPr>
            <a:lvl7pPr eaLnBrk="1" hangingPunct="1">
              <a:defRPr kumimoji="1">
                <a:solidFill>
                  <a:schemeClr val="tx2"/>
                </a:solidFill>
              </a:defRPr>
            </a:lvl7pPr>
            <a:lvl8pPr eaLnBrk="1" hangingPunct="1">
              <a:defRPr kumimoji="1">
                <a:solidFill>
                  <a:schemeClr val="tx2"/>
                </a:solidFill>
              </a:defRPr>
            </a:lvl8pPr>
            <a:lvl9pPr eaLnBrk="1" hangingPunct="1">
              <a:defRPr kumimoji="1">
                <a:solidFill>
                  <a:schemeClr val="tx2"/>
                </a:solidFill>
              </a:defRPr>
            </a:lvl9pPr>
          </a:lstStyle>
          <a:p>
            <a:r>
              <a:rPr lang="ja-JP" altLang="en-US" sz="3200" b="1" dirty="0">
                <a:solidFill>
                  <a:prstClr val="black"/>
                </a:solidFill>
                <a:latin typeface="+mn-ea"/>
                <a:ea typeface="+mn-ea"/>
              </a:rPr>
              <a:t>ソフト面の対策のポイント</a:t>
            </a:r>
          </a:p>
        </p:txBody>
      </p:sp>
      <p:sp>
        <p:nvSpPr>
          <p:cNvPr id="10" name="雲形吹き出し 9"/>
          <p:cNvSpPr/>
          <p:nvPr/>
        </p:nvSpPr>
        <p:spPr>
          <a:xfrm>
            <a:off x="720000" y="5425441"/>
            <a:ext cx="6650618" cy="1706880"/>
          </a:xfrm>
          <a:prstGeom prst="cloudCallout">
            <a:avLst>
              <a:gd name="adj1" fmla="val 47292"/>
              <a:gd name="adj2" fmla="val 24830"/>
            </a:avLst>
          </a:prstGeom>
        </p:spPr>
        <p:style>
          <a:lnRef idx="1">
            <a:schemeClr val="accent3"/>
          </a:lnRef>
          <a:fillRef idx="2">
            <a:schemeClr val="accent3"/>
          </a:fillRef>
          <a:effectRef idx="1">
            <a:schemeClr val="accent3"/>
          </a:effectRef>
          <a:fontRef idx="minor">
            <a:schemeClr val="dk1"/>
          </a:fontRef>
        </p:style>
        <p:txBody>
          <a:bodyPr rtlCol="0" anchor="ctr"/>
          <a:lstStyle/>
          <a:p>
            <a:pPr algn="ctr"/>
            <a:endParaRPr lang="ja-JP" altLang="en-US"/>
          </a:p>
        </p:txBody>
      </p:sp>
      <p:sp>
        <p:nvSpPr>
          <p:cNvPr id="9" name="対角する 2 つの角を切り取った四角形 8"/>
          <p:cNvSpPr/>
          <p:nvPr/>
        </p:nvSpPr>
        <p:spPr>
          <a:xfrm>
            <a:off x="720000" y="2160000"/>
            <a:ext cx="7920000" cy="3240000"/>
          </a:xfrm>
          <a:prstGeom prst="snip2Diag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endParaRPr lang="ja-JP" altLang="en-US" sz="1832"/>
          </a:p>
        </p:txBody>
      </p:sp>
      <p:sp>
        <p:nvSpPr>
          <p:cNvPr id="117763" name="Rectangle 3"/>
          <p:cNvSpPr>
            <a:spLocks noGrp="1" noRot="1" noChangeArrowheads="1"/>
          </p:cNvSpPr>
          <p:nvPr>
            <p:ph type="body" idx="4294967295"/>
          </p:nvPr>
        </p:nvSpPr>
        <p:spPr>
          <a:xfrm>
            <a:off x="765163" y="2607390"/>
            <a:ext cx="7763774" cy="2390180"/>
          </a:xfrm>
        </p:spPr>
        <p:txBody>
          <a:bodyPr>
            <a:noAutofit/>
          </a:bodyPr>
          <a:lstStyle/>
          <a:p>
            <a:pPr marL="0" indent="0" algn="ctr">
              <a:lnSpc>
                <a:spcPct val="150000"/>
              </a:lnSpc>
              <a:buNone/>
            </a:pPr>
            <a:r>
              <a:rPr lang="ja-JP" altLang="en-US" sz="2800" b="1" dirty="0">
                <a:solidFill>
                  <a:schemeClr val="accent4">
                    <a:lumMod val="10000"/>
                  </a:schemeClr>
                </a:solidFill>
                <a:latin typeface="+mn-ea"/>
              </a:rPr>
              <a:t>ポイントはこれだ！</a:t>
            </a:r>
            <a:endParaRPr lang="en-US" altLang="ja-JP" sz="2800" b="1" dirty="0">
              <a:solidFill>
                <a:schemeClr val="accent4">
                  <a:lumMod val="10000"/>
                </a:schemeClr>
              </a:solidFill>
              <a:latin typeface="+mn-ea"/>
            </a:endParaRPr>
          </a:p>
          <a:p>
            <a:pPr marL="0" indent="0" algn="ctr">
              <a:lnSpc>
                <a:spcPct val="150000"/>
              </a:lnSpc>
              <a:buNone/>
            </a:pPr>
            <a:endParaRPr lang="en-US" altLang="ja-JP" sz="3108" b="1" dirty="0">
              <a:solidFill>
                <a:schemeClr val="accent4">
                  <a:lumMod val="10000"/>
                </a:schemeClr>
              </a:solidFill>
              <a:latin typeface="+mn-ea"/>
            </a:endParaRPr>
          </a:p>
          <a:p>
            <a:pPr>
              <a:buNone/>
            </a:pPr>
            <a:r>
              <a:rPr lang="ja-JP" altLang="en-US" sz="2800" b="1" dirty="0" smtClean="0">
                <a:solidFill>
                  <a:schemeClr val="accent4">
                    <a:lumMod val="10000"/>
                  </a:schemeClr>
                </a:solidFill>
                <a:latin typeface="+mn-ea"/>
              </a:rPr>
              <a:t>　　　　　人的</a:t>
            </a:r>
            <a:r>
              <a:rPr lang="ja-JP" altLang="en-US" sz="2800" b="1" dirty="0">
                <a:solidFill>
                  <a:schemeClr val="accent4">
                    <a:lumMod val="10000"/>
                  </a:schemeClr>
                </a:solidFill>
                <a:latin typeface="+mn-ea"/>
              </a:rPr>
              <a:t>要因対策＝</a:t>
            </a:r>
            <a:r>
              <a:rPr lang="ja-JP" altLang="en-US" sz="2800" b="1" dirty="0" smtClean="0">
                <a:solidFill>
                  <a:schemeClr val="accent4">
                    <a:lumMod val="10000"/>
                  </a:schemeClr>
                </a:solidFill>
                <a:latin typeface="+mn-ea"/>
              </a:rPr>
              <a:t>ヒューマンエラー</a:t>
            </a:r>
            <a:endParaRPr lang="en-US" altLang="ja-JP" sz="2800" b="1" dirty="0">
              <a:solidFill>
                <a:schemeClr val="tx1"/>
              </a:solidFill>
              <a:latin typeface="+mn-ea"/>
            </a:endParaRPr>
          </a:p>
        </p:txBody>
      </p:sp>
      <p:sp>
        <p:nvSpPr>
          <p:cNvPr id="7" name="下矢印 6"/>
          <p:cNvSpPr/>
          <p:nvPr/>
        </p:nvSpPr>
        <p:spPr>
          <a:xfrm>
            <a:off x="4302236" y="3365109"/>
            <a:ext cx="629479" cy="559537"/>
          </a:xfrm>
          <a:prstGeom prst="downArrow">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ja-JP" altLang="en-US" sz="1832"/>
          </a:p>
        </p:txBody>
      </p:sp>
      <p:sp>
        <p:nvSpPr>
          <p:cNvPr id="2" name="正方形/長方形 1"/>
          <p:cNvSpPr/>
          <p:nvPr/>
        </p:nvSpPr>
        <p:spPr>
          <a:xfrm>
            <a:off x="1117114" y="5661706"/>
            <a:ext cx="5458305" cy="1200329"/>
          </a:xfrm>
          <a:prstGeom prst="rect">
            <a:avLst/>
          </a:prstGeom>
        </p:spPr>
        <p:txBody>
          <a:bodyPr wrap="square">
            <a:spAutoFit/>
          </a:bodyPr>
          <a:lstStyle/>
          <a:p>
            <a:pPr algn="ctr">
              <a:buNone/>
            </a:pPr>
            <a:r>
              <a:rPr lang="ja-JP" altLang="en-US" sz="2400" b="1" dirty="0">
                <a:latin typeface="+mn-ea"/>
              </a:rPr>
              <a:t>労働災害防止の最後の最後</a:t>
            </a:r>
            <a:r>
              <a:rPr lang="ja-JP" altLang="en-US" sz="2400" b="1" dirty="0" smtClean="0">
                <a:latin typeface="+mn-ea"/>
              </a:rPr>
              <a:t>は</a:t>
            </a:r>
            <a:endParaRPr lang="en-US" altLang="ja-JP" sz="2400" b="1" dirty="0" smtClean="0">
              <a:latin typeface="+mn-ea"/>
            </a:endParaRPr>
          </a:p>
          <a:p>
            <a:pPr algn="ctr">
              <a:buNone/>
            </a:pPr>
            <a:r>
              <a:rPr lang="ja-JP" altLang="en-US" sz="2400" b="1" dirty="0" smtClean="0">
                <a:latin typeface="+mn-ea"/>
              </a:rPr>
              <a:t>「</a:t>
            </a:r>
            <a:r>
              <a:rPr lang="ja-JP" altLang="en-US" sz="2400" b="1" dirty="0">
                <a:latin typeface="+mn-ea"/>
              </a:rPr>
              <a:t>一人一人の</a:t>
            </a:r>
            <a:r>
              <a:rPr lang="ja-JP" altLang="en-US" sz="2400" b="1" dirty="0" smtClean="0">
                <a:latin typeface="+mn-ea"/>
              </a:rPr>
              <a:t>労働者の安全意識</a:t>
            </a:r>
            <a:r>
              <a:rPr lang="ja-JP" altLang="en-US" sz="2400" b="1" dirty="0">
                <a:latin typeface="+mn-ea"/>
              </a:rPr>
              <a:t>！ </a:t>
            </a:r>
            <a:r>
              <a:rPr lang="ja-JP" altLang="en-US" sz="2400" b="1" dirty="0" smtClean="0">
                <a:latin typeface="+mn-ea"/>
              </a:rPr>
              <a:t>」</a:t>
            </a:r>
            <a:endParaRPr lang="en-US" altLang="ja-JP" sz="2400" b="1" dirty="0" smtClean="0">
              <a:latin typeface="+mn-ea"/>
            </a:endParaRPr>
          </a:p>
          <a:p>
            <a:pPr algn="ctr">
              <a:buNone/>
            </a:pPr>
            <a:r>
              <a:rPr lang="ja-JP" altLang="en-US" sz="2400" b="1" dirty="0" smtClean="0">
                <a:latin typeface="+mn-ea"/>
              </a:rPr>
              <a:t>＝</a:t>
            </a:r>
            <a:r>
              <a:rPr lang="ja-JP" altLang="en-US" sz="2400" b="1" dirty="0">
                <a:latin typeface="+mn-ea"/>
              </a:rPr>
              <a:t>人材づくり</a:t>
            </a:r>
          </a:p>
        </p:txBody>
      </p:sp>
    </p:spTree>
    <p:extLst>
      <p:ext uri="{BB962C8B-B14F-4D97-AF65-F5344CB8AC3E}">
        <p14:creationId xmlns:p14="http://schemas.microsoft.com/office/powerpoint/2010/main" val="259168008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図 1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242281" y="5765931"/>
            <a:ext cx="1640463" cy="1402879"/>
          </a:xfrm>
          <a:prstGeom prst="rect">
            <a:avLst/>
          </a:prstGeom>
        </p:spPr>
      </p:pic>
      <p:sp>
        <p:nvSpPr>
          <p:cNvPr id="9" name="Rectangle 2"/>
          <p:cNvSpPr txBox="1">
            <a:spLocks noGrp="1" noRot="1" noChangeArrowheads="1"/>
          </p:cNvSpPr>
          <p:nvPr>
            <p:ph type="title"/>
          </p:nvPr>
        </p:nvSpPr>
        <p:spPr>
          <a:xfrm>
            <a:off x="720000" y="720000"/>
            <a:ext cx="7920000" cy="720000"/>
          </a:xfrm>
          <a:prstGeom prst="rect">
            <a:avLst/>
          </a:prstGeom>
          <a:solidFill>
            <a:srgbClr val="FFFFCC"/>
          </a:solidFill>
          <a:ln w="38100">
            <a:solidFill>
              <a:schemeClr val="tx1"/>
            </a:solidFill>
          </a:ln>
        </p:spPr>
        <p:txBody>
          <a:bodyPr vert="horz" lIns="88817" tIns="44408" rIns="88817" bIns="44408" rtlCol="0" anchor="ctr">
            <a:normAutofit/>
          </a:bodyPr>
          <a:lstStyle>
            <a:lvl1pPr algn="ctr" defTabSz="914400" rtl="0" eaLnBrk="1" latinLnBrk="0" hangingPunct="1">
              <a:spcBef>
                <a:spcPct val="0"/>
              </a:spcBef>
              <a:buNone/>
              <a:defRPr kumimoji="1" sz="4400" kern="1200">
                <a:solidFill>
                  <a:srgbClr val="FFFFFF"/>
                </a:solidFill>
                <a:latin typeface="+mj-lt"/>
                <a:ea typeface="+mj-ea"/>
                <a:cs typeface="+mj-cs"/>
              </a:defRPr>
            </a:lvl1pPr>
            <a:lvl2pPr eaLnBrk="1" hangingPunct="1">
              <a:defRPr kumimoji="1">
                <a:solidFill>
                  <a:schemeClr val="tx2"/>
                </a:solidFill>
              </a:defRPr>
            </a:lvl2pPr>
            <a:lvl3pPr eaLnBrk="1" hangingPunct="1">
              <a:defRPr kumimoji="1">
                <a:solidFill>
                  <a:schemeClr val="tx2"/>
                </a:solidFill>
              </a:defRPr>
            </a:lvl3pPr>
            <a:lvl4pPr eaLnBrk="1" hangingPunct="1">
              <a:defRPr kumimoji="1">
                <a:solidFill>
                  <a:schemeClr val="tx2"/>
                </a:solidFill>
              </a:defRPr>
            </a:lvl4pPr>
            <a:lvl5pPr eaLnBrk="1" hangingPunct="1">
              <a:defRPr kumimoji="1">
                <a:solidFill>
                  <a:schemeClr val="tx2"/>
                </a:solidFill>
              </a:defRPr>
            </a:lvl5pPr>
            <a:lvl6pPr eaLnBrk="1" hangingPunct="1">
              <a:defRPr kumimoji="1">
                <a:solidFill>
                  <a:schemeClr val="tx2"/>
                </a:solidFill>
              </a:defRPr>
            </a:lvl6pPr>
            <a:lvl7pPr eaLnBrk="1" hangingPunct="1">
              <a:defRPr kumimoji="1">
                <a:solidFill>
                  <a:schemeClr val="tx2"/>
                </a:solidFill>
              </a:defRPr>
            </a:lvl7pPr>
            <a:lvl8pPr eaLnBrk="1" hangingPunct="1">
              <a:defRPr kumimoji="1">
                <a:solidFill>
                  <a:schemeClr val="tx2"/>
                </a:solidFill>
              </a:defRPr>
            </a:lvl8pPr>
            <a:lvl9pPr eaLnBrk="1" hangingPunct="1">
              <a:defRPr kumimoji="1">
                <a:solidFill>
                  <a:schemeClr val="tx2"/>
                </a:solidFill>
              </a:defRPr>
            </a:lvl9pPr>
          </a:lstStyle>
          <a:p>
            <a:r>
              <a:rPr lang="ja-JP" altLang="en-US" sz="3108" b="1" dirty="0">
                <a:solidFill>
                  <a:prstClr val="black"/>
                </a:solidFill>
                <a:latin typeface="+mn-ea"/>
                <a:ea typeface="+mn-ea"/>
              </a:rPr>
              <a:t>ヒューマンエラー対策の問題点</a:t>
            </a:r>
          </a:p>
        </p:txBody>
      </p:sp>
      <p:sp>
        <p:nvSpPr>
          <p:cNvPr id="11" name="雲形吹き出し 10"/>
          <p:cNvSpPr/>
          <p:nvPr/>
        </p:nvSpPr>
        <p:spPr>
          <a:xfrm>
            <a:off x="598080" y="5561738"/>
            <a:ext cx="6642339" cy="1621766"/>
          </a:xfrm>
          <a:prstGeom prst="cloudCallout">
            <a:avLst>
              <a:gd name="adj1" fmla="val 51568"/>
              <a:gd name="adj2" fmla="val 19898"/>
            </a:avLst>
          </a:prstGeom>
        </p:spPr>
        <p:style>
          <a:lnRef idx="1">
            <a:schemeClr val="accent3"/>
          </a:lnRef>
          <a:fillRef idx="2">
            <a:schemeClr val="accent3"/>
          </a:fillRef>
          <a:effectRef idx="1">
            <a:schemeClr val="accent3"/>
          </a:effectRef>
          <a:fontRef idx="minor">
            <a:schemeClr val="dk1"/>
          </a:fontRef>
        </p:style>
        <p:txBody>
          <a:bodyPr rtlCol="0" anchor="ctr"/>
          <a:lstStyle/>
          <a:p>
            <a:pPr algn="ctr"/>
            <a:endParaRPr lang="ja-JP" altLang="en-US"/>
          </a:p>
        </p:txBody>
      </p:sp>
      <p:sp>
        <p:nvSpPr>
          <p:cNvPr id="7" name="対角する 2 つの角を切り取った四角形 6"/>
          <p:cNvSpPr/>
          <p:nvPr/>
        </p:nvSpPr>
        <p:spPr>
          <a:xfrm>
            <a:off x="720000" y="2160000"/>
            <a:ext cx="7920000" cy="3240000"/>
          </a:xfrm>
          <a:prstGeom prst="snip2Diag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endParaRPr lang="ja-JP" altLang="en-US" sz="1832"/>
          </a:p>
        </p:txBody>
      </p:sp>
      <p:sp>
        <p:nvSpPr>
          <p:cNvPr id="2" name="正方形/長方形 1"/>
          <p:cNvSpPr/>
          <p:nvPr/>
        </p:nvSpPr>
        <p:spPr>
          <a:xfrm>
            <a:off x="1094980" y="5774811"/>
            <a:ext cx="6142007" cy="1200329"/>
          </a:xfrm>
          <a:prstGeom prst="rect">
            <a:avLst/>
          </a:prstGeom>
        </p:spPr>
        <p:txBody>
          <a:bodyPr wrap="square">
            <a:spAutoFit/>
          </a:bodyPr>
          <a:lstStyle/>
          <a:p>
            <a:r>
              <a:rPr lang="ja-JP" altLang="en-US" sz="2400" b="1" dirty="0">
                <a:latin typeface="+mn-ea"/>
              </a:rPr>
              <a:t>　</a:t>
            </a:r>
            <a:r>
              <a:rPr lang="ja-JP" altLang="en-US" sz="2400" b="1" dirty="0" smtClean="0">
                <a:latin typeface="+mn-ea"/>
              </a:rPr>
              <a:t>日本人は，忌み言葉など縁起</a:t>
            </a:r>
            <a:r>
              <a:rPr lang="ja-JP" altLang="en-US" sz="2400" b="1" dirty="0">
                <a:latin typeface="+mn-ea"/>
              </a:rPr>
              <a:t>悪いことが言えない</a:t>
            </a:r>
            <a:r>
              <a:rPr lang="ja-JP" altLang="en-US" sz="2400" b="1" dirty="0" smtClean="0">
                <a:latin typeface="+mn-ea"/>
              </a:rPr>
              <a:t>国民性だから，「</a:t>
            </a:r>
            <a:r>
              <a:rPr lang="ja-JP" altLang="en-US" sz="2400" b="1" dirty="0">
                <a:latin typeface="+mn-ea"/>
              </a:rPr>
              <a:t>危険だ</a:t>
            </a:r>
            <a:r>
              <a:rPr lang="ja-JP" altLang="en-US" sz="2400" b="1" dirty="0" smtClean="0">
                <a:latin typeface="+mn-ea"/>
              </a:rPr>
              <a:t>」，「</a:t>
            </a:r>
            <a:r>
              <a:rPr lang="ja-JP" altLang="en-US" sz="2400" b="1" dirty="0">
                <a:latin typeface="+mn-ea"/>
              </a:rPr>
              <a:t>法違反です</a:t>
            </a:r>
            <a:r>
              <a:rPr lang="ja-JP" altLang="en-US" sz="2400" b="1" dirty="0" smtClean="0">
                <a:latin typeface="+mn-ea"/>
              </a:rPr>
              <a:t>」等が言えない</a:t>
            </a:r>
            <a:r>
              <a:rPr lang="ja-JP" altLang="en-US" sz="2400" b="1" dirty="0">
                <a:latin typeface="+mn-ea"/>
              </a:rPr>
              <a:t>。</a:t>
            </a:r>
            <a:endParaRPr lang="en-US" altLang="ja-JP" sz="2400" b="1" dirty="0">
              <a:latin typeface="+mn-ea"/>
            </a:endParaRPr>
          </a:p>
        </p:txBody>
      </p:sp>
      <p:sp>
        <p:nvSpPr>
          <p:cNvPr id="4" name="Rectangle 2"/>
          <p:cNvSpPr txBox="1">
            <a:spLocks noRot="1" noChangeArrowheads="1"/>
          </p:cNvSpPr>
          <p:nvPr/>
        </p:nvSpPr>
        <p:spPr>
          <a:xfrm>
            <a:off x="872836" y="2482682"/>
            <a:ext cx="7512039" cy="2556000"/>
          </a:xfrm>
          <a:prstGeom prst="rect">
            <a:avLst/>
          </a:prstGeom>
          <a:noFill/>
          <a:ln w="38100">
            <a:noFill/>
          </a:ln>
        </p:spPr>
        <p:txBody>
          <a:bodyPr vert="horz" lIns="88817" tIns="44408" rIns="88817" bIns="44408" rtlCol="0" anchor="ctr">
            <a:noAutofit/>
          </a:bodyPr>
          <a:lstStyle>
            <a:lvl1pPr algn="ctr" defTabSz="914400" rtl="0" eaLnBrk="1" latinLnBrk="0" hangingPunct="1">
              <a:spcBef>
                <a:spcPct val="0"/>
              </a:spcBef>
              <a:buNone/>
              <a:defRPr kumimoji="1" sz="4400" kern="1200">
                <a:solidFill>
                  <a:srgbClr val="FFFFFF"/>
                </a:solidFill>
                <a:latin typeface="+mj-lt"/>
                <a:ea typeface="+mj-ea"/>
                <a:cs typeface="+mj-cs"/>
              </a:defRPr>
            </a:lvl1pPr>
            <a:lvl2pPr eaLnBrk="1" hangingPunct="1">
              <a:defRPr kumimoji="1">
                <a:solidFill>
                  <a:schemeClr val="tx2"/>
                </a:solidFill>
              </a:defRPr>
            </a:lvl2pPr>
            <a:lvl3pPr eaLnBrk="1" hangingPunct="1">
              <a:defRPr kumimoji="1">
                <a:solidFill>
                  <a:schemeClr val="tx2"/>
                </a:solidFill>
              </a:defRPr>
            </a:lvl3pPr>
            <a:lvl4pPr eaLnBrk="1" hangingPunct="1">
              <a:defRPr kumimoji="1">
                <a:solidFill>
                  <a:schemeClr val="tx2"/>
                </a:solidFill>
              </a:defRPr>
            </a:lvl4pPr>
            <a:lvl5pPr eaLnBrk="1" hangingPunct="1">
              <a:defRPr kumimoji="1">
                <a:solidFill>
                  <a:schemeClr val="tx2"/>
                </a:solidFill>
              </a:defRPr>
            </a:lvl5pPr>
            <a:lvl6pPr eaLnBrk="1" hangingPunct="1">
              <a:defRPr kumimoji="1">
                <a:solidFill>
                  <a:schemeClr val="tx2"/>
                </a:solidFill>
              </a:defRPr>
            </a:lvl6pPr>
            <a:lvl7pPr eaLnBrk="1" hangingPunct="1">
              <a:defRPr kumimoji="1">
                <a:solidFill>
                  <a:schemeClr val="tx2"/>
                </a:solidFill>
              </a:defRPr>
            </a:lvl7pPr>
            <a:lvl8pPr eaLnBrk="1" hangingPunct="1">
              <a:defRPr kumimoji="1">
                <a:solidFill>
                  <a:schemeClr val="tx2"/>
                </a:solidFill>
              </a:defRPr>
            </a:lvl8pPr>
            <a:lvl9pPr eaLnBrk="1" hangingPunct="1">
              <a:defRPr kumimoji="1">
                <a:solidFill>
                  <a:schemeClr val="tx2"/>
                </a:solidFill>
              </a:defRPr>
            </a:lvl9pPr>
          </a:lstStyle>
          <a:p>
            <a:pPr algn="l">
              <a:lnSpc>
                <a:spcPts val="4000"/>
              </a:lnSpc>
            </a:pPr>
            <a:r>
              <a:rPr lang="ja-JP" altLang="en-US" sz="2800" b="1" dirty="0" smtClean="0">
                <a:solidFill>
                  <a:schemeClr val="tx1"/>
                </a:solidFill>
                <a:latin typeface="+mn-ea"/>
                <a:ea typeface="+mn-ea"/>
              </a:rPr>
              <a:t>　日本人は，自分が経験した「ヒヤリハット」を報告すると，あたかも注意不足のように悪く言われるので，自ら進んでヒヤリハットを言えず，ヒヤリハット事例がなかなか集まらない。</a:t>
            </a:r>
            <a:endParaRPr lang="ja-JP" altLang="en-US" sz="2800" b="1" dirty="0">
              <a:solidFill>
                <a:schemeClr val="tx1"/>
              </a:solidFill>
              <a:latin typeface="+mn-ea"/>
              <a:ea typeface="+mn-ea"/>
            </a:endParaRPr>
          </a:p>
        </p:txBody>
      </p:sp>
    </p:spTree>
    <p:extLst>
      <p:ext uri="{BB962C8B-B14F-4D97-AF65-F5344CB8AC3E}">
        <p14:creationId xmlns:p14="http://schemas.microsoft.com/office/powerpoint/2010/main" val="115551019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4515" name="AutoShape 3"/>
          <p:cNvSpPr>
            <a:spLocks noChangeArrowheads="1"/>
          </p:cNvSpPr>
          <p:nvPr/>
        </p:nvSpPr>
        <p:spPr bwMode="auto">
          <a:xfrm>
            <a:off x="1113409" y="2031261"/>
            <a:ext cx="1817964" cy="420954"/>
          </a:xfrm>
          <a:prstGeom prst="roundRect">
            <a:avLst>
              <a:gd name="adj" fmla="val 16667"/>
            </a:avLst>
          </a:prstGeom>
          <a:solidFill>
            <a:schemeClr val="accent1">
              <a:lumMod val="75000"/>
            </a:schemeClr>
          </a:solidFill>
          <a:ln w="38100">
            <a:solidFill>
              <a:schemeClr val="tx1"/>
            </a:solidFill>
            <a:round/>
            <a:headEnd/>
            <a:tailEnd/>
          </a:ln>
        </p:spPr>
        <p:txBody>
          <a:bodyPr wrap="none" anchor="ctr"/>
          <a:lstStyle/>
          <a:p>
            <a:pPr algn="ctr">
              <a:defRPr/>
            </a:pPr>
            <a:r>
              <a:rPr lang="ja-JP" altLang="en-US" sz="1943" b="1">
                <a:solidFill>
                  <a:srgbClr val="FFFFFF"/>
                </a:solidFill>
                <a:latin typeface="Tahoma" pitchFamily="34" charset="0"/>
              </a:rPr>
              <a:t>意図しない行動</a:t>
            </a:r>
            <a:endParaRPr lang="ja-JP" altLang="en-US" sz="1943">
              <a:solidFill>
                <a:srgbClr val="FFFFFF"/>
              </a:solidFill>
              <a:latin typeface="Tahoma" pitchFamily="34" charset="0"/>
            </a:endParaRPr>
          </a:p>
        </p:txBody>
      </p:sp>
      <p:sp>
        <p:nvSpPr>
          <p:cNvPr id="87044" name="AutoShape 4"/>
          <p:cNvSpPr>
            <a:spLocks noChangeArrowheads="1"/>
          </p:cNvSpPr>
          <p:nvPr/>
        </p:nvSpPr>
        <p:spPr bwMode="auto">
          <a:xfrm>
            <a:off x="6078512" y="1961876"/>
            <a:ext cx="1679188" cy="419411"/>
          </a:xfrm>
          <a:prstGeom prst="roundRect">
            <a:avLst>
              <a:gd name="adj" fmla="val 16667"/>
            </a:avLst>
          </a:prstGeom>
          <a:solidFill>
            <a:srgbClr val="FFFF99"/>
          </a:solidFill>
          <a:ln w="28575">
            <a:solidFill>
              <a:srgbClr val="000000"/>
            </a:solidFill>
            <a:round/>
            <a:headEnd/>
            <a:tailEnd/>
          </a:ln>
        </p:spPr>
        <p:txBody>
          <a:bodyPr wrap="none" anchor="ctr"/>
          <a:lstStyle/>
          <a:p>
            <a:pPr algn="ctr"/>
            <a:r>
              <a:rPr lang="ja-JP" altLang="en-US" sz="1943" b="1">
                <a:solidFill>
                  <a:srgbClr val="000000"/>
                </a:solidFill>
                <a:latin typeface="Tahoma" pitchFamily="34" charset="0"/>
              </a:rPr>
              <a:t>意図した行動</a:t>
            </a:r>
          </a:p>
        </p:txBody>
      </p:sp>
      <p:sp>
        <p:nvSpPr>
          <p:cNvPr id="64517" name="AutoShape 5"/>
          <p:cNvSpPr>
            <a:spLocks noChangeArrowheads="1"/>
          </p:cNvSpPr>
          <p:nvPr/>
        </p:nvSpPr>
        <p:spPr bwMode="auto">
          <a:xfrm>
            <a:off x="973103" y="2731319"/>
            <a:ext cx="1119459" cy="348481"/>
          </a:xfrm>
          <a:prstGeom prst="roundRect">
            <a:avLst>
              <a:gd name="adj" fmla="val 16667"/>
            </a:avLst>
          </a:prstGeom>
          <a:solidFill>
            <a:schemeClr val="accent1">
              <a:lumMod val="75000"/>
            </a:schemeClr>
          </a:solidFill>
          <a:ln w="38100">
            <a:solidFill>
              <a:schemeClr val="tx1"/>
            </a:solidFill>
            <a:round/>
            <a:headEnd/>
            <a:tailEnd/>
          </a:ln>
        </p:spPr>
        <p:txBody>
          <a:bodyPr wrap="none" anchor="ctr"/>
          <a:lstStyle/>
          <a:p>
            <a:pPr algn="ctr">
              <a:defRPr/>
            </a:pPr>
            <a:r>
              <a:rPr lang="ja-JP" altLang="en-US" sz="1943" b="1" dirty="0">
                <a:solidFill>
                  <a:srgbClr val="FFFFFF"/>
                </a:solidFill>
                <a:latin typeface="Tahoma" pitchFamily="34" charset="0"/>
              </a:rPr>
              <a:t>ラップス</a:t>
            </a:r>
            <a:endParaRPr lang="ja-JP" altLang="en-US" sz="1943" dirty="0">
              <a:solidFill>
                <a:srgbClr val="FFFFFF"/>
              </a:solidFill>
              <a:latin typeface="Tahoma" pitchFamily="34" charset="0"/>
            </a:endParaRPr>
          </a:p>
        </p:txBody>
      </p:sp>
      <p:sp>
        <p:nvSpPr>
          <p:cNvPr id="64518" name="AutoShape 6"/>
          <p:cNvSpPr>
            <a:spLocks noChangeArrowheads="1"/>
          </p:cNvSpPr>
          <p:nvPr/>
        </p:nvSpPr>
        <p:spPr bwMode="auto">
          <a:xfrm>
            <a:off x="694009" y="3360434"/>
            <a:ext cx="1537328" cy="350024"/>
          </a:xfrm>
          <a:prstGeom prst="roundRect">
            <a:avLst>
              <a:gd name="adj" fmla="val 16667"/>
            </a:avLst>
          </a:prstGeom>
          <a:solidFill>
            <a:schemeClr val="accent1">
              <a:lumMod val="75000"/>
            </a:schemeClr>
          </a:solidFill>
          <a:ln w="28575">
            <a:solidFill>
              <a:schemeClr val="tx1"/>
            </a:solidFill>
            <a:round/>
            <a:headEnd/>
            <a:tailEnd/>
          </a:ln>
        </p:spPr>
        <p:txBody>
          <a:bodyPr wrap="none" anchor="ctr"/>
          <a:lstStyle/>
          <a:p>
            <a:pPr algn="ctr">
              <a:defRPr/>
            </a:pPr>
            <a:r>
              <a:rPr lang="ja-JP" altLang="en-US" sz="1832" b="1">
                <a:solidFill>
                  <a:srgbClr val="FFFFFF"/>
                </a:solidFill>
                <a:latin typeface="Tahoma" pitchFamily="34" charset="0"/>
              </a:rPr>
              <a:t>ＳＢのラップス</a:t>
            </a:r>
            <a:endParaRPr lang="ja-JP" altLang="en-US" sz="1832">
              <a:solidFill>
                <a:srgbClr val="FFFFFF"/>
              </a:solidFill>
              <a:latin typeface="Tahoma" pitchFamily="34" charset="0"/>
            </a:endParaRPr>
          </a:p>
        </p:txBody>
      </p:sp>
      <p:sp>
        <p:nvSpPr>
          <p:cNvPr id="64519" name="AutoShape 7"/>
          <p:cNvSpPr>
            <a:spLocks noChangeArrowheads="1"/>
          </p:cNvSpPr>
          <p:nvPr/>
        </p:nvSpPr>
        <p:spPr bwMode="auto">
          <a:xfrm>
            <a:off x="426721" y="5745480"/>
            <a:ext cx="2042160" cy="480222"/>
          </a:xfrm>
          <a:prstGeom prst="roundRect">
            <a:avLst>
              <a:gd name="adj" fmla="val 16667"/>
            </a:avLst>
          </a:prstGeom>
          <a:solidFill>
            <a:schemeClr val="accent1">
              <a:lumMod val="75000"/>
            </a:schemeClr>
          </a:solidFill>
          <a:ln w="38100">
            <a:solidFill>
              <a:schemeClr val="tx1"/>
            </a:solidFill>
            <a:round/>
            <a:headEnd/>
            <a:tailEnd/>
          </a:ln>
        </p:spPr>
        <p:txBody>
          <a:bodyPr wrap="none" anchor="ctr"/>
          <a:lstStyle/>
          <a:p>
            <a:pPr algn="ctr">
              <a:defRPr/>
            </a:pPr>
            <a:r>
              <a:rPr lang="ja-JP" altLang="en-US" sz="1700" b="1" dirty="0">
                <a:solidFill>
                  <a:srgbClr val="FFFFFF"/>
                </a:solidFill>
                <a:latin typeface="Tahoma" pitchFamily="34" charset="0"/>
              </a:rPr>
              <a:t>入力エラー（見落とし）</a:t>
            </a:r>
          </a:p>
        </p:txBody>
      </p:sp>
      <p:cxnSp>
        <p:nvCxnSpPr>
          <p:cNvPr id="87048" name="AutoShape 8"/>
          <p:cNvCxnSpPr>
            <a:cxnSpLocks noChangeShapeType="1"/>
          </p:cNvCxnSpPr>
          <p:nvPr/>
        </p:nvCxnSpPr>
        <p:spPr bwMode="auto">
          <a:xfrm flipH="1">
            <a:off x="2231334" y="1442237"/>
            <a:ext cx="2101684" cy="589028"/>
          </a:xfrm>
          <a:prstGeom prst="straightConnector1">
            <a:avLst/>
          </a:prstGeom>
          <a:noFill/>
          <a:ln w="28575">
            <a:solidFill>
              <a:schemeClr val="tx1"/>
            </a:solidFill>
            <a:round/>
            <a:headEnd/>
            <a:tailEnd type="triangle" w="med" len="med"/>
          </a:ln>
          <a:extLst>
            <a:ext uri="{909E8E84-426E-40DD-AFC4-6F175D3DCCD1}">
              <a14:hiddenFill xmlns:a14="http://schemas.microsoft.com/office/drawing/2010/main">
                <a:noFill/>
              </a14:hiddenFill>
            </a:ext>
          </a:extLst>
        </p:spPr>
      </p:cxnSp>
      <p:cxnSp>
        <p:nvCxnSpPr>
          <p:cNvPr id="87049" name="AutoShape 9"/>
          <p:cNvCxnSpPr>
            <a:cxnSpLocks noChangeShapeType="1"/>
          </p:cNvCxnSpPr>
          <p:nvPr/>
        </p:nvCxnSpPr>
        <p:spPr bwMode="auto">
          <a:xfrm>
            <a:off x="4333021" y="1420648"/>
            <a:ext cx="2310255" cy="515078"/>
          </a:xfrm>
          <a:prstGeom prst="straightConnector1">
            <a:avLst/>
          </a:prstGeom>
          <a:noFill/>
          <a:ln w="28575">
            <a:solidFill>
              <a:schemeClr val="tx1"/>
            </a:solidFill>
            <a:round/>
            <a:headEnd/>
            <a:tailEnd type="triangle" w="med" len="med"/>
          </a:ln>
          <a:extLst>
            <a:ext uri="{909E8E84-426E-40DD-AFC4-6F175D3DCCD1}">
              <a14:hiddenFill xmlns:a14="http://schemas.microsoft.com/office/drawing/2010/main">
                <a:noFill/>
              </a14:hiddenFill>
            </a:ext>
          </a:extLst>
        </p:spPr>
      </p:cxnSp>
      <p:sp>
        <p:nvSpPr>
          <p:cNvPr id="64523" name="AutoShape 11"/>
          <p:cNvSpPr>
            <a:spLocks noChangeArrowheads="1"/>
          </p:cNvSpPr>
          <p:nvPr/>
        </p:nvSpPr>
        <p:spPr bwMode="auto">
          <a:xfrm>
            <a:off x="413371" y="3920155"/>
            <a:ext cx="1958282" cy="629118"/>
          </a:xfrm>
          <a:prstGeom prst="roundRect">
            <a:avLst>
              <a:gd name="adj" fmla="val 16667"/>
            </a:avLst>
          </a:prstGeom>
          <a:solidFill>
            <a:schemeClr val="accent1">
              <a:lumMod val="75000"/>
            </a:schemeClr>
          </a:solidFill>
          <a:ln w="38100">
            <a:solidFill>
              <a:schemeClr val="tx1"/>
            </a:solidFill>
            <a:round/>
            <a:headEnd/>
            <a:tailEnd/>
          </a:ln>
        </p:spPr>
        <p:txBody>
          <a:bodyPr wrap="none" anchor="ctr"/>
          <a:lstStyle/>
          <a:p>
            <a:pPr algn="ctr">
              <a:defRPr/>
            </a:pPr>
            <a:r>
              <a:rPr lang="ja-JP" altLang="en-US" sz="1832" b="1" dirty="0">
                <a:solidFill>
                  <a:srgbClr val="FFFFFF"/>
                </a:solidFill>
                <a:latin typeface="Tahoma" pitchFamily="34" charset="0"/>
              </a:rPr>
              <a:t>オミッションエラー</a:t>
            </a:r>
            <a:endParaRPr lang="en-US" altLang="ja-JP" sz="1832" b="1" dirty="0">
              <a:solidFill>
                <a:srgbClr val="FFFFFF"/>
              </a:solidFill>
              <a:latin typeface="Tahoma" pitchFamily="34" charset="0"/>
            </a:endParaRPr>
          </a:p>
          <a:p>
            <a:pPr algn="ctr">
              <a:defRPr/>
            </a:pPr>
            <a:r>
              <a:rPr lang="ja-JP" altLang="en-US" sz="1832" b="1" dirty="0">
                <a:solidFill>
                  <a:srgbClr val="FFFFFF"/>
                </a:solidFill>
                <a:latin typeface="Tahoma" pitchFamily="34" charset="0"/>
              </a:rPr>
              <a:t>アクションスリップ</a:t>
            </a:r>
            <a:r>
              <a:rPr lang="ja-JP" altLang="en-US" sz="1832" dirty="0">
                <a:solidFill>
                  <a:srgbClr val="FFFFFF"/>
                </a:solidFill>
                <a:latin typeface="Tahoma" pitchFamily="34" charset="0"/>
              </a:rPr>
              <a:t> </a:t>
            </a:r>
          </a:p>
        </p:txBody>
      </p:sp>
      <p:cxnSp>
        <p:nvCxnSpPr>
          <p:cNvPr id="87052" name="AutoShape 12"/>
          <p:cNvCxnSpPr>
            <a:cxnSpLocks noChangeShapeType="1"/>
            <a:stCxn id="64515" idx="2"/>
            <a:endCxn id="64517" idx="0"/>
          </p:cNvCxnSpPr>
          <p:nvPr/>
        </p:nvCxnSpPr>
        <p:spPr bwMode="auto">
          <a:xfrm flipH="1">
            <a:off x="1532833" y="2452222"/>
            <a:ext cx="490341" cy="279094"/>
          </a:xfrm>
          <a:prstGeom prst="straightConnector1">
            <a:avLst/>
          </a:prstGeom>
          <a:noFill/>
          <a:ln w="28575">
            <a:solidFill>
              <a:schemeClr val="tx1"/>
            </a:solidFill>
            <a:round/>
            <a:headEnd/>
            <a:tailEnd type="triangle" w="med" len="med"/>
          </a:ln>
          <a:extLst>
            <a:ext uri="{909E8E84-426E-40DD-AFC4-6F175D3DCCD1}">
              <a14:hiddenFill xmlns:a14="http://schemas.microsoft.com/office/drawing/2010/main">
                <a:noFill/>
              </a14:hiddenFill>
            </a:ext>
          </a:extLst>
        </p:spPr>
      </p:cxnSp>
      <p:cxnSp>
        <p:nvCxnSpPr>
          <p:cNvPr id="87053" name="AutoShape 13"/>
          <p:cNvCxnSpPr>
            <a:cxnSpLocks noChangeShapeType="1"/>
            <a:stCxn id="64517" idx="2"/>
            <a:endCxn id="64518" idx="0"/>
          </p:cNvCxnSpPr>
          <p:nvPr/>
        </p:nvCxnSpPr>
        <p:spPr bwMode="auto">
          <a:xfrm flipH="1">
            <a:off x="1463434" y="3079800"/>
            <a:ext cx="69389" cy="280635"/>
          </a:xfrm>
          <a:prstGeom prst="straightConnector1">
            <a:avLst/>
          </a:prstGeom>
          <a:noFill/>
          <a:ln w="28575">
            <a:solidFill>
              <a:schemeClr val="tx1"/>
            </a:solidFill>
            <a:round/>
            <a:headEnd/>
            <a:tailEnd type="triangle" w="med" len="med"/>
          </a:ln>
          <a:extLst>
            <a:ext uri="{909E8E84-426E-40DD-AFC4-6F175D3DCCD1}">
              <a14:hiddenFill xmlns:a14="http://schemas.microsoft.com/office/drawing/2010/main">
                <a:noFill/>
              </a14:hiddenFill>
            </a:ext>
          </a:extLst>
        </p:spPr>
      </p:cxnSp>
      <p:cxnSp>
        <p:nvCxnSpPr>
          <p:cNvPr id="87054" name="AutoShape 14"/>
          <p:cNvCxnSpPr>
            <a:cxnSpLocks noChangeShapeType="1"/>
            <a:stCxn id="64518" idx="2"/>
            <a:endCxn id="64523" idx="0"/>
          </p:cNvCxnSpPr>
          <p:nvPr/>
        </p:nvCxnSpPr>
        <p:spPr bwMode="auto">
          <a:xfrm flipH="1">
            <a:off x="1392511" y="3710452"/>
            <a:ext cx="70930" cy="209706"/>
          </a:xfrm>
          <a:prstGeom prst="straightConnector1">
            <a:avLst/>
          </a:prstGeom>
          <a:noFill/>
          <a:ln w="28575">
            <a:solidFill>
              <a:schemeClr val="tx1"/>
            </a:solidFill>
            <a:round/>
            <a:headEnd/>
            <a:tailEnd type="triangle" w="med" len="med"/>
          </a:ln>
          <a:extLst>
            <a:ext uri="{909E8E84-426E-40DD-AFC4-6F175D3DCCD1}">
              <a14:hiddenFill xmlns:a14="http://schemas.microsoft.com/office/drawing/2010/main">
                <a:noFill/>
              </a14:hiddenFill>
            </a:ext>
          </a:extLst>
        </p:spPr>
      </p:cxnSp>
      <p:sp>
        <p:nvSpPr>
          <p:cNvPr id="87058" name="Text Box 18"/>
          <p:cNvSpPr txBox="1">
            <a:spLocks noChangeArrowheads="1"/>
          </p:cNvSpPr>
          <p:nvPr/>
        </p:nvSpPr>
        <p:spPr bwMode="auto">
          <a:xfrm>
            <a:off x="763386" y="6507558"/>
            <a:ext cx="3706858" cy="383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a:solidFill>
                  <a:schemeClr val="tx1"/>
                </a:solidFill>
                <a:latin typeface="Garamond" pitchFamily="18" charset="0"/>
                <a:ea typeface="ＭＳ Ｐゴシック" pitchFamily="50" charset="-128"/>
              </a:defRPr>
            </a:lvl1pPr>
            <a:lvl2pPr marL="742950" indent="-285750" eaLnBrk="0" hangingPunct="0">
              <a:defRPr kumimoji="1">
                <a:solidFill>
                  <a:schemeClr val="tx1"/>
                </a:solidFill>
                <a:latin typeface="Garamond" pitchFamily="18" charset="0"/>
                <a:ea typeface="ＭＳ Ｐゴシック" pitchFamily="50" charset="-128"/>
              </a:defRPr>
            </a:lvl2pPr>
            <a:lvl3pPr marL="1143000" indent="-228600" eaLnBrk="0" hangingPunct="0">
              <a:defRPr kumimoji="1">
                <a:solidFill>
                  <a:schemeClr val="tx1"/>
                </a:solidFill>
                <a:latin typeface="Garamond" pitchFamily="18" charset="0"/>
                <a:ea typeface="ＭＳ Ｐゴシック" pitchFamily="50" charset="-128"/>
              </a:defRPr>
            </a:lvl3pPr>
            <a:lvl4pPr marL="1600200" indent="-228600" eaLnBrk="0" hangingPunct="0">
              <a:defRPr kumimoji="1">
                <a:solidFill>
                  <a:schemeClr val="tx1"/>
                </a:solidFill>
                <a:latin typeface="Garamond" pitchFamily="18" charset="0"/>
                <a:ea typeface="ＭＳ Ｐゴシック" pitchFamily="50" charset="-128"/>
              </a:defRPr>
            </a:lvl4pPr>
            <a:lvl5pPr marL="2057400" indent="-228600" eaLnBrk="0" hangingPunct="0">
              <a:defRPr kumimoji="1">
                <a:solidFill>
                  <a:schemeClr val="tx1"/>
                </a:solidFill>
                <a:latin typeface="Garamond" pitchFamily="18"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Garamond" pitchFamily="18"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Garamond" pitchFamily="18"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Garamond" pitchFamily="18"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Garamond" pitchFamily="18" charset="0"/>
                <a:ea typeface="ＭＳ Ｐゴシック" pitchFamily="50" charset="-128"/>
              </a:defRPr>
            </a:lvl9pPr>
          </a:lstStyle>
          <a:p>
            <a:pPr eaLnBrk="1" hangingPunct="1">
              <a:spcBef>
                <a:spcPct val="50000"/>
              </a:spcBef>
            </a:pPr>
            <a:endParaRPr lang="ja-JP" altLang="ja-JP" sz="1832">
              <a:solidFill>
                <a:srgbClr val="FFFFFF"/>
              </a:solidFill>
              <a:latin typeface="Tahoma" pitchFamily="34" charset="0"/>
            </a:endParaRPr>
          </a:p>
        </p:txBody>
      </p:sp>
      <p:cxnSp>
        <p:nvCxnSpPr>
          <p:cNvPr id="87061" name="AutoShape 21"/>
          <p:cNvCxnSpPr>
            <a:cxnSpLocks noChangeShapeType="1"/>
            <a:stCxn id="87064" idx="2"/>
            <a:endCxn id="87066" idx="0"/>
          </p:cNvCxnSpPr>
          <p:nvPr/>
        </p:nvCxnSpPr>
        <p:spPr bwMode="auto">
          <a:xfrm>
            <a:off x="3170386" y="3710458"/>
            <a:ext cx="530426" cy="396610"/>
          </a:xfrm>
          <a:prstGeom prst="straightConnector1">
            <a:avLst/>
          </a:prstGeom>
          <a:noFill/>
          <a:ln w="28575">
            <a:solidFill>
              <a:schemeClr val="tx1"/>
            </a:solidFill>
            <a:round/>
            <a:headEnd/>
            <a:tailEnd type="triangle" w="med" len="med"/>
          </a:ln>
          <a:extLst>
            <a:ext uri="{909E8E84-426E-40DD-AFC4-6F175D3DCCD1}">
              <a14:hiddenFill xmlns:a14="http://schemas.microsoft.com/office/drawing/2010/main">
                <a:noFill/>
              </a14:hiddenFill>
            </a:ext>
          </a:extLst>
        </p:spPr>
      </p:cxnSp>
      <p:sp>
        <p:nvSpPr>
          <p:cNvPr id="87063" name="AutoShape 23"/>
          <p:cNvSpPr>
            <a:spLocks noChangeArrowheads="1"/>
          </p:cNvSpPr>
          <p:nvPr/>
        </p:nvSpPr>
        <p:spPr bwMode="auto">
          <a:xfrm>
            <a:off x="2652290" y="2731319"/>
            <a:ext cx="1093245" cy="348481"/>
          </a:xfrm>
          <a:prstGeom prst="roundRect">
            <a:avLst>
              <a:gd name="adj" fmla="val 16667"/>
            </a:avLst>
          </a:prstGeom>
          <a:solidFill>
            <a:srgbClr val="FF99CC"/>
          </a:solidFill>
          <a:ln w="38100">
            <a:solidFill>
              <a:schemeClr val="tx1"/>
            </a:solidFill>
            <a:round/>
            <a:headEnd/>
            <a:tailEnd/>
          </a:ln>
        </p:spPr>
        <p:txBody>
          <a:bodyPr wrap="none" anchor="ctr"/>
          <a:lstStyle/>
          <a:p>
            <a:pPr algn="ctr"/>
            <a:r>
              <a:rPr lang="ja-JP" altLang="en-US" sz="1943" b="1">
                <a:solidFill>
                  <a:srgbClr val="000000"/>
                </a:solidFill>
                <a:latin typeface="Tahoma" pitchFamily="34" charset="0"/>
              </a:rPr>
              <a:t>スリップ</a:t>
            </a:r>
          </a:p>
        </p:txBody>
      </p:sp>
      <p:sp>
        <p:nvSpPr>
          <p:cNvPr id="87064" name="AutoShape 24"/>
          <p:cNvSpPr>
            <a:spLocks noChangeArrowheads="1"/>
          </p:cNvSpPr>
          <p:nvPr/>
        </p:nvSpPr>
        <p:spPr bwMode="auto">
          <a:xfrm>
            <a:off x="2511971" y="3360434"/>
            <a:ext cx="1316829" cy="350024"/>
          </a:xfrm>
          <a:prstGeom prst="roundRect">
            <a:avLst>
              <a:gd name="adj" fmla="val 16667"/>
            </a:avLst>
          </a:prstGeom>
          <a:solidFill>
            <a:srgbClr val="FF99CC"/>
          </a:solidFill>
          <a:ln w="38100">
            <a:solidFill>
              <a:schemeClr val="tx1"/>
            </a:solidFill>
            <a:round/>
            <a:headEnd/>
            <a:tailEnd/>
          </a:ln>
        </p:spPr>
        <p:txBody>
          <a:bodyPr wrap="none" anchor="ctr"/>
          <a:lstStyle/>
          <a:p>
            <a:pPr algn="ctr"/>
            <a:r>
              <a:rPr lang="ja-JP" altLang="en-US" sz="1832" b="1">
                <a:solidFill>
                  <a:srgbClr val="000000"/>
                </a:solidFill>
                <a:latin typeface="Tahoma" pitchFamily="34" charset="0"/>
              </a:rPr>
              <a:t>ＳＢのスリップ</a:t>
            </a:r>
            <a:endParaRPr lang="ja-JP" altLang="en-US" sz="1832">
              <a:solidFill>
                <a:srgbClr val="000000"/>
              </a:solidFill>
              <a:latin typeface="Tahoma" pitchFamily="34" charset="0"/>
            </a:endParaRPr>
          </a:p>
        </p:txBody>
      </p:sp>
      <p:sp>
        <p:nvSpPr>
          <p:cNvPr id="87065" name="AutoShape 25"/>
          <p:cNvSpPr>
            <a:spLocks noChangeArrowheads="1"/>
          </p:cNvSpPr>
          <p:nvPr/>
        </p:nvSpPr>
        <p:spPr bwMode="auto">
          <a:xfrm>
            <a:off x="2771603" y="5647231"/>
            <a:ext cx="2379235" cy="481195"/>
          </a:xfrm>
          <a:prstGeom prst="roundRect">
            <a:avLst>
              <a:gd name="adj" fmla="val 16667"/>
            </a:avLst>
          </a:prstGeom>
          <a:solidFill>
            <a:srgbClr val="FF99CC"/>
          </a:solidFill>
          <a:ln w="38100">
            <a:solidFill>
              <a:schemeClr val="tx1"/>
            </a:solidFill>
            <a:round/>
            <a:headEnd/>
            <a:tailEnd/>
          </a:ln>
        </p:spPr>
        <p:txBody>
          <a:bodyPr wrap="none" anchor="ctr"/>
          <a:lstStyle/>
          <a:p>
            <a:pPr algn="ctr"/>
            <a:r>
              <a:rPr lang="ja-JP" altLang="en-US" sz="1700" b="1" dirty="0">
                <a:solidFill>
                  <a:srgbClr val="000000"/>
                </a:solidFill>
                <a:latin typeface="Tahoma" pitchFamily="34" charset="0"/>
              </a:rPr>
              <a:t>出力エラー（未熟な操作）</a:t>
            </a:r>
          </a:p>
        </p:txBody>
      </p:sp>
      <p:sp>
        <p:nvSpPr>
          <p:cNvPr id="87066" name="AutoShape 26"/>
          <p:cNvSpPr>
            <a:spLocks noChangeArrowheads="1"/>
          </p:cNvSpPr>
          <p:nvPr/>
        </p:nvSpPr>
        <p:spPr bwMode="auto">
          <a:xfrm>
            <a:off x="2442577" y="4107068"/>
            <a:ext cx="2516469" cy="609311"/>
          </a:xfrm>
          <a:prstGeom prst="roundRect">
            <a:avLst>
              <a:gd name="adj" fmla="val 16667"/>
            </a:avLst>
          </a:prstGeom>
          <a:solidFill>
            <a:srgbClr val="FF99CC"/>
          </a:solidFill>
          <a:ln w="38100">
            <a:solidFill>
              <a:schemeClr val="tx1"/>
            </a:solidFill>
            <a:round/>
            <a:headEnd/>
            <a:tailEnd/>
          </a:ln>
        </p:spPr>
        <p:txBody>
          <a:bodyPr wrap="none" anchor="ctr"/>
          <a:lstStyle/>
          <a:p>
            <a:pPr algn="ctr"/>
            <a:r>
              <a:rPr lang="ja-JP" altLang="en-US" sz="1700" b="1" dirty="0">
                <a:solidFill>
                  <a:srgbClr val="000000"/>
                </a:solidFill>
                <a:latin typeface="Tahoma" pitchFamily="34" charset="0"/>
              </a:rPr>
              <a:t>コミッションエラー</a:t>
            </a:r>
          </a:p>
          <a:p>
            <a:pPr algn="ctr"/>
            <a:r>
              <a:rPr lang="ja-JP" altLang="en-US" sz="1700" b="1" dirty="0">
                <a:solidFill>
                  <a:srgbClr val="000000"/>
                </a:solidFill>
                <a:latin typeface="Tahoma" pitchFamily="34" charset="0"/>
              </a:rPr>
              <a:t>インパーフェクションエラー</a:t>
            </a:r>
          </a:p>
        </p:txBody>
      </p:sp>
      <p:cxnSp>
        <p:nvCxnSpPr>
          <p:cNvPr id="87067" name="AutoShape 27"/>
          <p:cNvCxnSpPr>
            <a:cxnSpLocks noChangeShapeType="1"/>
            <a:stCxn id="87063" idx="2"/>
            <a:endCxn id="87064" idx="0"/>
          </p:cNvCxnSpPr>
          <p:nvPr/>
        </p:nvCxnSpPr>
        <p:spPr bwMode="auto">
          <a:xfrm flipH="1">
            <a:off x="3170381" y="3079800"/>
            <a:ext cx="29297" cy="280635"/>
          </a:xfrm>
          <a:prstGeom prst="straightConnector1">
            <a:avLst/>
          </a:prstGeom>
          <a:noFill/>
          <a:ln w="28575">
            <a:solidFill>
              <a:schemeClr val="tx1"/>
            </a:solidFill>
            <a:round/>
            <a:headEnd/>
            <a:tailEnd type="triangle" w="med" len="med"/>
          </a:ln>
          <a:extLst>
            <a:ext uri="{909E8E84-426E-40DD-AFC4-6F175D3DCCD1}">
              <a14:hiddenFill xmlns:a14="http://schemas.microsoft.com/office/drawing/2010/main">
                <a:noFill/>
              </a14:hiddenFill>
            </a:ext>
          </a:extLst>
        </p:spPr>
      </p:cxnSp>
      <p:cxnSp>
        <p:nvCxnSpPr>
          <p:cNvPr id="87068" name="AutoShape 28"/>
          <p:cNvCxnSpPr>
            <a:cxnSpLocks noChangeShapeType="1"/>
          </p:cNvCxnSpPr>
          <p:nvPr/>
        </p:nvCxnSpPr>
        <p:spPr bwMode="auto">
          <a:xfrm>
            <a:off x="3700812" y="4731619"/>
            <a:ext cx="279865" cy="937661"/>
          </a:xfrm>
          <a:prstGeom prst="straightConnector1">
            <a:avLst/>
          </a:prstGeom>
          <a:noFill/>
          <a:ln w="28575">
            <a:solidFill>
              <a:schemeClr val="tx1"/>
            </a:solidFill>
            <a:round/>
            <a:headEnd/>
            <a:tailEnd type="triangle" w="med" len="med"/>
          </a:ln>
          <a:extLst>
            <a:ext uri="{909E8E84-426E-40DD-AFC4-6F175D3DCCD1}">
              <a14:hiddenFill xmlns:a14="http://schemas.microsoft.com/office/drawing/2010/main">
                <a:noFill/>
              </a14:hiddenFill>
            </a:ext>
          </a:extLst>
        </p:spPr>
      </p:cxnSp>
      <p:cxnSp>
        <p:nvCxnSpPr>
          <p:cNvPr id="87069" name="AutoShape 29"/>
          <p:cNvCxnSpPr>
            <a:cxnSpLocks noChangeShapeType="1"/>
            <a:endCxn id="87063" idx="0"/>
          </p:cNvCxnSpPr>
          <p:nvPr/>
        </p:nvCxnSpPr>
        <p:spPr bwMode="auto">
          <a:xfrm>
            <a:off x="2021620" y="2450682"/>
            <a:ext cx="1178054" cy="280635"/>
          </a:xfrm>
          <a:prstGeom prst="straightConnector1">
            <a:avLst/>
          </a:prstGeom>
          <a:noFill/>
          <a:ln w="34925">
            <a:solidFill>
              <a:schemeClr val="tx1"/>
            </a:solidFill>
            <a:round/>
            <a:headEnd/>
            <a:tailEnd type="triangle" w="med" len="med"/>
          </a:ln>
          <a:extLst>
            <a:ext uri="{909E8E84-426E-40DD-AFC4-6F175D3DCCD1}">
              <a14:hiddenFill xmlns:a14="http://schemas.microsoft.com/office/drawing/2010/main">
                <a:noFill/>
              </a14:hiddenFill>
            </a:ext>
          </a:extLst>
        </p:spPr>
      </p:cxnSp>
      <p:sp>
        <p:nvSpPr>
          <p:cNvPr id="87070" name="AutoShape 30"/>
          <p:cNvSpPr>
            <a:spLocks noChangeArrowheads="1"/>
          </p:cNvSpPr>
          <p:nvPr/>
        </p:nvSpPr>
        <p:spPr bwMode="auto">
          <a:xfrm>
            <a:off x="8271169" y="3061297"/>
            <a:ext cx="350024" cy="3008353"/>
          </a:xfrm>
          <a:prstGeom prst="roundRect">
            <a:avLst>
              <a:gd name="adj" fmla="val 16667"/>
            </a:avLst>
          </a:prstGeom>
          <a:solidFill>
            <a:srgbClr val="FF0000"/>
          </a:solidFill>
          <a:ln w="28575">
            <a:solidFill>
              <a:schemeClr val="tx1"/>
            </a:solidFill>
            <a:round/>
            <a:headEnd/>
            <a:tailEnd/>
          </a:ln>
        </p:spPr>
        <p:txBody>
          <a:bodyPr vert="eaVert" wrap="none" anchor="ctr"/>
          <a:lstStyle/>
          <a:p>
            <a:pPr algn="ctr"/>
            <a:r>
              <a:rPr lang="ja-JP" altLang="en-US" sz="1832" b="1">
                <a:solidFill>
                  <a:srgbClr val="FFFF00"/>
                </a:solidFill>
                <a:latin typeface="Tahoma" pitchFamily="34" charset="0"/>
              </a:rPr>
              <a:t>法　違　反</a:t>
            </a:r>
          </a:p>
        </p:txBody>
      </p:sp>
      <p:sp>
        <p:nvSpPr>
          <p:cNvPr id="87071" name="AutoShape 31"/>
          <p:cNvSpPr>
            <a:spLocks noChangeArrowheads="1"/>
          </p:cNvSpPr>
          <p:nvPr/>
        </p:nvSpPr>
        <p:spPr bwMode="auto">
          <a:xfrm>
            <a:off x="4120229" y="3360434"/>
            <a:ext cx="1538870" cy="350024"/>
          </a:xfrm>
          <a:prstGeom prst="roundRect">
            <a:avLst>
              <a:gd name="adj" fmla="val 16667"/>
            </a:avLst>
          </a:prstGeom>
          <a:solidFill>
            <a:srgbClr val="FFFF99"/>
          </a:solidFill>
          <a:ln w="28575">
            <a:solidFill>
              <a:srgbClr val="000000"/>
            </a:solidFill>
            <a:round/>
            <a:headEnd/>
            <a:tailEnd/>
          </a:ln>
        </p:spPr>
        <p:txBody>
          <a:bodyPr wrap="none" anchor="ctr"/>
          <a:lstStyle/>
          <a:p>
            <a:pPr algn="ctr"/>
            <a:r>
              <a:rPr lang="ja-JP" altLang="en-US" sz="1359" b="1">
                <a:solidFill>
                  <a:srgbClr val="000000"/>
                </a:solidFill>
                <a:latin typeface="Tahoma" pitchFamily="34" charset="0"/>
              </a:rPr>
              <a:t>判断・決定のミス</a:t>
            </a:r>
          </a:p>
        </p:txBody>
      </p:sp>
      <p:sp>
        <p:nvSpPr>
          <p:cNvPr id="1194016" name="AutoShape 32"/>
          <p:cNvSpPr>
            <a:spLocks noChangeArrowheads="1"/>
          </p:cNvSpPr>
          <p:nvPr/>
        </p:nvSpPr>
        <p:spPr bwMode="auto">
          <a:xfrm>
            <a:off x="5099363" y="2660385"/>
            <a:ext cx="1259778" cy="350024"/>
          </a:xfrm>
          <a:prstGeom prst="roundRect">
            <a:avLst>
              <a:gd name="adj" fmla="val 16667"/>
            </a:avLst>
          </a:prstGeom>
          <a:solidFill>
            <a:srgbClr val="FFFF99"/>
          </a:solidFill>
          <a:ln w="28575">
            <a:solidFill>
              <a:srgbClr val="000000"/>
            </a:solidFill>
            <a:round/>
            <a:headEnd/>
            <a:tailEnd/>
          </a:ln>
          <a:effectLst/>
        </p:spPr>
        <p:txBody>
          <a:bodyPr wrap="none" anchor="ctr"/>
          <a:lstStyle/>
          <a:p>
            <a:pPr algn="ctr">
              <a:defRPr/>
            </a:pPr>
            <a:r>
              <a:rPr lang="ja-JP" altLang="en-US" sz="1943" b="1" dirty="0">
                <a:solidFill>
                  <a:srgbClr val="000000"/>
                </a:solidFill>
                <a:effectLst>
                  <a:outerShdw blurRad="38100" dist="38100" dir="2700000" algn="tl">
                    <a:srgbClr val="FFFFFF"/>
                  </a:outerShdw>
                </a:effectLst>
                <a:latin typeface="Tahoma" pitchFamily="34" charset="0"/>
              </a:rPr>
              <a:t>ミステイク</a:t>
            </a:r>
            <a:endParaRPr lang="ja-JP" altLang="en-US" sz="1943" dirty="0">
              <a:solidFill>
                <a:srgbClr val="000000"/>
              </a:solidFill>
              <a:latin typeface="Tahoma" pitchFamily="34" charset="0"/>
            </a:endParaRPr>
          </a:p>
        </p:txBody>
      </p:sp>
      <p:sp>
        <p:nvSpPr>
          <p:cNvPr id="1194017" name="AutoShape 33"/>
          <p:cNvSpPr>
            <a:spLocks noChangeArrowheads="1"/>
          </p:cNvSpPr>
          <p:nvPr/>
        </p:nvSpPr>
        <p:spPr bwMode="auto">
          <a:xfrm>
            <a:off x="5799417" y="3220109"/>
            <a:ext cx="1538870" cy="559729"/>
          </a:xfrm>
          <a:prstGeom prst="roundRect">
            <a:avLst>
              <a:gd name="adj" fmla="val 16667"/>
            </a:avLst>
          </a:prstGeom>
          <a:solidFill>
            <a:srgbClr val="FFFF99"/>
          </a:solidFill>
          <a:ln w="28575">
            <a:solidFill>
              <a:srgbClr val="000000"/>
            </a:solidFill>
            <a:round/>
            <a:headEnd/>
            <a:tailEnd/>
          </a:ln>
          <a:effectLst/>
        </p:spPr>
        <p:txBody>
          <a:bodyPr wrap="none" anchor="ctr"/>
          <a:lstStyle/>
          <a:p>
            <a:pPr algn="ctr">
              <a:defRPr/>
            </a:pPr>
            <a:r>
              <a:rPr lang="ja-JP" altLang="en-US" sz="1832" b="1" dirty="0">
                <a:solidFill>
                  <a:srgbClr val="000000"/>
                </a:solidFill>
                <a:latin typeface="Tahoma" pitchFamily="34" charset="0"/>
              </a:rPr>
              <a:t>ＲＢのミステイク</a:t>
            </a:r>
            <a:endParaRPr lang="en-US" altLang="ja-JP" sz="1832" b="1" dirty="0">
              <a:solidFill>
                <a:srgbClr val="000000"/>
              </a:solidFill>
              <a:latin typeface="Tahoma" pitchFamily="34" charset="0"/>
            </a:endParaRPr>
          </a:p>
          <a:p>
            <a:pPr algn="ctr">
              <a:defRPr/>
            </a:pPr>
            <a:r>
              <a:rPr lang="ja-JP" altLang="en-US" sz="1832" b="1" dirty="0">
                <a:solidFill>
                  <a:srgbClr val="000000"/>
                </a:solidFill>
                <a:effectLst>
                  <a:outerShdw blurRad="38100" dist="38100" dir="2700000" algn="tl">
                    <a:srgbClr val="FFFFFF"/>
                  </a:outerShdw>
                </a:effectLst>
                <a:latin typeface="Tahoma" pitchFamily="34" charset="0"/>
              </a:rPr>
              <a:t>ＫＢのミステイク</a:t>
            </a:r>
          </a:p>
        </p:txBody>
      </p:sp>
      <p:sp>
        <p:nvSpPr>
          <p:cNvPr id="87074" name="AutoShape 34"/>
          <p:cNvSpPr>
            <a:spLocks noChangeArrowheads="1"/>
          </p:cNvSpPr>
          <p:nvPr/>
        </p:nvSpPr>
        <p:spPr bwMode="auto">
          <a:xfrm>
            <a:off x="5239687" y="5628766"/>
            <a:ext cx="2167988" cy="519115"/>
          </a:xfrm>
          <a:prstGeom prst="roundRect">
            <a:avLst>
              <a:gd name="adj" fmla="val 16667"/>
            </a:avLst>
          </a:prstGeom>
          <a:solidFill>
            <a:srgbClr val="FFFF99"/>
          </a:solidFill>
          <a:ln w="28575">
            <a:solidFill>
              <a:srgbClr val="000000"/>
            </a:solidFill>
            <a:round/>
            <a:headEnd/>
            <a:tailEnd/>
          </a:ln>
        </p:spPr>
        <p:txBody>
          <a:bodyPr wrap="none" anchor="ctr"/>
          <a:lstStyle/>
          <a:p>
            <a:pPr algn="ctr"/>
            <a:r>
              <a:rPr lang="ja-JP" altLang="en-US" sz="1800" b="1" dirty="0">
                <a:latin typeface="ＭＳ Ｐゴシック" pitchFamily="50" charset="-128"/>
                <a:ea typeface="HGP明朝E"/>
              </a:rPr>
              <a:t>媒介エラー（判断ミス）</a:t>
            </a:r>
          </a:p>
        </p:txBody>
      </p:sp>
      <p:cxnSp>
        <p:nvCxnSpPr>
          <p:cNvPr id="87076" name="AutoShape 36"/>
          <p:cNvCxnSpPr>
            <a:cxnSpLocks noChangeShapeType="1"/>
            <a:stCxn id="87044" idx="2"/>
            <a:endCxn id="1194016" idx="0"/>
          </p:cNvCxnSpPr>
          <p:nvPr/>
        </p:nvCxnSpPr>
        <p:spPr bwMode="auto">
          <a:xfrm flipH="1">
            <a:off x="5730022" y="2381292"/>
            <a:ext cx="1188847" cy="279094"/>
          </a:xfrm>
          <a:prstGeom prst="straightConnector1">
            <a:avLst/>
          </a:prstGeom>
          <a:noFill/>
          <a:ln w="28575">
            <a:solidFill>
              <a:schemeClr val="tx1"/>
            </a:solidFill>
            <a:round/>
            <a:headEnd/>
            <a:tailEnd type="triangle" w="med" len="med"/>
          </a:ln>
          <a:extLst>
            <a:ext uri="{909E8E84-426E-40DD-AFC4-6F175D3DCCD1}">
              <a14:hiddenFill xmlns:a14="http://schemas.microsoft.com/office/drawing/2010/main">
                <a:noFill/>
              </a14:hiddenFill>
            </a:ext>
          </a:extLst>
        </p:spPr>
      </p:cxnSp>
      <p:cxnSp>
        <p:nvCxnSpPr>
          <p:cNvPr id="87077" name="AutoShape 37"/>
          <p:cNvCxnSpPr>
            <a:cxnSpLocks noChangeShapeType="1"/>
            <a:stCxn id="1194016" idx="2"/>
            <a:endCxn id="1194017" idx="0"/>
          </p:cNvCxnSpPr>
          <p:nvPr/>
        </p:nvCxnSpPr>
        <p:spPr bwMode="auto">
          <a:xfrm>
            <a:off x="5730022" y="3010403"/>
            <a:ext cx="838823" cy="209706"/>
          </a:xfrm>
          <a:prstGeom prst="straightConnector1">
            <a:avLst/>
          </a:prstGeom>
          <a:noFill/>
          <a:ln w="28575">
            <a:solidFill>
              <a:schemeClr val="tx1"/>
            </a:solidFill>
            <a:round/>
            <a:headEnd/>
            <a:tailEnd type="triangle" w="med" len="med"/>
          </a:ln>
          <a:extLst>
            <a:ext uri="{909E8E84-426E-40DD-AFC4-6F175D3DCCD1}">
              <a14:hiddenFill xmlns:a14="http://schemas.microsoft.com/office/drawing/2010/main">
                <a:noFill/>
              </a14:hiddenFill>
            </a:ext>
          </a:extLst>
        </p:spPr>
      </p:cxnSp>
      <p:cxnSp>
        <p:nvCxnSpPr>
          <p:cNvPr id="87078" name="AutoShape 38"/>
          <p:cNvCxnSpPr>
            <a:cxnSpLocks noChangeShapeType="1"/>
            <a:stCxn id="1194016" idx="2"/>
            <a:endCxn id="87071" idx="0"/>
          </p:cNvCxnSpPr>
          <p:nvPr/>
        </p:nvCxnSpPr>
        <p:spPr bwMode="auto">
          <a:xfrm flipH="1">
            <a:off x="4889659" y="3010405"/>
            <a:ext cx="840365" cy="350023"/>
          </a:xfrm>
          <a:prstGeom prst="straightConnector1">
            <a:avLst/>
          </a:prstGeom>
          <a:noFill/>
          <a:ln w="28575">
            <a:solidFill>
              <a:schemeClr val="tx1"/>
            </a:solidFill>
            <a:round/>
            <a:headEnd/>
            <a:tailEnd type="triangle" w="med" len="med"/>
          </a:ln>
          <a:extLst>
            <a:ext uri="{909E8E84-426E-40DD-AFC4-6F175D3DCCD1}">
              <a14:hiddenFill xmlns:a14="http://schemas.microsoft.com/office/drawing/2010/main">
                <a:noFill/>
              </a14:hiddenFill>
            </a:ext>
          </a:extLst>
        </p:spPr>
      </p:cxnSp>
      <p:sp>
        <p:nvSpPr>
          <p:cNvPr id="87079" name="AutoShape 39"/>
          <p:cNvSpPr>
            <a:spLocks noChangeArrowheads="1"/>
          </p:cNvSpPr>
          <p:nvPr/>
        </p:nvSpPr>
        <p:spPr bwMode="auto">
          <a:xfrm>
            <a:off x="5170301" y="4129861"/>
            <a:ext cx="2007625" cy="413244"/>
          </a:xfrm>
          <a:prstGeom prst="roundRect">
            <a:avLst>
              <a:gd name="adj" fmla="val 16667"/>
            </a:avLst>
          </a:prstGeom>
          <a:solidFill>
            <a:srgbClr val="FFFF99"/>
          </a:solidFill>
          <a:ln w="28575">
            <a:solidFill>
              <a:srgbClr val="000000"/>
            </a:solidFill>
            <a:round/>
            <a:headEnd/>
            <a:tailEnd/>
          </a:ln>
        </p:spPr>
        <p:txBody>
          <a:bodyPr wrap="none" anchor="ctr"/>
          <a:lstStyle/>
          <a:p>
            <a:pPr algn="ctr"/>
            <a:r>
              <a:rPr lang="ja-JP" altLang="en-US" sz="1359" b="1">
                <a:solidFill>
                  <a:srgbClr val="000000"/>
                </a:solidFill>
                <a:latin typeface="Tahoma" pitchFamily="34" charset="0"/>
              </a:rPr>
              <a:t>ミッションエラー・勘違い</a:t>
            </a:r>
            <a:endParaRPr lang="en-US" altLang="ja-JP" sz="1359" b="1">
              <a:solidFill>
                <a:srgbClr val="000000"/>
              </a:solidFill>
              <a:latin typeface="Tahoma" pitchFamily="34" charset="0"/>
            </a:endParaRPr>
          </a:p>
          <a:p>
            <a:pPr algn="ctr"/>
            <a:r>
              <a:rPr lang="ja-JP" altLang="en-US" sz="1359" b="1">
                <a:solidFill>
                  <a:srgbClr val="000000"/>
                </a:solidFill>
                <a:latin typeface="Tahoma" pitchFamily="34" charset="0"/>
              </a:rPr>
              <a:t>思い込みエラー・取り違え</a:t>
            </a:r>
          </a:p>
        </p:txBody>
      </p:sp>
      <p:sp>
        <p:nvSpPr>
          <p:cNvPr id="64552" name="AutoShape 40"/>
          <p:cNvSpPr>
            <a:spLocks noChangeArrowheads="1"/>
          </p:cNvSpPr>
          <p:nvPr/>
        </p:nvSpPr>
        <p:spPr bwMode="auto">
          <a:xfrm>
            <a:off x="413371" y="4689598"/>
            <a:ext cx="1958282" cy="350024"/>
          </a:xfrm>
          <a:prstGeom prst="roundRect">
            <a:avLst>
              <a:gd name="adj" fmla="val 16667"/>
            </a:avLst>
          </a:prstGeom>
          <a:solidFill>
            <a:schemeClr val="accent1">
              <a:lumMod val="75000"/>
            </a:schemeClr>
          </a:solidFill>
          <a:ln w="38100">
            <a:solidFill>
              <a:schemeClr val="tx1"/>
            </a:solidFill>
            <a:round/>
            <a:headEnd/>
            <a:tailEnd/>
          </a:ln>
        </p:spPr>
        <p:txBody>
          <a:bodyPr wrap="none" anchor="ctr"/>
          <a:lstStyle/>
          <a:p>
            <a:pPr algn="ctr">
              <a:defRPr/>
            </a:pPr>
            <a:r>
              <a:rPr lang="ja-JP" altLang="en-US" sz="1359" b="1" dirty="0">
                <a:solidFill>
                  <a:srgbClr val="FFFFFF"/>
                </a:solidFill>
              </a:rPr>
              <a:t>注意の転導</a:t>
            </a:r>
            <a:r>
              <a:rPr lang="ja-JP" altLang="en-US" sz="1359" b="1" dirty="0">
                <a:solidFill>
                  <a:srgbClr val="FFFFFF"/>
                </a:solidFill>
                <a:latin typeface="ＭＳ Ｐゴシック" pitchFamily="50" charset="-128"/>
              </a:rPr>
              <a:t>Ｄｉｓｔｒａｃｔｉｏｎ </a:t>
            </a:r>
          </a:p>
        </p:txBody>
      </p:sp>
      <p:sp>
        <p:nvSpPr>
          <p:cNvPr id="1194025" name="AutoShape 41"/>
          <p:cNvSpPr>
            <a:spLocks noChangeArrowheads="1"/>
          </p:cNvSpPr>
          <p:nvPr/>
        </p:nvSpPr>
        <p:spPr bwMode="auto">
          <a:xfrm>
            <a:off x="5170301" y="4758988"/>
            <a:ext cx="1958282" cy="280635"/>
          </a:xfrm>
          <a:prstGeom prst="roundRect">
            <a:avLst>
              <a:gd name="adj" fmla="val 16667"/>
            </a:avLst>
          </a:prstGeom>
          <a:solidFill>
            <a:srgbClr val="FFFF99"/>
          </a:solidFill>
          <a:ln w="28575">
            <a:solidFill>
              <a:srgbClr val="000000"/>
            </a:solidFill>
            <a:round/>
            <a:headEnd/>
            <a:tailEnd/>
          </a:ln>
          <a:effectLst/>
        </p:spPr>
        <p:txBody>
          <a:bodyPr wrap="none" anchor="ctr"/>
          <a:lstStyle/>
          <a:p>
            <a:pPr algn="ctr">
              <a:defRPr/>
            </a:pPr>
            <a:r>
              <a:rPr lang="ja-JP" altLang="en-US" sz="1359" b="1" dirty="0" smtClean="0">
                <a:solidFill>
                  <a:srgbClr val="000000"/>
                </a:solidFill>
                <a:latin typeface="Tahoma" pitchFamily="34" charset="0"/>
              </a:rPr>
              <a:t>油断</a:t>
            </a:r>
            <a:r>
              <a:rPr lang="en-US" altLang="ja-JP" sz="1359" b="1" dirty="0" smtClean="0">
                <a:solidFill>
                  <a:srgbClr val="000000"/>
                </a:solidFill>
                <a:latin typeface="Tahoma" pitchFamily="34" charset="0"/>
              </a:rPr>
              <a:t>,</a:t>
            </a:r>
            <a:r>
              <a:rPr lang="ja-JP" altLang="en-US" sz="1359" b="1" dirty="0" smtClean="0">
                <a:solidFill>
                  <a:srgbClr val="000000"/>
                </a:solidFill>
                <a:latin typeface="Tahoma" pitchFamily="34" charset="0"/>
              </a:rPr>
              <a:t>確認</a:t>
            </a:r>
            <a:r>
              <a:rPr lang="ja-JP" altLang="en-US" sz="1359" b="1" dirty="0">
                <a:solidFill>
                  <a:srgbClr val="000000"/>
                </a:solidFill>
                <a:latin typeface="Tahoma" pitchFamily="34" charset="0"/>
              </a:rPr>
              <a:t>疎漏</a:t>
            </a:r>
            <a:r>
              <a:rPr lang="ja-JP" altLang="en-US" sz="1359" b="1" dirty="0">
                <a:solidFill>
                  <a:srgbClr val="000000"/>
                </a:solidFill>
                <a:effectLst>
                  <a:outerShdw blurRad="38100" dist="38100" dir="2700000" algn="tl">
                    <a:srgbClr val="FFFFFF"/>
                  </a:outerShdw>
                </a:effectLst>
                <a:latin typeface="Tahoma" pitchFamily="34" charset="0"/>
              </a:rPr>
              <a:t>Ｃａｒｅｌｅｓｓ</a:t>
            </a:r>
            <a:endParaRPr lang="ja-JP" altLang="en-US" sz="1359" dirty="0">
              <a:solidFill>
                <a:srgbClr val="000000"/>
              </a:solidFill>
              <a:latin typeface="Tahoma" pitchFamily="34" charset="0"/>
            </a:endParaRPr>
          </a:p>
        </p:txBody>
      </p:sp>
      <p:cxnSp>
        <p:nvCxnSpPr>
          <p:cNvPr id="87083" name="AutoShape 43"/>
          <p:cNvCxnSpPr>
            <a:cxnSpLocks noChangeShapeType="1"/>
            <a:endCxn id="87070" idx="0"/>
          </p:cNvCxnSpPr>
          <p:nvPr/>
        </p:nvCxnSpPr>
        <p:spPr bwMode="auto">
          <a:xfrm>
            <a:off x="7005227" y="2412133"/>
            <a:ext cx="1440957" cy="649162"/>
          </a:xfrm>
          <a:prstGeom prst="straightConnector1">
            <a:avLst/>
          </a:prstGeom>
          <a:noFill/>
          <a:ln w="34925">
            <a:solidFill>
              <a:schemeClr val="tx1"/>
            </a:solidFill>
            <a:round/>
            <a:headEnd/>
            <a:tailEnd type="triangle" w="med" len="med"/>
          </a:ln>
          <a:extLst>
            <a:ext uri="{909E8E84-426E-40DD-AFC4-6F175D3DCCD1}">
              <a14:hiddenFill xmlns:a14="http://schemas.microsoft.com/office/drawing/2010/main">
                <a:noFill/>
              </a14:hiddenFill>
            </a:ext>
          </a:extLst>
        </p:spPr>
      </p:cxnSp>
      <p:cxnSp>
        <p:nvCxnSpPr>
          <p:cNvPr id="87084" name="AutoShape 44"/>
          <p:cNvCxnSpPr>
            <a:cxnSpLocks noChangeShapeType="1"/>
            <a:stCxn id="64523" idx="2"/>
            <a:endCxn id="64552" idx="0"/>
          </p:cNvCxnSpPr>
          <p:nvPr/>
        </p:nvCxnSpPr>
        <p:spPr bwMode="auto">
          <a:xfrm>
            <a:off x="1392503" y="4549274"/>
            <a:ext cx="0" cy="140318"/>
          </a:xfrm>
          <a:prstGeom prst="straightConnector1">
            <a:avLst/>
          </a:prstGeom>
          <a:noFill/>
          <a:ln w="28575">
            <a:solidFill>
              <a:schemeClr val="tx1"/>
            </a:solidFill>
            <a:round/>
            <a:headEnd/>
            <a:tailEnd type="triangle" w="med" len="med"/>
          </a:ln>
          <a:extLst>
            <a:ext uri="{909E8E84-426E-40DD-AFC4-6F175D3DCCD1}">
              <a14:hiddenFill xmlns:a14="http://schemas.microsoft.com/office/drawing/2010/main">
                <a:noFill/>
              </a14:hiddenFill>
            </a:ext>
          </a:extLst>
        </p:spPr>
      </p:cxnSp>
      <p:cxnSp>
        <p:nvCxnSpPr>
          <p:cNvPr id="87085" name="AutoShape 45"/>
          <p:cNvCxnSpPr>
            <a:cxnSpLocks noChangeShapeType="1"/>
            <a:stCxn id="64552" idx="2"/>
            <a:endCxn id="64519" idx="0"/>
          </p:cNvCxnSpPr>
          <p:nvPr/>
        </p:nvCxnSpPr>
        <p:spPr bwMode="auto">
          <a:xfrm>
            <a:off x="1392512" y="5039622"/>
            <a:ext cx="55289" cy="705858"/>
          </a:xfrm>
          <a:prstGeom prst="straightConnector1">
            <a:avLst/>
          </a:prstGeom>
          <a:noFill/>
          <a:ln w="28575">
            <a:solidFill>
              <a:schemeClr val="tx1"/>
            </a:solidFill>
            <a:round/>
            <a:headEnd/>
            <a:tailEnd type="triangle" w="med" len="med"/>
          </a:ln>
          <a:extLst>
            <a:ext uri="{909E8E84-426E-40DD-AFC4-6F175D3DCCD1}">
              <a14:hiddenFill xmlns:a14="http://schemas.microsoft.com/office/drawing/2010/main">
                <a:noFill/>
              </a14:hiddenFill>
            </a:ext>
          </a:extLst>
        </p:spPr>
      </p:cxnSp>
      <p:cxnSp>
        <p:nvCxnSpPr>
          <p:cNvPr id="87086" name="AutoShape 46"/>
          <p:cNvCxnSpPr>
            <a:cxnSpLocks noChangeShapeType="1"/>
            <a:endCxn id="87074" idx="0"/>
          </p:cNvCxnSpPr>
          <p:nvPr/>
        </p:nvCxnSpPr>
        <p:spPr bwMode="auto">
          <a:xfrm>
            <a:off x="6149443" y="4925305"/>
            <a:ext cx="174238" cy="703461"/>
          </a:xfrm>
          <a:prstGeom prst="straightConnector1">
            <a:avLst/>
          </a:prstGeom>
          <a:noFill/>
          <a:ln w="28575">
            <a:solidFill>
              <a:schemeClr val="tx1"/>
            </a:solidFill>
            <a:round/>
            <a:headEnd/>
            <a:tailEnd type="triangle" w="med" len="med"/>
          </a:ln>
          <a:extLst>
            <a:ext uri="{909E8E84-426E-40DD-AFC4-6F175D3DCCD1}">
              <a14:hiddenFill xmlns:a14="http://schemas.microsoft.com/office/drawing/2010/main">
                <a:noFill/>
              </a14:hiddenFill>
            </a:ext>
          </a:extLst>
        </p:spPr>
      </p:cxnSp>
      <p:cxnSp>
        <p:nvCxnSpPr>
          <p:cNvPr id="87087" name="AutoShape 47"/>
          <p:cNvCxnSpPr>
            <a:cxnSpLocks noChangeShapeType="1"/>
            <a:stCxn id="87079" idx="2"/>
            <a:endCxn id="1194025" idx="0"/>
          </p:cNvCxnSpPr>
          <p:nvPr/>
        </p:nvCxnSpPr>
        <p:spPr bwMode="auto">
          <a:xfrm rot="5400000">
            <a:off x="6053834" y="4638707"/>
            <a:ext cx="215873" cy="24671"/>
          </a:xfrm>
          <a:prstGeom prst="straightConnector1">
            <a:avLst/>
          </a:prstGeom>
          <a:noFill/>
          <a:ln w="28575">
            <a:solidFill>
              <a:schemeClr val="tx1"/>
            </a:solidFill>
            <a:round/>
            <a:headEnd/>
            <a:tailEnd type="triangle" w="med" len="med"/>
          </a:ln>
          <a:extLst>
            <a:ext uri="{909E8E84-426E-40DD-AFC4-6F175D3DCCD1}">
              <a14:hiddenFill xmlns:a14="http://schemas.microsoft.com/office/drawing/2010/main">
                <a:noFill/>
              </a14:hiddenFill>
            </a:ext>
          </a:extLst>
        </p:spPr>
      </p:cxnSp>
      <p:cxnSp>
        <p:nvCxnSpPr>
          <p:cNvPr id="87088" name="AutoShape 48"/>
          <p:cNvCxnSpPr>
            <a:cxnSpLocks noChangeShapeType="1"/>
          </p:cNvCxnSpPr>
          <p:nvPr/>
        </p:nvCxnSpPr>
        <p:spPr bwMode="auto">
          <a:xfrm flipH="1">
            <a:off x="6149434" y="3779848"/>
            <a:ext cx="140318" cy="348481"/>
          </a:xfrm>
          <a:prstGeom prst="straightConnector1">
            <a:avLst/>
          </a:prstGeom>
          <a:noFill/>
          <a:ln w="28575">
            <a:solidFill>
              <a:schemeClr val="tx1"/>
            </a:solidFill>
            <a:round/>
            <a:headEnd/>
            <a:tailEnd type="triangle" w="med" len="med"/>
          </a:ln>
          <a:extLst>
            <a:ext uri="{909E8E84-426E-40DD-AFC4-6F175D3DCCD1}">
              <a14:hiddenFill xmlns:a14="http://schemas.microsoft.com/office/drawing/2010/main">
                <a:noFill/>
              </a14:hiddenFill>
            </a:ext>
          </a:extLst>
        </p:spPr>
      </p:cxnSp>
      <p:cxnSp>
        <p:nvCxnSpPr>
          <p:cNvPr id="87089" name="AutoShape 49"/>
          <p:cNvCxnSpPr>
            <a:cxnSpLocks noChangeShapeType="1"/>
            <a:stCxn id="87071" idx="2"/>
            <a:endCxn id="87079" idx="0"/>
          </p:cNvCxnSpPr>
          <p:nvPr/>
        </p:nvCxnSpPr>
        <p:spPr bwMode="auto">
          <a:xfrm rot="16200000" flipH="1">
            <a:off x="5322177" y="3277933"/>
            <a:ext cx="419411" cy="1284449"/>
          </a:xfrm>
          <a:prstGeom prst="straightConnector1">
            <a:avLst/>
          </a:prstGeom>
          <a:noFill/>
          <a:ln w="28575">
            <a:solidFill>
              <a:schemeClr val="tx1"/>
            </a:solidFill>
            <a:round/>
            <a:headEnd/>
            <a:tailEnd type="triangle" w="med" len="med"/>
          </a:ln>
          <a:extLst>
            <a:ext uri="{909E8E84-426E-40DD-AFC4-6F175D3DCCD1}">
              <a14:hiddenFill xmlns:a14="http://schemas.microsoft.com/office/drawing/2010/main">
                <a:noFill/>
              </a14:hiddenFill>
            </a:ext>
          </a:extLst>
        </p:spPr>
      </p:cxnSp>
      <p:sp>
        <p:nvSpPr>
          <p:cNvPr id="62514" name="AutoShape 10"/>
          <p:cNvSpPr>
            <a:spLocks noChangeArrowheads="1"/>
          </p:cNvSpPr>
          <p:nvPr/>
        </p:nvSpPr>
        <p:spPr bwMode="auto">
          <a:xfrm>
            <a:off x="7617376" y="3079799"/>
            <a:ext cx="350023" cy="2989850"/>
          </a:xfrm>
          <a:prstGeom prst="roundRect">
            <a:avLst>
              <a:gd name="adj" fmla="val 16667"/>
            </a:avLst>
          </a:prstGeom>
          <a:solidFill>
            <a:srgbClr val="FFFF00"/>
          </a:solidFill>
          <a:ln w="28575">
            <a:solidFill>
              <a:srgbClr val="000000"/>
            </a:solidFill>
            <a:round/>
            <a:headEnd/>
            <a:tailEnd/>
          </a:ln>
        </p:spPr>
        <p:txBody>
          <a:bodyPr vert="eaVert" wrap="none" anchor="ctr"/>
          <a:lstStyle/>
          <a:p>
            <a:pPr algn="ctr">
              <a:defRPr/>
            </a:pPr>
            <a:r>
              <a:rPr lang="ja-JP" altLang="en-US" sz="1832" b="1" dirty="0" smtClean="0">
                <a:solidFill>
                  <a:srgbClr val="006666">
                    <a:lumMod val="50000"/>
                  </a:srgbClr>
                </a:solidFill>
                <a:latin typeface="ＭＳ Ｐゴシック"/>
              </a:rPr>
              <a:t>リスクテイキング</a:t>
            </a:r>
            <a:endParaRPr lang="ja-JP" altLang="en-US" sz="1832" b="1" dirty="0">
              <a:solidFill>
                <a:srgbClr val="006666">
                  <a:lumMod val="50000"/>
                </a:srgbClr>
              </a:solidFill>
              <a:latin typeface="ＭＳ Ｐゴシック"/>
            </a:endParaRPr>
          </a:p>
        </p:txBody>
      </p:sp>
      <p:cxnSp>
        <p:nvCxnSpPr>
          <p:cNvPr id="87091" name="AutoShape 42"/>
          <p:cNvCxnSpPr>
            <a:cxnSpLocks noChangeShapeType="1"/>
          </p:cNvCxnSpPr>
          <p:nvPr/>
        </p:nvCxnSpPr>
        <p:spPr bwMode="auto">
          <a:xfrm>
            <a:off x="7128573" y="2450673"/>
            <a:ext cx="733970" cy="629118"/>
          </a:xfrm>
          <a:prstGeom prst="straightConnector1">
            <a:avLst/>
          </a:prstGeom>
          <a:noFill/>
          <a:ln w="34925">
            <a:solidFill>
              <a:schemeClr val="tx1"/>
            </a:solidFill>
            <a:round/>
            <a:headEnd/>
            <a:tailEnd type="triangle" w="med" len="med"/>
          </a:ln>
          <a:extLst>
            <a:ext uri="{909E8E84-426E-40DD-AFC4-6F175D3DCCD1}">
              <a14:hiddenFill xmlns:a14="http://schemas.microsoft.com/office/drawing/2010/main">
                <a:noFill/>
              </a14:hiddenFill>
            </a:ext>
          </a:extLst>
        </p:spPr>
      </p:cxnSp>
      <p:sp>
        <p:nvSpPr>
          <p:cNvPr id="64564" name="AutoShape 7"/>
          <p:cNvSpPr>
            <a:spLocks noChangeArrowheads="1"/>
          </p:cNvSpPr>
          <p:nvPr/>
        </p:nvSpPr>
        <p:spPr bwMode="auto">
          <a:xfrm>
            <a:off x="391317" y="5249320"/>
            <a:ext cx="2167988" cy="277552"/>
          </a:xfrm>
          <a:prstGeom prst="roundRect">
            <a:avLst>
              <a:gd name="adj" fmla="val 16667"/>
            </a:avLst>
          </a:prstGeom>
          <a:solidFill>
            <a:schemeClr val="accent1">
              <a:lumMod val="75000"/>
            </a:schemeClr>
          </a:solidFill>
          <a:ln w="28575">
            <a:solidFill>
              <a:schemeClr val="tx1"/>
            </a:solidFill>
            <a:round/>
            <a:headEnd/>
            <a:tailEnd/>
          </a:ln>
        </p:spPr>
        <p:txBody>
          <a:bodyPr wrap="none" anchor="ctr"/>
          <a:lstStyle/>
          <a:p>
            <a:pPr algn="ctr">
              <a:defRPr/>
            </a:pPr>
            <a:r>
              <a:rPr lang="ja-JP" altLang="en-US" sz="1359" b="1" dirty="0">
                <a:solidFill>
                  <a:srgbClr val="FFFFFF"/>
                </a:solidFill>
                <a:latin typeface="ＭＳ Ｐゴシック" pitchFamily="50" charset="-128"/>
              </a:rPr>
              <a:t>認知・確認のミス・</a:t>
            </a:r>
            <a:r>
              <a:rPr lang="ja-JP" altLang="en-US" sz="1359" b="1" dirty="0">
                <a:solidFill>
                  <a:srgbClr val="FFFFFF"/>
                </a:solidFill>
              </a:rPr>
              <a:t>うっかりミス</a:t>
            </a:r>
            <a:endParaRPr lang="ja-JP" altLang="en-US" sz="1359" dirty="0">
              <a:solidFill>
                <a:srgbClr val="000000"/>
              </a:solidFill>
              <a:latin typeface="Tahoma" pitchFamily="34" charset="0"/>
            </a:endParaRPr>
          </a:p>
        </p:txBody>
      </p:sp>
      <p:sp>
        <p:nvSpPr>
          <p:cNvPr id="87093" name="AutoShape 34"/>
          <p:cNvSpPr>
            <a:spLocks noChangeArrowheads="1"/>
          </p:cNvSpPr>
          <p:nvPr/>
        </p:nvSpPr>
        <p:spPr bwMode="auto">
          <a:xfrm>
            <a:off x="5429931" y="5184204"/>
            <a:ext cx="1819506" cy="280635"/>
          </a:xfrm>
          <a:prstGeom prst="roundRect">
            <a:avLst>
              <a:gd name="adj" fmla="val 16667"/>
            </a:avLst>
          </a:prstGeom>
          <a:solidFill>
            <a:srgbClr val="FFFF99"/>
          </a:solidFill>
          <a:ln w="28575">
            <a:solidFill>
              <a:srgbClr val="000000"/>
            </a:solidFill>
            <a:round/>
            <a:headEnd/>
            <a:tailEnd/>
          </a:ln>
        </p:spPr>
        <p:txBody>
          <a:bodyPr wrap="none" anchor="ctr"/>
          <a:lstStyle/>
          <a:p>
            <a:pPr algn="ctr"/>
            <a:r>
              <a:rPr lang="ja-JP" altLang="en-US" sz="1166" b="1">
                <a:solidFill>
                  <a:srgbClr val="000000"/>
                </a:solidFill>
                <a:latin typeface="Tahoma" pitchFamily="34" charset="0"/>
              </a:rPr>
              <a:t>スキル・知識・ルールレベル</a:t>
            </a:r>
          </a:p>
        </p:txBody>
      </p:sp>
      <p:sp>
        <p:nvSpPr>
          <p:cNvPr id="87094" name="AutoShape 25"/>
          <p:cNvSpPr>
            <a:spLocks noChangeArrowheads="1"/>
          </p:cNvSpPr>
          <p:nvPr/>
        </p:nvSpPr>
        <p:spPr bwMode="auto">
          <a:xfrm>
            <a:off x="2846757" y="5054458"/>
            <a:ext cx="2308305" cy="279094"/>
          </a:xfrm>
          <a:prstGeom prst="roundRect">
            <a:avLst>
              <a:gd name="adj" fmla="val 16667"/>
            </a:avLst>
          </a:prstGeom>
          <a:solidFill>
            <a:srgbClr val="FF99CC"/>
          </a:solidFill>
          <a:ln w="38100">
            <a:solidFill>
              <a:schemeClr val="tx1"/>
            </a:solidFill>
            <a:round/>
            <a:headEnd/>
            <a:tailEnd/>
          </a:ln>
        </p:spPr>
        <p:txBody>
          <a:bodyPr wrap="none" anchor="ctr"/>
          <a:lstStyle/>
          <a:p>
            <a:pPr algn="ctr"/>
            <a:r>
              <a:rPr lang="ja-JP" altLang="en-US" sz="1700" b="1" dirty="0">
                <a:solidFill>
                  <a:srgbClr val="000000"/>
                </a:solidFill>
                <a:latin typeface="Tahoma" pitchFamily="34" charset="0"/>
              </a:rPr>
              <a:t>操作・動作のミス・混入</a:t>
            </a:r>
          </a:p>
        </p:txBody>
      </p:sp>
      <p:sp>
        <p:nvSpPr>
          <p:cNvPr id="50" name="Rectangle 2"/>
          <p:cNvSpPr txBox="1">
            <a:spLocks noGrp="1" noRot="1" noChangeArrowheads="1"/>
          </p:cNvSpPr>
          <p:nvPr>
            <p:ph type="title"/>
          </p:nvPr>
        </p:nvSpPr>
        <p:spPr>
          <a:xfrm>
            <a:off x="720000" y="720000"/>
            <a:ext cx="7920000" cy="720000"/>
          </a:xfrm>
          <a:prstGeom prst="rect">
            <a:avLst/>
          </a:prstGeom>
          <a:solidFill>
            <a:srgbClr val="FFFFCC"/>
          </a:solidFill>
          <a:ln w="38100">
            <a:solidFill>
              <a:schemeClr val="tx1"/>
            </a:solidFill>
          </a:ln>
        </p:spPr>
        <p:txBody>
          <a:bodyPr vert="horz" lIns="88817" tIns="44408" rIns="88817" bIns="44408" rtlCol="0" anchor="ctr">
            <a:normAutofit/>
          </a:bodyPr>
          <a:lstStyle>
            <a:lvl1pPr algn="ctr" defTabSz="914400" rtl="0" eaLnBrk="1" latinLnBrk="0" hangingPunct="1">
              <a:spcBef>
                <a:spcPct val="0"/>
              </a:spcBef>
              <a:buNone/>
              <a:defRPr kumimoji="1" sz="4400" kern="1200">
                <a:solidFill>
                  <a:srgbClr val="FFFFFF"/>
                </a:solidFill>
                <a:latin typeface="+mj-lt"/>
                <a:ea typeface="+mj-ea"/>
                <a:cs typeface="+mj-cs"/>
              </a:defRPr>
            </a:lvl1pPr>
            <a:lvl2pPr eaLnBrk="1" hangingPunct="1">
              <a:defRPr kumimoji="1">
                <a:solidFill>
                  <a:schemeClr val="tx2"/>
                </a:solidFill>
              </a:defRPr>
            </a:lvl2pPr>
            <a:lvl3pPr eaLnBrk="1" hangingPunct="1">
              <a:defRPr kumimoji="1">
                <a:solidFill>
                  <a:schemeClr val="tx2"/>
                </a:solidFill>
              </a:defRPr>
            </a:lvl3pPr>
            <a:lvl4pPr eaLnBrk="1" hangingPunct="1">
              <a:defRPr kumimoji="1">
                <a:solidFill>
                  <a:schemeClr val="tx2"/>
                </a:solidFill>
              </a:defRPr>
            </a:lvl4pPr>
            <a:lvl5pPr eaLnBrk="1" hangingPunct="1">
              <a:defRPr kumimoji="1">
                <a:solidFill>
                  <a:schemeClr val="tx2"/>
                </a:solidFill>
              </a:defRPr>
            </a:lvl5pPr>
            <a:lvl6pPr eaLnBrk="1" hangingPunct="1">
              <a:defRPr kumimoji="1">
                <a:solidFill>
                  <a:schemeClr val="tx2"/>
                </a:solidFill>
              </a:defRPr>
            </a:lvl6pPr>
            <a:lvl7pPr eaLnBrk="1" hangingPunct="1">
              <a:defRPr kumimoji="1">
                <a:solidFill>
                  <a:schemeClr val="tx2"/>
                </a:solidFill>
              </a:defRPr>
            </a:lvl7pPr>
            <a:lvl8pPr eaLnBrk="1" hangingPunct="1">
              <a:defRPr kumimoji="1">
                <a:solidFill>
                  <a:schemeClr val="tx2"/>
                </a:solidFill>
              </a:defRPr>
            </a:lvl8pPr>
            <a:lvl9pPr eaLnBrk="1" hangingPunct="1">
              <a:defRPr kumimoji="1">
                <a:solidFill>
                  <a:schemeClr val="tx2"/>
                </a:solidFill>
              </a:defRPr>
            </a:lvl9pPr>
          </a:lstStyle>
          <a:p>
            <a:r>
              <a:rPr lang="ja-JP" altLang="en-US" sz="3108" b="1" dirty="0">
                <a:solidFill>
                  <a:prstClr val="black"/>
                </a:solidFill>
                <a:latin typeface="+mn-ea"/>
                <a:ea typeface="+mn-ea"/>
              </a:rPr>
              <a:t>ヒューマンエラーの種類</a:t>
            </a:r>
          </a:p>
        </p:txBody>
      </p:sp>
      <p:pic>
        <p:nvPicPr>
          <p:cNvPr id="49" name="図 4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474511" y="6125886"/>
            <a:ext cx="1219548" cy="1042924"/>
          </a:xfrm>
          <a:prstGeom prst="rect">
            <a:avLst/>
          </a:prstGeom>
        </p:spPr>
      </p:pic>
      <p:sp>
        <p:nvSpPr>
          <p:cNvPr id="51" name="雲形吹き出し 50"/>
          <p:cNvSpPr/>
          <p:nvPr/>
        </p:nvSpPr>
        <p:spPr>
          <a:xfrm>
            <a:off x="720000" y="6235566"/>
            <a:ext cx="6647542" cy="1107343"/>
          </a:xfrm>
          <a:prstGeom prst="cloudCallout">
            <a:avLst>
              <a:gd name="adj1" fmla="val 50463"/>
              <a:gd name="adj2" fmla="val 20423"/>
            </a:avLst>
          </a:prstGeom>
        </p:spPr>
        <p:style>
          <a:lnRef idx="1">
            <a:schemeClr val="accent3"/>
          </a:lnRef>
          <a:fillRef idx="2">
            <a:schemeClr val="accent3"/>
          </a:fillRef>
          <a:effectRef idx="1">
            <a:schemeClr val="accent3"/>
          </a:effectRef>
          <a:fontRef idx="minor">
            <a:schemeClr val="dk1"/>
          </a:fontRef>
        </p:style>
        <p:txBody>
          <a:bodyPr rtlCol="0" anchor="ctr"/>
          <a:lstStyle/>
          <a:p>
            <a:pPr algn="ctr"/>
            <a:endParaRPr lang="ja-JP" altLang="en-US" sz="2800" b="1" dirty="0"/>
          </a:p>
        </p:txBody>
      </p:sp>
      <p:sp>
        <p:nvSpPr>
          <p:cNvPr id="87059" name="Text Box 19"/>
          <p:cNvSpPr txBox="1">
            <a:spLocks noChangeArrowheads="1"/>
          </p:cNvSpPr>
          <p:nvPr/>
        </p:nvSpPr>
        <p:spPr bwMode="auto">
          <a:xfrm>
            <a:off x="586071" y="6481070"/>
            <a:ext cx="6991705" cy="661720"/>
          </a:xfrm>
          <a:prstGeom prst="rect">
            <a:avLst/>
          </a:prstGeom>
          <a:noFill/>
          <a:ln w="28575">
            <a:noFill/>
            <a:miter lim="800000"/>
            <a:headEnd/>
            <a:tailEnd/>
          </a:ln>
        </p:spPr>
        <p:txBody>
          <a:bodyPr wrap="square">
            <a:spAutoFit/>
          </a:bodyPr>
          <a:lstStyle>
            <a:lvl1pPr eaLnBrk="0" hangingPunct="0">
              <a:defRPr kumimoji="1">
                <a:solidFill>
                  <a:schemeClr val="tx1"/>
                </a:solidFill>
                <a:latin typeface="Garamond" pitchFamily="18" charset="0"/>
                <a:ea typeface="ＭＳ Ｐゴシック" pitchFamily="50" charset="-128"/>
              </a:defRPr>
            </a:lvl1pPr>
            <a:lvl2pPr marL="742950" indent="-285750" eaLnBrk="0" hangingPunct="0">
              <a:defRPr kumimoji="1">
                <a:solidFill>
                  <a:schemeClr val="tx1"/>
                </a:solidFill>
                <a:latin typeface="Garamond" pitchFamily="18" charset="0"/>
                <a:ea typeface="ＭＳ Ｐゴシック" pitchFamily="50" charset="-128"/>
              </a:defRPr>
            </a:lvl2pPr>
            <a:lvl3pPr marL="1143000" indent="-228600" eaLnBrk="0" hangingPunct="0">
              <a:defRPr kumimoji="1">
                <a:solidFill>
                  <a:schemeClr val="tx1"/>
                </a:solidFill>
                <a:latin typeface="Garamond" pitchFamily="18" charset="0"/>
                <a:ea typeface="ＭＳ Ｐゴシック" pitchFamily="50" charset="-128"/>
              </a:defRPr>
            </a:lvl3pPr>
            <a:lvl4pPr marL="1600200" indent="-228600" eaLnBrk="0" hangingPunct="0">
              <a:defRPr kumimoji="1">
                <a:solidFill>
                  <a:schemeClr val="tx1"/>
                </a:solidFill>
                <a:latin typeface="Garamond" pitchFamily="18" charset="0"/>
                <a:ea typeface="ＭＳ Ｐゴシック" pitchFamily="50" charset="-128"/>
              </a:defRPr>
            </a:lvl4pPr>
            <a:lvl5pPr marL="2057400" indent="-228600" eaLnBrk="0" hangingPunct="0">
              <a:defRPr kumimoji="1">
                <a:solidFill>
                  <a:schemeClr val="tx1"/>
                </a:solidFill>
                <a:latin typeface="Garamond" pitchFamily="18"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Garamond" pitchFamily="18"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Garamond" pitchFamily="18"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Garamond" pitchFamily="18"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Garamond" pitchFamily="18" charset="0"/>
                <a:ea typeface="ＭＳ Ｐゴシック" pitchFamily="50" charset="-128"/>
              </a:defRPr>
            </a:lvl9pPr>
          </a:lstStyle>
          <a:p>
            <a:pPr algn="ctr" eaLnBrk="1" hangingPunct="1">
              <a:lnSpc>
                <a:spcPts val="1500"/>
              </a:lnSpc>
              <a:spcBef>
                <a:spcPct val="50000"/>
              </a:spcBef>
            </a:pPr>
            <a:r>
              <a:rPr lang="ja-JP" altLang="en-US" sz="2400" b="1" dirty="0">
                <a:solidFill>
                  <a:srgbClr val="000000"/>
                </a:solidFill>
                <a:latin typeface="HGP明朝E" panose="02020900000000000000" pitchFamily="18" charset="-128"/>
                <a:ea typeface="HGP明朝E" panose="02020900000000000000" pitchFamily="18" charset="-128"/>
              </a:rPr>
              <a:t>いろいろな種類が</a:t>
            </a:r>
            <a:r>
              <a:rPr lang="ja-JP" altLang="en-US" sz="2400" b="1" dirty="0" smtClean="0">
                <a:solidFill>
                  <a:srgbClr val="000000"/>
                </a:solidFill>
                <a:latin typeface="HGP明朝E" panose="02020900000000000000" pitchFamily="18" charset="-128"/>
                <a:ea typeface="HGP明朝E" panose="02020900000000000000" pitchFamily="18" charset="-128"/>
              </a:rPr>
              <a:t>あるけど，</a:t>
            </a:r>
            <a:endParaRPr lang="en-US" altLang="ja-JP" sz="2400" b="1" dirty="0" smtClean="0">
              <a:solidFill>
                <a:srgbClr val="000000"/>
              </a:solidFill>
              <a:latin typeface="HGP明朝E" panose="02020900000000000000" pitchFamily="18" charset="-128"/>
              <a:ea typeface="HGP明朝E" panose="02020900000000000000" pitchFamily="18" charset="-128"/>
            </a:endParaRPr>
          </a:p>
          <a:p>
            <a:pPr algn="ctr" eaLnBrk="1" hangingPunct="1">
              <a:lnSpc>
                <a:spcPts val="1500"/>
              </a:lnSpc>
              <a:spcBef>
                <a:spcPct val="50000"/>
              </a:spcBef>
            </a:pPr>
            <a:r>
              <a:rPr lang="ja-JP" altLang="en-US" sz="2400" b="1" dirty="0" smtClean="0">
                <a:solidFill>
                  <a:srgbClr val="000000"/>
                </a:solidFill>
                <a:latin typeface="HGP明朝E" panose="02020900000000000000" pitchFamily="18" charset="-128"/>
                <a:ea typeface="HGP明朝E" panose="02020900000000000000" pitchFamily="18" charset="-128"/>
              </a:rPr>
              <a:t>対策</a:t>
            </a:r>
            <a:r>
              <a:rPr lang="ja-JP" altLang="en-US" sz="2400" b="1" dirty="0">
                <a:solidFill>
                  <a:srgbClr val="000000"/>
                </a:solidFill>
                <a:latin typeface="HGP明朝E" panose="02020900000000000000" pitchFamily="18" charset="-128"/>
                <a:ea typeface="HGP明朝E" panose="02020900000000000000" pitchFamily="18" charset="-128"/>
              </a:rPr>
              <a:t>は教育・訓練とリスクアセスメント</a:t>
            </a:r>
          </a:p>
        </p:txBody>
      </p:sp>
    </p:spTree>
    <p:extLst>
      <p:ext uri="{BB962C8B-B14F-4D97-AF65-F5344CB8AC3E}">
        <p14:creationId xmlns:p14="http://schemas.microsoft.com/office/powerpoint/2010/main" val="55880712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21" name="図 2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242281" y="5765931"/>
            <a:ext cx="1640463" cy="1402879"/>
          </a:xfrm>
          <a:prstGeom prst="rect">
            <a:avLst/>
          </a:prstGeom>
        </p:spPr>
      </p:pic>
      <p:sp>
        <p:nvSpPr>
          <p:cNvPr id="8" name="Rectangle 2"/>
          <p:cNvSpPr txBox="1">
            <a:spLocks noGrp="1" noRot="1" noChangeArrowheads="1"/>
          </p:cNvSpPr>
          <p:nvPr>
            <p:ph type="title"/>
          </p:nvPr>
        </p:nvSpPr>
        <p:spPr>
          <a:xfrm>
            <a:off x="720000" y="720000"/>
            <a:ext cx="7920000" cy="720000"/>
          </a:xfrm>
          <a:prstGeom prst="rect">
            <a:avLst/>
          </a:prstGeom>
          <a:solidFill>
            <a:srgbClr val="FFFFCC"/>
          </a:solidFill>
          <a:ln w="38100">
            <a:solidFill>
              <a:schemeClr val="tx1"/>
            </a:solidFill>
          </a:ln>
        </p:spPr>
        <p:txBody>
          <a:bodyPr vert="horz" lIns="88817" tIns="44408" rIns="88817" bIns="44408" rtlCol="0" anchor="ctr">
            <a:normAutofit/>
          </a:bodyPr>
          <a:lstStyle>
            <a:lvl1pPr algn="ctr" defTabSz="914400" rtl="0" eaLnBrk="1" latinLnBrk="0" hangingPunct="1">
              <a:spcBef>
                <a:spcPct val="0"/>
              </a:spcBef>
              <a:buNone/>
              <a:defRPr kumimoji="1" sz="4400" kern="1200">
                <a:solidFill>
                  <a:srgbClr val="FFFFFF"/>
                </a:solidFill>
                <a:latin typeface="+mj-lt"/>
                <a:ea typeface="+mj-ea"/>
                <a:cs typeface="+mj-cs"/>
              </a:defRPr>
            </a:lvl1pPr>
            <a:lvl2pPr eaLnBrk="1" hangingPunct="1">
              <a:defRPr kumimoji="1">
                <a:solidFill>
                  <a:schemeClr val="tx2"/>
                </a:solidFill>
              </a:defRPr>
            </a:lvl2pPr>
            <a:lvl3pPr eaLnBrk="1" hangingPunct="1">
              <a:defRPr kumimoji="1">
                <a:solidFill>
                  <a:schemeClr val="tx2"/>
                </a:solidFill>
              </a:defRPr>
            </a:lvl3pPr>
            <a:lvl4pPr eaLnBrk="1" hangingPunct="1">
              <a:defRPr kumimoji="1">
                <a:solidFill>
                  <a:schemeClr val="tx2"/>
                </a:solidFill>
              </a:defRPr>
            </a:lvl4pPr>
            <a:lvl5pPr eaLnBrk="1" hangingPunct="1">
              <a:defRPr kumimoji="1">
                <a:solidFill>
                  <a:schemeClr val="tx2"/>
                </a:solidFill>
              </a:defRPr>
            </a:lvl5pPr>
            <a:lvl6pPr eaLnBrk="1" hangingPunct="1">
              <a:defRPr kumimoji="1">
                <a:solidFill>
                  <a:schemeClr val="tx2"/>
                </a:solidFill>
              </a:defRPr>
            </a:lvl6pPr>
            <a:lvl7pPr eaLnBrk="1" hangingPunct="1">
              <a:defRPr kumimoji="1">
                <a:solidFill>
                  <a:schemeClr val="tx2"/>
                </a:solidFill>
              </a:defRPr>
            </a:lvl7pPr>
            <a:lvl8pPr eaLnBrk="1" hangingPunct="1">
              <a:defRPr kumimoji="1">
                <a:solidFill>
                  <a:schemeClr val="tx2"/>
                </a:solidFill>
              </a:defRPr>
            </a:lvl8pPr>
            <a:lvl9pPr eaLnBrk="1" hangingPunct="1">
              <a:defRPr kumimoji="1">
                <a:solidFill>
                  <a:schemeClr val="tx2"/>
                </a:solidFill>
              </a:defRPr>
            </a:lvl9pPr>
          </a:lstStyle>
          <a:p>
            <a:r>
              <a:rPr lang="ja-JP" altLang="en-US" sz="3200" b="1" dirty="0">
                <a:solidFill>
                  <a:prstClr val="black"/>
                </a:solidFill>
                <a:latin typeface="+mn-ea"/>
                <a:ea typeface="+mn-ea"/>
              </a:rPr>
              <a:t>ヒューマンエラー</a:t>
            </a:r>
            <a:r>
              <a:rPr lang="ja-JP" altLang="en-US" sz="3200" b="1" dirty="0" smtClean="0">
                <a:solidFill>
                  <a:prstClr val="black"/>
                </a:solidFill>
                <a:latin typeface="+mn-ea"/>
                <a:ea typeface="+mn-ea"/>
              </a:rPr>
              <a:t>の対策例</a:t>
            </a:r>
            <a:endParaRPr lang="ja-JP" altLang="en-US" sz="3200" b="1" dirty="0">
              <a:solidFill>
                <a:prstClr val="black"/>
              </a:solidFill>
              <a:latin typeface="+mn-ea"/>
              <a:ea typeface="+mn-ea"/>
            </a:endParaRPr>
          </a:p>
        </p:txBody>
      </p:sp>
      <p:sp>
        <p:nvSpPr>
          <p:cNvPr id="9" name="対角する 2 つの角を切り取った四角形 8"/>
          <p:cNvSpPr/>
          <p:nvPr/>
        </p:nvSpPr>
        <p:spPr>
          <a:xfrm>
            <a:off x="720000" y="2160000"/>
            <a:ext cx="2520000" cy="2880000"/>
          </a:xfrm>
          <a:prstGeom prst="snip2Diag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endParaRPr lang="ja-JP" altLang="en-US" sz="1832"/>
          </a:p>
        </p:txBody>
      </p:sp>
      <p:sp>
        <p:nvSpPr>
          <p:cNvPr id="117763" name="Rectangle 3"/>
          <p:cNvSpPr>
            <a:spLocks noGrp="1" noRot="1" noChangeArrowheads="1"/>
          </p:cNvSpPr>
          <p:nvPr>
            <p:ph type="body" idx="4294967295"/>
          </p:nvPr>
        </p:nvSpPr>
        <p:spPr>
          <a:xfrm>
            <a:off x="878732" y="2352701"/>
            <a:ext cx="2237362" cy="2390180"/>
          </a:xfrm>
        </p:spPr>
        <p:txBody>
          <a:bodyPr>
            <a:noAutofit/>
          </a:bodyPr>
          <a:lstStyle/>
          <a:p>
            <a:pPr marL="0" indent="0" algn="ctr">
              <a:lnSpc>
                <a:spcPts val="3000"/>
              </a:lnSpc>
              <a:buNone/>
            </a:pPr>
            <a:r>
              <a:rPr lang="ja-JP" altLang="en-US" sz="2800" b="1" dirty="0">
                <a:solidFill>
                  <a:schemeClr val="accent4">
                    <a:lumMod val="10000"/>
                  </a:schemeClr>
                </a:solidFill>
                <a:latin typeface="+mn-ea"/>
              </a:rPr>
              <a:t>入力</a:t>
            </a:r>
            <a:r>
              <a:rPr lang="ja-JP" altLang="en-US" sz="2800" b="1" dirty="0" smtClean="0">
                <a:solidFill>
                  <a:schemeClr val="accent4">
                    <a:lumMod val="10000"/>
                  </a:schemeClr>
                </a:solidFill>
                <a:latin typeface="+mn-ea"/>
              </a:rPr>
              <a:t>エラー</a:t>
            </a:r>
            <a:endParaRPr lang="en-US" altLang="ja-JP" sz="2800" b="1" dirty="0" smtClean="0">
              <a:solidFill>
                <a:schemeClr val="accent4">
                  <a:lumMod val="10000"/>
                </a:schemeClr>
              </a:solidFill>
              <a:latin typeface="+mn-ea"/>
            </a:endParaRPr>
          </a:p>
          <a:p>
            <a:pPr marL="0" indent="0" algn="ctr">
              <a:lnSpc>
                <a:spcPts val="3000"/>
              </a:lnSpc>
              <a:buNone/>
            </a:pPr>
            <a:endParaRPr lang="en-US" altLang="ja-JP" sz="2800" b="1" dirty="0" smtClean="0">
              <a:solidFill>
                <a:schemeClr val="accent4">
                  <a:lumMod val="10000"/>
                </a:schemeClr>
              </a:solidFill>
              <a:latin typeface="+mn-ea"/>
            </a:endParaRPr>
          </a:p>
          <a:p>
            <a:pPr marL="0" indent="0">
              <a:lnSpc>
                <a:spcPts val="3000"/>
              </a:lnSpc>
              <a:buNone/>
            </a:pPr>
            <a:r>
              <a:rPr lang="ja-JP" altLang="en-US" sz="2800" b="1" dirty="0" smtClean="0">
                <a:solidFill>
                  <a:schemeClr val="accent4">
                    <a:lumMod val="10000"/>
                  </a:schemeClr>
                </a:solidFill>
                <a:latin typeface="+mn-ea"/>
              </a:rPr>
              <a:t>教育方法</a:t>
            </a:r>
            <a:endParaRPr lang="ja-JP" altLang="en-US" sz="2800" b="1" dirty="0">
              <a:solidFill>
                <a:schemeClr val="accent4">
                  <a:lumMod val="10000"/>
                </a:schemeClr>
              </a:solidFill>
              <a:latin typeface="+mn-ea"/>
            </a:endParaRPr>
          </a:p>
          <a:p>
            <a:pPr>
              <a:lnSpc>
                <a:spcPts val="3000"/>
              </a:lnSpc>
              <a:buNone/>
            </a:pPr>
            <a:r>
              <a:rPr lang="ja-JP" altLang="en-US" sz="2800" b="1" dirty="0" smtClean="0">
                <a:solidFill>
                  <a:schemeClr val="accent4">
                    <a:lumMod val="10000"/>
                  </a:schemeClr>
                </a:solidFill>
                <a:latin typeface="+mn-ea"/>
              </a:rPr>
              <a:t>ＫＹＴ</a:t>
            </a:r>
            <a:endParaRPr lang="en-US" altLang="ja-JP" sz="2800" b="1" dirty="0" smtClean="0">
              <a:solidFill>
                <a:schemeClr val="accent4">
                  <a:lumMod val="10000"/>
                </a:schemeClr>
              </a:solidFill>
              <a:latin typeface="+mn-ea"/>
            </a:endParaRPr>
          </a:p>
          <a:p>
            <a:pPr>
              <a:lnSpc>
                <a:spcPts val="3000"/>
              </a:lnSpc>
              <a:buNone/>
            </a:pPr>
            <a:r>
              <a:rPr lang="ja-JP" altLang="en-US" sz="2800" b="1" dirty="0" smtClean="0">
                <a:solidFill>
                  <a:schemeClr val="accent4">
                    <a:lumMod val="10000"/>
                  </a:schemeClr>
                </a:solidFill>
                <a:latin typeface="+mn-ea"/>
              </a:rPr>
              <a:t>指差呼称など</a:t>
            </a:r>
            <a:endParaRPr lang="en-US" altLang="ja-JP" sz="2800" b="1" dirty="0" smtClean="0">
              <a:solidFill>
                <a:schemeClr val="accent4">
                  <a:lumMod val="10000"/>
                </a:schemeClr>
              </a:solidFill>
              <a:latin typeface="+mn-ea"/>
            </a:endParaRPr>
          </a:p>
        </p:txBody>
      </p:sp>
      <p:sp>
        <p:nvSpPr>
          <p:cNvPr id="7" name="下矢印 6"/>
          <p:cNvSpPr/>
          <p:nvPr/>
        </p:nvSpPr>
        <p:spPr>
          <a:xfrm>
            <a:off x="1643637" y="2873787"/>
            <a:ext cx="383253" cy="399666"/>
          </a:xfrm>
          <a:prstGeom prst="downArrow">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ja-JP" altLang="en-US" sz="1832"/>
          </a:p>
        </p:txBody>
      </p:sp>
      <p:sp>
        <p:nvSpPr>
          <p:cNvPr id="14" name="対角する 2 つの角を切り取った四角形 13"/>
          <p:cNvSpPr/>
          <p:nvPr/>
        </p:nvSpPr>
        <p:spPr>
          <a:xfrm>
            <a:off x="3537628" y="2160000"/>
            <a:ext cx="2520000" cy="2880000"/>
          </a:xfrm>
          <a:prstGeom prst="snip2Diag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endParaRPr lang="ja-JP" altLang="en-US" sz="1832"/>
          </a:p>
        </p:txBody>
      </p:sp>
      <p:sp>
        <p:nvSpPr>
          <p:cNvPr id="15" name="対角する 2 つの角を切り取った四角形 14"/>
          <p:cNvSpPr/>
          <p:nvPr/>
        </p:nvSpPr>
        <p:spPr>
          <a:xfrm>
            <a:off x="6261372" y="2160000"/>
            <a:ext cx="2520000" cy="2880000"/>
          </a:xfrm>
          <a:prstGeom prst="snip2Diag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endParaRPr lang="ja-JP" altLang="en-US" sz="1832"/>
          </a:p>
        </p:txBody>
      </p:sp>
      <p:sp>
        <p:nvSpPr>
          <p:cNvPr id="16" name="Rectangle 3"/>
          <p:cNvSpPr txBox="1">
            <a:spLocks noRot="1" noChangeArrowheads="1"/>
          </p:cNvSpPr>
          <p:nvPr/>
        </p:nvSpPr>
        <p:spPr>
          <a:xfrm>
            <a:off x="3673813" y="2377167"/>
            <a:ext cx="2237362" cy="2390180"/>
          </a:xfrm>
          <a:prstGeom prst="rect">
            <a:avLst/>
          </a:prstGeom>
        </p:spPr>
        <p:txBody>
          <a:bodyPr vert="horz" lIns="91440" tIns="45720" rIns="91440" bIns="45720" rtlCol="0">
            <a:noAutofit/>
          </a:bodyPr>
          <a:lstStyle>
            <a:lvl1pPr marL="266456" indent="-266456" algn="l" defTabSz="888186" rtl="0" eaLnBrk="1" latinLnBrk="0" hangingPunct="1">
              <a:spcBef>
                <a:spcPct val="20000"/>
              </a:spcBef>
              <a:buClr>
                <a:schemeClr val="accent1"/>
              </a:buClr>
              <a:buSzPct val="100000"/>
              <a:buFont typeface="Symbol" pitchFamily="18" charset="2"/>
              <a:buChar char=""/>
              <a:defRPr kumimoji="1" sz="2332" kern="1200">
                <a:solidFill>
                  <a:schemeClr val="tx2"/>
                </a:solidFill>
                <a:latin typeface="+mn-lt"/>
                <a:ea typeface="+mn-ea"/>
                <a:cs typeface="+mn-cs"/>
              </a:defRPr>
            </a:lvl1pPr>
            <a:lvl2pPr marL="559743" indent="-266456" algn="l" defTabSz="888186" rtl="0" eaLnBrk="1" latinLnBrk="0" hangingPunct="1">
              <a:spcBef>
                <a:spcPct val="20000"/>
              </a:spcBef>
              <a:buClr>
                <a:schemeClr val="accent1"/>
              </a:buClr>
              <a:buSzPct val="100000"/>
              <a:buFont typeface="Symbol" pitchFamily="18" charset="2"/>
              <a:buChar char=""/>
              <a:defRPr kumimoji="1" sz="2138" kern="1200">
                <a:solidFill>
                  <a:schemeClr val="tx2"/>
                </a:solidFill>
                <a:latin typeface="+mn-lt"/>
                <a:ea typeface="+mn-ea"/>
                <a:cs typeface="+mn-cs"/>
              </a:defRPr>
            </a:lvl2pPr>
            <a:lvl3pPr marL="831134" indent="-222046" algn="l" defTabSz="888186" rtl="0" eaLnBrk="1" latinLnBrk="0" hangingPunct="1">
              <a:spcBef>
                <a:spcPct val="20000"/>
              </a:spcBef>
              <a:buClr>
                <a:schemeClr val="accent1"/>
              </a:buClr>
              <a:buSzPct val="100000"/>
              <a:buFont typeface="Symbol" pitchFamily="18" charset="2"/>
              <a:buChar char=""/>
              <a:defRPr kumimoji="1" sz="1943" kern="1200">
                <a:solidFill>
                  <a:schemeClr val="tx2"/>
                </a:solidFill>
                <a:latin typeface="+mn-lt"/>
                <a:ea typeface="+mn-ea"/>
                <a:cs typeface="+mn-cs"/>
              </a:defRPr>
            </a:lvl3pPr>
            <a:lvl4pPr marL="1110232" indent="-222046" algn="l" defTabSz="888186" rtl="0" eaLnBrk="1" latinLnBrk="0" hangingPunct="1">
              <a:spcBef>
                <a:spcPct val="20000"/>
              </a:spcBef>
              <a:buClr>
                <a:schemeClr val="accent1"/>
              </a:buClr>
              <a:buSzPct val="100000"/>
              <a:buFont typeface="Symbol" pitchFamily="18" charset="2"/>
              <a:buChar char=""/>
              <a:defRPr kumimoji="1" sz="1748" kern="1200">
                <a:solidFill>
                  <a:schemeClr val="tx2"/>
                </a:solidFill>
                <a:latin typeface="+mn-lt"/>
                <a:ea typeface="+mn-ea"/>
                <a:cs typeface="+mn-cs"/>
              </a:defRPr>
            </a:lvl4pPr>
            <a:lvl5pPr marL="1421098" indent="-222046" algn="l" defTabSz="888186" rtl="0" eaLnBrk="1" latinLnBrk="0" hangingPunct="1">
              <a:spcBef>
                <a:spcPct val="20000"/>
              </a:spcBef>
              <a:buClr>
                <a:schemeClr val="accent1"/>
              </a:buClr>
              <a:buSzPct val="100000"/>
              <a:buFont typeface="Symbol" pitchFamily="18" charset="2"/>
              <a:buChar char=""/>
              <a:defRPr kumimoji="1" sz="1554" kern="1200">
                <a:solidFill>
                  <a:schemeClr val="tx2"/>
                </a:solidFill>
                <a:latin typeface="+mn-lt"/>
                <a:ea typeface="+mn-ea"/>
                <a:cs typeface="+mn-cs"/>
              </a:defRPr>
            </a:lvl5pPr>
            <a:lvl6pPr marL="1731963" indent="-222046" algn="l" defTabSz="888186" rtl="0" eaLnBrk="1" latinLnBrk="0" hangingPunct="1">
              <a:spcBef>
                <a:spcPts val="373"/>
              </a:spcBef>
              <a:buClr>
                <a:schemeClr val="accent1"/>
              </a:buClr>
              <a:buFont typeface="Symbol" pitchFamily="18" charset="2"/>
              <a:buChar char="*"/>
              <a:defRPr kumimoji="1" sz="1359" kern="1200">
                <a:solidFill>
                  <a:schemeClr val="tx2"/>
                </a:solidFill>
                <a:latin typeface="+mn-lt"/>
                <a:ea typeface="+mn-ea"/>
                <a:cs typeface="+mn-cs"/>
              </a:defRPr>
            </a:lvl6pPr>
            <a:lvl7pPr marL="2042828" indent="-222046" algn="l" defTabSz="888186" rtl="0" eaLnBrk="1" latinLnBrk="0" hangingPunct="1">
              <a:spcBef>
                <a:spcPts val="373"/>
              </a:spcBef>
              <a:buClr>
                <a:schemeClr val="accent1"/>
              </a:buClr>
              <a:buFont typeface="Symbol" pitchFamily="18" charset="2"/>
              <a:buChar char="*"/>
              <a:defRPr kumimoji="1" sz="1359" kern="1200">
                <a:solidFill>
                  <a:schemeClr val="tx2"/>
                </a:solidFill>
                <a:latin typeface="+mn-lt"/>
                <a:ea typeface="+mn-ea"/>
                <a:cs typeface="+mn-cs"/>
              </a:defRPr>
            </a:lvl7pPr>
            <a:lvl8pPr marL="2353693" indent="-222046" algn="l" defTabSz="888186" rtl="0" eaLnBrk="1" latinLnBrk="0" hangingPunct="1">
              <a:spcBef>
                <a:spcPts val="373"/>
              </a:spcBef>
              <a:buClr>
                <a:schemeClr val="accent1"/>
              </a:buClr>
              <a:buFont typeface="Symbol" pitchFamily="18" charset="2"/>
              <a:buChar char="*"/>
              <a:defRPr kumimoji="1" sz="1359" kern="1200">
                <a:solidFill>
                  <a:schemeClr val="tx2"/>
                </a:solidFill>
                <a:latin typeface="+mn-lt"/>
                <a:ea typeface="+mn-ea"/>
                <a:cs typeface="+mn-cs"/>
              </a:defRPr>
            </a:lvl8pPr>
            <a:lvl9pPr marL="2664559" indent="-222046" algn="l" defTabSz="888186" rtl="0" eaLnBrk="1" latinLnBrk="0" hangingPunct="1">
              <a:spcBef>
                <a:spcPts val="373"/>
              </a:spcBef>
              <a:buClr>
                <a:schemeClr val="accent1"/>
              </a:buClr>
              <a:buFont typeface="Symbol" pitchFamily="18" charset="2"/>
              <a:buChar char="*"/>
              <a:defRPr kumimoji="1" sz="1359" kern="1200">
                <a:solidFill>
                  <a:schemeClr val="tx2"/>
                </a:solidFill>
                <a:latin typeface="+mn-lt"/>
                <a:ea typeface="+mn-ea"/>
                <a:cs typeface="+mn-cs"/>
              </a:defRPr>
            </a:lvl9pPr>
          </a:lstStyle>
          <a:p>
            <a:pPr marL="0" indent="0" algn="ctr">
              <a:lnSpc>
                <a:spcPts val="3000"/>
              </a:lnSpc>
              <a:buNone/>
            </a:pPr>
            <a:r>
              <a:rPr lang="ja-JP" altLang="en-US" sz="2800" b="1" dirty="0">
                <a:solidFill>
                  <a:schemeClr val="accent4">
                    <a:lumMod val="10000"/>
                  </a:schemeClr>
                </a:solidFill>
                <a:latin typeface="+mn-ea"/>
              </a:rPr>
              <a:t>出力</a:t>
            </a:r>
            <a:r>
              <a:rPr lang="ja-JP" altLang="en-US" sz="2800" b="1" dirty="0" smtClean="0">
                <a:solidFill>
                  <a:schemeClr val="accent4">
                    <a:lumMod val="10000"/>
                  </a:schemeClr>
                </a:solidFill>
                <a:latin typeface="+mn-ea"/>
              </a:rPr>
              <a:t>エラー</a:t>
            </a:r>
            <a:endParaRPr lang="en-US" altLang="ja-JP" sz="2800" b="1" dirty="0" smtClean="0">
              <a:solidFill>
                <a:schemeClr val="accent4">
                  <a:lumMod val="10000"/>
                </a:schemeClr>
              </a:solidFill>
              <a:latin typeface="+mn-ea"/>
            </a:endParaRPr>
          </a:p>
          <a:p>
            <a:pPr marL="0" indent="0" algn="ctr">
              <a:lnSpc>
                <a:spcPts val="3000"/>
              </a:lnSpc>
              <a:buNone/>
            </a:pPr>
            <a:endParaRPr lang="en-US" altLang="ja-JP" sz="2800" b="1" dirty="0" smtClean="0">
              <a:solidFill>
                <a:schemeClr val="accent4">
                  <a:lumMod val="10000"/>
                </a:schemeClr>
              </a:solidFill>
              <a:latin typeface="+mn-ea"/>
            </a:endParaRPr>
          </a:p>
          <a:p>
            <a:pPr marL="0" indent="0">
              <a:lnSpc>
                <a:spcPts val="3000"/>
              </a:lnSpc>
              <a:buNone/>
            </a:pPr>
            <a:r>
              <a:rPr lang="ja-JP" altLang="en-US" sz="2800" b="1" dirty="0">
                <a:solidFill>
                  <a:schemeClr val="accent4">
                    <a:lumMod val="10000"/>
                  </a:schemeClr>
                </a:solidFill>
                <a:latin typeface="+mn-ea"/>
              </a:rPr>
              <a:t>基本的</a:t>
            </a:r>
            <a:r>
              <a:rPr lang="ja-JP" altLang="en-US" sz="2800" b="1" dirty="0" smtClean="0">
                <a:solidFill>
                  <a:schemeClr val="accent4">
                    <a:lumMod val="10000"/>
                  </a:schemeClr>
                </a:solidFill>
                <a:latin typeface="+mn-ea"/>
              </a:rPr>
              <a:t>教育</a:t>
            </a:r>
          </a:p>
          <a:p>
            <a:pPr>
              <a:lnSpc>
                <a:spcPts val="3000"/>
              </a:lnSpc>
              <a:buNone/>
            </a:pPr>
            <a:r>
              <a:rPr lang="ja-JP" altLang="en-US" sz="2800" b="1" dirty="0">
                <a:solidFill>
                  <a:schemeClr val="accent4">
                    <a:lumMod val="10000"/>
                  </a:schemeClr>
                </a:solidFill>
                <a:latin typeface="+mn-ea"/>
              </a:rPr>
              <a:t>訓練</a:t>
            </a:r>
            <a:r>
              <a:rPr lang="ja-JP" altLang="en-US" sz="2800" b="1" dirty="0" smtClean="0">
                <a:solidFill>
                  <a:schemeClr val="accent4">
                    <a:lumMod val="10000"/>
                  </a:schemeClr>
                </a:solidFill>
                <a:latin typeface="+mn-ea"/>
              </a:rPr>
              <a:t>強化</a:t>
            </a:r>
            <a:endParaRPr lang="en-US" altLang="ja-JP" sz="2800" b="1" dirty="0" smtClean="0">
              <a:solidFill>
                <a:schemeClr val="accent4">
                  <a:lumMod val="10000"/>
                </a:schemeClr>
              </a:solidFill>
              <a:latin typeface="+mn-ea"/>
            </a:endParaRPr>
          </a:p>
          <a:p>
            <a:pPr>
              <a:lnSpc>
                <a:spcPts val="3000"/>
              </a:lnSpc>
              <a:buNone/>
            </a:pPr>
            <a:r>
              <a:rPr lang="ja-JP" altLang="en-US" sz="2800" b="1" dirty="0" smtClean="0">
                <a:solidFill>
                  <a:schemeClr val="accent4">
                    <a:lumMod val="10000"/>
                  </a:schemeClr>
                </a:solidFill>
                <a:latin typeface="+mn-ea"/>
              </a:rPr>
              <a:t>知識習得など</a:t>
            </a:r>
            <a:endParaRPr lang="en-US" altLang="ja-JP" sz="2800" b="1" dirty="0" smtClean="0">
              <a:solidFill>
                <a:schemeClr val="accent4">
                  <a:lumMod val="10000"/>
                </a:schemeClr>
              </a:solidFill>
              <a:latin typeface="+mn-ea"/>
            </a:endParaRPr>
          </a:p>
        </p:txBody>
      </p:sp>
      <p:sp>
        <p:nvSpPr>
          <p:cNvPr id="17" name="下矢印 16"/>
          <p:cNvSpPr/>
          <p:nvPr/>
        </p:nvSpPr>
        <p:spPr>
          <a:xfrm>
            <a:off x="4496789" y="2895601"/>
            <a:ext cx="383253" cy="399666"/>
          </a:xfrm>
          <a:prstGeom prst="downArrow">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ja-JP" altLang="en-US" sz="1832"/>
          </a:p>
        </p:txBody>
      </p:sp>
      <p:sp>
        <p:nvSpPr>
          <p:cNvPr id="18" name="Rectangle 3"/>
          <p:cNvSpPr txBox="1">
            <a:spLocks noRot="1" noChangeArrowheads="1"/>
          </p:cNvSpPr>
          <p:nvPr/>
        </p:nvSpPr>
        <p:spPr>
          <a:xfrm>
            <a:off x="6452681" y="2474444"/>
            <a:ext cx="2237362" cy="2390180"/>
          </a:xfrm>
          <a:prstGeom prst="rect">
            <a:avLst/>
          </a:prstGeom>
        </p:spPr>
        <p:txBody>
          <a:bodyPr vert="horz" lIns="91440" tIns="45720" rIns="91440" bIns="45720" rtlCol="0">
            <a:noAutofit/>
          </a:bodyPr>
          <a:lstStyle>
            <a:lvl1pPr marL="266456" indent="-266456" algn="l" defTabSz="888186" rtl="0" eaLnBrk="1" latinLnBrk="0" hangingPunct="1">
              <a:spcBef>
                <a:spcPct val="20000"/>
              </a:spcBef>
              <a:buClr>
                <a:schemeClr val="accent1"/>
              </a:buClr>
              <a:buSzPct val="100000"/>
              <a:buFont typeface="Symbol" pitchFamily="18" charset="2"/>
              <a:buChar char=""/>
              <a:defRPr kumimoji="1" sz="2332" kern="1200">
                <a:solidFill>
                  <a:schemeClr val="tx2"/>
                </a:solidFill>
                <a:latin typeface="+mn-lt"/>
                <a:ea typeface="+mn-ea"/>
                <a:cs typeface="+mn-cs"/>
              </a:defRPr>
            </a:lvl1pPr>
            <a:lvl2pPr marL="559743" indent="-266456" algn="l" defTabSz="888186" rtl="0" eaLnBrk="1" latinLnBrk="0" hangingPunct="1">
              <a:spcBef>
                <a:spcPct val="20000"/>
              </a:spcBef>
              <a:buClr>
                <a:schemeClr val="accent1"/>
              </a:buClr>
              <a:buSzPct val="100000"/>
              <a:buFont typeface="Symbol" pitchFamily="18" charset="2"/>
              <a:buChar char=""/>
              <a:defRPr kumimoji="1" sz="2138" kern="1200">
                <a:solidFill>
                  <a:schemeClr val="tx2"/>
                </a:solidFill>
                <a:latin typeface="+mn-lt"/>
                <a:ea typeface="+mn-ea"/>
                <a:cs typeface="+mn-cs"/>
              </a:defRPr>
            </a:lvl2pPr>
            <a:lvl3pPr marL="831134" indent="-222046" algn="l" defTabSz="888186" rtl="0" eaLnBrk="1" latinLnBrk="0" hangingPunct="1">
              <a:spcBef>
                <a:spcPct val="20000"/>
              </a:spcBef>
              <a:buClr>
                <a:schemeClr val="accent1"/>
              </a:buClr>
              <a:buSzPct val="100000"/>
              <a:buFont typeface="Symbol" pitchFamily="18" charset="2"/>
              <a:buChar char=""/>
              <a:defRPr kumimoji="1" sz="1943" kern="1200">
                <a:solidFill>
                  <a:schemeClr val="tx2"/>
                </a:solidFill>
                <a:latin typeface="+mn-lt"/>
                <a:ea typeface="+mn-ea"/>
                <a:cs typeface="+mn-cs"/>
              </a:defRPr>
            </a:lvl3pPr>
            <a:lvl4pPr marL="1110232" indent="-222046" algn="l" defTabSz="888186" rtl="0" eaLnBrk="1" latinLnBrk="0" hangingPunct="1">
              <a:spcBef>
                <a:spcPct val="20000"/>
              </a:spcBef>
              <a:buClr>
                <a:schemeClr val="accent1"/>
              </a:buClr>
              <a:buSzPct val="100000"/>
              <a:buFont typeface="Symbol" pitchFamily="18" charset="2"/>
              <a:buChar char=""/>
              <a:defRPr kumimoji="1" sz="1748" kern="1200">
                <a:solidFill>
                  <a:schemeClr val="tx2"/>
                </a:solidFill>
                <a:latin typeface="+mn-lt"/>
                <a:ea typeface="+mn-ea"/>
                <a:cs typeface="+mn-cs"/>
              </a:defRPr>
            </a:lvl4pPr>
            <a:lvl5pPr marL="1421098" indent="-222046" algn="l" defTabSz="888186" rtl="0" eaLnBrk="1" latinLnBrk="0" hangingPunct="1">
              <a:spcBef>
                <a:spcPct val="20000"/>
              </a:spcBef>
              <a:buClr>
                <a:schemeClr val="accent1"/>
              </a:buClr>
              <a:buSzPct val="100000"/>
              <a:buFont typeface="Symbol" pitchFamily="18" charset="2"/>
              <a:buChar char=""/>
              <a:defRPr kumimoji="1" sz="1554" kern="1200">
                <a:solidFill>
                  <a:schemeClr val="tx2"/>
                </a:solidFill>
                <a:latin typeface="+mn-lt"/>
                <a:ea typeface="+mn-ea"/>
                <a:cs typeface="+mn-cs"/>
              </a:defRPr>
            </a:lvl5pPr>
            <a:lvl6pPr marL="1731963" indent="-222046" algn="l" defTabSz="888186" rtl="0" eaLnBrk="1" latinLnBrk="0" hangingPunct="1">
              <a:spcBef>
                <a:spcPts val="373"/>
              </a:spcBef>
              <a:buClr>
                <a:schemeClr val="accent1"/>
              </a:buClr>
              <a:buFont typeface="Symbol" pitchFamily="18" charset="2"/>
              <a:buChar char="*"/>
              <a:defRPr kumimoji="1" sz="1359" kern="1200">
                <a:solidFill>
                  <a:schemeClr val="tx2"/>
                </a:solidFill>
                <a:latin typeface="+mn-lt"/>
                <a:ea typeface="+mn-ea"/>
                <a:cs typeface="+mn-cs"/>
              </a:defRPr>
            </a:lvl6pPr>
            <a:lvl7pPr marL="2042828" indent="-222046" algn="l" defTabSz="888186" rtl="0" eaLnBrk="1" latinLnBrk="0" hangingPunct="1">
              <a:spcBef>
                <a:spcPts val="373"/>
              </a:spcBef>
              <a:buClr>
                <a:schemeClr val="accent1"/>
              </a:buClr>
              <a:buFont typeface="Symbol" pitchFamily="18" charset="2"/>
              <a:buChar char="*"/>
              <a:defRPr kumimoji="1" sz="1359" kern="1200">
                <a:solidFill>
                  <a:schemeClr val="tx2"/>
                </a:solidFill>
                <a:latin typeface="+mn-lt"/>
                <a:ea typeface="+mn-ea"/>
                <a:cs typeface="+mn-cs"/>
              </a:defRPr>
            </a:lvl7pPr>
            <a:lvl8pPr marL="2353693" indent="-222046" algn="l" defTabSz="888186" rtl="0" eaLnBrk="1" latinLnBrk="0" hangingPunct="1">
              <a:spcBef>
                <a:spcPts val="373"/>
              </a:spcBef>
              <a:buClr>
                <a:schemeClr val="accent1"/>
              </a:buClr>
              <a:buFont typeface="Symbol" pitchFamily="18" charset="2"/>
              <a:buChar char="*"/>
              <a:defRPr kumimoji="1" sz="1359" kern="1200">
                <a:solidFill>
                  <a:schemeClr val="tx2"/>
                </a:solidFill>
                <a:latin typeface="+mn-lt"/>
                <a:ea typeface="+mn-ea"/>
                <a:cs typeface="+mn-cs"/>
              </a:defRPr>
            </a:lvl8pPr>
            <a:lvl9pPr marL="2664559" indent="-222046" algn="l" defTabSz="888186" rtl="0" eaLnBrk="1" latinLnBrk="0" hangingPunct="1">
              <a:spcBef>
                <a:spcPts val="373"/>
              </a:spcBef>
              <a:buClr>
                <a:schemeClr val="accent1"/>
              </a:buClr>
              <a:buFont typeface="Symbol" pitchFamily="18" charset="2"/>
              <a:buChar char="*"/>
              <a:defRPr kumimoji="1" sz="1359" kern="1200">
                <a:solidFill>
                  <a:schemeClr val="tx2"/>
                </a:solidFill>
                <a:latin typeface="+mn-lt"/>
                <a:ea typeface="+mn-ea"/>
                <a:cs typeface="+mn-cs"/>
              </a:defRPr>
            </a:lvl9pPr>
          </a:lstStyle>
          <a:p>
            <a:pPr marL="0" indent="0" algn="ctr">
              <a:lnSpc>
                <a:spcPts val="3000"/>
              </a:lnSpc>
              <a:buNone/>
            </a:pPr>
            <a:r>
              <a:rPr lang="ja-JP" altLang="en-US" sz="2800" b="1" dirty="0">
                <a:solidFill>
                  <a:schemeClr val="accent4">
                    <a:lumMod val="10000"/>
                  </a:schemeClr>
                </a:solidFill>
                <a:latin typeface="+mn-ea"/>
              </a:rPr>
              <a:t>媒介エラー</a:t>
            </a:r>
            <a:endParaRPr lang="en-US" altLang="ja-JP" sz="2800" b="1" dirty="0" smtClean="0">
              <a:solidFill>
                <a:schemeClr val="accent4">
                  <a:lumMod val="10000"/>
                </a:schemeClr>
              </a:solidFill>
              <a:latin typeface="+mn-ea"/>
            </a:endParaRPr>
          </a:p>
          <a:p>
            <a:pPr marL="0" indent="0" algn="ctr">
              <a:lnSpc>
                <a:spcPts val="3000"/>
              </a:lnSpc>
              <a:buFont typeface="Symbol" pitchFamily="18" charset="2"/>
              <a:buNone/>
            </a:pPr>
            <a:endParaRPr lang="en-US" altLang="ja-JP" sz="2800" b="1" dirty="0" smtClean="0">
              <a:solidFill>
                <a:schemeClr val="accent4">
                  <a:lumMod val="10000"/>
                </a:schemeClr>
              </a:solidFill>
              <a:latin typeface="+mn-ea"/>
            </a:endParaRPr>
          </a:p>
          <a:p>
            <a:pPr marL="0" indent="0">
              <a:lnSpc>
                <a:spcPts val="3000"/>
              </a:lnSpc>
              <a:buNone/>
            </a:pPr>
            <a:r>
              <a:rPr lang="ja-JP" altLang="en-US" sz="2800" b="1" dirty="0">
                <a:solidFill>
                  <a:schemeClr val="accent4">
                    <a:lumMod val="10000"/>
                  </a:schemeClr>
                </a:solidFill>
                <a:latin typeface="+mn-ea"/>
              </a:rPr>
              <a:t>危険体験シミュレーションなど</a:t>
            </a:r>
            <a:endParaRPr lang="en-US" altLang="ja-JP" sz="2800" b="1" dirty="0" smtClean="0">
              <a:solidFill>
                <a:schemeClr val="accent4">
                  <a:lumMod val="10000"/>
                </a:schemeClr>
              </a:solidFill>
              <a:latin typeface="+mn-ea"/>
            </a:endParaRPr>
          </a:p>
        </p:txBody>
      </p:sp>
      <p:sp>
        <p:nvSpPr>
          <p:cNvPr id="19" name="下矢印 18"/>
          <p:cNvSpPr/>
          <p:nvPr/>
        </p:nvSpPr>
        <p:spPr>
          <a:xfrm>
            <a:off x="7220534" y="2934512"/>
            <a:ext cx="383253" cy="399666"/>
          </a:xfrm>
          <a:prstGeom prst="downArrow">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ja-JP" altLang="en-US" sz="1832"/>
          </a:p>
        </p:txBody>
      </p:sp>
      <p:sp>
        <p:nvSpPr>
          <p:cNvPr id="20" name="雲形吹き出し 19"/>
          <p:cNvSpPr/>
          <p:nvPr/>
        </p:nvSpPr>
        <p:spPr>
          <a:xfrm>
            <a:off x="720000" y="5244861"/>
            <a:ext cx="6405729" cy="1603412"/>
          </a:xfrm>
          <a:prstGeom prst="cloudCallout">
            <a:avLst>
              <a:gd name="adj1" fmla="val 43751"/>
              <a:gd name="adj2" fmla="val 40891"/>
            </a:avLst>
          </a:prstGeom>
        </p:spPr>
        <p:style>
          <a:lnRef idx="1">
            <a:schemeClr val="accent3"/>
          </a:lnRef>
          <a:fillRef idx="2">
            <a:schemeClr val="accent3"/>
          </a:fillRef>
          <a:effectRef idx="1">
            <a:schemeClr val="accent3"/>
          </a:effectRef>
          <a:fontRef idx="minor">
            <a:schemeClr val="dk1"/>
          </a:fontRef>
        </p:style>
        <p:txBody>
          <a:bodyPr rtlCol="0" anchor="ctr"/>
          <a:lstStyle/>
          <a:p>
            <a:pPr algn="ctr"/>
            <a:endParaRPr lang="ja-JP" altLang="en-US"/>
          </a:p>
        </p:txBody>
      </p:sp>
      <p:sp>
        <p:nvSpPr>
          <p:cNvPr id="22" name="正方形/長方形 21"/>
          <p:cNvSpPr/>
          <p:nvPr/>
        </p:nvSpPr>
        <p:spPr>
          <a:xfrm>
            <a:off x="1295400" y="5591931"/>
            <a:ext cx="5669605" cy="830997"/>
          </a:xfrm>
          <a:prstGeom prst="rect">
            <a:avLst/>
          </a:prstGeom>
        </p:spPr>
        <p:txBody>
          <a:bodyPr wrap="square">
            <a:spAutoFit/>
          </a:bodyPr>
          <a:lstStyle/>
          <a:p>
            <a:r>
              <a:rPr lang="ja-JP" altLang="en-US" sz="2400" b="1" dirty="0" smtClean="0">
                <a:latin typeface="+mn-ea"/>
              </a:rPr>
              <a:t>　トップダウンの「</a:t>
            </a:r>
            <a:r>
              <a:rPr lang="ja-JP" altLang="en-US" sz="2400" b="1" dirty="0">
                <a:latin typeface="+mn-ea"/>
              </a:rPr>
              <a:t>教育」</a:t>
            </a:r>
            <a:r>
              <a:rPr lang="ja-JP" altLang="en-US" sz="2400" b="1" dirty="0" smtClean="0">
                <a:latin typeface="+mn-ea"/>
              </a:rPr>
              <a:t>と，ボトムアップの「</a:t>
            </a:r>
            <a:r>
              <a:rPr lang="ja-JP" altLang="en-US" sz="2400" b="1" dirty="0">
                <a:latin typeface="+mn-ea"/>
              </a:rPr>
              <a:t>訓練</a:t>
            </a:r>
            <a:r>
              <a:rPr lang="ja-JP" altLang="en-US" sz="2400" b="1" dirty="0" smtClean="0">
                <a:latin typeface="+mn-ea"/>
              </a:rPr>
              <a:t>」の</a:t>
            </a:r>
            <a:r>
              <a:rPr lang="en-US" altLang="ja-JP" sz="2400" b="1" dirty="0" smtClean="0">
                <a:latin typeface="+mn-ea"/>
              </a:rPr>
              <a:t>2</a:t>
            </a:r>
            <a:r>
              <a:rPr lang="ja-JP" altLang="en-US" sz="2400" b="1" dirty="0" smtClean="0">
                <a:latin typeface="+mn-ea"/>
              </a:rPr>
              <a:t>つが鍵となるよ。</a:t>
            </a:r>
            <a:endParaRPr lang="en-US" altLang="ja-JP" sz="2400" b="1" dirty="0">
              <a:latin typeface="+mn-ea"/>
            </a:endParaRPr>
          </a:p>
        </p:txBody>
      </p:sp>
    </p:spTree>
    <p:extLst>
      <p:ext uri="{BB962C8B-B14F-4D97-AF65-F5344CB8AC3E}">
        <p14:creationId xmlns:p14="http://schemas.microsoft.com/office/powerpoint/2010/main" val="44398323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11" name="図 1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242281" y="6002494"/>
            <a:ext cx="1363837" cy="1166316"/>
          </a:xfrm>
          <a:prstGeom prst="rect">
            <a:avLst/>
          </a:prstGeom>
        </p:spPr>
      </p:pic>
      <p:sp>
        <p:nvSpPr>
          <p:cNvPr id="7" name="Rectangle 2"/>
          <p:cNvSpPr txBox="1">
            <a:spLocks noGrp="1" noRot="1" noChangeArrowheads="1"/>
          </p:cNvSpPr>
          <p:nvPr>
            <p:ph type="title"/>
          </p:nvPr>
        </p:nvSpPr>
        <p:spPr>
          <a:xfrm>
            <a:off x="720000" y="720000"/>
            <a:ext cx="7920000" cy="720000"/>
          </a:xfrm>
          <a:prstGeom prst="rect">
            <a:avLst/>
          </a:prstGeom>
          <a:solidFill>
            <a:srgbClr val="FFFF00"/>
          </a:solidFill>
          <a:ln w="38100">
            <a:solidFill>
              <a:schemeClr val="tx1"/>
            </a:solidFill>
          </a:ln>
        </p:spPr>
        <p:txBody>
          <a:bodyPr vert="horz" lIns="88817" tIns="44408" rIns="88817" bIns="44408" rtlCol="0" anchor="ctr">
            <a:normAutofit/>
          </a:bodyPr>
          <a:lstStyle>
            <a:lvl1pPr algn="ctr" defTabSz="914400" rtl="0" eaLnBrk="1" latinLnBrk="0" hangingPunct="1">
              <a:spcBef>
                <a:spcPct val="0"/>
              </a:spcBef>
              <a:buNone/>
              <a:defRPr kumimoji="1" sz="4400" kern="1200">
                <a:solidFill>
                  <a:srgbClr val="FFFFFF"/>
                </a:solidFill>
                <a:latin typeface="+mj-lt"/>
                <a:ea typeface="+mj-ea"/>
                <a:cs typeface="+mj-cs"/>
              </a:defRPr>
            </a:lvl1pPr>
            <a:lvl2pPr eaLnBrk="1" hangingPunct="1">
              <a:defRPr kumimoji="1">
                <a:solidFill>
                  <a:schemeClr val="tx2"/>
                </a:solidFill>
              </a:defRPr>
            </a:lvl2pPr>
            <a:lvl3pPr eaLnBrk="1" hangingPunct="1">
              <a:defRPr kumimoji="1">
                <a:solidFill>
                  <a:schemeClr val="tx2"/>
                </a:solidFill>
              </a:defRPr>
            </a:lvl3pPr>
            <a:lvl4pPr eaLnBrk="1" hangingPunct="1">
              <a:defRPr kumimoji="1">
                <a:solidFill>
                  <a:schemeClr val="tx2"/>
                </a:solidFill>
              </a:defRPr>
            </a:lvl4pPr>
            <a:lvl5pPr eaLnBrk="1" hangingPunct="1">
              <a:defRPr kumimoji="1">
                <a:solidFill>
                  <a:schemeClr val="tx2"/>
                </a:solidFill>
              </a:defRPr>
            </a:lvl5pPr>
            <a:lvl6pPr eaLnBrk="1" hangingPunct="1">
              <a:defRPr kumimoji="1">
                <a:solidFill>
                  <a:schemeClr val="tx2"/>
                </a:solidFill>
              </a:defRPr>
            </a:lvl6pPr>
            <a:lvl7pPr eaLnBrk="1" hangingPunct="1">
              <a:defRPr kumimoji="1">
                <a:solidFill>
                  <a:schemeClr val="tx2"/>
                </a:solidFill>
              </a:defRPr>
            </a:lvl7pPr>
            <a:lvl8pPr eaLnBrk="1" hangingPunct="1">
              <a:defRPr kumimoji="1">
                <a:solidFill>
                  <a:schemeClr val="tx2"/>
                </a:solidFill>
              </a:defRPr>
            </a:lvl8pPr>
            <a:lvl9pPr eaLnBrk="1" hangingPunct="1">
              <a:defRPr kumimoji="1">
                <a:solidFill>
                  <a:schemeClr val="tx2"/>
                </a:solidFill>
              </a:defRPr>
            </a:lvl9pPr>
          </a:lstStyle>
          <a:p>
            <a:r>
              <a:rPr lang="en-US" altLang="ja-JP" sz="3200" b="1" dirty="0">
                <a:solidFill>
                  <a:prstClr val="black"/>
                </a:solidFill>
                <a:latin typeface="+mj-ea"/>
              </a:rPr>
              <a:t>Ⅷ</a:t>
            </a:r>
            <a:r>
              <a:rPr lang="ja-JP" altLang="en-US" sz="3200" b="1" dirty="0">
                <a:solidFill>
                  <a:prstClr val="black"/>
                </a:solidFill>
                <a:latin typeface="+mj-ea"/>
              </a:rPr>
              <a:t>　</a:t>
            </a:r>
            <a:r>
              <a:rPr lang="ja-JP" altLang="en-US" sz="3200" b="1" dirty="0" smtClean="0">
                <a:solidFill>
                  <a:prstClr val="black"/>
                </a:solidFill>
                <a:latin typeface="+mj-ea"/>
              </a:rPr>
              <a:t>リスクアセスメント</a:t>
            </a:r>
            <a:endParaRPr lang="ja-JP" altLang="en-US" sz="3200" b="1" dirty="0">
              <a:solidFill>
                <a:prstClr val="black"/>
              </a:solidFill>
              <a:latin typeface="+mj-ea"/>
            </a:endParaRPr>
          </a:p>
        </p:txBody>
      </p:sp>
      <p:sp>
        <p:nvSpPr>
          <p:cNvPr id="10" name="雲形吹き出し 9"/>
          <p:cNvSpPr/>
          <p:nvPr/>
        </p:nvSpPr>
        <p:spPr>
          <a:xfrm>
            <a:off x="286871" y="5527963"/>
            <a:ext cx="7297271" cy="1233055"/>
          </a:xfrm>
          <a:prstGeom prst="cloudCallout">
            <a:avLst>
              <a:gd name="adj1" fmla="val 41136"/>
              <a:gd name="adj2" fmla="val 45446"/>
            </a:avLst>
          </a:prstGeom>
        </p:spPr>
        <p:style>
          <a:lnRef idx="1">
            <a:schemeClr val="accent3"/>
          </a:lnRef>
          <a:fillRef idx="2">
            <a:schemeClr val="accent3"/>
          </a:fillRef>
          <a:effectRef idx="1">
            <a:schemeClr val="accent3"/>
          </a:effectRef>
          <a:fontRef idx="minor">
            <a:schemeClr val="dk1"/>
          </a:fontRef>
        </p:style>
        <p:txBody>
          <a:bodyPr rtlCol="0" anchor="ctr"/>
          <a:lstStyle/>
          <a:p>
            <a:pPr algn="ctr"/>
            <a:endParaRPr lang="ja-JP" altLang="en-US"/>
          </a:p>
        </p:txBody>
      </p:sp>
      <p:sp>
        <p:nvSpPr>
          <p:cNvPr id="3" name="正方形/長方形 2"/>
          <p:cNvSpPr/>
          <p:nvPr/>
        </p:nvSpPr>
        <p:spPr>
          <a:xfrm>
            <a:off x="863175" y="5762788"/>
            <a:ext cx="6549007" cy="830997"/>
          </a:xfrm>
          <a:prstGeom prst="rect">
            <a:avLst/>
          </a:prstGeom>
        </p:spPr>
        <p:txBody>
          <a:bodyPr wrap="square">
            <a:spAutoFit/>
          </a:bodyPr>
          <a:lstStyle/>
          <a:p>
            <a:r>
              <a:rPr lang="ja-JP" altLang="en-US" sz="2400" b="1" dirty="0" smtClean="0">
                <a:solidFill>
                  <a:prstClr val="black"/>
                </a:solidFill>
              </a:rPr>
              <a:t>　「</a:t>
            </a:r>
            <a:r>
              <a:rPr lang="en-US" altLang="ja-JP" sz="2400" b="1" dirty="0" smtClean="0">
                <a:latin typeface="+mn-ea"/>
              </a:rPr>
              <a:t>OSHMS</a:t>
            </a:r>
            <a:r>
              <a:rPr lang="ja-JP" altLang="en-US" sz="2400" b="1" dirty="0" smtClean="0">
                <a:solidFill>
                  <a:prstClr val="black"/>
                </a:solidFill>
              </a:rPr>
              <a:t>」</a:t>
            </a:r>
            <a:r>
              <a:rPr lang="ja-JP" altLang="en-US" sz="2400" b="1" dirty="0" smtClean="0"/>
              <a:t>の</a:t>
            </a:r>
            <a:r>
              <a:rPr lang="ja-JP" altLang="en-US" sz="2400" b="1" dirty="0"/>
              <a:t>核であるリスクアセスメントを実施</a:t>
            </a:r>
            <a:r>
              <a:rPr lang="ja-JP" altLang="en-US" sz="2400" b="1" dirty="0" smtClean="0"/>
              <a:t>して潜在的な危険をなくそう！</a:t>
            </a:r>
            <a:endParaRPr lang="ja-JP" altLang="en-US" sz="2400" b="1" dirty="0"/>
          </a:p>
        </p:txBody>
      </p:sp>
      <p:sp>
        <p:nvSpPr>
          <p:cNvPr id="8" name="対角する 2 つの角を切り取った四角形 7"/>
          <p:cNvSpPr/>
          <p:nvPr/>
        </p:nvSpPr>
        <p:spPr>
          <a:xfrm>
            <a:off x="720000" y="2160000"/>
            <a:ext cx="7920000" cy="3240000"/>
          </a:xfrm>
          <a:prstGeom prst="snip2Diag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endParaRPr lang="ja-JP" altLang="en-US" sz="1832"/>
          </a:p>
        </p:txBody>
      </p:sp>
      <p:sp>
        <p:nvSpPr>
          <p:cNvPr id="2" name="正方形/長方形 1"/>
          <p:cNvSpPr/>
          <p:nvPr/>
        </p:nvSpPr>
        <p:spPr>
          <a:xfrm>
            <a:off x="986118" y="2507962"/>
            <a:ext cx="7530353" cy="2657138"/>
          </a:xfrm>
          <a:prstGeom prst="rect">
            <a:avLst/>
          </a:prstGeom>
        </p:spPr>
        <p:txBody>
          <a:bodyPr wrap="square">
            <a:spAutoFit/>
          </a:bodyPr>
          <a:lstStyle/>
          <a:p>
            <a:pPr>
              <a:lnSpc>
                <a:spcPts val="4000"/>
              </a:lnSpc>
            </a:pPr>
            <a:r>
              <a:rPr lang="ja-JP" altLang="en-US" sz="2800" b="1" dirty="0" smtClean="0">
                <a:latin typeface="+mn-ea"/>
              </a:rPr>
              <a:t>　平成</a:t>
            </a:r>
            <a:r>
              <a:rPr lang="en-US" altLang="ja-JP" sz="2800" b="1" dirty="0">
                <a:latin typeface="+mn-ea"/>
              </a:rPr>
              <a:t>11</a:t>
            </a:r>
            <a:r>
              <a:rPr lang="ja-JP" altLang="en-US" sz="2800" b="1" dirty="0">
                <a:latin typeface="+mn-ea"/>
              </a:rPr>
              <a:t>年</a:t>
            </a:r>
            <a:r>
              <a:rPr lang="ja-JP" altLang="en-US" sz="2800" b="1" dirty="0" smtClean="0">
                <a:latin typeface="+mn-ea"/>
              </a:rPr>
              <a:t>に安全</a:t>
            </a:r>
            <a:r>
              <a:rPr lang="ja-JP" altLang="en-US" sz="2800" b="1" dirty="0">
                <a:latin typeface="+mn-ea"/>
              </a:rPr>
              <a:t>衛生管理の仕組みで</a:t>
            </a:r>
            <a:r>
              <a:rPr lang="ja-JP" altLang="en-US" sz="2800" b="1" dirty="0" smtClean="0">
                <a:latin typeface="+mn-ea"/>
              </a:rPr>
              <a:t>ある「</a:t>
            </a:r>
            <a:r>
              <a:rPr lang="ja-JP" altLang="en-US" sz="2800" b="1" dirty="0">
                <a:latin typeface="+mn-ea"/>
              </a:rPr>
              <a:t>労働安全衛生マネジメントシステム（</a:t>
            </a:r>
            <a:r>
              <a:rPr lang="en-US" altLang="ja-JP" sz="2800" b="1" dirty="0">
                <a:latin typeface="+mn-ea"/>
              </a:rPr>
              <a:t>OSHMS</a:t>
            </a:r>
            <a:r>
              <a:rPr lang="ja-JP" altLang="en-US" sz="2800" b="1" dirty="0">
                <a:latin typeface="+mn-ea"/>
              </a:rPr>
              <a:t>）</a:t>
            </a:r>
            <a:r>
              <a:rPr lang="ja-JP" altLang="en-US" sz="2800" b="1" dirty="0" smtClean="0">
                <a:latin typeface="+mn-ea"/>
              </a:rPr>
              <a:t>」の</a:t>
            </a:r>
            <a:r>
              <a:rPr lang="ja-JP" altLang="en-US" sz="2800" b="1" dirty="0">
                <a:latin typeface="+mn-ea"/>
              </a:rPr>
              <a:t>導入を進めた</a:t>
            </a:r>
            <a:r>
              <a:rPr lang="ja-JP" altLang="en-US" sz="2800" b="1" dirty="0" smtClean="0">
                <a:latin typeface="+mn-ea"/>
              </a:rPr>
              <a:t>たが，企業</a:t>
            </a:r>
            <a:r>
              <a:rPr lang="ja-JP" altLang="en-US" sz="2800" b="1" dirty="0">
                <a:latin typeface="+mn-ea"/>
              </a:rPr>
              <a:t>での導入が</a:t>
            </a:r>
            <a:r>
              <a:rPr lang="ja-JP" altLang="en-US" sz="2800" b="1" dirty="0" smtClean="0">
                <a:latin typeface="+mn-ea"/>
              </a:rPr>
              <a:t>進まず，平成</a:t>
            </a:r>
            <a:r>
              <a:rPr lang="en-US" altLang="ja-JP" sz="2800" b="1" dirty="0">
                <a:latin typeface="+mn-ea"/>
              </a:rPr>
              <a:t>18</a:t>
            </a:r>
            <a:r>
              <a:rPr lang="ja-JP" altLang="en-US" sz="2800" b="1" dirty="0">
                <a:latin typeface="+mn-ea"/>
              </a:rPr>
              <a:t>年にその核となる「リスクアセスメント」を労働安全衛生法第</a:t>
            </a:r>
            <a:r>
              <a:rPr lang="en-US" altLang="ja-JP" sz="2800" b="1" dirty="0">
                <a:latin typeface="+mn-ea"/>
              </a:rPr>
              <a:t>28</a:t>
            </a:r>
            <a:r>
              <a:rPr lang="ja-JP" altLang="en-US" sz="2800" b="1" dirty="0">
                <a:latin typeface="+mn-ea"/>
              </a:rPr>
              <a:t>条の</a:t>
            </a:r>
            <a:r>
              <a:rPr lang="en-US" altLang="ja-JP" sz="2800" b="1" dirty="0">
                <a:latin typeface="+mn-ea"/>
              </a:rPr>
              <a:t>2</a:t>
            </a:r>
            <a:r>
              <a:rPr lang="ja-JP" altLang="en-US" sz="2800" b="1" dirty="0">
                <a:latin typeface="+mn-ea"/>
              </a:rPr>
              <a:t>により努力義務化した。</a:t>
            </a:r>
          </a:p>
        </p:txBody>
      </p:sp>
    </p:spTree>
    <p:extLst>
      <p:ext uri="{BB962C8B-B14F-4D97-AF65-F5344CB8AC3E}">
        <p14:creationId xmlns:p14="http://schemas.microsoft.com/office/powerpoint/2010/main" val="2099658603"/>
      </p:ext>
    </p:extLst>
  </p:cSld>
  <p:clrMapOvr>
    <a:masterClrMapping/>
  </p:clrMapOvr>
  <p:transition spd="med"/>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8" name="Rectangle 2"/>
          <p:cNvSpPr txBox="1">
            <a:spLocks noGrp="1" noRot="1" noChangeArrowheads="1"/>
          </p:cNvSpPr>
          <p:nvPr>
            <p:ph type="title"/>
          </p:nvPr>
        </p:nvSpPr>
        <p:spPr>
          <a:xfrm>
            <a:off x="720000" y="720000"/>
            <a:ext cx="7920000" cy="720000"/>
          </a:xfrm>
          <a:prstGeom prst="rect">
            <a:avLst/>
          </a:prstGeom>
          <a:solidFill>
            <a:srgbClr val="FFFFCC"/>
          </a:solidFill>
          <a:ln w="38100">
            <a:solidFill>
              <a:schemeClr val="tx1"/>
            </a:solidFill>
          </a:ln>
        </p:spPr>
        <p:txBody>
          <a:bodyPr vert="horz" lIns="88817" tIns="44408" rIns="88817" bIns="44408" rtlCol="0" anchor="ctr">
            <a:normAutofit/>
          </a:bodyPr>
          <a:lstStyle>
            <a:lvl1pPr algn="ctr" defTabSz="914400" rtl="0" eaLnBrk="1" latinLnBrk="0" hangingPunct="1">
              <a:spcBef>
                <a:spcPct val="0"/>
              </a:spcBef>
              <a:buNone/>
              <a:defRPr kumimoji="1" sz="4400" kern="1200">
                <a:solidFill>
                  <a:srgbClr val="FFFFFF"/>
                </a:solidFill>
                <a:latin typeface="+mj-lt"/>
                <a:ea typeface="+mj-ea"/>
                <a:cs typeface="+mj-cs"/>
              </a:defRPr>
            </a:lvl1pPr>
            <a:lvl2pPr eaLnBrk="1" hangingPunct="1">
              <a:defRPr kumimoji="1">
                <a:solidFill>
                  <a:schemeClr val="tx2"/>
                </a:solidFill>
              </a:defRPr>
            </a:lvl2pPr>
            <a:lvl3pPr eaLnBrk="1" hangingPunct="1">
              <a:defRPr kumimoji="1">
                <a:solidFill>
                  <a:schemeClr val="tx2"/>
                </a:solidFill>
              </a:defRPr>
            </a:lvl3pPr>
            <a:lvl4pPr eaLnBrk="1" hangingPunct="1">
              <a:defRPr kumimoji="1">
                <a:solidFill>
                  <a:schemeClr val="tx2"/>
                </a:solidFill>
              </a:defRPr>
            </a:lvl4pPr>
            <a:lvl5pPr eaLnBrk="1" hangingPunct="1">
              <a:defRPr kumimoji="1">
                <a:solidFill>
                  <a:schemeClr val="tx2"/>
                </a:solidFill>
              </a:defRPr>
            </a:lvl5pPr>
            <a:lvl6pPr eaLnBrk="1" hangingPunct="1">
              <a:defRPr kumimoji="1">
                <a:solidFill>
                  <a:schemeClr val="tx2"/>
                </a:solidFill>
              </a:defRPr>
            </a:lvl6pPr>
            <a:lvl7pPr eaLnBrk="1" hangingPunct="1">
              <a:defRPr kumimoji="1">
                <a:solidFill>
                  <a:schemeClr val="tx2"/>
                </a:solidFill>
              </a:defRPr>
            </a:lvl7pPr>
            <a:lvl8pPr eaLnBrk="1" hangingPunct="1">
              <a:defRPr kumimoji="1">
                <a:solidFill>
                  <a:schemeClr val="tx2"/>
                </a:solidFill>
              </a:defRPr>
            </a:lvl8pPr>
            <a:lvl9pPr eaLnBrk="1" hangingPunct="1">
              <a:defRPr kumimoji="1">
                <a:solidFill>
                  <a:schemeClr val="tx2"/>
                </a:solidFill>
              </a:defRPr>
            </a:lvl9pPr>
          </a:lstStyle>
          <a:p>
            <a:r>
              <a:rPr lang="ja-JP" altLang="en-US" sz="3108" b="1" dirty="0">
                <a:solidFill>
                  <a:prstClr val="black"/>
                </a:solidFill>
              </a:rPr>
              <a:t>労働安全衛生マネジメントシステム</a:t>
            </a:r>
          </a:p>
        </p:txBody>
      </p:sp>
      <p:sp>
        <p:nvSpPr>
          <p:cNvPr id="10" name="雲形吹き出し 9"/>
          <p:cNvSpPr/>
          <p:nvPr/>
        </p:nvSpPr>
        <p:spPr>
          <a:xfrm>
            <a:off x="720000" y="5889171"/>
            <a:ext cx="6235907" cy="1034028"/>
          </a:xfrm>
          <a:prstGeom prst="cloudCallout">
            <a:avLst>
              <a:gd name="adj1" fmla="val 54377"/>
              <a:gd name="adj2" fmla="val 26069"/>
            </a:avLst>
          </a:prstGeom>
        </p:spPr>
        <p:style>
          <a:lnRef idx="1">
            <a:schemeClr val="accent3"/>
          </a:lnRef>
          <a:fillRef idx="2">
            <a:schemeClr val="accent3"/>
          </a:fillRef>
          <a:effectRef idx="1">
            <a:schemeClr val="accent3"/>
          </a:effectRef>
          <a:fontRef idx="minor">
            <a:schemeClr val="dk1"/>
          </a:fontRef>
        </p:style>
        <p:txBody>
          <a:bodyPr rtlCol="0" anchor="ctr"/>
          <a:lstStyle/>
          <a:p>
            <a:pPr algn="ctr"/>
            <a:endParaRPr lang="ja-JP" altLang="en-US"/>
          </a:p>
        </p:txBody>
      </p:sp>
      <p:pic>
        <p:nvPicPr>
          <p:cNvPr id="11" name="図 1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242281" y="5765931"/>
            <a:ext cx="1640463" cy="1402879"/>
          </a:xfrm>
          <a:prstGeom prst="rect">
            <a:avLst/>
          </a:prstGeom>
        </p:spPr>
      </p:pic>
      <p:sp>
        <p:nvSpPr>
          <p:cNvPr id="700423" name="Rectangle 7"/>
          <p:cNvSpPr>
            <a:spLocks noChangeArrowheads="1"/>
          </p:cNvSpPr>
          <p:nvPr/>
        </p:nvSpPr>
        <p:spPr bwMode="auto">
          <a:xfrm>
            <a:off x="1488661" y="6206021"/>
            <a:ext cx="5186597" cy="559044"/>
          </a:xfrm>
          <a:prstGeom prst="rect">
            <a:avLst/>
          </a:prstGeom>
          <a:noFill/>
          <a:ln w="9525">
            <a:noFill/>
            <a:miter lim="800000"/>
            <a:headEnd/>
            <a:tailEnd/>
          </a:ln>
          <a:effectLst/>
        </p:spPr>
        <p:txBody>
          <a:bodyPr/>
          <a:lstStyle/>
          <a:p>
            <a:pPr>
              <a:lnSpc>
                <a:spcPct val="80000"/>
              </a:lnSpc>
              <a:spcBef>
                <a:spcPct val="20000"/>
              </a:spcBef>
              <a:buClr>
                <a:srgbClr val="FFFFCC"/>
              </a:buClr>
              <a:buSzPct val="70000"/>
              <a:defRPr/>
            </a:pPr>
            <a:r>
              <a:rPr lang="ja-JP" altLang="en-US" sz="2400" b="1" dirty="0" smtClean="0">
                <a:latin typeface="+mn-ea"/>
              </a:rPr>
              <a:t>リスクアセスメント</a:t>
            </a:r>
            <a:r>
              <a:rPr lang="ja-JP" altLang="en-US" sz="2400" b="1" dirty="0">
                <a:latin typeface="+mn-ea"/>
              </a:rPr>
              <a:t>の</a:t>
            </a:r>
            <a:r>
              <a:rPr lang="ja-JP" altLang="en-US" sz="2400" b="1" dirty="0" smtClean="0">
                <a:latin typeface="+mn-ea"/>
              </a:rPr>
              <a:t>背景も同様だね。</a:t>
            </a:r>
            <a:endParaRPr lang="en-US" altLang="ja-JP" sz="2400" b="1" dirty="0">
              <a:latin typeface="+mn-ea"/>
            </a:endParaRPr>
          </a:p>
        </p:txBody>
      </p:sp>
      <p:sp>
        <p:nvSpPr>
          <p:cNvPr id="13" name="対角する 2 つの角を切り取った四角形 12"/>
          <p:cNvSpPr/>
          <p:nvPr/>
        </p:nvSpPr>
        <p:spPr>
          <a:xfrm>
            <a:off x="720000" y="2160000"/>
            <a:ext cx="7920000" cy="3240000"/>
          </a:xfrm>
          <a:prstGeom prst="snip2Diag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endParaRPr lang="ja-JP" altLang="en-US" sz="1832"/>
          </a:p>
        </p:txBody>
      </p:sp>
      <p:sp>
        <p:nvSpPr>
          <p:cNvPr id="12" name="Rectangle 7"/>
          <p:cNvSpPr>
            <a:spLocks noChangeArrowheads="1"/>
          </p:cNvSpPr>
          <p:nvPr/>
        </p:nvSpPr>
        <p:spPr bwMode="auto">
          <a:xfrm>
            <a:off x="904098" y="2100431"/>
            <a:ext cx="7682271" cy="2976281"/>
          </a:xfrm>
          <a:prstGeom prst="rect">
            <a:avLst/>
          </a:prstGeom>
          <a:noFill/>
          <a:ln w="9525">
            <a:noFill/>
            <a:miter lim="800000"/>
            <a:headEnd/>
            <a:tailEnd/>
          </a:ln>
          <a:effectLst/>
        </p:spPr>
        <p:txBody>
          <a:bodyPr/>
          <a:lstStyle/>
          <a:p>
            <a:pPr marL="333069" indent="-333069">
              <a:lnSpc>
                <a:spcPct val="150000"/>
              </a:lnSpc>
              <a:spcBef>
                <a:spcPct val="20000"/>
              </a:spcBef>
              <a:buClr>
                <a:srgbClr val="FFFFCC"/>
              </a:buClr>
              <a:buSzPct val="70000"/>
              <a:defRPr/>
            </a:pPr>
            <a:r>
              <a:rPr lang="ja-JP" altLang="en-US" sz="2800" b="1" dirty="0" smtClean="0">
                <a:latin typeface="HGP明朝E" panose="02020900000000000000" pitchFamily="18" charset="-128"/>
                <a:ea typeface="HGP明朝E" panose="02020900000000000000" pitchFamily="18" charset="-128"/>
              </a:rPr>
              <a:t>　　　　　　　　　　　　　背　景</a:t>
            </a:r>
            <a:endParaRPr lang="en-US" altLang="ja-JP" sz="2800" b="1" dirty="0" smtClean="0">
              <a:latin typeface="HGP明朝E" panose="02020900000000000000" pitchFamily="18" charset="-128"/>
              <a:ea typeface="HGP明朝E" panose="02020900000000000000" pitchFamily="18" charset="-128"/>
            </a:endParaRPr>
          </a:p>
          <a:p>
            <a:pPr marL="333069" indent="-333069">
              <a:lnSpc>
                <a:spcPct val="150000"/>
              </a:lnSpc>
              <a:spcBef>
                <a:spcPct val="20000"/>
              </a:spcBef>
              <a:buClr>
                <a:srgbClr val="FFFFCC"/>
              </a:buClr>
              <a:buSzPct val="70000"/>
              <a:defRPr/>
            </a:pPr>
            <a:r>
              <a:rPr lang="ja-JP" altLang="en-US" sz="2800" b="1" dirty="0" smtClean="0">
                <a:latin typeface="HGP明朝E" panose="02020900000000000000" pitchFamily="18" charset="-128"/>
                <a:ea typeface="HGP明朝E" panose="02020900000000000000" pitchFamily="18" charset="-128"/>
              </a:rPr>
              <a:t>①</a:t>
            </a:r>
            <a:r>
              <a:rPr lang="ja-JP" altLang="en-US" sz="2800" b="1" dirty="0">
                <a:latin typeface="HGP明朝E" panose="02020900000000000000" pitchFamily="18" charset="-128"/>
                <a:ea typeface="HGP明朝E" panose="02020900000000000000" pitchFamily="18" charset="-128"/>
              </a:rPr>
              <a:t>　潜在的危険性の</a:t>
            </a:r>
            <a:r>
              <a:rPr lang="ja-JP" altLang="en-US" sz="2800" b="1" dirty="0" smtClean="0">
                <a:latin typeface="HGP明朝E" panose="02020900000000000000" pitchFamily="18" charset="-128"/>
                <a:ea typeface="HGP明朝E" panose="02020900000000000000" pitchFamily="18" charset="-128"/>
              </a:rPr>
              <a:t>低減</a:t>
            </a:r>
            <a:r>
              <a:rPr lang="en-US" altLang="ja-JP" sz="2800" b="1" dirty="0" smtClean="0">
                <a:latin typeface="HGP明朝E" panose="02020900000000000000" pitchFamily="18" charset="-128"/>
                <a:ea typeface="HGP明朝E" panose="02020900000000000000" pitchFamily="18" charset="-128"/>
              </a:rPr>
              <a:t>(</a:t>
            </a:r>
            <a:r>
              <a:rPr lang="ja-JP" altLang="en-US" sz="2800" b="1" dirty="0">
                <a:latin typeface="HGP明朝E" panose="02020900000000000000" pitchFamily="18" charset="-128"/>
                <a:ea typeface="HGP明朝E" panose="02020900000000000000" pitchFamily="18" charset="-128"/>
              </a:rPr>
              <a:t>災害ゼロから危険ゼロ</a:t>
            </a:r>
            <a:r>
              <a:rPr lang="en-US" altLang="ja-JP" sz="2800" b="1" dirty="0">
                <a:latin typeface="HGP明朝E" panose="02020900000000000000" pitchFamily="18" charset="-128"/>
                <a:ea typeface="HGP明朝E" panose="02020900000000000000" pitchFamily="18" charset="-128"/>
              </a:rPr>
              <a:t>)</a:t>
            </a:r>
          </a:p>
          <a:p>
            <a:pPr marL="333069" indent="-333069">
              <a:lnSpc>
                <a:spcPct val="150000"/>
              </a:lnSpc>
              <a:spcBef>
                <a:spcPct val="20000"/>
              </a:spcBef>
              <a:buClr>
                <a:srgbClr val="FFFFCC"/>
              </a:buClr>
              <a:buSzPct val="70000"/>
              <a:defRPr/>
            </a:pPr>
            <a:r>
              <a:rPr lang="ja-JP" altLang="en-US" sz="2800" b="1" dirty="0">
                <a:latin typeface="HGP明朝E" panose="02020900000000000000" pitchFamily="18" charset="-128"/>
                <a:ea typeface="HGP明朝E" panose="02020900000000000000" pitchFamily="18" charset="-128"/>
              </a:rPr>
              <a:t>②　安全衛生管理のノウハウの継承</a:t>
            </a:r>
            <a:endParaRPr lang="en-US" altLang="ja-JP" sz="2800" b="1" dirty="0">
              <a:latin typeface="HGP明朝E" panose="02020900000000000000" pitchFamily="18" charset="-128"/>
              <a:ea typeface="HGP明朝E" panose="02020900000000000000" pitchFamily="18" charset="-128"/>
            </a:endParaRPr>
          </a:p>
          <a:p>
            <a:pPr marL="333069" indent="-333069">
              <a:lnSpc>
                <a:spcPct val="150000"/>
              </a:lnSpc>
              <a:spcBef>
                <a:spcPct val="20000"/>
              </a:spcBef>
              <a:buClr>
                <a:srgbClr val="FFFFCC"/>
              </a:buClr>
              <a:buSzPct val="70000"/>
              <a:defRPr/>
            </a:pPr>
            <a:r>
              <a:rPr lang="ja-JP" altLang="en-US" sz="2800" b="1" dirty="0">
                <a:latin typeface="HGP明朝E" panose="02020900000000000000" pitchFamily="18" charset="-128"/>
                <a:ea typeface="HGP明朝E" panose="02020900000000000000" pitchFamily="18" charset="-128"/>
              </a:rPr>
              <a:t>③　ＩＬＯ</a:t>
            </a:r>
            <a:r>
              <a:rPr lang="zh-TW" altLang="en-US" sz="2800" b="1" dirty="0">
                <a:latin typeface="HGP明朝E" panose="02020900000000000000" pitchFamily="18" charset="-128"/>
                <a:ea typeface="HGP明朝E" panose="02020900000000000000" pitchFamily="18" charset="-128"/>
              </a:rPr>
              <a:t>（国際労働機関）</a:t>
            </a:r>
            <a:r>
              <a:rPr lang="ja-JP" altLang="en-US" sz="2800" b="1" dirty="0">
                <a:latin typeface="HGP明朝E" panose="02020900000000000000" pitchFamily="18" charset="-128"/>
                <a:ea typeface="HGP明朝E" panose="02020900000000000000" pitchFamily="18" charset="-128"/>
              </a:rPr>
              <a:t>など</a:t>
            </a:r>
            <a:r>
              <a:rPr lang="ja-JP" altLang="en-US" sz="2800" b="1" dirty="0" smtClean="0">
                <a:latin typeface="HGP明朝E" panose="02020900000000000000" pitchFamily="18" charset="-128"/>
                <a:ea typeface="HGP明朝E" panose="02020900000000000000" pitchFamily="18" charset="-128"/>
              </a:rPr>
              <a:t>国際的動向</a:t>
            </a:r>
            <a:endParaRPr lang="en-US" altLang="ja-JP" sz="2800" b="1" dirty="0">
              <a:latin typeface="HGP明朝E" panose="02020900000000000000" pitchFamily="18" charset="-128"/>
              <a:ea typeface="HGP明朝E" panose="02020900000000000000" pitchFamily="18" charset="-128"/>
            </a:endParaRPr>
          </a:p>
        </p:txBody>
      </p:sp>
    </p:spTree>
    <p:extLst>
      <p:ext uri="{BB962C8B-B14F-4D97-AF65-F5344CB8AC3E}">
        <p14:creationId xmlns:p14="http://schemas.microsoft.com/office/powerpoint/2010/main" val="134640689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2534" name="AutoShape 6"/>
          <p:cNvSpPr>
            <a:spLocks noChangeArrowheads="1"/>
          </p:cNvSpPr>
          <p:nvPr/>
        </p:nvSpPr>
        <p:spPr bwMode="auto">
          <a:xfrm>
            <a:off x="1849235" y="5055939"/>
            <a:ext cx="5175714" cy="575609"/>
          </a:xfrm>
          <a:prstGeom prst="roundRect">
            <a:avLst>
              <a:gd name="adj" fmla="val 16667"/>
            </a:avLst>
          </a:prstGeom>
          <a:solidFill>
            <a:srgbClr val="CCFF99"/>
          </a:solidFill>
          <a:ln w="38100">
            <a:solidFill>
              <a:schemeClr val="tx1"/>
            </a:solidFill>
            <a:round/>
            <a:headEnd/>
            <a:tailEnd/>
          </a:ln>
        </p:spPr>
        <p:txBody>
          <a:bodyPr wrap="square" lIns="87417" tIns="45458" rIns="87417" bIns="45458" anchor="ctr">
            <a:spAutoFit/>
          </a:bodyPr>
          <a:lstStyle>
            <a:lvl1pPr>
              <a:spcBef>
                <a:spcPct val="20000"/>
              </a:spcBef>
              <a:buClr>
                <a:schemeClr val="hlink"/>
              </a:buClr>
              <a:buSzPct val="70000"/>
              <a:buFont typeface="Wingdings" panose="05000000000000000000" pitchFamily="2" charset="2"/>
              <a:buChar char="n"/>
              <a:defRPr kumimoji="1" sz="3200">
                <a:solidFill>
                  <a:schemeClr val="tx1"/>
                </a:solidFill>
                <a:latin typeface="Garamond" panose="02020404030301010803" pitchFamily="18" charset="0"/>
                <a:ea typeface="ＭＳ Ｐゴシック" panose="020B0600070205080204" pitchFamily="50" charset="-128"/>
              </a:defRPr>
            </a:lvl1pPr>
            <a:lvl2pPr marL="742950" indent="-285750">
              <a:spcBef>
                <a:spcPct val="20000"/>
              </a:spcBef>
              <a:buClr>
                <a:schemeClr val="accent2"/>
              </a:buClr>
              <a:buSzPct val="70000"/>
              <a:buFont typeface="Wingdings" panose="05000000000000000000" pitchFamily="2" charset="2"/>
              <a:buChar char="n"/>
              <a:defRPr kumimoji="1" sz="2800">
                <a:solidFill>
                  <a:schemeClr val="tx1"/>
                </a:solidFill>
                <a:latin typeface="Garamond" panose="02020404030301010803" pitchFamily="18" charset="0"/>
                <a:ea typeface="ＭＳ Ｐゴシック" panose="020B0600070205080204" pitchFamily="50" charset="-128"/>
              </a:defRPr>
            </a:lvl2pPr>
            <a:lvl3pPr marL="1143000" indent="-228600">
              <a:spcBef>
                <a:spcPct val="20000"/>
              </a:spcBef>
              <a:buClr>
                <a:schemeClr val="tx2"/>
              </a:buClr>
              <a:buSzPct val="70000"/>
              <a:buFont typeface="Wingdings" panose="05000000000000000000" pitchFamily="2" charset="2"/>
              <a:buChar char="n"/>
              <a:defRPr kumimoji="1" sz="2400">
                <a:solidFill>
                  <a:schemeClr val="tx1"/>
                </a:solidFill>
                <a:latin typeface="Garamond" panose="02020404030301010803" pitchFamily="18" charset="0"/>
                <a:ea typeface="ＭＳ Ｐゴシック" panose="020B0600070205080204" pitchFamily="50" charset="-128"/>
              </a:defRPr>
            </a:lvl3pPr>
            <a:lvl4pPr marL="1600200" indent="-228600">
              <a:spcBef>
                <a:spcPct val="20000"/>
              </a:spcBef>
              <a:buClr>
                <a:schemeClr val="accent2"/>
              </a:buClr>
              <a:buSzPct val="70000"/>
              <a:buFont typeface="Wingdings" panose="05000000000000000000" pitchFamily="2" charset="2"/>
              <a:buChar char="n"/>
              <a:defRPr kumimoji="1" sz="2000">
                <a:solidFill>
                  <a:schemeClr val="tx1"/>
                </a:solidFill>
                <a:latin typeface="Garamond" panose="02020404030301010803" pitchFamily="18" charset="0"/>
                <a:ea typeface="ＭＳ Ｐゴシック" panose="020B0600070205080204" pitchFamily="50" charset="-128"/>
              </a:defRPr>
            </a:lvl4pPr>
            <a:lvl5pPr marL="2057400" indent="-228600">
              <a:spcBef>
                <a:spcPct val="20000"/>
              </a:spcBef>
              <a:buClr>
                <a:schemeClr val="hlink"/>
              </a:buClr>
              <a:buSzPct val="70000"/>
              <a:buFont typeface="Wingdings" panose="05000000000000000000" pitchFamily="2" charset="2"/>
              <a:buChar char="n"/>
              <a:defRPr kumimoji="1" sz="2000">
                <a:solidFill>
                  <a:schemeClr val="tx1"/>
                </a:solidFill>
                <a:latin typeface="Garamond" panose="02020404030301010803" pitchFamily="18" charset="0"/>
                <a:ea typeface="ＭＳ Ｐゴシック" panose="020B0600070205080204" pitchFamily="50" charset="-128"/>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kumimoji="1" sz="2000">
                <a:solidFill>
                  <a:schemeClr val="tx1"/>
                </a:solidFill>
                <a:latin typeface="Garamond" panose="02020404030301010803" pitchFamily="18" charset="0"/>
                <a:ea typeface="ＭＳ Ｐゴシック" panose="020B0600070205080204" pitchFamily="50" charset="-128"/>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kumimoji="1" sz="2000">
                <a:solidFill>
                  <a:schemeClr val="tx1"/>
                </a:solidFill>
                <a:latin typeface="Garamond" panose="02020404030301010803" pitchFamily="18" charset="0"/>
                <a:ea typeface="ＭＳ Ｐゴシック" panose="020B0600070205080204" pitchFamily="50" charset="-128"/>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kumimoji="1" sz="2000">
                <a:solidFill>
                  <a:schemeClr val="tx1"/>
                </a:solidFill>
                <a:latin typeface="Garamond" panose="02020404030301010803" pitchFamily="18" charset="0"/>
                <a:ea typeface="ＭＳ Ｐゴシック" panose="020B0600070205080204" pitchFamily="50" charset="-128"/>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kumimoji="1" sz="2000">
                <a:solidFill>
                  <a:schemeClr val="tx1"/>
                </a:solidFill>
                <a:latin typeface="Garamond" panose="02020404030301010803" pitchFamily="18" charset="0"/>
                <a:ea typeface="ＭＳ Ｐゴシック" panose="020B0600070205080204" pitchFamily="50" charset="-128"/>
              </a:defRPr>
            </a:lvl9pPr>
          </a:lstStyle>
          <a:p>
            <a:pPr algn="ctr" eaLnBrk="1" hangingPunct="1">
              <a:spcBef>
                <a:spcPct val="50000"/>
              </a:spcBef>
              <a:buClrTx/>
              <a:buSzTx/>
              <a:buFontTx/>
              <a:buNone/>
            </a:pPr>
            <a:r>
              <a:rPr lang="ja-JP" altLang="en-US" sz="2720" b="1" dirty="0">
                <a:solidFill>
                  <a:srgbClr val="000000"/>
                </a:solidFill>
                <a:latin typeface="+mn-ea"/>
                <a:ea typeface="+mn-ea"/>
              </a:rPr>
              <a:t>リスクの評価</a:t>
            </a:r>
          </a:p>
        </p:txBody>
      </p:sp>
      <p:sp>
        <p:nvSpPr>
          <p:cNvPr id="22535" name="Line 7"/>
          <p:cNvSpPr>
            <a:spLocks noChangeShapeType="1"/>
          </p:cNvSpPr>
          <p:nvPr/>
        </p:nvSpPr>
        <p:spPr bwMode="auto">
          <a:xfrm>
            <a:off x="4289080" y="2514769"/>
            <a:ext cx="0" cy="296055"/>
          </a:xfrm>
          <a:prstGeom prst="line">
            <a:avLst/>
          </a:prstGeom>
          <a:noFill/>
          <a:ln w="50800">
            <a:solidFill>
              <a:schemeClr val="tx2"/>
            </a:solidFill>
            <a:round/>
            <a:headEnd/>
            <a:tailEnd type="triangle" w="med" len="med"/>
          </a:ln>
          <a:extLst>
            <a:ext uri="{909E8E84-426E-40DD-AFC4-6F175D3DCCD1}">
              <a14:hiddenFill xmlns:a14="http://schemas.microsoft.com/office/drawing/2010/main">
                <a:noFill/>
              </a14:hiddenFill>
            </a:ext>
          </a:extLst>
        </p:spPr>
        <p:txBody>
          <a:bodyPr wrap="none" lIns="87417" tIns="45458" rIns="87417" bIns="45458" anchor="ctr">
            <a:spAutoFit/>
          </a:bodyPr>
          <a:lstStyle/>
          <a:p>
            <a:endParaRPr lang="ja-JP" altLang="en-US" sz="1832"/>
          </a:p>
        </p:txBody>
      </p:sp>
      <p:sp>
        <p:nvSpPr>
          <p:cNvPr id="22536" name="Line 8"/>
          <p:cNvSpPr>
            <a:spLocks noChangeShapeType="1"/>
          </p:cNvSpPr>
          <p:nvPr/>
        </p:nvSpPr>
        <p:spPr bwMode="auto">
          <a:xfrm>
            <a:off x="4278364" y="3511791"/>
            <a:ext cx="2255" cy="342233"/>
          </a:xfrm>
          <a:prstGeom prst="line">
            <a:avLst/>
          </a:prstGeom>
          <a:noFill/>
          <a:ln w="50800">
            <a:solidFill>
              <a:schemeClr val="tx2"/>
            </a:solidFill>
            <a:round/>
            <a:headEnd/>
            <a:tailEnd type="triangle" w="med" len="med"/>
          </a:ln>
          <a:extLst>
            <a:ext uri="{909E8E84-426E-40DD-AFC4-6F175D3DCCD1}">
              <a14:hiddenFill xmlns:a14="http://schemas.microsoft.com/office/drawing/2010/main">
                <a:noFill/>
              </a14:hiddenFill>
            </a:ext>
          </a:extLst>
        </p:spPr>
        <p:txBody>
          <a:bodyPr wrap="square" lIns="87417" tIns="45458" rIns="87417" bIns="45458" anchor="ctr">
            <a:spAutoFit/>
          </a:bodyPr>
          <a:lstStyle/>
          <a:p>
            <a:endParaRPr lang="ja-JP" altLang="en-US" sz="1832"/>
          </a:p>
        </p:txBody>
      </p:sp>
      <p:sp>
        <p:nvSpPr>
          <p:cNvPr id="22537" name="Line 9"/>
          <p:cNvSpPr>
            <a:spLocks noChangeShapeType="1"/>
          </p:cNvSpPr>
          <p:nvPr/>
        </p:nvSpPr>
        <p:spPr bwMode="auto">
          <a:xfrm>
            <a:off x="4333110" y="4625208"/>
            <a:ext cx="0" cy="370069"/>
          </a:xfrm>
          <a:prstGeom prst="line">
            <a:avLst/>
          </a:prstGeom>
          <a:noFill/>
          <a:ln w="50800">
            <a:solidFill>
              <a:schemeClr val="tx2"/>
            </a:solidFill>
            <a:round/>
            <a:headEnd/>
            <a:tailEnd type="triangle" w="med" len="med"/>
          </a:ln>
          <a:extLst>
            <a:ext uri="{909E8E84-426E-40DD-AFC4-6F175D3DCCD1}">
              <a14:hiddenFill xmlns:a14="http://schemas.microsoft.com/office/drawing/2010/main">
                <a:noFill/>
              </a14:hiddenFill>
            </a:ext>
          </a:extLst>
        </p:spPr>
        <p:txBody>
          <a:bodyPr wrap="none" lIns="87417" tIns="45458" rIns="87417" bIns="45458" anchor="ctr">
            <a:spAutoFit/>
          </a:bodyPr>
          <a:lstStyle/>
          <a:p>
            <a:endParaRPr lang="ja-JP" altLang="en-US" sz="1832"/>
          </a:p>
        </p:txBody>
      </p:sp>
      <p:sp>
        <p:nvSpPr>
          <p:cNvPr id="22538" name="Text Box 10"/>
          <p:cNvSpPr txBox="1">
            <a:spLocks noChangeArrowheads="1"/>
          </p:cNvSpPr>
          <p:nvPr/>
        </p:nvSpPr>
        <p:spPr bwMode="auto">
          <a:xfrm>
            <a:off x="7392848" y="1634897"/>
            <a:ext cx="475534" cy="4076869"/>
          </a:xfrm>
          <a:prstGeom prst="rect">
            <a:avLst/>
          </a:prstGeom>
          <a:solidFill>
            <a:srgbClr val="CCFF99"/>
          </a:solidFill>
          <a:ln w="38100">
            <a:solidFill>
              <a:schemeClr val="tx1"/>
            </a:solidFill>
            <a:miter lim="800000"/>
            <a:headEnd/>
            <a:tailEnd/>
          </a:ln>
          <a:extLst/>
        </p:spPr>
        <p:txBody>
          <a:bodyPr vert="eaVert" wrap="none" lIns="87417" tIns="45458" rIns="87417" bIns="45458" anchor="ctr">
            <a:spAutoFit/>
          </a:bodyPr>
          <a:lstStyle>
            <a:lvl1pPr>
              <a:spcBef>
                <a:spcPct val="20000"/>
              </a:spcBef>
              <a:buClr>
                <a:schemeClr val="hlink"/>
              </a:buClr>
              <a:buSzPct val="70000"/>
              <a:buFont typeface="Wingdings" panose="05000000000000000000" pitchFamily="2" charset="2"/>
              <a:buChar char="n"/>
              <a:defRPr kumimoji="1" sz="3200">
                <a:solidFill>
                  <a:schemeClr val="tx1"/>
                </a:solidFill>
                <a:latin typeface="Garamond" panose="02020404030301010803" pitchFamily="18" charset="0"/>
                <a:ea typeface="ＭＳ Ｐゴシック" panose="020B0600070205080204" pitchFamily="50" charset="-128"/>
              </a:defRPr>
            </a:lvl1pPr>
            <a:lvl2pPr marL="742950" indent="-285750">
              <a:spcBef>
                <a:spcPct val="20000"/>
              </a:spcBef>
              <a:buClr>
                <a:schemeClr val="accent2"/>
              </a:buClr>
              <a:buSzPct val="70000"/>
              <a:buFont typeface="Wingdings" panose="05000000000000000000" pitchFamily="2" charset="2"/>
              <a:buChar char="n"/>
              <a:defRPr kumimoji="1" sz="2800">
                <a:solidFill>
                  <a:schemeClr val="tx1"/>
                </a:solidFill>
                <a:latin typeface="Garamond" panose="02020404030301010803" pitchFamily="18" charset="0"/>
                <a:ea typeface="ＭＳ Ｐゴシック" panose="020B0600070205080204" pitchFamily="50" charset="-128"/>
              </a:defRPr>
            </a:lvl2pPr>
            <a:lvl3pPr marL="1143000" indent="-228600">
              <a:spcBef>
                <a:spcPct val="20000"/>
              </a:spcBef>
              <a:buClr>
                <a:schemeClr val="tx2"/>
              </a:buClr>
              <a:buSzPct val="70000"/>
              <a:buFont typeface="Wingdings" panose="05000000000000000000" pitchFamily="2" charset="2"/>
              <a:buChar char="n"/>
              <a:defRPr kumimoji="1" sz="2400">
                <a:solidFill>
                  <a:schemeClr val="tx1"/>
                </a:solidFill>
                <a:latin typeface="Garamond" panose="02020404030301010803" pitchFamily="18" charset="0"/>
                <a:ea typeface="ＭＳ Ｐゴシック" panose="020B0600070205080204" pitchFamily="50" charset="-128"/>
              </a:defRPr>
            </a:lvl3pPr>
            <a:lvl4pPr marL="1600200" indent="-228600">
              <a:spcBef>
                <a:spcPct val="20000"/>
              </a:spcBef>
              <a:buClr>
                <a:schemeClr val="accent2"/>
              </a:buClr>
              <a:buSzPct val="70000"/>
              <a:buFont typeface="Wingdings" panose="05000000000000000000" pitchFamily="2" charset="2"/>
              <a:buChar char="n"/>
              <a:defRPr kumimoji="1" sz="2000">
                <a:solidFill>
                  <a:schemeClr val="tx1"/>
                </a:solidFill>
                <a:latin typeface="Garamond" panose="02020404030301010803" pitchFamily="18" charset="0"/>
                <a:ea typeface="ＭＳ Ｐゴシック" panose="020B0600070205080204" pitchFamily="50" charset="-128"/>
              </a:defRPr>
            </a:lvl4pPr>
            <a:lvl5pPr marL="2057400" indent="-228600">
              <a:spcBef>
                <a:spcPct val="20000"/>
              </a:spcBef>
              <a:buClr>
                <a:schemeClr val="hlink"/>
              </a:buClr>
              <a:buSzPct val="70000"/>
              <a:buFont typeface="Wingdings" panose="05000000000000000000" pitchFamily="2" charset="2"/>
              <a:buChar char="n"/>
              <a:defRPr kumimoji="1" sz="2000">
                <a:solidFill>
                  <a:schemeClr val="tx1"/>
                </a:solidFill>
                <a:latin typeface="Garamond" panose="02020404030301010803" pitchFamily="18" charset="0"/>
                <a:ea typeface="ＭＳ Ｐゴシック" panose="020B0600070205080204" pitchFamily="50" charset="-128"/>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kumimoji="1" sz="2000">
                <a:solidFill>
                  <a:schemeClr val="tx1"/>
                </a:solidFill>
                <a:latin typeface="Garamond" panose="02020404030301010803" pitchFamily="18" charset="0"/>
                <a:ea typeface="ＭＳ Ｐゴシック" panose="020B0600070205080204" pitchFamily="50" charset="-128"/>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kumimoji="1" sz="2000">
                <a:solidFill>
                  <a:schemeClr val="tx1"/>
                </a:solidFill>
                <a:latin typeface="Garamond" panose="02020404030301010803" pitchFamily="18" charset="0"/>
                <a:ea typeface="ＭＳ Ｐゴシック" panose="020B0600070205080204" pitchFamily="50" charset="-128"/>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kumimoji="1" sz="2000">
                <a:solidFill>
                  <a:schemeClr val="tx1"/>
                </a:solidFill>
                <a:latin typeface="Garamond" panose="02020404030301010803" pitchFamily="18" charset="0"/>
                <a:ea typeface="ＭＳ Ｐゴシック" panose="020B0600070205080204" pitchFamily="50" charset="-128"/>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kumimoji="1" sz="2000">
                <a:solidFill>
                  <a:schemeClr val="tx1"/>
                </a:solidFill>
                <a:latin typeface="Garamond" panose="02020404030301010803" pitchFamily="18" charset="0"/>
                <a:ea typeface="ＭＳ Ｐゴシック" panose="020B0600070205080204" pitchFamily="50" charset="-128"/>
              </a:defRPr>
            </a:lvl9pPr>
          </a:lstStyle>
          <a:p>
            <a:pPr algn="ctr" eaLnBrk="1" hangingPunct="1">
              <a:spcBef>
                <a:spcPct val="50000"/>
              </a:spcBef>
              <a:buClrTx/>
              <a:buSzTx/>
              <a:buFontTx/>
              <a:buNone/>
            </a:pPr>
            <a:r>
              <a:rPr lang="ja-JP" altLang="en-US" sz="1943" b="1" dirty="0">
                <a:solidFill>
                  <a:srgbClr val="000000"/>
                </a:solidFill>
                <a:latin typeface="+mn-ea"/>
                <a:ea typeface="+mn-ea"/>
              </a:rPr>
              <a:t>リスク＝危害の可能性</a:t>
            </a:r>
            <a:r>
              <a:rPr lang="en-US" altLang="ja-JP" sz="1943" b="1" dirty="0">
                <a:solidFill>
                  <a:srgbClr val="000000"/>
                </a:solidFill>
                <a:latin typeface="+mn-ea"/>
                <a:ea typeface="+mn-ea"/>
              </a:rPr>
              <a:t>×</a:t>
            </a:r>
            <a:r>
              <a:rPr lang="ja-JP" altLang="en-US" sz="1943" b="1" dirty="0">
                <a:solidFill>
                  <a:srgbClr val="000000"/>
                </a:solidFill>
                <a:latin typeface="+mn-ea"/>
                <a:ea typeface="+mn-ea"/>
              </a:rPr>
              <a:t>危害の重大性</a:t>
            </a:r>
          </a:p>
        </p:txBody>
      </p:sp>
      <p:sp>
        <p:nvSpPr>
          <p:cNvPr id="12" name="AutoShape 6"/>
          <p:cNvSpPr>
            <a:spLocks noChangeArrowheads="1"/>
          </p:cNvSpPr>
          <p:nvPr/>
        </p:nvSpPr>
        <p:spPr bwMode="auto">
          <a:xfrm>
            <a:off x="1758863" y="1819078"/>
            <a:ext cx="5175714" cy="575609"/>
          </a:xfrm>
          <a:prstGeom prst="roundRect">
            <a:avLst>
              <a:gd name="adj" fmla="val 16667"/>
            </a:avLst>
          </a:prstGeom>
          <a:solidFill>
            <a:srgbClr val="CCFF99"/>
          </a:solidFill>
          <a:ln w="38100">
            <a:solidFill>
              <a:schemeClr val="tx1"/>
            </a:solidFill>
            <a:round/>
            <a:headEnd/>
            <a:tailEnd/>
          </a:ln>
        </p:spPr>
        <p:txBody>
          <a:bodyPr wrap="square" lIns="87417" tIns="45458" rIns="87417" bIns="45458" anchor="ctr">
            <a:spAutoFit/>
          </a:bodyPr>
          <a:lstStyle>
            <a:lvl1pPr>
              <a:spcBef>
                <a:spcPct val="20000"/>
              </a:spcBef>
              <a:buClr>
                <a:schemeClr val="hlink"/>
              </a:buClr>
              <a:buSzPct val="70000"/>
              <a:buFont typeface="Wingdings" panose="05000000000000000000" pitchFamily="2" charset="2"/>
              <a:buChar char="n"/>
              <a:defRPr kumimoji="1" sz="3200">
                <a:solidFill>
                  <a:schemeClr val="tx1"/>
                </a:solidFill>
                <a:latin typeface="Garamond" panose="02020404030301010803" pitchFamily="18" charset="0"/>
                <a:ea typeface="ＭＳ Ｐゴシック" panose="020B0600070205080204" pitchFamily="50" charset="-128"/>
              </a:defRPr>
            </a:lvl1pPr>
            <a:lvl2pPr marL="742950" indent="-285750">
              <a:spcBef>
                <a:spcPct val="20000"/>
              </a:spcBef>
              <a:buClr>
                <a:schemeClr val="accent2"/>
              </a:buClr>
              <a:buSzPct val="70000"/>
              <a:buFont typeface="Wingdings" panose="05000000000000000000" pitchFamily="2" charset="2"/>
              <a:buChar char="n"/>
              <a:defRPr kumimoji="1" sz="2800">
                <a:solidFill>
                  <a:schemeClr val="tx1"/>
                </a:solidFill>
                <a:latin typeface="Garamond" panose="02020404030301010803" pitchFamily="18" charset="0"/>
                <a:ea typeface="ＭＳ Ｐゴシック" panose="020B0600070205080204" pitchFamily="50" charset="-128"/>
              </a:defRPr>
            </a:lvl2pPr>
            <a:lvl3pPr marL="1143000" indent="-228600">
              <a:spcBef>
                <a:spcPct val="20000"/>
              </a:spcBef>
              <a:buClr>
                <a:schemeClr val="tx2"/>
              </a:buClr>
              <a:buSzPct val="70000"/>
              <a:buFont typeface="Wingdings" panose="05000000000000000000" pitchFamily="2" charset="2"/>
              <a:buChar char="n"/>
              <a:defRPr kumimoji="1" sz="2400">
                <a:solidFill>
                  <a:schemeClr val="tx1"/>
                </a:solidFill>
                <a:latin typeface="Garamond" panose="02020404030301010803" pitchFamily="18" charset="0"/>
                <a:ea typeface="ＭＳ Ｐゴシック" panose="020B0600070205080204" pitchFamily="50" charset="-128"/>
              </a:defRPr>
            </a:lvl3pPr>
            <a:lvl4pPr marL="1600200" indent="-228600">
              <a:spcBef>
                <a:spcPct val="20000"/>
              </a:spcBef>
              <a:buClr>
                <a:schemeClr val="accent2"/>
              </a:buClr>
              <a:buSzPct val="70000"/>
              <a:buFont typeface="Wingdings" panose="05000000000000000000" pitchFamily="2" charset="2"/>
              <a:buChar char="n"/>
              <a:defRPr kumimoji="1" sz="2000">
                <a:solidFill>
                  <a:schemeClr val="tx1"/>
                </a:solidFill>
                <a:latin typeface="Garamond" panose="02020404030301010803" pitchFamily="18" charset="0"/>
                <a:ea typeface="ＭＳ Ｐゴシック" panose="020B0600070205080204" pitchFamily="50" charset="-128"/>
              </a:defRPr>
            </a:lvl4pPr>
            <a:lvl5pPr marL="2057400" indent="-228600">
              <a:spcBef>
                <a:spcPct val="20000"/>
              </a:spcBef>
              <a:buClr>
                <a:schemeClr val="hlink"/>
              </a:buClr>
              <a:buSzPct val="70000"/>
              <a:buFont typeface="Wingdings" panose="05000000000000000000" pitchFamily="2" charset="2"/>
              <a:buChar char="n"/>
              <a:defRPr kumimoji="1" sz="2000">
                <a:solidFill>
                  <a:schemeClr val="tx1"/>
                </a:solidFill>
                <a:latin typeface="Garamond" panose="02020404030301010803" pitchFamily="18" charset="0"/>
                <a:ea typeface="ＭＳ Ｐゴシック" panose="020B0600070205080204" pitchFamily="50" charset="-128"/>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kumimoji="1" sz="2000">
                <a:solidFill>
                  <a:schemeClr val="tx1"/>
                </a:solidFill>
                <a:latin typeface="Garamond" panose="02020404030301010803" pitchFamily="18" charset="0"/>
                <a:ea typeface="ＭＳ Ｐゴシック" panose="020B0600070205080204" pitchFamily="50" charset="-128"/>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kumimoji="1" sz="2000">
                <a:solidFill>
                  <a:schemeClr val="tx1"/>
                </a:solidFill>
                <a:latin typeface="Garamond" panose="02020404030301010803" pitchFamily="18" charset="0"/>
                <a:ea typeface="ＭＳ Ｐゴシック" panose="020B0600070205080204" pitchFamily="50" charset="-128"/>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kumimoji="1" sz="2000">
                <a:solidFill>
                  <a:schemeClr val="tx1"/>
                </a:solidFill>
                <a:latin typeface="Garamond" panose="02020404030301010803" pitchFamily="18" charset="0"/>
                <a:ea typeface="ＭＳ Ｐゴシック" panose="020B0600070205080204" pitchFamily="50" charset="-128"/>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kumimoji="1" sz="2000">
                <a:solidFill>
                  <a:schemeClr val="tx1"/>
                </a:solidFill>
                <a:latin typeface="Garamond" panose="02020404030301010803" pitchFamily="18" charset="0"/>
                <a:ea typeface="ＭＳ Ｐゴシック" panose="020B0600070205080204" pitchFamily="50" charset="-128"/>
              </a:defRPr>
            </a:lvl9pPr>
          </a:lstStyle>
          <a:p>
            <a:pPr algn="ctr">
              <a:spcBef>
                <a:spcPct val="50000"/>
              </a:spcBef>
              <a:buClrTx/>
              <a:buSzTx/>
              <a:buNone/>
            </a:pPr>
            <a:r>
              <a:rPr lang="ja-JP" altLang="en-US" sz="2720" b="1" dirty="0">
                <a:solidFill>
                  <a:srgbClr val="000000"/>
                </a:solidFill>
                <a:latin typeface="+mn-ea"/>
                <a:ea typeface="+mn-ea"/>
              </a:rPr>
              <a:t>情報収集</a:t>
            </a:r>
          </a:p>
        </p:txBody>
      </p:sp>
      <p:sp>
        <p:nvSpPr>
          <p:cNvPr id="13" name="AutoShape 6"/>
          <p:cNvSpPr>
            <a:spLocks noChangeArrowheads="1"/>
          </p:cNvSpPr>
          <p:nvPr/>
        </p:nvSpPr>
        <p:spPr bwMode="auto">
          <a:xfrm>
            <a:off x="1846963" y="2871487"/>
            <a:ext cx="5175714" cy="575609"/>
          </a:xfrm>
          <a:prstGeom prst="roundRect">
            <a:avLst>
              <a:gd name="adj" fmla="val 16667"/>
            </a:avLst>
          </a:prstGeom>
          <a:solidFill>
            <a:srgbClr val="CCFF99"/>
          </a:solidFill>
          <a:ln w="38100">
            <a:solidFill>
              <a:schemeClr val="tx1"/>
            </a:solidFill>
            <a:round/>
            <a:headEnd/>
            <a:tailEnd/>
          </a:ln>
        </p:spPr>
        <p:txBody>
          <a:bodyPr wrap="square" lIns="87417" tIns="45458" rIns="87417" bIns="45458" anchor="ctr">
            <a:spAutoFit/>
          </a:bodyPr>
          <a:lstStyle>
            <a:lvl1pPr>
              <a:spcBef>
                <a:spcPct val="20000"/>
              </a:spcBef>
              <a:buClr>
                <a:schemeClr val="hlink"/>
              </a:buClr>
              <a:buSzPct val="70000"/>
              <a:buFont typeface="Wingdings" panose="05000000000000000000" pitchFamily="2" charset="2"/>
              <a:buChar char="n"/>
              <a:defRPr kumimoji="1" sz="3200">
                <a:solidFill>
                  <a:schemeClr val="tx1"/>
                </a:solidFill>
                <a:latin typeface="Garamond" panose="02020404030301010803" pitchFamily="18" charset="0"/>
                <a:ea typeface="ＭＳ Ｐゴシック" panose="020B0600070205080204" pitchFamily="50" charset="-128"/>
              </a:defRPr>
            </a:lvl1pPr>
            <a:lvl2pPr marL="742950" indent="-285750">
              <a:spcBef>
                <a:spcPct val="20000"/>
              </a:spcBef>
              <a:buClr>
                <a:schemeClr val="accent2"/>
              </a:buClr>
              <a:buSzPct val="70000"/>
              <a:buFont typeface="Wingdings" panose="05000000000000000000" pitchFamily="2" charset="2"/>
              <a:buChar char="n"/>
              <a:defRPr kumimoji="1" sz="2800">
                <a:solidFill>
                  <a:schemeClr val="tx1"/>
                </a:solidFill>
                <a:latin typeface="Garamond" panose="02020404030301010803" pitchFamily="18" charset="0"/>
                <a:ea typeface="ＭＳ Ｐゴシック" panose="020B0600070205080204" pitchFamily="50" charset="-128"/>
              </a:defRPr>
            </a:lvl2pPr>
            <a:lvl3pPr marL="1143000" indent="-228600">
              <a:spcBef>
                <a:spcPct val="20000"/>
              </a:spcBef>
              <a:buClr>
                <a:schemeClr val="tx2"/>
              </a:buClr>
              <a:buSzPct val="70000"/>
              <a:buFont typeface="Wingdings" panose="05000000000000000000" pitchFamily="2" charset="2"/>
              <a:buChar char="n"/>
              <a:defRPr kumimoji="1" sz="2400">
                <a:solidFill>
                  <a:schemeClr val="tx1"/>
                </a:solidFill>
                <a:latin typeface="Garamond" panose="02020404030301010803" pitchFamily="18" charset="0"/>
                <a:ea typeface="ＭＳ Ｐゴシック" panose="020B0600070205080204" pitchFamily="50" charset="-128"/>
              </a:defRPr>
            </a:lvl3pPr>
            <a:lvl4pPr marL="1600200" indent="-228600">
              <a:spcBef>
                <a:spcPct val="20000"/>
              </a:spcBef>
              <a:buClr>
                <a:schemeClr val="accent2"/>
              </a:buClr>
              <a:buSzPct val="70000"/>
              <a:buFont typeface="Wingdings" panose="05000000000000000000" pitchFamily="2" charset="2"/>
              <a:buChar char="n"/>
              <a:defRPr kumimoji="1" sz="2000">
                <a:solidFill>
                  <a:schemeClr val="tx1"/>
                </a:solidFill>
                <a:latin typeface="Garamond" panose="02020404030301010803" pitchFamily="18" charset="0"/>
                <a:ea typeface="ＭＳ Ｐゴシック" panose="020B0600070205080204" pitchFamily="50" charset="-128"/>
              </a:defRPr>
            </a:lvl4pPr>
            <a:lvl5pPr marL="2057400" indent="-228600">
              <a:spcBef>
                <a:spcPct val="20000"/>
              </a:spcBef>
              <a:buClr>
                <a:schemeClr val="hlink"/>
              </a:buClr>
              <a:buSzPct val="70000"/>
              <a:buFont typeface="Wingdings" panose="05000000000000000000" pitchFamily="2" charset="2"/>
              <a:buChar char="n"/>
              <a:defRPr kumimoji="1" sz="2000">
                <a:solidFill>
                  <a:schemeClr val="tx1"/>
                </a:solidFill>
                <a:latin typeface="Garamond" panose="02020404030301010803" pitchFamily="18" charset="0"/>
                <a:ea typeface="ＭＳ Ｐゴシック" panose="020B0600070205080204" pitchFamily="50" charset="-128"/>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kumimoji="1" sz="2000">
                <a:solidFill>
                  <a:schemeClr val="tx1"/>
                </a:solidFill>
                <a:latin typeface="Garamond" panose="02020404030301010803" pitchFamily="18" charset="0"/>
                <a:ea typeface="ＭＳ Ｐゴシック" panose="020B0600070205080204" pitchFamily="50" charset="-128"/>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kumimoji="1" sz="2000">
                <a:solidFill>
                  <a:schemeClr val="tx1"/>
                </a:solidFill>
                <a:latin typeface="Garamond" panose="02020404030301010803" pitchFamily="18" charset="0"/>
                <a:ea typeface="ＭＳ Ｐゴシック" panose="020B0600070205080204" pitchFamily="50" charset="-128"/>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kumimoji="1" sz="2000">
                <a:solidFill>
                  <a:schemeClr val="tx1"/>
                </a:solidFill>
                <a:latin typeface="Garamond" panose="02020404030301010803" pitchFamily="18" charset="0"/>
                <a:ea typeface="ＭＳ Ｐゴシック" panose="020B0600070205080204" pitchFamily="50" charset="-128"/>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kumimoji="1" sz="2000">
                <a:solidFill>
                  <a:schemeClr val="tx1"/>
                </a:solidFill>
                <a:latin typeface="Garamond" panose="02020404030301010803" pitchFamily="18" charset="0"/>
                <a:ea typeface="ＭＳ Ｐゴシック" panose="020B0600070205080204" pitchFamily="50" charset="-128"/>
              </a:defRPr>
            </a:lvl9pPr>
          </a:lstStyle>
          <a:p>
            <a:pPr algn="ctr">
              <a:spcBef>
                <a:spcPct val="50000"/>
              </a:spcBef>
              <a:buClrTx/>
              <a:buSzTx/>
              <a:buNone/>
            </a:pPr>
            <a:r>
              <a:rPr lang="ja-JP" altLang="en-US" sz="2720" b="1" dirty="0">
                <a:solidFill>
                  <a:srgbClr val="000000"/>
                </a:solidFill>
                <a:latin typeface="+mn-ea"/>
                <a:ea typeface="+mn-ea"/>
              </a:rPr>
              <a:t>危険有害要因の特定</a:t>
            </a:r>
          </a:p>
        </p:txBody>
      </p:sp>
      <p:sp>
        <p:nvSpPr>
          <p:cNvPr id="14" name="AutoShape 6"/>
          <p:cNvSpPr>
            <a:spLocks noChangeArrowheads="1"/>
          </p:cNvSpPr>
          <p:nvPr/>
        </p:nvSpPr>
        <p:spPr bwMode="auto">
          <a:xfrm>
            <a:off x="1849235" y="3918244"/>
            <a:ext cx="5175714" cy="575609"/>
          </a:xfrm>
          <a:prstGeom prst="roundRect">
            <a:avLst>
              <a:gd name="adj" fmla="val 16667"/>
            </a:avLst>
          </a:prstGeom>
          <a:solidFill>
            <a:srgbClr val="CCFF99"/>
          </a:solidFill>
          <a:ln w="38100">
            <a:solidFill>
              <a:schemeClr val="tx1"/>
            </a:solidFill>
            <a:round/>
            <a:headEnd/>
            <a:tailEnd/>
          </a:ln>
        </p:spPr>
        <p:txBody>
          <a:bodyPr wrap="square" lIns="87417" tIns="45458" rIns="87417" bIns="45458" anchor="ctr">
            <a:spAutoFit/>
          </a:bodyPr>
          <a:lstStyle>
            <a:lvl1pPr>
              <a:spcBef>
                <a:spcPct val="20000"/>
              </a:spcBef>
              <a:buClr>
                <a:schemeClr val="hlink"/>
              </a:buClr>
              <a:buSzPct val="70000"/>
              <a:buFont typeface="Wingdings" panose="05000000000000000000" pitchFamily="2" charset="2"/>
              <a:buChar char="n"/>
              <a:defRPr kumimoji="1" sz="3200">
                <a:solidFill>
                  <a:schemeClr val="tx1"/>
                </a:solidFill>
                <a:latin typeface="Garamond" panose="02020404030301010803" pitchFamily="18" charset="0"/>
                <a:ea typeface="ＭＳ Ｐゴシック" panose="020B0600070205080204" pitchFamily="50" charset="-128"/>
              </a:defRPr>
            </a:lvl1pPr>
            <a:lvl2pPr marL="742950" indent="-285750">
              <a:spcBef>
                <a:spcPct val="20000"/>
              </a:spcBef>
              <a:buClr>
                <a:schemeClr val="accent2"/>
              </a:buClr>
              <a:buSzPct val="70000"/>
              <a:buFont typeface="Wingdings" panose="05000000000000000000" pitchFamily="2" charset="2"/>
              <a:buChar char="n"/>
              <a:defRPr kumimoji="1" sz="2800">
                <a:solidFill>
                  <a:schemeClr val="tx1"/>
                </a:solidFill>
                <a:latin typeface="Garamond" panose="02020404030301010803" pitchFamily="18" charset="0"/>
                <a:ea typeface="ＭＳ Ｐゴシック" panose="020B0600070205080204" pitchFamily="50" charset="-128"/>
              </a:defRPr>
            </a:lvl2pPr>
            <a:lvl3pPr marL="1143000" indent="-228600">
              <a:spcBef>
                <a:spcPct val="20000"/>
              </a:spcBef>
              <a:buClr>
                <a:schemeClr val="tx2"/>
              </a:buClr>
              <a:buSzPct val="70000"/>
              <a:buFont typeface="Wingdings" panose="05000000000000000000" pitchFamily="2" charset="2"/>
              <a:buChar char="n"/>
              <a:defRPr kumimoji="1" sz="2400">
                <a:solidFill>
                  <a:schemeClr val="tx1"/>
                </a:solidFill>
                <a:latin typeface="Garamond" panose="02020404030301010803" pitchFamily="18" charset="0"/>
                <a:ea typeface="ＭＳ Ｐゴシック" panose="020B0600070205080204" pitchFamily="50" charset="-128"/>
              </a:defRPr>
            </a:lvl3pPr>
            <a:lvl4pPr marL="1600200" indent="-228600">
              <a:spcBef>
                <a:spcPct val="20000"/>
              </a:spcBef>
              <a:buClr>
                <a:schemeClr val="accent2"/>
              </a:buClr>
              <a:buSzPct val="70000"/>
              <a:buFont typeface="Wingdings" panose="05000000000000000000" pitchFamily="2" charset="2"/>
              <a:buChar char="n"/>
              <a:defRPr kumimoji="1" sz="2000">
                <a:solidFill>
                  <a:schemeClr val="tx1"/>
                </a:solidFill>
                <a:latin typeface="Garamond" panose="02020404030301010803" pitchFamily="18" charset="0"/>
                <a:ea typeface="ＭＳ Ｐゴシック" panose="020B0600070205080204" pitchFamily="50" charset="-128"/>
              </a:defRPr>
            </a:lvl4pPr>
            <a:lvl5pPr marL="2057400" indent="-228600">
              <a:spcBef>
                <a:spcPct val="20000"/>
              </a:spcBef>
              <a:buClr>
                <a:schemeClr val="hlink"/>
              </a:buClr>
              <a:buSzPct val="70000"/>
              <a:buFont typeface="Wingdings" panose="05000000000000000000" pitchFamily="2" charset="2"/>
              <a:buChar char="n"/>
              <a:defRPr kumimoji="1" sz="2000">
                <a:solidFill>
                  <a:schemeClr val="tx1"/>
                </a:solidFill>
                <a:latin typeface="Garamond" panose="02020404030301010803" pitchFamily="18" charset="0"/>
                <a:ea typeface="ＭＳ Ｐゴシック" panose="020B0600070205080204" pitchFamily="50" charset="-128"/>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kumimoji="1" sz="2000">
                <a:solidFill>
                  <a:schemeClr val="tx1"/>
                </a:solidFill>
                <a:latin typeface="Garamond" panose="02020404030301010803" pitchFamily="18" charset="0"/>
                <a:ea typeface="ＭＳ Ｐゴシック" panose="020B0600070205080204" pitchFamily="50" charset="-128"/>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kumimoji="1" sz="2000">
                <a:solidFill>
                  <a:schemeClr val="tx1"/>
                </a:solidFill>
                <a:latin typeface="Garamond" panose="02020404030301010803" pitchFamily="18" charset="0"/>
                <a:ea typeface="ＭＳ Ｐゴシック" panose="020B0600070205080204" pitchFamily="50" charset="-128"/>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kumimoji="1" sz="2000">
                <a:solidFill>
                  <a:schemeClr val="tx1"/>
                </a:solidFill>
                <a:latin typeface="Garamond" panose="02020404030301010803" pitchFamily="18" charset="0"/>
                <a:ea typeface="ＭＳ Ｐゴシック" panose="020B0600070205080204" pitchFamily="50" charset="-128"/>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kumimoji="1" sz="2000">
                <a:solidFill>
                  <a:schemeClr val="tx1"/>
                </a:solidFill>
                <a:latin typeface="Garamond" panose="02020404030301010803" pitchFamily="18" charset="0"/>
                <a:ea typeface="ＭＳ Ｐゴシック" panose="020B0600070205080204" pitchFamily="50" charset="-128"/>
              </a:defRPr>
            </a:lvl9pPr>
          </a:lstStyle>
          <a:p>
            <a:pPr algn="ctr" eaLnBrk="1" hangingPunct="1">
              <a:spcBef>
                <a:spcPct val="50000"/>
              </a:spcBef>
              <a:buClrTx/>
              <a:buSzTx/>
              <a:buFontTx/>
              <a:buNone/>
            </a:pPr>
            <a:r>
              <a:rPr lang="ja-JP" altLang="en-US" sz="2720" b="1" dirty="0">
                <a:solidFill>
                  <a:srgbClr val="000000"/>
                </a:solidFill>
                <a:latin typeface="+mn-ea"/>
                <a:ea typeface="+mn-ea"/>
              </a:rPr>
              <a:t>リスクの程度の推定</a:t>
            </a:r>
          </a:p>
        </p:txBody>
      </p:sp>
      <p:sp>
        <p:nvSpPr>
          <p:cNvPr id="15" name="Rectangle 2"/>
          <p:cNvSpPr txBox="1">
            <a:spLocks noGrp="1" noRot="1" noChangeArrowheads="1"/>
          </p:cNvSpPr>
          <p:nvPr>
            <p:ph type="title"/>
          </p:nvPr>
        </p:nvSpPr>
        <p:spPr>
          <a:xfrm>
            <a:off x="720000" y="720000"/>
            <a:ext cx="7920000" cy="720000"/>
          </a:xfrm>
          <a:prstGeom prst="rect">
            <a:avLst/>
          </a:prstGeom>
          <a:solidFill>
            <a:srgbClr val="FFFFCC"/>
          </a:solidFill>
          <a:ln w="38100">
            <a:solidFill>
              <a:schemeClr val="tx1"/>
            </a:solidFill>
          </a:ln>
        </p:spPr>
        <p:txBody>
          <a:bodyPr vert="horz" lIns="88817" tIns="44408" rIns="88817" bIns="44408" rtlCol="0" anchor="ctr">
            <a:normAutofit/>
          </a:bodyPr>
          <a:lstStyle>
            <a:lvl1pPr algn="ctr" defTabSz="914400" rtl="0" eaLnBrk="1" latinLnBrk="0" hangingPunct="1">
              <a:spcBef>
                <a:spcPct val="0"/>
              </a:spcBef>
              <a:buNone/>
              <a:defRPr kumimoji="1" sz="4400" kern="1200">
                <a:solidFill>
                  <a:srgbClr val="FFFFFF"/>
                </a:solidFill>
                <a:latin typeface="+mj-lt"/>
                <a:ea typeface="+mj-ea"/>
                <a:cs typeface="+mj-cs"/>
              </a:defRPr>
            </a:lvl1pPr>
            <a:lvl2pPr eaLnBrk="1" hangingPunct="1">
              <a:defRPr kumimoji="1">
                <a:solidFill>
                  <a:schemeClr val="tx2"/>
                </a:solidFill>
              </a:defRPr>
            </a:lvl2pPr>
            <a:lvl3pPr eaLnBrk="1" hangingPunct="1">
              <a:defRPr kumimoji="1">
                <a:solidFill>
                  <a:schemeClr val="tx2"/>
                </a:solidFill>
              </a:defRPr>
            </a:lvl3pPr>
            <a:lvl4pPr eaLnBrk="1" hangingPunct="1">
              <a:defRPr kumimoji="1">
                <a:solidFill>
                  <a:schemeClr val="tx2"/>
                </a:solidFill>
              </a:defRPr>
            </a:lvl4pPr>
            <a:lvl5pPr eaLnBrk="1" hangingPunct="1">
              <a:defRPr kumimoji="1">
                <a:solidFill>
                  <a:schemeClr val="tx2"/>
                </a:solidFill>
              </a:defRPr>
            </a:lvl5pPr>
            <a:lvl6pPr eaLnBrk="1" hangingPunct="1">
              <a:defRPr kumimoji="1">
                <a:solidFill>
                  <a:schemeClr val="tx2"/>
                </a:solidFill>
              </a:defRPr>
            </a:lvl6pPr>
            <a:lvl7pPr eaLnBrk="1" hangingPunct="1">
              <a:defRPr kumimoji="1">
                <a:solidFill>
                  <a:schemeClr val="tx2"/>
                </a:solidFill>
              </a:defRPr>
            </a:lvl7pPr>
            <a:lvl8pPr eaLnBrk="1" hangingPunct="1">
              <a:defRPr kumimoji="1">
                <a:solidFill>
                  <a:schemeClr val="tx2"/>
                </a:solidFill>
              </a:defRPr>
            </a:lvl8pPr>
            <a:lvl9pPr eaLnBrk="1" hangingPunct="1">
              <a:defRPr kumimoji="1">
                <a:solidFill>
                  <a:schemeClr val="tx2"/>
                </a:solidFill>
              </a:defRPr>
            </a:lvl9pPr>
          </a:lstStyle>
          <a:p>
            <a:r>
              <a:rPr lang="ja-JP" altLang="en-US" sz="3108" b="1" dirty="0">
                <a:solidFill>
                  <a:schemeClr val="tx1"/>
                </a:solidFill>
              </a:rPr>
              <a:t>リスクアセスメントの概要</a:t>
            </a:r>
          </a:p>
        </p:txBody>
      </p:sp>
      <p:sp>
        <p:nvSpPr>
          <p:cNvPr id="17" name="雲形吹き出し 16"/>
          <p:cNvSpPr/>
          <p:nvPr/>
        </p:nvSpPr>
        <p:spPr>
          <a:xfrm>
            <a:off x="720000" y="5745480"/>
            <a:ext cx="6762840" cy="1295399"/>
          </a:xfrm>
          <a:prstGeom prst="cloudCallout">
            <a:avLst>
              <a:gd name="adj1" fmla="val 47442"/>
              <a:gd name="adj2" fmla="val 42377"/>
            </a:avLst>
          </a:prstGeom>
        </p:spPr>
        <p:style>
          <a:lnRef idx="1">
            <a:schemeClr val="accent3"/>
          </a:lnRef>
          <a:fillRef idx="2">
            <a:schemeClr val="accent3"/>
          </a:fillRef>
          <a:effectRef idx="1">
            <a:schemeClr val="accent3"/>
          </a:effectRef>
          <a:fontRef idx="minor">
            <a:schemeClr val="dk1"/>
          </a:fontRef>
        </p:style>
        <p:txBody>
          <a:bodyPr rtlCol="0" anchor="ctr"/>
          <a:lstStyle/>
          <a:p>
            <a:pPr algn="ctr"/>
            <a:endParaRPr lang="ja-JP" altLang="en-US"/>
          </a:p>
        </p:txBody>
      </p:sp>
      <p:pic>
        <p:nvPicPr>
          <p:cNvPr id="18" name="図 1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327343" y="6376545"/>
            <a:ext cx="1199970" cy="1026181"/>
          </a:xfrm>
          <a:prstGeom prst="rect">
            <a:avLst/>
          </a:prstGeom>
        </p:spPr>
      </p:pic>
      <p:sp>
        <p:nvSpPr>
          <p:cNvPr id="2" name="正方形/長方形 1"/>
          <p:cNvSpPr/>
          <p:nvPr/>
        </p:nvSpPr>
        <p:spPr>
          <a:xfrm>
            <a:off x="1234440" y="6031935"/>
            <a:ext cx="6004560" cy="830997"/>
          </a:xfrm>
          <a:prstGeom prst="rect">
            <a:avLst/>
          </a:prstGeom>
        </p:spPr>
        <p:txBody>
          <a:bodyPr wrap="square">
            <a:spAutoFit/>
          </a:bodyPr>
          <a:lstStyle/>
          <a:p>
            <a:r>
              <a:rPr lang="ja-JP" altLang="en-US" sz="2400" b="1" dirty="0" smtClean="0">
                <a:latin typeface="HGP明朝E" panose="02020900000000000000" pitchFamily="18" charset="-128"/>
              </a:rPr>
              <a:t>　一度で完了でなく，継続的</a:t>
            </a:r>
            <a:r>
              <a:rPr lang="ja-JP" altLang="en-US" sz="2400" b="1" dirty="0">
                <a:latin typeface="HGP明朝E" panose="02020900000000000000" pitchFamily="18" charset="-128"/>
              </a:rPr>
              <a:t>に</a:t>
            </a:r>
            <a:r>
              <a:rPr lang="ja-JP" altLang="en-US" sz="2400" b="1" dirty="0" smtClean="0">
                <a:latin typeface="HGP明朝E" panose="02020900000000000000" pitchFamily="18" charset="-128"/>
              </a:rPr>
              <a:t>スパイラルアップ（螺旋状に上昇）する</a:t>
            </a:r>
            <a:r>
              <a:rPr lang="ja-JP" altLang="en-US" sz="2400" b="1" dirty="0">
                <a:latin typeface="HGP明朝E" panose="02020900000000000000" pitchFamily="18" charset="-128"/>
              </a:rPr>
              <a:t>ことが大事だよ。</a:t>
            </a:r>
            <a:endParaRPr lang="ja-JP" altLang="en-US" sz="2400" b="1" dirty="0"/>
          </a:p>
        </p:txBody>
      </p:sp>
    </p:spTree>
    <p:extLst>
      <p:ext uri="{BB962C8B-B14F-4D97-AF65-F5344CB8AC3E}">
        <p14:creationId xmlns:p14="http://schemas.microsoft.com/office/powerpoint/2010/main" val="3740501789"/>
      </p:ext>
    </p:extLst>
  </p:cSld>
  <p:clrMapOvr>
    <a:masterClrMapping/>
  </p:clrMapOvr>
  <p:transition spd="med"/>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図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401938" y="5751417"/>
            <a:ext cx="1640463" cy="1402879"/>
          </a:xfrm>
          <a:prstGeom prst="rect">
            <a:avLst/>
          </a:prstGeom>
        </p:spPr>
      </p:pic>
      <p:sp>
        <p:nvSpPr>
          <p:cNvPr id="5" name="Rectangle 2"/>
          <p:cNvSpPr txBox="1">
            <a:spLocks noGrp="1" noRot="1" noChangeArrowheads="1"/>
          </p:cNvSpPr>
          <p:nvPr>
            <p:ph type="title"/>
          </p:nvPr>
        </p:nvSpPr>
        <p:spPr>
          <a:xfrm>
            <a:off x="719707" y="720000"/>
            <a:ext cx="7920000" cy="720000"/>
          </a:xfrm>
          <a:prstGeom prst="rect">
            <a:avLst/>
          </a:prstGeom>
          <a:solidFill>
            <a:srgbClr val="FFFFCC"/>
          </a:solidFill>
          <a:ln w="38100">
            <a:solidFill>
              <a:schemeClr val="tx1"/>
            </a:solidFill>
          </a:ln>
        </p:spPr>
        <p:txBody>
          <a:bodyPr vert="horz" lIns="88817" tIns="44408" rIns="88817" bIns="44408" rtlCol="0" anchor="ctr">
            <a:normAutofit/>
          </a:bodyPr>
          <a:lstStyle>
            <a:lvl1pPr algn="ctr" defTabSz="914400" rtl="0" eaLnBrk="1" latinLnBrk="0" hangingPunct="1">
              <a:spcBef>
                <a:spcPct val="0"/>
              </a:spcBef>
              <a:buNone/>
              <a:defRPr kumimoji="1" sz="4400" kern="1200">
                <a:solidFill>
                  <a:srgbClr val="FFFFFF"/>
                </a:solidFill>
                <a:latin typeface="+mj-lt"/>
                <a:ea typeface="+mj-ea"/>
                <a:cs typeface="+mj-cs"/>
              </a:defRPr>
            </a:lvl1pPr>
            <a:lvl2pPr eaLnBrk="1" hangingPunct="1">
              <a:defRPr kumimoji="1">
                <a:solidFill>
                  <a:schemeClr val="tx2"/>
                </a:solidFill>
              </a:defRPr>
            </a:lvl2pPr>
            <a:lvl3pPr eaLnBrk="1" hangingPunct="1">
              <a:defRPr kumimoji="1">
                <a:solidFill>
                  <a:schemeClr val="tx2"/>
                </a:solidFill>
              </a:defRPr>
            </a:lvl3pPr>
            <a:lvl4pPr eaLnBrk="1" hangingPunct="1">
              <a:defRPr kumimoji="1">
                <a:solidFill>
                  <a:schemeClr val="tx2"/>
                </a:solidFill>
              </a:defRPr>
            </a:lvl4pPr>
            <a:lvl5pPr eaLnBrk="1" hangingPunct="1">
              <a:defRPr kumimoji="1">
                <a:solidFill>
                  <a:schemeClr val="tx2"/>
                </a:solidFill>
              </a:defRPr>
            </a:lvl5pPr>
            <a:lvl6pPr eaLnBrk="1" hangingPunct="1">
              <a:defRPr kumimoji="1">
                <a:solidFill>
                  <a:schemeClr val="tx2"/>
                </a:solidFill>
              </a:defRPr>
            </a:lvl6pPr>
            <a:lvl7pPr eaLnBrk="1" hangingPunct="1">
              <a:defRPr kumimoji="1">
                <a:solidFill>
                  <a:schemeClr val="tx2"/>
                </a:solidFill>
              </a:defRPr>
            </a:lvl7pPr>
            <a:lvl8pPr eaLnBrk="1" hangingPunct="1">
              <a:defRPr kumimoji="1">
                <a:solidFill>
                  <a:schemeClr val="tx2"/>
                </a:solidFill>
              </a:defRPr>
            </a:lvl8pPr>
            <a:lvl9pPr eaLnBrk="1" hangingPunct="1">
              <a:defRPr kumimoji="1">
                <a:solidFill>
                  <a:schemeClr val="tx2"/>
                </a:solidFill>
              </a:defRPr>
            </a:lvl9pPr>
          </a:lstStyle>
          <a:p>
            <a:r>
              <a:rPr lang="ja-JP" altLang="en-US" sz="3200" b="1" dirty="0" smtClean="0">
                <a:solidFill>
                  <a:schemeClr val="tx1"/>
                </a:solidFill>
              </a:rPr>
              <a:t>危険</a:t>
            </a:r>
            <a:r>
              <a:rPr lang="ja-JP" altLang="en-US" sz="3200" b="1" dirty="0">
                <a:solidFill>
                  <a:schemeClr val="tx1"/>
                </a:solidFill>
              </a:rPr>
              <a:t>感受性を</a:t>
            </a:r>
            <a:r>
              <a:rPr lang="ja-JP" altLang="en-US" sz="3200" b="1" dirty="0" smtClean="0">
                <a:solidFill>
                  <a:schemeClr val="tx1"/>
                </a:solidFill>
              </a:rPr>
              <a:t>高めよう</a:t>
            </a:r>
            <a:endParaRPr lang="ja-JP" altLang="en-US" sz="3200" b="1" dirty="0">
              <a:solidFill>
                <a:schemeClr val="tx1"/>
              </a:solidFill>
              <a:latin typeface="HGP明朝E" panose="02020900000000000000" pitchFamily="18" charset="-128"/>
              <a:ea typeface="HGP明朝E" panose="02020900000000000000" pitchFamily="18" charset="-128"/>
            </a:endParaRPr>
          </a:p>
        </p:txBody>
      </p:sp>
      <p:sp>
        <p:nvSpPr>
          <p:cNvPr id="7" name="雲形吹き出し 6"/>
          <p:cNvSpPr/>
          <p:nvPr/>
        </p:nvSpPr>
        <p:spPr>
          <a:xfrm>
            <a:off x="720000" y="5562600"/>
            <a:ext cx="6934200" cy="1305128"/>
          </a:xfrm>
          <a:prstGeom prst="cloudCallout">
            <a:avLst>
              <a:gd name="adj1" fmla="val 50114"/>
              <a:gd name="adj2" fmla="val 29910"/>
            </a:avLst>
          </a:prstGeom>
        </p:spPr>
        <p:style>
          <a:lnRef idx="1">
            <a:schemeClr val="accent3"/>
          </a:lnRef>
          <a:fillRef idx="2">
            <a:schemeClr val="accent3"/>
          </a:fillRef>
          <a:effectRef idx="1">
            <a:schemeClr val="accent3"/>
          </a:effectRef>
          <a:fontRef idx="minor">
            <a:schemeClr val="dk1"/>
          </a:fontRef>
        </p:style>
        <p:txBody>
          <a:bodyPr rtlCol="0" anchor="ctr"/>
          <a:lstStyle/>
          <a:p>
            <a:pPr algn="ctr"/>
            <a:endParaRPr lang="ja-JP" altLang="en-US"/>
          </a:p>
        </p:txBody>
      </p:sp>
      <p:sp>
        <p:nvSpPr>
          <p:cNvPr id="72706" name="Rectangle 3"/>
          <p:cNvSpPr>
            <a:spLocks noGrp="1" noRot="1" noChangeArrowheads="1"/>
          </p:cNvSpPr>
          <p:nvPr>
            <p:ph type="body" idx="4294967295"/>
          </p:nvPr>
        </p:nvSpPr>
        <p:spPr>
          <a:xfrm>
            <a:off x="1008119" y="5726673"/>
            <a:ext cx="6639153" cy="992221"/>
          </a:xfrm>
        </p:spPr>
        <p:txBody>
          <a:bodyPr>
            <a:noAutofit/>
          </a:bodyPr>
          <a:lstStyle/>
          <a:p>
            <a:pPr marL="0" indent="0">
              <a:buNone/>
              <a:defRPr/>
            </a:pPr>
            <a:r>
              <a:rPr lang="ja-JP" altLang="en-US" sz="2800" b="1" dirty="0">
                <a:solidFill>
                  <a:schemeClr val="tx1"/>
                </a:solidFill>
                <a:latin typeface="+mn-ea"/>
              </a:rPr>
              <a:t>　</a:t>
            </a:r>
            <a:r>
              <a:rPr lang="ja-JP" altLang="en-US" sz="2400" b="1" dirty="0" smtClean="0">
                <a:solidFill>
                  <a:schemeClr val="tx1"/>
                </a:solidFill>
                <a:latin typeface="+mn-ea"/>
              </a:rPr>
              <a:t>危険</a:t>
            </a:r>
            <a:r>
              <a:rPr lang="ja-JP" altLang="en-US" sz="2400" b="1" dirty="0">
                <a:solidFill>
                  <a:schemeClr val="tx1"/>
                </a:solidFill>
                <a:latin typeface="+mn-ea"/>
              </a:rPr>
              <a:t>感受性を</a:t>
            </a:r>
            <a:r>
              <a:rPr lang="ja-JP" altLang="en-US" sz="2400" b="1" dirty="0" smtClean="0">
                <a:solidFill>
                  <a:schemeClr val="tx1"/>
                </a:solidFill>
                <a:latin typeface="+mn-ea"/>
              </a:rPr>
              <a:t>高め，いち早く危険を回避する行動が取れるようになろう！</a:t>
            </a:r>
            <a:endParaRPr lang="en-US" altLang="ja-JP" sz="2400" b="1" dirty="0" smtClean="0">
              <a:solidFill>
                <a:schemeClr val="tx1"/>
              </a:solidFill>
              <a:latin typeface="+mn-ea"/>
            </a:endParaRPr>
          </a:p>
        </p:txBody>
      </p:sp>
      <p:sp>
        <p:nvSpPr>
          <p:cNvPr id="10" name="対角する 2 つの角を切り取った四角形 9"/>
          <p:cNvSpPr/>
          <p:nvPr/>
        </p:nvSpPr>
        <p:spPr>
          <a:xfrm>
            <a:off x="720000" y="2160000"/>
            <a:ext cx="7920000" cy="3240000"/>
          </a:xfrm>
          <a:prstGeom prst="snip2Diag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endParaRPr lang="ja-JP" altLang="en-US" sz="1832"/>
          </a:p>
        </p:txBody>
      </p:sp>
      <p:sp>
        <p:nvSpPr>
          <p:cNvPr id="9" name="Rectangle 3"/>
          <p:cNvSpPr txBox="1">
            <a:spLocks noRot="1" noChangeArrowheads="1"/>
          </p:cNvSpPr>
          <p:nvPr/>
        </p:nvSpPr>
        <p:spPr>
          <a:xfrm>
            <a:off x="1717964" y="2549236"/>
            <a:ext cx="5541818" cy="2604655"/>
          </a:xfrm>
          <a:prstGeom prst="rect">
            <a:avLst/>
          </a:prstGeom>
          <a:noFill/>
          <a:ln>
            <a:noFill/>
          </a:ln>
        </p:spPr>
        <p:style>
          <a:lnRef idx="1">
            <a:schemeClr val="accent5"/>
          </a:lnRef>
          <a:fillRef idx="2">
            <a:schemeClr val="accent5"/>
          </a:fillRef>
          <a:effectRef idx="1">
            <a:schemeClr val="accent5"/>
          </a:effectRef>
          <a:fontRef idx="minor">
            <a:schemeClr val="dk1"/>
          </a:fontRef>
        </p:style>
        <p:txBody>
          <a:bodyPr vert="horz" lIns="91440" tIns="45720" rIns="91440" bIns="45720" rtlCol="0">
            <a:normAutofit/>
          </a:bodyPr>
          <a:lstStyle>
            <a:lvl1pPr marL="266456" indent="-266456" algn="l" defTabSz="888186" rtl="0" eaLnBrk="1" latinLnBrk="0" hangingPunct="1">
              <a:spcBef>
                <a:spcPct val="20000"/>
              </a:spcBef>
              <a:buClr>
                <a:schemeClr val="accent1"/>
              </a:buClr>
              <a:buSzPct val="100000"/>
              <a:buFont typeface="Symbol" pitchFamily="18" charset="2"/>
              <a:buChar char=""/>
              <a:defRPr kumimoji="1" sz="2332" kern="1200">
                <a:solidFill>
                  <a:schemeClr val="tx2"/>
                </a:solidFill>
                <a:latin typeface="+mn-lt"/>
                <a:ea typeface="+mn-ea"/>
                <a:cs typeface="+mn-cs"/>
              </a:defRPr>
            </a:lvl1pPr>
            <a:lvl2pPr marL="559743" indent="-266456" algn="l" defTabSz="888186" rtl="0" eaLnBrk="1" latinLnBrk="0" hangingPunct="1">
              <a:spcBef>
                <a:spcPct val="20000"/>
              </a:spcBef>
              <a:buClr>
                <a:schemeClr val="accent1"/>
              </a:buClr>
              <a:buSzPct val="100000"/>
              <a:buFont typeface="Symbol" pitchFamily="18" charset="2"/>
              <a:buChar char=""/>
              <a:defRPr kumimoji="1" sz="2138" kern="1200">
                <a:solidFill>
                  <a:schemeClr val="tx2"/>
                </a:solidFill>
                <a:latin typeface="+mn-lt"/>
                <a:ea typeface="+mn-ea"/>
                <a:cs typeface="+mn-cs"/>
              </a:defRPr>
            </a:lvl2pPr>
            <a:lvl3pPr marL="831134" indent="-222046" algn="l" defTabSz="888186" rtl="0" eaLnBrk="1" latinLnBrk="0" hangingPunct="1">
              <a:spcBef>
                <a:spcPct val="20000"/>
              </a:spcBef>
              <a:buClr>
                <a:schemeClr val="accent1"/>
              </a:buClr>
              <a:buSzPct val="100000"/>
              <a:buFont typeface="Symbol" pitchFamily="18" charset="2"/>
              <a:buChar char=""/>
              <a:defRPr kumimoji="1" sz="1943" kern="1200">
                <a:solidFill>
                  <a:schemeClr val="tx2"/>
                </a:solidFill>
                <a:latin typeface="+mn-lt"/>
                <a:ea typeface="+mn-ea"/>
                <a:cs typeface="+mn-cs"/>
              </a:defRPr>
            </a:lvl3pPr>
            <a:lvl4pPr marL="1110232" indent="-222046" algn="l" defTabSz="888186" rtl="0" eaLnBrk="1" latinLnBrk="0" hangingPunct="1">
              <a:spcBef>
                <a:spcPct val="20000"/>
              </a:spcBef>
              <a:buClr>
                <a:schemeClr val="accent1"/>
              </a:buClr>
              <a:buSzPct val="100000"/>
              <a:buFont typeface="Symbol" pitchFamily="18" charset="2"/>
              <a:buChar char=""/>
              <a:defRPr kumimoji="1" sz="1748" kern="1200">
                <a:solidFill>
                  <a:schemeClr val="tx2"/>
                </a:solidFill>
                <a:latin typeface="+mn-lt"/>
                <a:ea typeface="+mn-ea"/>
                <a:cs typeface="+mn-cs"/>
              </a:defRPr>
            </a:lvl4pPr>
            <a:lvl5pPr marL="1421098" indent="-222046" algn="l" defTabSz="888186" rtl="0" eaLnBrk="1" latinLnBrk="0" hangingPunct="1">
              <a:spcBef>
                <a:spcPct val="20000"/>
              </a:spcBef>
              <a:buClr>
                <a:schemeClr val="accent1"/>
              </a:buClr>
              <a:buSzPct val="100000"/>
              <a:buFont typeface="Symbol" pitchFamily="18" charset="2"/>
              <a:buChar char=""/>
              <a:defRPr kumimoji="1" sz="1554" kern="1200">
                <a:solidFill>
                  <a:schemeClr val="tx2"/>
                </a:solidFill>
                <a:latin typeface="+mn-lt"/>
                <a:ea typeface="+mn-ea"/>
                <a:cs typeface="+mn-cs"/>
              </a:defRPr>
            </a:lvl5pPr>
            <a:lvl6pPr marL="1731963" indent="-222046" algn="l" defTabSz="888186" rtl="0" eaLnBrk="1" latinLnBrk="0" hangingPunct="1">
              <a:spcBef>
                <a:spcPts val="373"/>
              </a:spcBef>
              <a:buClr>
                <a:schemeClr val="accent1"/>
              </a:buClr>
              <a:buFont typeface="Symbol" pitchFamily="18" charset="2"/>
              <a:buChar char="*"/>
              <a:defRPr kumimoji="1" sz="1359" kern="1200">
                <a:solidFill>
                  <a:schemeClr val="tx2"/>
                </a:solidFill>
                <a:latin typeface="+mn-lt"/>
                <a:ea typeface="+mn-ea"/>
                <a:cs typeface="+mn-cs"/>
              </a:defRPr>
            </a:lvl6pPr>
            <a:lvl7pPr marL="2042828" indent="-222046" algn="l" defTabSz="888186" rtl="0" eaLnBrk="1" latinLnBrk="0" hangingPunct="1">
              <a:spcBef>
                <a:spcPts val="373"/>
              </a:spcBef>
              <a:buClr>
                <a:schemeClr val="accent1"/>
              </a:buClr>
              <a:buFont typeface="Symbol" pitchFamily="18" charset="2"/>
              <a:buChar char="*"/>
              <a:defRPr kumimoji="1" sz="1359" kern="1200">
                <a:solidFill>
                  <a:schemeClr val="tx2"/>
                </a:solidFill>
                <a:latin typeface="+mn-lt"/>
                <a:ea typeface="+mn-ea"/>
                <a:cs typeface="+mn-cs"/>
              </a:defRPr>
            </a:lvl7pPr>
            <a:lvl8pPr marL="2353693" indent="-222046" algn="l" defTabSz="888186" rtl="0" eaLnBrk="1" latinLnBrk="0" hangingPunct="1">
              <a:spcBef>
                <a:spcPts val="373"/>
              </a:spcBef>
              <a:buClr>
                <a:schemeClr val="accent1"/>
              </a:buClr>
              <a:buFont typeface="Symbol" pitchFamily="18" charset="2"/>
              <a:buChar char="*"/>
              <a:defRPr kumimoji="1" sz="1359" kern="1200">
                <a:solidFill>
                  <a:schemeClr val="tx2"/>
                </a:solidFill>
                <a:latin typeface="+mn-lt"/>
                <a:ea typeface="+mn-ea"/>
                <a:cs typeface="+mn-cs"/>
              </a:defRPr>
            </a:lvl8pPr>
            <a:lvl9pPr marL="2664559" indent="-222046" algn="l" defTabSz="888186" rtl="0" eaLnBrk="1" latinLnBrk="0" hangingPunct="1">
              <a:spcBef>
                <a:spcPts val="373"/>
              </a:spcBef>
              <a:buClr>
                <a:schemeClr val="accent1"/>
              </a:buClr>
              <a:buFont typeface="Symbol" pitchFamily="18" charset="2"/>
              <a:buChar char="*"/>
              <a:defRPr kumimoji="1" sz="1359" kern="1200">
                <a:solidFill>
                  <a:schemeClr val="tx2"/>
                </a:solidFill>
                <a:latin typeface="+mn-lt"/>
                <a:ea typeface="+mn-ea"/>
                <a:cs typeface="+mn-cs"/>
              </a:defRPr>
            </a:lvl9pPr>
          </a:lstStyle>
          <a:p>
            <a:pPr marL="0" indent="0" algn="ctr">
              <a:lnSpc>
                <a:spcPts val="3000"/>
              </a:lnSpc>
              <a:buFont typeface="Symbol" pitchFamily="18" charset="2"/>
              <a:buNone/>
              <a:defRPr/>
            </a:pPr>
            <a:r>
              <a:rPr lang="ja-JP" altLang="en-US" sz="2800" b="1" dirty="0" smtClean="0">
                <a:solidFill>
                  <a:schemeClr val="tx1"/>
                </a:solidFill>
                <a:latin typeface="+mn-ea"/>
              </a:rPr>
              <a:t>　生来的な恐怖感</a:t>
            </a:r>
            <a:endParaRPr lang="en-US" altLang="ja-JP" sz="2800" b="1" dirty="0" smtClean="0">
              <a:solidFill>
                <a:schemeClr val="tx1"/>
              </a:solidFill>
              <a:latin typeface="+mn-ea"/>
            </a:endParaRPr>
          </a:p>
          <a:p>
            <a:pPr algn="ctr">
              <a:lnSpc>
                <a:spcPts val="3000"/>
              </a:lnSpc>
              <a:buFontTx/>
              <a:buNone/>
              <a:defRPr/>
            </a:pPr>
            <a:r>
              <a:rPr lang="ja-JP" altLang="en-US" sz="2800" b="1" dirty="0" smtClean="0">
                <a:solidFill>
                  <a:schemeClr val="tx1"/>
                </a:solidFill>
                <a:latin typeface="+mn-ea"/>
              </a:rPr>
              <a:t>＋</a:t>
            </a:r>
            <a:endParaRPr lang="en-US" altLang="ja-JP" sz="2800" b="1" dirty="0" smtClean="0">
              <a:solidFill>
                <a:schemeClr val="tx1"/>
              </a:solidFill>
              <a:latin typeface="+mn-ea"/>
            </a:endParaRPr>
          </a:p>
          <a:p>
            <a:pPr algn="ctr">
              <a:lnSpc>
                <a:spcPts val="3000"/>
              </a:lnSpc>
              <a:buFontTx/>
              <a:buNone/>
              <a:defRPr/>
            </a:pPr>
            <a:r>
              <a:rPr lang="ja-JP" altLang="en-US" sz="2800" b="1" dirty="0" smtClean="0">
                <a:solidFill>
                  <a:schemeClr val="tx1"/>
                </a:solidFill>
                <a:latin typeface="+mn-ea"/>
              </a:rPr>
              <a:t>後天的な恐怖感</a:t>
            </a:r>
            <a:endParaRPr lang="en-US" altLang="ja-JP" sz="2800" b="1" dirty="0" smtClean="0">
              <a:solidFill>
                <a:schemeClr val="tx1"/>
              </a:solidFill>
              <a:latin typeface="+mn-ea"/>
            </a:endParaRPr>
          </a:p>
          <a:p>
            <a:pPr algn="ctr">
              <a:lnSpc>
                <a:spcPts val="3000"/>
              </a:lnSpc>
              <a:buFontTx/>
              <a:buNone/>
              <a:defRPr/>
            </a:pPr>
            <a:r>
              <a:rPr lang="ja-JP" altLang="en-US" sz="2800" b="1" dirty="0" smtClean="0">
                <a:solidFill>
                  <a:schemeClr val="tx1"/>
                </a:solidFill>
                <a:latin typeface="+mn-ea"/>
              </a:rPr>
              <a:t>⇓</a:t>
            </a:r>
            <a:endParaRPr lang="en-US" altLang="ja-JP" sz="2800" b="1" dirty="0" smtClean="0">
              <a:solidFill>
                <a:schemeClr val="tx1"/>
              </a:solidFill>
              <a:latin typeface="+mn-ea"/>
            </a:endParaRPr>
          </a:p>
          <a:p>
            <a:pPr algn="ctr">
              <a:lnSpc>
                <a:spcPts val="3000"/>
              </a:lnSpc>
              <a:buFontTx/>
              <a:buNone/>
              <a:defRPr/>
            </a:pPr>
            <a:r>
              <a:rPr lang="ja-JP" altLang="en-US" sz="2800" b="1" dirty="0" smtClean="0">
                <a:solidFill>
                  <a:schemeClr val="tx1"/>
                </a:solidFill>
                <a:latin typeface="+mn-ea"/>
              </a:rPr>
              <a:t>危険の感受性</a:t>
            </a:r>
            <a:endParaRPr lang="en-US" altLang="ja-JP" sz="2800" b="1" dirty="0" smtClean="0">
              <a:solidFill>
                <a:schemeClr val="tx1"/>
              </a:solidFill>
              <a:latin typeface="+mn-ea"/>
            </a:endParaRPr>
          </a:p>
        </p:txBody>
      </p:sp>
    </p:spTree>
    <p:extLst>
      <p:ext uri="{BB962C8B-B14F-4D97-AF65-F5344CB8AC3E}">
        <p14:creationId xmlns:p14="http://schemas.microsoft.com/office/powerpoint/2010/main" val="147228061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図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242281" y="5765931"/>
            <a:ext cx="1640463" cy="1402879"/>
          </a:xfrm>
          <a:prstGeom prst="rect">
            <a:avLst/>
          </a:prstGeom>
        </p:spPr>
      </p:pic>
      <p:sp>
        <p:nvSpPr>
          <p:cNvPr id="5" name="Rectangle 2"/>
          <p:cNvSpPr txBox="1">
            <a:spLocks noGrp="1" noRot="1" noChangeArrowheads="1"/>
          </p:cNvSpPr>
          <p:nvPr>
            <p:ph type="title"/>
          </p:nvPr>
        </p:nvSpPr>
        <p:spPr>
          <a:xfrm>
            <a:off x="719707" y="720000"/>
            <a:ext cx="7920000" cy="720000"/>
          </a:xfrm>
          <a:prstGeom prst="rect">
            <a:avLst/>
          </a:prstGeom>
          <a:solidFill>
            <a:srgbClr val="FFFFCC"/>
          </a:solidFill>
          <a:ln w="38100">
            <a:solidFill>
              <a:schemeClr val="tx1"/>
            </a:solidFill>
          </a:ln>
        </p:spPr>
        <p:txBody>
          <a:bodyPr vert="horz" lIns="88817" tIns="44408" rIns="88817" bIns="44408" rtlCol="0" anchor="ctr">
            <a:normAutofit/>
          </a:bodyPr>
          <a:lstStyle>
            <a:lvl1pPr algn="ctr" defTabSz="914400" rtl="0" eaLnBrk="1" latinLnBrk="0" hangingPunct="1">
              <a:spcBef>
                <a:spcPct val="0"/>
              </a:spcBef>
              <a:buNone/>
              <a:defRPr kumimoji="1" sz="4400" kern="1200">
                <a:solidFill>
                  <a:srgbClr val="FFFFFF"/>
                </a:solidFill>
                <a:latin typeface="+mj-lt"/>
                <a:ea typeface="+mj-ea"/>
                <a:cs typeface="+mj-cs"/>
              </a:defRPr>
            </a:lvl1pPr>
            <a:lvl2pPr eaLnBrk="1" hangingPunct="1">
              <a:defRPr kumimoji="1">
                <a:solidFill>
                  <a:schemeClr val="tx2"/>
                </a:solidFill>
              </a:defRPr>
            </a:lvl2pPr>
            <a:lvl3pPr eaLnBrk="1" hangingPunct="1">
              <a:defRPr kumimoji="1">
                <a:solidFill>
                  <a:schemeClr val="tx2"/>
                </a:solidFill>
              </a:defRPr>
            </a:lvl3pPr>
            <a:lvl4pPr eaLnBrk="1" hangingPunct="1">
              <a:defRPr kumimoji="1">
                <a:solidFill>
                  <a:schemeClr val="tx2"/>
                </a:solidFill>
              </a:defRPr>
            </a:lvl4pPr>
            <a:lvl5pPr eaLnBrk="1" hangingPunct="1">
              <a:defRPr kumimoji="1">
                <a:solidFill>
                  <a:schemeClr val="tx2"/>
                </a:solidFill>
              </a:defRPr>
            </a:lvl5pPr>
            <a:lvl6pPr eaLnBrk="1" hangingPunct="1">
              <a:defRPr kumimoji="1">
                <a:solidFill>
                  <a:schemeClr val="tx2"/>
                </a:solidFill>
              </a:defRPr>
            </a:lvl6pPr>
            <a:lvl7pPr eaLnBrk="1" hangingPunct="1">
              <a:defRPr kumimoji="1">
                <a:solidFill>
                  <a:schemeClr val="tx2"/>
                </a:solidFill>
              </a:defRPr>
            </a:lvl7pPr>
            <a:lvl8pPr eaLnBrk="1" hangingPunct="1">
              <a:defRPr kumimoji="1">
                <a:solidFill>
                  <a:schemeClr val="tx2"/>
                </a:solidFill>
              </a:defRPr>
            </a:lvl8pPr>
            <a:lvl9pPr eaLnBrk="1" hangingPunct="1">
              <a:defRPr kumimoji="1">
                <a:solidFill>
                  <a:schemeClr val="tx2"/>
                </a:solidFill>
              </a:defRPr>
            </a:lvl9pPr>
          </a:lstStyle>
          <a:p>
            <a:r>
              <a:rPr lang="ja-JP" altLang="en-US" sz="3200" b="1" dirty="0">
                <a:solidFill>
                  <a:schemeClr val="tx1"/>
                </a:solidFill>
              </a:rPr>
              <a:t>危険感受性を</a:t>
            </a:r>
            <a:r>
              <a:rPr lang="ja-JP" altLang="en-US" sz="3200" b="1" dirty="0" smtClean="0">
                <a:solidFill>
                  <a:schemeClr val="tx1"/>
                </a:solidFill>
              </a:rPr>
              <a:t>高める「ＫＹ」</a:t>
            </a:r>
            <a:endParaRPr lang="ja-JP" altLang="en-US" sz="3200" b="1" dirty="0">
              <a:solidFill>
                <a:schemeClr val="tx1"/>
              </a:solidFill>
            </a:endParaRPr>
          </a:p>
        </p:txBody>
      </p:sp>
      <p:sp>
        <p:nvSpPr>
          <p:cNvPr id="7" name="雲形吹き出し 6"/>
          <p:cNvSpPr/>
          <p:nvPr/>
        </p:nvSpPr>
        <p:spPr>
          <a:xfrm>
            <a:off x="720000" y="5504328"/>
            <a:ext cx="6884894" cy="1060965"/>
          </a:xfrm>
          <a:prstGeom prst="cloudCallout">
            <a:avLst>
              <a:gd name="adj1" fmla="val 39448"/>
              <a:gd name="adj2" fmla="val 57232"/>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ja-JP" altLang="en-US" sz="2800" dirty="0"/>
              <a:t>　</a:t>
            </a:r>
          </a:p>
        </p:txBody>
      </p:sp>
      <p:sp>
        <p:nvSpPr>
          <p:cNvPr id="2" name="正方形/長方形 1"/>
          <p:cNvSpPr/>
          <p:nvPr/>
        </p:nvSpPr>
        <p:spPr>
          <a:xfrm>
            <a:off x="1577788" y="5629835"/>
            <a:ext cx="5522259" cy="892552"/>
          </a:xfrm>
          <a:prstGeom prst="rect">
            <a:avLst/>
          </a:prstGeom>
        </p:spPr>
        <p:txBody>
          <a:bodyPr wrap="square">
            <a:spAutoFit/>
          </a:bodyPr>
          <a:lstStyle/>
          <a:p>
            <a:r>
              <a:rPr lang="ja-JP" altLang="en-US" sz="2400" b="1" dirty="0" smtClean="0"/>
              <a:t>　ＫＹ，危険</a:t>
            </a:r>
            <a:r>
              <a:rPr lang="ja-JP" altLang="en-US" sz="2400" b="1" dirty="0"/>
              <a:t>体感教育などで危険感受性を高めよう</a:t>
            </a:r>
            <a:r>
              <a:rPr lang="ja-JP" altLang="en-US" sz="2800" b="1" dirty="0"/>
              <a:t>！</a:t>
            </a:r>
          </a:p>
        </p:txBody>
      </p:sp>
      <p:sp>
        <p:nvSpPr>
          <p:cNvPr id="6" name="対角する 2 つの角を切り取った四角形 5"/>
          <p:cNvSpPr/>
          <p:nvPr/>
        </p:nvSpPr>
        <p:spPr>
          <a:xfrm>
            <a:off x="720000" y="2160000"/>
            <a:ext cx="7920000" cy="3240000"/>
          </a:xfrm>
          <a:prstGeom prst="snip2Diag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endParaRPr lang="ja-JP" altLang="en-US" sz="1832"/>
          </a:p>
        </p:txBody>
      </p:sp>
      <p:sp>
        <p:nvSpPr>
          <p:cNvPr id="3" name="正方形/長方形 2"/>
          <p:cNvSpPr/>
          <p:nvPr/>
        </p:nvSpPr>
        <p:spPr>
          <a:xfrm>
            <a:off x="845127" y="2360408"/>
            <a:ext cx="7620000" cy="2923877"/>
          </a:xfrm>
          <a:prstGeom prst="rect">
            <a:avLst/>
          </a:prstGeom>
        </p:spPr>
        <p:txBody>
          <a:bodyPr wrap="square">
            <a:spAutoFit/>
          </a:bodyPr>
          <a:lstStyle/>
          <a:p>
            <a:pPr lvl="0" defTabSz="917509">
              <a:defRPr/>
            </a:pPr>
            <a:r>
              <a:rPr lang="ja-JP" altLang="en-US" sz="2800" b="1" dirty="0" smtClean="0">
                <a:latin typeface="HGP明朝E" panose="02020900000000000000" pitchFamily="18" charset="-128"/>
              </a:rPr>
              <a:t>　「</a:t>
            </a:r>
            <a:r>
              <a:rPr lang="ja-JP" altLang="en-US" sz="2800" b="1" dirty="0">
                <a:latin typeface="HGP明朝E" panose="02020900000000000000" pitchFamily="18" charset="-128"/>
              </a:rPr>
              <a:t>ＫＹ」と</a:t>
            </a:r>
            <a:r>
              <a:rPr lang="ja-JP" altLang="en-US" sz="2800" b="1" dirty="0" smtClean="0">
                <a:latin typeface="HGP明朝E" panose="02020900000000000000" pitchFamily="18" charset="-128"/>
              </a:rPr>
              <a:t>は，「</a:t>
            </a:r>
            <a:r>
              <a:rPr lang="ja-JP" altLang="en-US" sz="2800" b="1" dirty="0">
                <a:latin typeface="HGP明朝E" panose="02020900000000000000" pitchFamily="18" charset="-128"/>
              </a:rPr>
              <a:t>危険予知」の頭文字を取ったもの</a:t>
            </a:r>
            <a:r>
              <a:rPr lang="ja-JP" altLang="en-US" sz="2800" b="1" dirty="0" smtClean="0">
                <a:latin typeface="HGP明朝E" panose="02020900000000000000" pitchFamily="18" charset="-128"/>
              </a:rPr>
              <a:t>で，ＫＹＴ（危険</a:t>
            </a:r>
            <a:r>
              <a:rPr lang="ja-JP" altLang="en-US" sz="2800" b="1" dirty="0">
                <a:latin typeface="HGP明朝E" panose="02020900000000000000" pitchFamily="18" charset="-128"/>
              </a:rPr>
              <a:t>予知トレーニング</a:t>
            </a:r>
            <a:r>
              <a:rPr lang="en-US" altLang="ja-JP" sz="2800" b="1" dirty="0" smtClean="0">
                <a:latin typeface="HGP明朝E" panose="02020900000000000000" pitchFamily="18" charset="-128"/>
              </a:rPr>
              <a:t>)</a:t>
            </a:r>
            <a:r>
              <a:rPr lang="ja-JP" altLang="en-US" sz="2800" b="1" dirty="0" err="1" smtClean="0">
                <a:latin typeface="HGP明朝E" panose="02020900000000000000" pitchFamily="18" charset="-128"/>
              </a:rPr>
              <a:t>，</a:t>
            </a:r>
            <a:r>
              <a:rPr lang="ja-JP" altLang="en-US" sz="2800" b="1" dirty="0" smtClean="0">
                <a:latin typeface="HGP明朝E" panose="02020900000000000000" pitchFamily="18" charset="-128"/>
              </a:rPr>
              <a:t>ＫＹＫ</a:t>
            </a:r>
            <a:r>
              <a:rPr lang="ja-JP" altLang="en-US" sz="2800" b="1" dirty="0">
                <a:latin typeface="HGP明朝E" panose="02020900000000000000" pitchFamily="18" charset="-128"/>
              </a:rPr>
              <a:t>（危険予知活動</a:t>
            </a:r>
            <a:r>
              <a:rPr lang="ja-JP" altLang="en-US" sz="2800" b="1" dirty="0" smtClean="0">
                <a:latin typeface="HGP明朝E" panose="02020900000000000000" pitchFamily="18" charset="-128"/>
              </a:rPr>
              <a:t>）等と使われている。</a:t>
            </a:r>
            <a:endParaRPr lang="ja-JP" altLang="en-US" sz="2800" b="1" dirty="0">
              <a:latin typeface="HGP明朝E" panose="02020900000000000000" pitchFamily="18" charset="-128"/>
            </a:endParaRPr>
          </a:p>
          <a:p>
            <a:pPr lvl="0" defTabSz="917509">
              <a:lnSpc>
                <a:spcPts val="4000"/>
              </a:lnSpc>
              <a:defRPr/>
            </a:pPr>
            <a:r>
              <a:rPr lang="ja-JP" altLang="en-US" sz="2800" b="1" dirty="0">
                <a:latin typeface="HGP明朝E" panose="02020900000000000000" pitchFamily="18" charset="-128"/>
              </a:rPr>
              <a:t>　</a:t>
            </a:r>
            <a:r>
              <a:rPr lang="ja-JP" altLang="en-US" sz="2800" b="1" dirty="0" smtClean="0">
                <a:latin typeface="HGP明朝E" panose="02020900000000000000" pitchFamily="18" charset="-128"/>
              </a:rPr>
              <a:t>職場</a:t>
            </a:r>
            <a:r>
              <a:rPr lang="ja-JP" altLang="en-US" sz="2800" b="1" dirty="0">
                <a:latin typeface="HGP明朝E" panose="02020900000000000000" pitchFamily="18" charset="-128"/>
              </a:rPr>
              <a:t>や作業状況の中に潜む危険要因とそれを引き起こす現象を職場または作業の状況から予知するものである。</a:t>
            </a:r>
            <a:endParaRPr lang="en-US" altLang="ja-JP" sz="2800" b="1" dirty="0">
              <a:latin typeface="HGP明朝E" panose="02020900000000000000" pitchFamily="18" charset="-128"/>
            </a:endParaRPr>
          </a:p>
        </p:txBody>
      </p:sp>
    </p:spTree>
    <p:extLst>
      <p:ext uri="{BB962C8B-B14F-4D97-AF65-F5344CB8AC3E}">
        <p14:creationId xmlns:p14="http://schemas.microsoft.com/office/powerpoint/2010/main" val="173324601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18" name="図 1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911752" y="6357138"/>
            <a:ext cx="987320" cy="844329"/>
          </a:xfrm>
          <a:prstGeom prst="rect">
            <a:avLst/>
          </a:prstGeom>
        </p:spPr>
      </p:pic>
      <p:sp>
        <p:nvSpPr>
          <p:cNvPr id="1047" name="Line 23"/>
          <p:cNvSpPr>
            <a:spLocks noChangeShapeType="1"/>
          </p:cNvSpPr>
          <p:nvPr/>
        </p:nvSpPr>
        <p:spPr bwMode="auto">
          <a:xfrm>
            <a:off x="7889708" y="4027511"/>
            <a:ext cx="5404" cy="667752"/>
          </a:xfrm>
          <a:prstGeom prst="line">
            <a:avLst/>
          </a:prstGeom>
          <a:noFill/>
          <a:ln w="63500">
            <a:solidFill>
              <a:schemeClr val="tx1"/>
            </a:solidFill>
            <a:prstDash val="sysDot"/>
            <a:round/>
            <a:headEnd/>
            <a:tailEnd type="triangle" w="med" len="med"/>
          </a:ln>
        </p:spPr>
        <p:txBody>
          <a:bodyPr/>
          <a:lstStyle/>
          <a:p>
            <a:pPr fontAlgn="base">
              <a:spcBef>
                <a:spcPct val="0"/>
              </a:spcBef>
              <a:spcAft>
                <a:spcPct val="0"/>
              </a:spcAft>
              <a:defRPr/>
            </a:pPr>
            <a:endParaRPr lang="ja-JP" altLang="en-US" sz="2332">
              <a:solidFill>
                <a:srgbClr val="FFFFFF"/>
              </a:solidFill>
              <a:effectLst>
                <a:outerShdw blurRad="38100" dist="38100" dir="2700000" algn="tl">
                  <a:srgbClr val="000000">
                    <a:alpha val="43137"/>
                  </a:srgbClr>
                </a:outerShdw>
              </a:effectLst>
              <a:latin typeface="Garamond" pitchFamily="18" charset="0"/>
            </a:endParaRPr>
          </a:p>
        </p:txBody>
      </p:sp>
      <p:sp>
        <p:nvSpPr>
          <p:cNvPr id="1046" name="Line 22"/>
          <p:cNvSpPr>
            <a:spLocks noChangeShapeType="1"/>
          </p:cNvSpPr>
          <p:nvPr/>
        </p:nvSpPr>
        <p:spPr bwMode="auto">
          <a:xfrm flipH="1">
            <a:off x="5866784" y="4100831"/>
            <a:ext cx="3252" cy="643418"/>
          </a:xfrm>
          <a:prstGeom prst="line">
            <a:avLst/>
          </a:prstGeom>
          <a:noFill/>
          <a:ln w="63500">
            <a:solidFill>
              <a:schemeClr val="tx1"/>
            </a:solidFill>
            <a:prstDash val="sysDot"/>
            <a:round/>
            <a:headEnd/>
            <a:tailEnd type="triangle" w="med" len="med"/>
          </a:ln>
        </p:spPr>
        <p:txBody>
          <a:bodyPr/>
          <a:lstStyle/>
          <a:p>
            <a:pPr fontAlgn="base">
              <a:spcBef>
                <a:spcPct val="0"/>
              </a:spcBef>
              <a:spcAft>
                <a:spcPct val="0"/>
              </a:spcAft>
              <a:defRPr/>
            </a:pPr>
            <a:endParaRPr lang="ja-JP" altLang="en-US" sz="2332">
              <a:solidFill>
                <a:srgbClr val="FFFFFF"/>
              </a:solidFill>
              <a:effectLst>
                <a:outerShdw blurRad="38100" dist="38100" dir="2700000" algn="tl">
                  <a:srgbClr val="000000">
                    <a:alpha val="43137"/>
                  </a:srgbClr>
                </a:outerShdw>
              </a:effectLst>
              <a:latin typeface="Garamond" pitchFamily="18" charset="0"/>
            </a:endParaRPr>
          </a:p>
        </p:txBody>
      </p:sp>
      <p:sp>
        <p:nvSpPr>
          <p:cNvPr id="17" name="雲形吹き出し 16"/>
          <p:cNvSpPr/>
          <p:nvPr/>
        </p:nvSpPr>
        <p:spPr>
          <a:xfrm>
            <a:off x="778213" y="5617595"/>
            <a:ext cx="7645940" cy="1257300"/>
          </a:xfrm>
          <a:prstGeom prst="cloudCallout">
            <a:avLst>
              <a:gd name="adj1" fmla="val 40180"/>
              <a:gd name="adj2" fmla="val 45384"/>
            </a:avLst>
          </a:prstGeom>
        </p:spPr>
        <p:style>
          <a:lnRef idx="1">
            <a:schemeClr val="accent3"/>
          </a:lnRef>
          <a:fillRef idx="2">
            <a:schemeClr val="accent3"/>
          </a:fillRef>
          <a:effectRef idx="1">
            <a:schemeClr val="accent3"/>
          </a:effectRef>
          <a:fontRef idx="minor">
            <a:schemeClr val="dk1"/>
          </a:fontRef>
        </p:style>
        <p:txBody>
          <a:bodyPr rtlCol="0" anchor="ctr"/>
          <a:lstStyle/>
          <a:p>
            <a:pPr algn="ctr"/>
            <a:endParaRPr lang="ja-JP" altLang="en-US"/>
          </a:p>
        </p:txBody>
      </p:sp>
      <p:cxnSp>
        <p:nvCxnSpPr>
          <p:cNvPr id="5" name="直線コネクタ 4"/>
          <p:cNvCxnSpPr/>
          <p:nvPr/>
        </p:nvCxnSpPr>
        <p:spPr>
          <a:xfrm>
            <a:off x="3834362" y="3115642"/>
            <a:ext cx="2853" cy="379240"/>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graphicFrame>
        <p:nvGraphicFramePr>
          <p:cNvPr id="2" name="図表 1"/>
          <p:cNvGraphicFramePr/>
          <p:nvPr>
            <p:extLst>
              <p:ext uri="{D42A27DB-BD31-4B8C-83A1-F6EECF244321}">
                <p14:modId xmlns:p14="http://schemas.microsoft.com/office/powerpoint/2010/main" val="220435862"/>
              </p:ext>
            </p:extLst>
          </p:nvPr>
        </p:nvGraphicFramePr>
        <p:xfrm>
          <a:off x="657660" y="1786784"/>
          <a:ext cx="8042834" cy="2391857"/>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44036" name="Rectangle 14"/>
          <p:cNvSpPr>
            <a:spLocks noChangeArrowheads="1"/>
          </p:cNvSpPr>
          <p:nvPr/>
        </p:nvSpPr>
        <p:spPr bwMode="auto">
          <a:xfrm>
            <a:off x="1522897" y="4709542"/>
            <a:ext cx="2028320" cy="758303"/>
          </a:xfrm>
          <a:prstGeom prst="rect">
            <a:avLst/>
          </a:prstGeom>
          <a:solidFill>
            <a:schemeClr val="accent5">
              <a:lumMod val="60000"/>
              <a:lumOff val="40000"/>
            </a:schemeClr>
          </a:solidFill>
          <a:ln w="28575">
            <a:solidFill>
              <a:schemeClr val="tx1"/>
            </a:solidFill>
            <a:miter lim="800000"/>
            <a:headEnd/>
            <a:tailEnd/>
          </a:ln>
        </p:spPr>
        <p:txBody>
          <a:bodyPr wrap="none" anchor="ctr"/>
          <a:lstStyle/>
          <a:p>
            <a:pPr fontAlgn="base">
              <a:spcBef>
                <a:spcPct val="0"/>
              </a:spcBef>
              <a:spcAft>
                <a:spcPct val="0"/>
              </a:spcAft>
            </a:pPr>
            <a:endParaRPr lang="ja-JP" altLang="en-US" sz="2332">
              <a:solidFill>
                <a:srgbClr val="FFFFFF"/>
              </a:solidFill>
              <a:latin typeface="Garamond" pitchFamily="18" charset="0"/>
            </a:endParaRPr>
          </a:p>
        </p:txBody>
      </p:sp>
      <p:sp>
        <p:nvSpPr>
          <p:cNvPr id="44037" name="Rectangle 15"/>
          <p:cNvSpPr>
            <a:spLocks noChangeArrowheads="1"/>
          </p:cNvSpPr>
          <p:nvPr/>
        </p:nvSpPr>
        <p:spPr bwMode="auto">
          <a:xfrm>
            <a:off x="6910910" y="4678926"/>
            <a:ext cx="1748577" cy="758303"/>
          </a:xfrm>
          <a:prstGeom prst="rect">
            <a:avLst/>
          </a:prstGeom>
          <a:solidFill>
            <a:schemeClr val="accent5">
              <a:lumMod val="60000"/>
              <a:lumOff val="40000"/>
            </a:schemeClr>
          </a:solidFill>
          <a:ln w="28575">
            <a:solidFill>
              <a:schemeClr val="tx1"/>
            </a:solidFill>
            <a:miter lim="800000"/>
            <a:headEnd/>
            <a:tailEnd/>
          </a:ln>
        </p:spPr>
        <p:txBody>
          <a:bodyPr wrap="none" anchor="ctr"/>
          <a:lstStyle/>
          <a:p>
            <a:pPr fontAlgn="base">
              <a:spcBef>
                <a:spcPct val="0"/>
              </a:spcBef>
              <a:spcAft>
                <a:spcPct val="0"/>
              </a:spcAft>
            </a:pPr>
            <a:endParaRPr lang="ja-JP" altLang="en-US" sz="2332">
              <a:solidFill>
                <a:srgbClr val="FFFFFF"/>
              </a:solidFill>
              <a:latin typeface="Garamond" pitchFamily="18" charset="0"/>
            </a:endParaRPr>
          </a:p>
        </p:txBody>
      </p:sp>
      <p:sp>
        <p:nvSpPr>
          <p:cNvPr id="44038" name="Rectangle 16"/>
          <p:cNvSpPr>
            <a:spLocks noChangeArrowheads="1"/>
          </p:cNvSpPr>
          <p:nvPr/>
        </p:nvSpPr>
        <p:spPr bwMode="auto">
          <a:xfrm>
            <a:off x="4942314" y="4680967"/>
            <a:ext cx="1748577" cy="758303"/>
          </a:xfrm>
          <a:prstGeom prst="rect">
            <a:avLst/>
          </a:prstGeom>
          <a:solidFill>
            <a:schemeClr val="accent5">
              <a:lumMod val="60000"/>
              <a:lumOff val="40000"/>
            </a:schemeClr>
          </a:solidFill>
          <a:ln w="28575">
            <a:solidFill>
              <a:schemeClr val="tx1"/>
            </a:solidFill>
            <a:miter lim="800000"/>
            <a:headEnd/>
            <a:tailEnd/>
          </a:ln>
        </p:spPr>
        <p:txBody>
          <a:bodyPr wrap="none" anchor="ctr"/>
          <a:lstStyle/>
          <a:p>
            <a:pPr fontAlgn="base">
              <a:spcBef>
                <a:spcPct val="0"/>
              </a:spcBef>
              <a:spcAft>
                <a:spcPct val="0"/>
              </a:spcAft>
            </a:pPr>
            <a:endParaRPr lang="ja-JP" altLang="en-US" sz="2332">
              <a:solidFill>
                <a:srgbClr val="FFFFFF"/>
              </a:solidFill>
              <a:latin typeface="Garamond" pitchFamily="18" charset="0"/>
            </a:endParaRPr>
          </a:p>
        </p:txBody>
      </p:sp>
      <p:sp>
        <p:nvSpPr>
          <p:cNvPr id="44039" name="Text Box 17"/>
          <p:cNvSpPr txBox="1">
            <a:spLocks noChangeArrowheads="1"/>
          </p:cNvSpPr>
          <p:nvPr/>
        </p:nvSpPr>
        <p:spPr bwMode="auto">
          <a:xfrm>
            <a:off x="1541268" y="4840413"/>
            <a:ext cx="2098263" cy="4924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kumimoji="1">
                <a:solidFill>
                  <a:schemeClr val="tx1"/>
                </a:solidFill>
                <a:latin typeface="Arial" charset="0"/>
                <a:ea typeface="ＭＳ Ｐゴシック" pitchFamily="50" charset="-128"/>
              </a:defRPr>
            </a:lvl1pPr>
            <a:lvl2pPr marL="742950" indent="-285750" eaLnBrk="0" hangingPunct="0">
              <a:defRPr kumimoji="1">
                <a:solidFill>
                  <a:schemeClr val="tx1"/>
                </a:solidFill>
                <a:latin typeface="Arial" charset="0"/>
                <a:ea typeface="ＭＳ Ｐゴシック" pitchFamily="50" charset="-128"/>
              </a:defRPr>
            </a:lvl2pPr>
            <a:lvl3pPr marL="1143000" indent="-228600" eaLnBrk="0" hangingPunct="0">
              <a:defRPr kumimoji="1">
                <a:solidFill>
                  <a:schemeClr val="tx1"/>
                </a:solidFill>
                <a:latin typeface="Arial" charset="0"/>
                <a:ea typeface="ＭＳ Ｐゴシック" pitchFamily="50" charset="-128"/>
              </a:defRPr>
            </a:lvl3pPr>
            <a:lvl4pPr marL="1600200" indent="-228600" eaLnBrk="0" hangingPunct="0">
              <a:defRPr kumimoji="1">
                <a:solidFill>
                  <a:schemeClr val="tx1"/>
                </a:solidFill>
                <a:latin typeface="Arial" charset="0"/>
                <a:ea typeface="ＭＳ Ｐゴシック" pitchFamily="50" charset="-128"/>
              </a:defRPr>
            </a:lvl4pPr>
            <a:lvl5pPr marL="2057400" indent="-228600" eaLnBrk="0" hangingPunct="0">
              <a:defRPr kumimoji="1">
                <a:solidFill>
                  <a:schemeClr val="tx1"/>
                </a:solidFill>
                <a:latin typeface="Arial"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pitchFamily="50" charset="-128"/>
              </a:defRPr>
            </a:lvl9pPr>
          </a:lstStyle>
          <a:p>
            <a:pPr eaLnBrk="1" fontAlgn="base" hangingPunct="1">
              <a:spcBef>
                <a:spcPct val="50000"/>
              </a:spcBef>
              <a:spcAft>
                <a:spcPct val="0"/>
              </a:spcAft>
            </a:pPr>
            <a:r>
              <a:rPr lang="ja-JP" altLang="en-US" sz="2332" b="1" dirty="0">
                <a:solidFill>
                  <a:srgbClr val="FFFFFF"/>
                </a:solidFill>
                <a:latin typeface="+mn-ea"/>
                <a:ea typeface="+mn-ea"/>
              </a:rPr>
              <a:t>　</a:t>
            </a:r>
            <a:r>
              <a:rPr lang="ja-JP" altLang="en-US" sz="2600" b="1" dirty="0">
                <a:solidFill>
                  <a:schemeClr val="accent4">
                    <a:lumMod val="10000"/>
                  </a:schemeClr>
                </a:solidFill>
                <a:latin typeface="+mn-ea"/>
                <a:ea typeface="+mn-ea"/>
              </a:rPr>
              <a:t>予防義務</a:t>
            </a:r>
          </a:p>
        </p:txBody>
      </p:sp>
      <p:sp>
        <p:nvSpPr>
          <p:cNvPr id="44040" name="Text Box 18"/>
          <p:cNvSpPr txBox="1">
            <a:spLocks noChangeArrowheads="1"/>
          </p:cNvSpPr>
          <p:nvPr/>
        </p:nvSpPr>
        <p:spPr bwMode="auto">
          <a:xfrm>
            <a:off x="4884069" y="4793028"/>
            <a:ext cx="1819506" cy="4924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a:solidFill>
                  <a:schemeClr val="tx1"/>
                </a:solidFill>
                <a:latin typeface="Arial" charset="0"/>
                <a:ea typeface="ＭＳ Ｐゴシック" pitchFamily="50" charset="-128"/>
              </a:defRPr>
            </a:lvl1pPr>
            <a:lvl2pPr marL="742950" indent="-285750" eaLnBrk="0" hangingPunct="0">
              <a:defRPr kumimoji="1">
                <a:solidFill>
                  <a:schemeClr val="tx1"/>
                </a:solidFill>
                <a:latin typeface="Arial" charset="0"/>
                <a:ea typeface="ＭＳ Ｐゴシック" pitchFamily="50" charset="-128"/>
              </a:defRPr>
            </a:lvl2pPr>
            <a:lvl3pPr marL="1143000" indent="-228600" eaLnBrk="0" hangingPunct="0">
              <a:defRPr kumimoji="1">
                <a:solidFill>
                  <a:schemeClr val="tx1"/>
                </a:solidFill>
                <a:latin typeface="Arial" charset="0"/>
                <a:ea typeface="ＭＳ Ｐゴシック" pitchFamily="50" charset="-128"/>
              </a:defRPr>
            </a:lvl3pPr>
            <a:lvl4pPr marL="1600200" indent="-228600" eaLnBrk="0" hangingPunct="0">
              <a:defRPr kumimoji="1">
                <a:solidFill>
                  <a:schemeClr val="tx1"/>
                </a:solidFill>
                <a:latin typeface="Arial" charset="0"/>
                <a:ea typeface="ＭＳ Ｐゴシック" pitchFamily="50" charset="-128"/>
              </a:defRPr>
            </a:lvl4pPr>
            <a:lvl5pPr marL="2057400" indent="-228600" eaLnBrk="0" hangingPunct="0">
              <a:defRPr kumimoji="1">
                <a:solidFill>
                  <a:schemeClr val="tx1"/>
                </a:solidFill>
                <a:latin typeface="Arial"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pitchFamily="50" charset="-128"/>
              </a:defRPr>
            </a:lvl9pPr>
          </a:lstStyle>
          <a:p>
            <a:pPr eaLnBrk="1" fontAlgn="base" hangingPunct="1">
              <a:spcBef>
                <a:spcPct val="50000"/>
              </a:spcBef>
              <a:spcAft>
                <a:spcPct val="0"/>
              </a:spcAft>
            </a:pPr>
            <a:r>
              <a:rPr lang="ja-JP" altLang="en-US" sz="2332" b="1" dirty="0">
                <a:solidFill>
                  <a:srgbClr val="FFFFFF"/>
                </a:solidFill>
              </a:rPr>
              <a:t>　</a:t>
            </a:r>
            <a:r>
              <a:rPr lang="ja-JP" altLang="en-US" sz="2600" b="1" dirty="0" smtClean="0">
                <a:solidFill>
                  <a:schemeClr val="accent4">
                    <a:lumMod val="10000"/>
                  </a:schemeClr>
                </a:solidFill>
                <a:latin typeface="+mn-ea"/>
                <a:ea typeface="+mn-ea"/>
              </a:rPr>
              <a:t>補償義務</a:t>
            </a:r>
            <a:endParaRPr lang="ja-JP" altLang="en-US" sz="2600" b="1" dirty="0">
              <a:solidFill>
                <a:schemeClr val="accent4">
                  <a:lumMod val="10000"/>
                </a:schemeClr>
              </a:solidFill>
              <a:latin typeface="+mn-ea"/>
              <a:ea typeface="+mn-ea"/>
            </a:endParaRPr>
          </a:p>
        </p:txBody>
      </p:sp>
      <p:sp>
        <p:nvSpPr>
          <p:cNvPr id="44041" name="Text Box 19"/>
          <p:cNvSpPr txBox="1">
            <a:spLocks noChangeArrowheads="1"/>
          </p:cNvSpPr>
          <p:nvPr/>
        </p:nvSpPr>
        <p:spPr bwMode="auto">
          <a:xfrm>
            <a:off x="6845576" y="4791428"/>
            <a:ext cx="1816422" cy="4924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a:solidFill>
                  <a:schemeClr val="tx1"/>
                </a:solidFill>
                <a:latin typeface="Arial" charset="0"/>
                <a:ea typeface="ＭＳ Ｐゴシック" pitchFamily="50" charset="-128"/>
              </a:defRPr>
            </a:lvl1pPr>
            <a:lvl2pPr marL="742950" indent="-285750" eaLnBrk="0" hangingPunct="0">
              <a:defRPr kumimoji="1">
                <a:solidFill>
                  <a:schemeClr val="tx1"/>
                </a:solidFill>
                <a:latin typeface="Arial" charset="0"/>
                <a:ea typeface="ＭＳ Ｐゴシック" pitchFamily="50" charset="-128"/>
              </a:defRPr>
            </a:lvl2pPr>
            <a:lvl3pPr marL="1143000" indent="-228600" eaLnBrk="0" hangingPunct="0">
              <a:defRPr kumimoji="1">
                <a:solidFill>
                  <a:schemeClr val="tx1"/>
                </a:solidFill>
                <a:latin typeface="Arial" charset="0"/>
                <a:ea typeface="ＭＳ Ｐゴシック" pitchFamily="50" charset="-128"/>
              </a:defRPr>
            </a:lvl3pPr>
            <a:lvl4pPr marL="1600200" indent="-228600" eaLnBrk="0" hangingPunct="0">
              <a:defRPr kumimoji="1">
                <a:solidFill>
                  <a:schemeClr val="tx1"/>
                </a:solidFill>
                <a:latin typeface="Arial" charset="0"/>
                <a:ea typeface="ＭＳ Ｐゴシック" pitchFamily="50" charset="-128"/>
              </a:defRPr>
            </a:lvl4pPr>
            <a:lvl5pPr marL="2057400" indent="-228600" eaLnBrk="0" hangingPunct="0">
              <a:defRPr kumimoji="1">
                <a:solidFill>
                  <a:schemeClr val="tx1"/>
                </a:solidFill>
                <a:latin typeface="Arial"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pitchFamily="50" charset="-128"/>
              </a:defRPr>
            </a:lvl9pPr>
          </a:lstStyle>
          <a:p>
            <a:pPr eaLnBrk="1" fontAlgn="base" hangingPunct="1">
              <a:spcBef>
                <a:spcPct val="50000"/>
              </a:spcBef>
              <a:spcAft>
                <a:spcPct val="0"/>
              </a:spcAft>
            </a:pPr>
            <a:r>
              <a:rPr lang="ja-JP" altLang="en-US" sz="2332" b="1" dirty="0">
                <a:solidFill>
                  <a:srgbClr val="FFFFFF"/>
                </a:solidFill>
              </a:rPr>
              <a:t>　</a:t>
            </a:r>
            <a:r>
              <a:rPr lang="ja-JP" altLang="en-US" sz="2600" b="1" dirty="0">
                <a:solidFill>
                  <a:schemeClr val="accent4">
                    <a:lumMod val="10000"/>
                  </a:schemeClr>
                </a:solidFill>
                <a:latin typeface="+mn-ea"/>
                <a:ea typeface="+mn-ea"/>
              </a:rPr>
              <a:t>賠償義務</a:t>
            </a:r>
          </a:p>
        </p:txBody>
      </p:sp>
      <p:sp>
        <p:nvSpPr>
          <p:cNvPr id="1044" name="Line 20"/>
          <p:cNvSpPr>
            <a:spLocks noChangeShapeType="1"/>
          </p:cNvSpPr>
          <p:nvPr/>
        </p:nvSpPr>
        <p:spPr bwMode="auto">
          <a:xfrm>
            <a:off x="1534886" y="4245995"/>
            <a:ext cx="1175657" cy="473530"/>
          </a:xfrm>
          <a:prstGeom prst="line">
            <a:avLst/>
          </a:prstGeom>
          <a:noFill/>
          <a:ln w="63500">
            <a:solidFill>
              <a:schemeClr val="tx1"/>
            </a:solidFill>
            <a:prstDash val="sysDot"/>
            <a:round/>
            <a:headEnd/>
            <a:tailEnd type="triangle" w="med" len="med"/>
          </a:ln>
        </p:spPr>
        <p:txBody>
          <a:bodyPr/>
          <a:lstStyle/>
          <a:p>
            <a:pPr fontAlgn="base">
              <a:spcBef>
                <a:spcPct val="0"/>
              </a:spcBef>
              <a:spcAft>
                <a:spcPct val="0"/>
              </a:spcAft>
              <a:defRPr/>
            </a:pPr>
            <a:endParaRPr lang="ja-JP" altLang="en-US" sz="2332">
              <a:solidFill>
                <a:srgbClr val="FFFFFF"/>
              </a:solidFill>
              <a:effectLst>
                <a:outerShdw blurRad="38100" dist="38100" dir="2700000" algn="tl">
                  <a:srgbClr val="000000">
                    <a:alpha val="43137"/>
                  </a:srgbClr>
                </a:outerShdw>
              </a:effectLst>
              <a:latin typeface="Garamond" pitchFamily="18" charset="0"/>
            </a:endParaRPr>
          </a:p>
        </p:txBody>
      </p:sp>
      <p:sp>
        <p:nvSpPr>
          <p:cNvPr id="1045" name="Line 21"/>
          <p:cNvSpPr>
            <a:spLocks noChangeShapeType="1"/>
          </p:cNvSpPr>
          <p:nvPr/>
        </p:nvSpPr>
        <p:spPr bwMode="auto">
          <a:xfrm flipH="1">
            <a:off x="2694215" y="4229668"/>
            <a:ext cx="1077685" cy="489857"/>
          </a:xfrm>
          <a:prstGeom prst="line">
            <a:avLst/>
          </a:prstGeom>
          <a:noFill/>
          <a:ln w="63500">
            <a:solidFill>
              <a:schemeClr val="tx1"/>
            </a:solidFill>
            <a:prstDash val="sysDot"/>
            <a:round/>
            <a:headEnd/>
            <a:tailEnd type="triangle" w="med" len="med"/>
          </a:ln>
        </p:spPr>
        <p:txBody>
          <a:bodyPr/>
          <a:lstStyle/>
          <a:p>
            <a:pPr fontAlgn="base">
              <a:spcBef>
                <a:spcPct val="0"/>
              </a:spcBef>
              <a:spcAft>
                <a:spcPct val="0"/>
              </a:spcAft>
              <a:defRPr/>
            </a:pPr>
            <a:endParaRPr lang="ja-JP" altLang="en-US" sz="2332">
              <a:solidFill>
                <a:srgbClr val="FFFFFF"/>
              </a:solidFill>
              <a:effectLst>
                <a:outerShdw blurRad="38100" dist="38100" dir="2700000" algn="tl">
                  <a:srgbClr val="000000">
                    <a:alpha val="43137"/>
                  </a:srgbClr>
                </a:outerShdw>
              </a:effectLst>
              <a:latin typeface="Garamond" pitchFamily="18" charset="0"/>
            </a:endParaRPr>
          </a:p>
        </p:txBody>
      </p:sp>
      <p:sp>
        <p:nvSpPr>
          <p:cNvPr id="3" name="正方形/長方形 2"/>
          <p:cNvSpPr/>
          <p:nvPr/>
        </p:nvSpPr>
        <p:spPr>
          <a:xfrm>
            <a:off x="1039123" y="5875507"/>
            <a:ext cx="6995924" cy="830997"/>
          </a:xfrm>
          <a:prstGeom prst="rect">
            <a:avLst/>
          </a:prstGeom>
        </p:spPr>
        <p:txBody>
          <a:bodyPr wrap="square">
            <a:spAutoFit/>
          </a:bodyPr>
          <a:lstStyle/>
          <a:p>
            <a:pPr defTabSz="891206">
              <a:defRPr/>
            </a:pPr>
            <a:r>
              <a:rPr lang="ja-JP" altLang="en-US" sz="2400" dirty="0">
                <a:latin typeface="HGP明朝E" panose="02020900000000000000" pitchFamily="18" charset="-128"/>
              </a:rPr>
              <a:t>　</a:t>
            </a:r>
            <a:r>
              <a:rPr lang="ja-JP" altLang="en-US" sz="2400" b="1" dirty="0">
                <a:latin typeface="HGP明朝E" panose="02020900000000000000" pitchFamily="18" charset="-128"/>
              </a:rPr>
              <a:t>労働災害を発生させた場合の具体的な責任と損失を想定して</a:t>
            </a:r>
            <a:r>
              <a:rPr lang="ja-JP" altLang="en-US" sz="2400" b="1" dirty="0" smtClean="0">
                <a:latin typeface="HGP明朝E" panose="02020900000000000000" pitchFamily="18" charset="-128"/>
              </a:rPr>
              <a:t>おかないとね。</a:t>
            </a:r>
            <a:endParaRPr lang="en-US" altLang="ja-JP" sz="2400" b="1" dirty="0">
              <a:latin typeface="HGP明朝E" panose="02020900000000000000" pitchFamily="18" charset="-128"/>
            </a:endParaRPr>
          </a:p>
        </p:txBody>
      </p:sp>
      <p:sp>
        <p:nvSpPr>
          <p:cNvPr id="16" name="Rectangle 2"/>
          <p:cNvSpPr txBox="1">
            <a:spLocks noGrp="1" noRot="1" noChangeArrowheads="1"/>
          </p:cNvSpPr>
          <p:nvPr>
            <p:ph type="title"/>
          </p:nvPr>
        </p:nvSpPr>
        <p:spPr>
          <a:xfrm>
            <a:off x="820012" y="762862"/>
            <a:ext cx="7920000" cy="720000"/>
          </a:xfrm>
          <a:prstGeom prst="rect">
            <a:avLst/>
          </a:prstGeom>
          <a:solidFill>
            <a:srgbClr val="FFFF00"/>
          </a:solidFill>
          <a:ln w="38100">
            <a:solidFill>
              <a:schemeClr val="tx1"/>
            </a:solidFill>
          </a:ln>
        </p:spPr>
        <p:txBody>
          <a:bodyPr vert="horz" lIns="88817" tIns="44408" rIns="88817" bIns="44408" rtlCol="0" anchor="ctr">
            <a:normAutofit/>
          </a:bodyPr>
          <a:lstStyle>
            <a:lvl1pPr algn="ctr" defTabSz="914400" rtl="0" eaLnBrk="1" latinLnBrk="0" hangingPunct="1">
              <a:spcBef>
                <a:spcPct val="0"/>
              </a:spcBef>
              <a:buNone/>
              <a:defRPr kumimoji="1" sz="4400" kern="1200">
                <a:solidFill>
                  <a:srgbClr val="FFFFFF"/>
                </a:solidFill>
                <a:latin typeface="+mj-lt"/>
                <a:ea typeface="+mj-ea"/>
                <a:cs typeface="+mj-cs"/>
              </a:defRPr>
            </a:lvl1pPr>
            <a:lvl2pPr eaLnBrk="1" hangingPunct="1">
              <a:defRPr kumimoji="1">
                <a:solidFill>
                  <a:schemeClr val="tx2"/>
                </a:solidFill>
              </a:defRPr>
            </a:lvl2pPr>
            <a:lvl3pPr eaLnBrk="1" hangingPunct="1">
              <a:defRPr kumimoji="1">
                <a:solidFill>
                  <a:schemeClr val="tx2"/>
                </a:solidFill>
              </a:defRPr>
            </a:lvl3pPr>
            <a:lvl4pPr eaLnBrk="1" hangingPunct="1">
              <a:defRPr kumimoji="1">
                <a:solidFill>
                  <a:schemeClr val="tx2"/>
                </a:solidFill>
              </a:defRPr>
            </a:lvl4pPr>
            <a:lvl5pPr eaLnBrk="1" hangingPunct="1">
              <a:defRPr kumimoji="1">
                <a:solidFill>
                  <a:schemeClr val="tx2"/>
                </a:solidFill>
              </a:defRPr>
            </a:lvl5pPr>
            <a:lvl6pPr eaLnBrk="1" hangingPunct="1">
              <a:defRPr kumimoji="1">
                <a:solidFill>
                  <a:schemeClr val="tx2"/>
                </a:solidFill>
              </a:defRPr>
            </a:lvl6pPr>
            <a:lvl7pPr eaLnBrk="1" hangingPunct="1">
              <a:defRPr kumimoji="1">
                <a:solidFill>
                  <a:schemeClr val="tx2"/>
                </a:solidFill>
              </a:defRPr>
            </a:lvl7pPr>
            <a:lvl8pPr eaLnBrk="1" hangingPunct="1">
              <a:defRPr kumimoji="1">
                <a:solidFill>
                  <a:schemeClr val="tx2"/>
                </a:solidFill>
              </a:defRPr>
            </a:lvl8pPr>
            <a:lvl9pPr eaLnBrk="1" hangingPunct="1">
              <a:defRPr kumimoji="1">
                <a:solidFill>
                  <a:schemeClr val="tx2"/>
                </a:solidFill>
              </a:defRPr>
            </a:lvl9pPr>
          </a:lstStyle>
          <a:p>
            <a:r>
              <a:rPr lang="ja-JP" altLang="en-US" sz="3108" b="1" dirty="0">
                <a:solidFill>
                  <a:prstClr val="black"/>
                </a:solidFill>
              </a:rPr>
              <a:t>　</a:t>
            </a:r>
            <a:r>
              <a:rPr lang="ja-JP" altLang="en-US" sz="3200" b="1" dirty="0" smtClean="0">
                <a:solidFill>
                  <a:prstClr val="black"/>
                </a:solidFill>
                <a:latin typeface="+mj-ea"/>
              </a:rPr>
              <a:t>労働</a:t>
            </a:r>
            <a:r>
              <a:rPr lang="ja-JP" altLang="en-US" sz="3200" b="1" dirty="0">
                <a:solidFill>
                  <a:prstClr val="black"/>
                </a:solidFill>
                <a:latin typeface="+mj-ea"/>
              </a:rPr>
              <a:t>災害を発生させた場合の責任</a:t>
            </a:r>
          </a:p>
        </p:txBody>
      </p:sp>
    </p:spTree>
    <p:extLst>
      <p:ext uri="{BB962C8B-B14F-4D97-AF65-F5344CB8AC3E}">
        <p14:creationId xmlns:p14="http://schemas.microsoft.com/office/powerpoint/2010/main" val="299890290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graphicFrame>
        <p:nvGraphicFramePr>
          <p:cNvPr id="148520" name="Group 40"/>
          <p:cNvGraphicFramePr>
            <a:graphicFrameLocks noGrp="1"/>
          </p:cNvGraphicFramePr>
          <p:nvPr>
            <p:extLst/>
          </p:nvPr>
        </p:nvGraphicFramePr>
        <p:xfrm>
          <a:off x="722261" y="2158922"/>
          <a:ext cx="8072971" cy="1956456"/>
        </p:xfrm>
        <a:graphic>
          <a:graphicData uri="http://schemas.openxmlformats.org/drawingml/2006/table">
            <a:tbl>
              <a:tblPr/>
              <a:tblGrid>
                <a:gridCol w="1600127"/>
                <a:gridCol w="2247328"/>
                <a:gridCol w="1924359"/>
                <a:gridCol w="2301157"/>
              </a:tblGrid>
              <a:tr h="740900">
                <a:tc>
                  <a:txBody>
                    <a:bodyPr/>
                    <a:lstStyle>
                      <a:lvl1pPr>
                        <a:spcBef>
                          <a:spcPct val="20000"/>
                        </a:spcBef>
                        <a:buClr>
                          <a:schemeClr val="hlink"/>
                        </a:buClr>
                        <a:buSzPct val="70000"/>
                        <a:buFont typeface="Wingdings" panose="05000000000000000000" pitchFamily="2" charset="2"/>
                        <a:defRPr kumimoji="1" sz="2800">
                          <a:solidFill>
                            <a:schemeClr val="tx1"/>
                          </a:solidFill>
                          <a:effectLst>
                            <a:outerShdw blurRad="38100" dist="38100" dir="2700000" algn="tl">
                              <a:srgbClr val="000000"/>
                            </a:outerShdw>
                          </a:effectLst>
                          <a:latin typeface="Garamond" panose="02020404030301010803" pitchFamily="18" charset="0"/>
                          <a:ea typeface="ＭＳ Ｐゴシック" panose="020B0600070205080204" pitchFamily="50" charset="-128"/>
                        </a:defRPr>
                      </a:lvl1pPr>
                      <a:lvl2pPr marL="742950" indent="-285750">
                        <a:spcBef>
                          <a:spcPct val="20000"/>
                        </a:spcBef>
                        <a:buClr>
                          <a:schemeClr val="accent2"/>
                        </a:buClr>
                        <a:buSzPct val="70000"/>
                        <a:buFont typeface="Wingdings" panose="05000000000000000000" pitchFamily="2" charset="2"/>
                        <a:defRPr kumimoji="1" sz="2400">
                          <a:solidFill>
                            <a:schemeClr val="tx1"/>
                          </a:solidFill>
                          <a:effectLst>
                            <a:outerShdw blurRad="38100" dist="38100" dir="2700000" algn="tl">
                              <a:srgbClr val="000000"/>
                            </a:outerShdw>
                          </a:effectLst>
                          <a:latin typeface="Garamond" panose="02020404030301010803" pitchFamily="18" charset="0"/>
                          <a:ea typeface="ＭＳ Ｐゴシック" panose="020B0600070205080204" pitchFamily="50" charset="-128"/>
                        </a:defRPr>
                      </a:lvl2pPr>
                      <a:lvl3pPr marL="1143000" indent="-228600">
                        <a:spcBef>
                          <a:spcPct val="20000"/>
                        </a:spcBef>
                        <a:buClr>
                          <a:schemeClr val="tx2"/>
                        </a:buClr>
                        <a:buSzPct val="70000"/>
                        <a:buFont typeface="Wingdings" panose="05000000000000000000" pitchFamily="2" charset="2"/>
                        <a:defRPr kumimoji="1" sz="2000">
                          <a:solidFill>
                            <a:schemeClr val="tx1"/>
                          </a:solidFill>
                          <a:effectLst>
                            <a:outerShdw blurRad="38100" dist="38100" dir="2700000" algn="tl">
                              <a:srgbClr val="000000"/>
                            </a:outerShdw>
                          </a:effectLst>
                          <a:latin typeface="Garamond" panose="02020404030301010803" pitchFamily="18" charset="0"/>
                          <a:ea typeface="ＭＳ Ｐゴシック" panose="020B0600070205080204" pitchFamily="50" charset="-128"/>
                        </a:defRPr>
                      </a:lvl3pPr>
                      <a:lvl4pPr marL="1600200" indent="-228600">
                        <a:spcBef>
                          <a:spcPct val="20000"/>
                        </a:spcBef>
                        <a:buClr>
                          <a:schemeClr val="accent2"/>
                        </a:buClr>
                        <a:buSzPct val="70000"/>
                        <a:buFont typeface="Wingdings" panose="05000000000000000000" pitchFamily="2" charset="2"/>
                        <a:defRPr kumimoji="1">
                          <a:solidFill>
                            <a:schemeClr val="tx1"/>
                          </a:solidFill>
                          <a:effectLst>
                            <a:outerShdw blurRad="38100" dist="38100" dir="2700000" algn="tl">
                              <a:srgbClr val="000000"/>
                            </a:outerShdw>
                          </a:effectLst>
                          <a:latin typeface="Garamond" panose="02020404030301010803" pitchFamily="18" charset="0"/>
                          <a:ea typeface="ＭＳ Ｐゴシック" panose="020B0600070205080204" pitchFamily="50" charset="-128"/>
                        </a:defRPr>
                      </a:lvl4pPr>
                      <a:lvl5pPr marL="2057400" indent="-228600">
                        <a:spcBef>
                          <a:spcPct val="20000"/>
                        </a:spcBef>
                        <a:buClr>
                          <a:schemeClr val="hlink"/>
                        </a:buClr>
                        <a:buSzPct val="70000"/>
                        <a:buFont typeface="Wingdings" panose="05000000000000000000" pitchFamily="2" charset="2"/>
                        <a:defRPr kumimoji="1">
                          <a:solidFill>
                            <a:schemeClr val="tx1"/>
                          </a:solidFill>
                          <a:effectLst>
                            <a:outerShdw blurRad="38100" dist="38100" dir="2700000" algn="tl">
                              <a:srgbClr val="000000"/>
                            </a:outerShdw>
                          </a:effectLst>
                          <a:latin typeface="Garamond" panose="02020404030301010803" pitchFamily="18" charset="0"/>
                          <a:ea typeface="ＭＳ Ｐゴシック" panose="020B0600070205080204" pitchFamily="50" charset="-128"/>
                        </a:defRPr>
                      </a:lvl5pPr>
                      <a:lvl6pPr marL="2514600" indent="-228600" fontAlgn="base">
                        <a:spcBef>
                          <a:spcPct val="20000"/>
                        </a:spcBef>
                        <a:spcAft>
                          <a:spcPct val="0"/>
                        </a:spcAft>
                        <a:buClr>
                          <a:schemeClr val="hlink"/>
                        </a:buClr>
                        <a:buSzPct val="70000"/>
                        <a:buFont typeface="Wingdings" panose="05000000000000000000" pitchFamily="2" charset="2"/>
                        <a:defRPr kumimoji="1">
                          <a:solidFill>
                            <a:schemeClr val="tx1"/>
                          </a:solidFill>
                          <a:effectLst>
                            <a:outerShdw blurRad="38100" dist="38100" dir="2700000" algn="tl">
                              <a:srgbClr val="000000"/>
                            </a:outerShdw>
                          </a:effectLst>
                          <a:latin typeface="Garamond" panose="02020404030301010803" pitchFamily="18" charset="0"/>
                          <a:ea typeface="ＭＳ Ｐゴシック" panose="020B0600070205080204" pitchFamily="50" charset="-128"/>
                        </a:defRPr>
                      </a:lvl6pPr>
                      <a:lvl7pPr marL="2971800" indent="-228600" fontAlgn="base">
                        <a:spcBef>
                          <a:spcPct val="20000"/>
                        </a:spcBef>
                        <a:spcAft>
                          <a:spcPct val="0"/>
                        </a:spcAft>
                        <a:buClr>
                          <a:schemeClr val="hlink"/>
                        </a:buClr>
                        <a:buSzPct val="70000"/>
                        <a:buFont typeface="Wingdings" panose="05000000000000000000" pitchFamily="2" charset="2"/>
                        <a:defRPr kumimoji="1">
                          <a:solidFill>
                            <a:schemeClr val="tx1"/>
                          </a:solidFill>
                          <a:effectLst>
                            <a:outerShdw blurRad="38100" dist="38100" dir="2700000" algn="tl">
                              <a:srgbClr val="000000"/>
                            </a:outerShdw>
                          </a:effectLst>
                          <a:latin typeface="Garamond" panose="02020404030301010803" pitchFamily="18" charset="0"/>
                          <a:ea typeface="ＭＳ Ｐゴシック" panose="020B0600070205080204" pitchFamily="50" charset="-128"/>
                        </a:defRPr>
                      </a:lvl7pPr>
                      <a:lvl8pPr marL="3429000" indent="-228600" fontAlgn="base">
                        <a:spcBef>
                          <a:spcPct val="20000"/>
                        </a:spcBef>
                        <a:spcAft>
                          <a:spcPct val="0"/>
                        </a:spcAft>
                        <a:buClr>
                          <a:schemeClr val="hlink"/>
                        </a:buClr>
                        <a:buSzPct val="70000"/>
                        <a:buFont typeface="Wingdings" panose="05000000000000000000" pitchFamily="2" charset="2"/>
                        <a:defRPr kumimoji="1">
                          <a:solidFill>
                            <a:schemeClr val="tx1"/>
                          </a:solidFill>
                          <a:effectLst>
                            <a:outerShdw blurRad="38100" dist="38100" dir="2700000" algn="tl">
                              <a:srgbClr val="000000"/>
                            </a:outerShdw>
                          </a:effectLst>
                          <a:latin typeface="Garamond" panose="02020404030301010803" pitchFamily="18" charset="0"/>
                          <a:ea typeface="ＭＳ Ｐゴシック" panose="020B0600070205080204" pitchFamily="50" charset="-128"/>
                        </a:defRPr>
                      </a:lvl8pPr>
                      <a:lvl9pPr marL="3886200" indent="-228600" fontAlgn="base">
                        <a:spcBef>
                          <a:spcPct val="20000"/>
                        </a:spcBef>
                        <a:spcAft>
                          <a:spcPct val="0"/>
                        </a:spcAft>
                        <a:buClr>
                          <a:schemeClr val="hlink"/>
                        </a:buClr>
                        <a:buSzPct val="70000"/>
                        <a:buFont typeface="Wingdings" panose="05000000000000000000" pitchFamily="2" charset="2"/>
                        <a:defRPr kumimoji="1">
                          <a:solidFill>
                            <a:schemeClr val="tx1"/>
                          </a:solidFill>
                          <a:effectLst>
                            <a:outerShdw blurRad="38100" dist="38100" dir="2700000" algn="tl">
                              <a:srgbClr val="000000"/>
                            </a:outerShdw>
                          </a:effectLst>
                          <a:latin typeface="Garamond" panose="02020404030301010803" pitchFamily="18" charset="0"/>
                          <a:ea typeface="ＭＳ Ｐゴシック" panose="020B0600070205080204" pitchFamily="50" charset="-128"/>
                        </a:defRPr>
                      </a:lvl9pPr>
                    </a:lstStyle>
                    <a:p>
                      <a:pPr marL="0" marR="0" lvl="0" indent="0" algn="r" defTabSz="914400" rtl="0" eaLnBrk="1" fontAlgn="base" latinLnBrk="0" hangingPunct="1">
                        <a:lnSpc>
                          <a:spcPct val="100000"/>
                        </a:lnSpc>
                        <a:spcBef>
                          <a:spcPct val="20000"/>
                        </a:spcBef>
                        <a:spcAft>
                          <a:spcPct val="0"/>
                        </a:spcAft>
                        <a:buClr>
                          <a:schemeClr val="hlink"/>
                        </a:buClr>
                        <a:buSzPct val="70000"/>
                        <a:buFont typeface="Wingdings" panose="05000000000000000000" pitchFamily="2" charset="2"/>
                        <a:buNone/>
                        <a:tabLst/>
                      </a:pPr>
                      <a:r>
                        <a:rPr kumimoji="1" lang="ja-JP" altLang="en-US" sz="2000" b="1" i="0" u="none" strike="noStrike" cap="none" normalizeH="0" baseline="0" dirty="0" smtClean="0">
                          <a:ln>
                            <a:noFill/>
                          </a:ln>
                          <a:solidFill>
                            <a:schemeClr val="tx1"/>
                          </a:solidFill>
                          <a:effectLst/>
                          <a:latin typeface="+mn-ea"/>
                          <a:ea typeface="+mn-ea"/>
                        </a:rPr>
                        <a:t>重大性</a:t>
                      </a:r>
                    </a:p>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anose="05000000000000000000" pitchFamily="2" charset="2"/>
                        <a:buNone/>
                        <a:tabLst/>
                      </a:pPr>
                      <a:r>
                        <a:rPr kumimoji="1" lang="ja-JP" altLang="en-US" sz="2000" b="1" i="0" u="none" strike="noStrike" cap="none" normalizeH="0" baseline="0" dirty="0" smtClean="0">
                          <a:ln>
                            <a:noFill/>
                          </a:ln>
                          <a:solidFill>
                            <a:schemeClr val="tx1"/>
                          </a:solidFill>
                          <a:effectLst/>
                          <a:latin typeface="+mn-ea"/>
                          <a:ea typeface="+mn-ea"/>
                        </a:rPr>
                        <a:t>可能性</a:t>
                      </a:r>
                    </a:p>
                  </a:txBody>
                  <a:tcPr marL="88817" marR="88817" marT="44413" marB="4441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lumMod val="20000"/>
                        <a:lumOff val="80000"/>
                      </a:schemeClr>
                    </a:solidFill>
                  </a:tcPr>
                </a:tc>
                <a:tc>
                  <a:txBody>
                    <a:bodyPr/>
                    <a:lstStyle>
                      <a:lvl1pPr>
                        <a:spcBef>
                          <a:spcPct val="20000"/>
                        </a:spcBef>
                        <a:buClr>
                          <a:schemeClr val="hlink"/>
                        </a:buClr>
                        <a:buSzPct val="70000"/>
                        <a:buFont typeface="Wingdings" panose="05000000000000000000" pitchFamily="2" charset="2"/>
                        <a:defRPr kumimoji="1" sz="2800">
                          <a:solidFill>
                            <a:schemeClr val="tx1"/>
                          </a:solidFill>
                          <a:effectLst>
                            <a:outerShdw blurRad="38100" dist="38100" dir="2700000" algn="tl">
                              <a:srgbClr val="000000"/>
                            </a:outerShdw>
                          </a:effectLst>
                          <a:latin typeface="Garamond" panose="02020404030301010803" pitchFamily="18" charset="0"/>
                          <a:ea typeface="ＭＳ Ｐゴシック" panose="020B0600070205080204" pitchFamily="50" charset="-128"/>
                        </a:defRPr>
                      </a:lvl1pPr>
                      <a:lvl2pPr marL="742950" indent="-285750">
                        <a:spcBef>
                          <a:spcPct val="20000"/>
                        </a:spcBef>
                        <a:buClr>
                          <a:schemeClr val="accent2"/>
                        </a:buClr>
                        <a:buSzPct val="70000"/>
                        <a:buFont typeface="Wingdings" panose="05000000000000000000" pitchFamily="2" charset="2"/>
                        <a:defRPr kumimoji="1" sz="2400">
                          <a:solidFill>
                            <a:schemeClr val="tx1"/>
                          </a:solidFill>
                          <a:effectLst>
                            <a:outerShdw blurRad="38100" dist="38100" dir="2700000" algn="tl">
                              <a:srgbClr val="000000"/>
                            </a:outerShdw>
                          </a:effectLst>
                          <a:latin typeface="Garamond" panose="02020404030301010803" pitchFamily="18" charset="0"/>
                          <a:ea typeface="ＭＳ Ｐゴシック" panose="020B0600070205080204" pitchFamily="50" charset="-128"/>
                        </a:defRPr>
                      </a:lvl2pPr>
                      <a:lvl3pPr marL="1143000" indent="-228600">
                        <a:spcBef>
                          <a:spcPct val="20000"/>
                        </a:spcBef>
                        <a:buClr>
                          <a:schemeClr val="tx2"/>
                        </a:buClr>
                        <a:buSzPct val="70000"/>
                        <a:buFont typeface="Wingdings" panose="05000000000000000000" pitchFamily="2" charset="2"/>
                        <a:defRPr kumimoji="1" sz="2000">
                          <a:solidFill>
                            <a:schemeClr val="tx1"/>
                          </a:solidFill>
                          <a:effectLst>
                            <a:outerShdw blurRad="38100" dist="38100" dir="2700000" algn="tl">
                              <a:srgbClr val="000000"/>
                            </a:outerShdw>
                          </a:effectLst>
                          <a:latin typeface="Garamond" panose="02020404030301010803" pitchFamily="18" charset="0"/>
                          <a:ea typeface="ＭＳ Ｐゴシック" panose="020B0600070205080204" pitchFamily="50" charset="-128"/>
                        </a:defRPr>
                      </a:lvl3pPr>
                      <a:lvl4pPr marL="1600200" indent="-228600">
                        <a:spcBef>
                          <a:spcPct val="20000"/>
                        </a:spcBef>
                        <a:buClr>
                          <a:schemeClr val="accent2"/>
                        </a:buClr>
                        <a:buSzPct val="70000"/>
                        <a:buFont typeface="Wingdings" panose="05000000000000000000" pitchFamily="2" charset="2"/>
                        <a:defRPr kumimoji="1">
                          <a:solidFill>
                            <a:schemeClr val="tx1"/>
                          </a:solidFill>
                          <a:effectLst>
                            <a:outerShdw blurRad="38100" dist="38100" dir="2700000" algn="tl">
                              <a:srgbClr val="000000"/>
                            </a:outerShdw>
                          </a:effectLst>
                          <a:latin typeface="Garamond" panose="02020404030301010803" pitchFamily="18" charset="0"/>
                          <a:ea typeface="ＭＳ Ｐゴシック" panose="020B0600070205080204" pitchFamily="50" charset="-128"/>
                        </a:defRPr>
                      </a:lvl4pPr>
                      <a:lvl5pPr marL="2057400" indent="-228600">
                        <a:spcBef>
                          <a:spcPct val="20000"/>
                        </a:spcBef>
                        <a:buClr>
                          <a:schemeClr val="hlink"/>
                        </a:buClr>
                        <a:buSzPct val="70000"/>
                        <a:buFont typeface="Wingdings" panose="05000000000000000000" pitchFamily="2" charset="2"/>
                        <a:defRPr kumimoji="1">
                          <a:solidFill>
                            <a:schemeClr val="tx1"/>
                          </a:solidFill>
                          <a:effectLst>
                            <a:outerShdw blurRad="38100" dist="38100" dir="2700000" algn="tl">
                              <a:srgbClr val="000000"/>
                            </a:outerShdw>
                          </a:effectLst>
                          <a:latin typeface="Garamond" panose="02020404030301010803" pitchFamily="18" charset="0"/>
                          <a:ea typeface="ＭＳ Ｐゴシック" panose="020B0600070205080204" pitchFamily="50" charset="-128"/>
                        </a:defRPr>
                      </a:lvl5pPr>
                      <a:lvl6pPr marL="2514600" indent="-228600" fontAlgn="base">
                        <a:spcBef>
                          <a:spcPct val="20000"/>
                        </a:spcBef>
                        <a:spcAft>
                          <a:spcPct val="0"/>
                        </a:spcAft>
                        <a:buClr>
                          <a:schemeClr val="hlink"/>
                        </a:buClr>
                        <a:buSzPct val="70000"/>
                        <a:buFont typeface="Wingdings" panose="05000000000000000000" pitchFamily="2" charset="2"/>
                        <a:defRPr kumimoji="1">
                          <a:solidFill>
                            <a:schemeClr val="tx1"/>
                          </a:solidFill>
                          <a:effectLst>
                            <a:outerShdw blurRad="38100" dist="38100" dir="2700000" algn="tl">
                              <a:srgbClr val="000000"/>
                            </a:outerShdw>
                          </a:effectLst>
                          <a:latin typeface="Garamond" panose="02020404030301010803" pitchFamily="18" charset="0"/>
                          <a:ea typeface="ＭＳ Ｐゴシック" panose="020B0600070205080204" pitchFamily="50" charset="-128"/>
                        </a:defRPr>
                      </a:lvl6pPr>
                      <a:lvl7pPr marL="2971800" indent="-228600" fontAlgn="base">
                        <a:spcBef>
                          <a:spcPct val="20000"/>
                        </a:spcBef>
                        <a:spcAft>
                          <a:spcPct val="0"/>
                        </a:spcAft>
                        <a:buClr>
                          <a:schemeClr val="hlink"/>
                        </a:buClr>
                        <a:buSzPct val="70000"/>
                        <a:buFont typeface="Wingdings" panose="05000000000000000000" pitchFamily="2" charset="2"/>
                        <a:defRPr kumimoji="1">
                          <a:solidFill>
                            <a:schemeClr val="tx1"/>
                          </a:solidFill>
                          <a:effectLst>
                            <a:outerShdw blurRad="38100" dist="38100" dir="2700000" algn="tl">
                              <a:srgbClr val="000000"/>
                            </a:outerShdw>
                          </a:effectLst>
                          <a:latin typeface="Garamond" panose="02020404030301010803" pitchFamily="18" charset="0"/>
                          <a:ea typeface="ＭＳ Ｐゴシック" panose="020B0600070205080204" pitchFamily="50" charset="-128"/>
                        </a:defRPr>
                      </a:lvl7pPr>
                      <a:lvl8pPr marL="3429000" indent="-228600" fontAlgn="base">
                        <a:spcBef>
                          <a:spcPct val="20000"/>
                        </a:spcBef>
                        <a:spcAft>
                          <a:spcPct val="0"/>
                        </a:spcAft>
                        <a:buClr>
                          <a:schemeClr val="hlink"/>
                        </a:buClr>
                        <a:buSzPct val="70000"/>
                        <a:buFont typeface="Wingdings" panose="05000000000000000000" pitchFamily="2" charset="2"/>
                        <a:defRPr kumimoji="1">
                          <a:solidFill>
                            <a:schemeClr val="tx1"/>
                          </a:solidFill>
                          <a:effectLst>
                            <a:outerShdw blurRad="38100" dist="38100" dir="2700000" algn="tl">
                              <a:srgbClr val="000000"/>
                            </a:outerShdw>
                          </a:effectLst>
                          <a:latin typeface="Garamond" panose="02020404030301010803" pitchFamily="18" charset="0"/>
                          <a:ea typeface="ＭＳ Ｐゴシック" panose="020B0600070205080204" pitchFamily="50" charset="-128"/>
                        </a:defRPr>
                      </a:lvl8pPr>
                      <a:lvl9pPr marL="3886200" indent="-228600" fontAlgn="base">
                        <a:spcBef>
                          <a:spcPct val="20000"/>
                        </a:spcBef>
                        <a:spcAft>
                          <a:spcPct val="0"/>
                        </a:spcAft>
                        <a:buClr>
                          <a:schemeClr val="hlink"/>
                        </a:buClr>
                        <a:buSzPct val="70000"/>
                        <a:buFont typeface="Wingdings" panose="05000000000000000000" pitchFamily="2" charset="2"/>
                        <a:defRPr kumimoji="1">
                          <a:solidFill>
                            <a:schemeClr val="tx1"/>
                          </a:solidFill>
                          <a:effectLst>
                            <a:outerShdw blurRad="38100" dist="38100" dir="2700000" algn="tl">
                              <a:srgbClr val="000000"/>
                            </a:outerShdw>
                          </a:effectLst>
                          <a:latin typeface="Garamond" panose="02020404030301010803" pitchFamily="18"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anose="05000000000000000000" pitchFamily="2" charset="2"/>
                        <a:buNone/>
                        <a:tabLst/>
                      </a:pPr>
                      <a:r>
                        <a:rPr kumimoji="1" lang="ja-JP" altLang="en-US" sz="2000" b="1" i="0" u="none" strike="noStrike" cap="none" normalizeH="0" baseline="0" dirty="0" smtClean="0">
                          <a:ln>
                            <a:noFill/>
                          </a:ln>
                          <a:solidFill>
                            <a:schemeClr val="tx1"/>
                          </a:solidFill>
                          <a:effectLst/>
                          <a:latin typeface="+mn-ea"/>
                          <a:ea typeface="+mn-ea"/>
                        </a:rPr>
                        <a:t>軽度</a:t>
                      </a:r>
                    </a:p>
                  </a:txBody>
                  <a:tcPr marL="88817" marR="88817" marT="44413" marB="44413"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lumMod val="20000"/>
                        <a:lumOff val="80000"/>
                      </a:schemeClr>
                    </a:solidFill>
                  </a:tcPr>
                </a:tc>
                <a:tc>
                  <a:txBody>
                    <a:bodyPr/>
                    <a:lstStyle>
                      <a:lvl1pPr>
                        <a:spcBef>
                          <a:spcPct val="20000"/>
                        </a:spcBef>
                        <a:buClr>
                          <a:schemeClr val="hlink"/>
                        </a:buClr>
                        <a:buSzPct val="70000"/>
                        <a:buFont typeface="Wingdings" panose="05000000000000000000" pitchFamily="2" charset="2"/>
                        <a:defRPr kumimoji="1" sz="2800">
                          <a:solidFill>
                            <a:schemeClr val="tx1"/>
                          </a:solidFill>
                          <a:effectLst>
                            <a:outerShdw blurRad="38100" dist="38100" dir="2700000" algn="tl">
                              <a:srgbClr val="000000"/>
                            </a:outerShdw>
                          </a:effectLst>
                          <a:latin typeface="Garamond" panose="02020404030301010803" pitchFamily="18" charset="0"/>
                          <a:ea typeface="ＭＳ Ｐゴシック" panose="020B0600070205080204" pitchFamily="50" charset="-128"/>
                        </a:defRPr>
                      </a:lvl1pPr>
                      <a:lvl2pPr marL="742950" indent="-285750">
                        <a:spcBef>
                          <a:spcPct val="20000"/>
                        </a:spcBef>
                        <a:buClr>
                          <a:schemeClr val="accent2"/>
                        </a:buClr>
                        <a:buSzPct val="70000"/>
                        <a:buFont typeface="Wingdings" panose="05000000000000000000" pitchFamily="2" charset="2"/>
                        <a:defRPr kumimoji="1" sz="2400">
                          <a:solidFill>
                            <a:schemeClr val="tx1"/>
                          </a:solidFill>
                          <a:effectLst>
                            <a:outerShdw blurRad="38100" dist="38100" dir="2700000" algn="tl">
                              <a:srgbClr val="000000"/>
                            </a:outerShdw>
                          </a:effectLst>
                          <a:latin typeface="Garamond" panose="02020404030301010803" pitchFamily="18" charset="0"/>
                          <a:ea typeface="ＭＳ Ｐゴシック" panose="020B0600070205080204" pitchFamily="50" charset="-128"/>
                        </a:defRPr>
                      </a:lvl2pPr>
                      <a:lvl3pPr marL="1143000" indent="-228600">
                        <a:spcBef>
                          <a:spcPct val="20000"/>
                        </a:spcBef>
                        <a:buClr>
                          <a:schemeClr val="tx2"/>
                        </a:buClr>
                        <a:buSzPct val="70000"/>
                        <a:buFont typeface="Wingdings" panose="05000000000000000000" pitchFamily="2" charset="2"/>
                        <a:defRPr kumimoji="1" sz="2000">
                          <a:solidFill>
                            <a:schemeClr val="tx1"/>
                          </a:solidFill>
                          <a:effectLst>
                            <a:outerShdw blurRad="38100" dist="38100" dir="2700000" algn="tl">
                              <a:srgbClr val="000000"/>
                            </a:outerShdw>
                          </a:effectLst>
                          <a:latin typeface="Garamond" panose="02020404030301010803" pitchFamily="18" charset="0"/>
                          <a:ea typeface="ＭＳ Ｐゴシック" panose="020B0600070205080204" pitchFamily="50" charset="-128"/>
                        </a:defRPr>
                      </a:lvl3pPr>
                      <a:lvl4pPr marL="1600200" indent="-228600">
                        <a:spcBef>
                          <a:spcPct val="20000"/>
                        </a:spcBef>
                        <a:buClr>
                          <a:schemeClr val="accent2"/>
                        </a:buClr>
                        <a:buSzPct val="70000"/>
                        <a:buFont typeface="Wingdings" panose="05000000000000000000" pitchFamily="2" charset="2"/>
                        <a:defRPr kumimoji="1">
                          <a:solidFill>
                            <a:schemeClr val="tx1"/>
                          </a:solidFill>
                          <a:effectLst>
                            <a:outerShdw blurRad="38100" dist="38100" dir="2700000" algn="tl">
                              <a:srgbClr val="000000"/>
                            </a:outerShdw>
                          </a:effectLst>
                          <a:latin typeface="Garamond" panose="02020404030301010803" pitchFamily="18" charset="0"/>
                          <a:ea typeface="ＭＳ Ｐゴシック" panose="020B0600070205080204" pitchFamily="50" charset="-128"/>
                        </a:defRPr>
                      </a:lvl4pPr>
                      <a:lvl5pPr marL="2057400" indent="-228600">
                        <a:spcBef>
                          <a:spcPct val="20000"/>
                        </a:spcBef>
                        <a:buClr>
                          <a:schemeClr val="hlink"/>
                        </a:buClr>
                        <a:buSzPct val="70000"/>
                        <a:buFont typeface="Wingdings" panose="05000000000000000000" pitchFamily="2" charset="2"/>
                        <a:defRPr kumimoji="1">
                          <a:solidFill>
                            <a:schemeClr val="tx1"/>
                          </a:solidFill>
                          <a:effectLst>
                            <a:outerShdw blurRad="38100" dist="38100" dir="2700000" algn="tl">
                              <a:srgbClr val="000000"/>
                            </a:outerShdw>
                          </a:effectLst>
                          <a:latin typeface="Garamond" panose="02020404030301010803" pitchFamily="18" charset="0"/>
                          <a:ea typeface="ＭＳ Ｐゴシック" panose="020B0600070205080204" pitchFamily="50" charset="-128"/>
                        </a:defRPr>
                      </a:lvl5pPr>
                      <a:lvl6pPr marL="2514600" indent="-228600" fontAlgn="base">
                        <a:spcBef>
                          <a:spcPct val="20000"/>
                        </a:spcBef>
                        <a:spcAft>
                          <a:spcPct val="0"/>
                        </a:spcAft>
                        <a:buClr>
                          <a:schemeClr val="hlink"/>
                        </a:buClr>
                        <a:buSzPct val="70000"/>
                        <a:buFont typeface="Wingdings" panose="05000000000000000000" pitchFamily="2" charset="2"/>
                        <a:defRPr kumimoji="1">
                          <a:solidFill>
                            <a:schemeClr val="tx1"/>
                          </a:solidFill>
                          <a:effectLst>
                            <a:outerShdw blurRad="38100" dist="38100" dir="2700000" algn="tl">
                              <a:srgbClr val="000000"/>
                            </a:outerShdw>
                          </a:effectLst>
                          <a:latin typeface="Garamond" panose="02020404030301010803" pitchFamily="18" charset="0"/>
                          <a:ea typeface="ＭＳ Ｐゴシック" panose="020B0600070205080204" pitchFamily="50" charset="-128"/>
                        </a:defRPr>
                      </a:lvl6pPr>
                      <a:lvl7pPr marL="2971800" indent="-228600" fontAlgn="base">
                        <a:spcBef>
                          <a:spcPct val="20000"/>
                        </a:spcBef>
                        <a:spcAft>
                          <a:spcPct val="0"/>
                        </a:spcAft>
                        <a:buClr>
                          <a:schemeClr val="hlink"/>
                        </a:buClr>
                        <a:buSzPct val="70000"/>
                        <a:buFont typeface="Wingdings" panose="05000000000000000000" pitchFamily="2" charset="2"/>
                        <a:defRPr kumimoji="1">
                          <a:solidFill>
                            <a:schemeClr val="tx1"/>
                          </a:solidFill>
                          <a:effectLst>
                            <a:outerShdw blurRad="38100" dist="38100" dir="2700000" algn="tl">
                              <a:srgbClr val="000000"/>
                            </a:outerShdw>
                          </a:effectLst>
                          <a:latin typeface="Garamond" panose="02020404030301010803" pitchFamily="18" charset="0"/>
                          <a:ea typeface="ＭＳ Ｐゴシック" panose="020B0600070205080204" pitchFamily="50" charset="-128"/>
                        </a:defRPr>
                      </a:lvl7pPr>
                      <a:lvl8pPr marL="3429000" indent="-228600" fontAlgn="base">
                        <a:spcBef>
                          <a:spcPct val="20000"/>
                        </a:spcBef>
                        <a:spcAft>
                          <a:spcPct val="0"/>
                        </a:spcAft>
                        <a:buClr>
                          <a:schemeClr val="hlink"/>
                        </a:buClr>
                        <a:buSzPct val="70000"/>
                        <a:buFont typeface="Wingdings" panose="05000000000000000000" pitchFamily="2" charset="2"/>
                        <a:defRPr kumimoji="1">
                          <a:solidFill>
                            <a:schemeClr val="tx1"/>
                          </a:solidFill>
                          <a:effectLst>
                            <a:outerShdw blurRad="38100" dist="38100" dir="2700000" algn="tl">
                              <a:srgbClr val="000000"/>
                            </a:outerShdw>
                          </a:effectLst>
                          <a:latin typeface="Garamond" panose="02020404030301010803" pitchFamily="18" charset="0"/>
                          <a:ea typeface="ＭＳ Ｐゴシック" panose="020B0600070205080204" pitchFamily="50" charset="-128"/>
                        </a:defRPr>
                      </a:lvl8pPr>
                      <a:lvl9pPr marL="3886200" indent="-228600" fontAlgn="base">
                        <a:spcBef>
                          <a:spcPct val="20000"/>
                        </a:spcBef>
                        <a:spcAft>
                          <a:spcPct val="0"/>
                        </a:spcAft>
                        <a:buClr>
                          <a:schemeClr val="hlink"/>
                        </a:buClr>
                        <a:buSzPct val="70000"/>
                        <a:buFont typeface="Wingdings" panose="05000000000000000000" pitchFamily="2" charset="2"/>
                        <a:defRPr kumimoji="1">
                          <a:solidFill>
                            <a:schemeClr val="tx1"/>
                          </a:solidFill>
                          <a:effectLst>
                            <a:outerShdw blurRad="38100" dist="38100" dir="2700000" algn="tl">
                              <a:srgbClr val="000000"/>
                            </a:outerShdw>
                          </a:effectLst>
                          <a:latin typeface="Garamond" panose="02020404030301010803" pitchFamily="18"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anose="05000000000000000000" pitchFamily="2" charset="2"/>
                        <a:buNone/>
                        <a:tabLst/>
                      </a:pPr>
                      <a:r>
                        <a:rPr kumimoji="1" lang="ja-JP" altLang="en-US" sz="2000" b="1" i="0" u="none" strike="noStrike" cap="none" normalizeH="0" baseline="0" dirty="0" smtClean="0">
                          <a:ln>
                            <a:noFill/>
                          </a:ln>
                          <a:solidFill>
                            <a:schemeClr val="tx1"/>
                          </a:solidFill>
                          <a:effectLst/>
                          <a:latin typeface="+mn-ea"/>
                          <a:ea typeface="+mn-ea"/>
                        </a:rPr>
                        <a:t>中程度</a:t>
                      </a:r>
                    </a:p>
                  </a:txBody>
                  <a:tcPr marL="88817" marR="88817" marT="44413" marB="44413"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lumMod val="20000"/>
                        <a:lumOff val="80000"/>
                      </a:schemeClr>
                    </a:solidFill>
                  </a:tcPr>
                </a:tc>
                <a:tc>
                  <a:txBody>
                    <a:bodyPr/>
                    <a:lstStyle>
                      <a:lvl1pPr>
                        <a:spcBef>
                          <a:spcPct val="20000"/>
                        </a:spcBef>
                        <a:buClr>
                          <a:schemeClr val="hlink"/>
                        </a:buClr>
                        <a:buSzPct val="70000"/>
                        <a:buFont typeface="Wingdings" panose="05000000000000000000" pitchFamily="2" charset="2"/>
                        <a:defRPr kumimoji="1" sz="2800">
                          <a:solidFill>
                            <a:schemeClr val="tx1"/>
                          </a:solidFill>
                          <a:effectLst>
                            <a:outerShdw blurRad="38100" dist="38100" dir="2700000" algn="tl">
                              <a:srgbClr val="000000"/>
                            </a:outerShdw>
                          </a:effectLst>
                          <a:latin typeface="Garamond" panose="02020404030301010803" pitchFamily="18" charset="0"/>
                          <a:ea typeface="ＭＳ Ｐゴシック" panose="020B0600070205080204" pitchFamily="50" charset="-128"/>
                        </a:defRPr>
                      </a:lvl1pPr>
                      <a:lvl2pPr marL="742950" indent="-285750">
                        <a:spcBef>
                          <a:spcPct val="20000"/>
                        </a:spcBef>
                        <a:buClr>
                          <a:schemeClr val="accent2"/>
                        </a:buClr>
                        <a:buSzPct val="70000"/>
                        <a:buFont typeface="Wingdings" panose="05000000000000000000" pitchFamily="2" charset="2"/>
                        <a:defRPr kumimoji="1" sz="2400">
                          <a:solidFill>
                            <a:schemeClr val="tx1"/>
                          </a:solidFill>
                          <a:effectLst>
                            <a:outerShdw blurRad="38100" dist="38100" dir="2700000" algn="tl">
                              <a:srgbClr val="000000"/>
                            </a:outerShdw>
                          </a:effectLst>
                          <a:latin typeface="Garamond" panose="02020404030301010803" pitchFamily="18" charset="0"/>
                          <a:ea typeface="ＭＳ Ｐゴシック" panose="020B0600070205080204" pitchFamily="50" charset="-128"/>
                        </a:defRPr>
                      </a:lvl2pPr>
                      <a:lvl3pPr marL="1143000" indent="-228600">
                        <a:spcBef>
                          <a:spcPct val="20000"/>
                        </a:spcBef>
                        <a:buClr>
                          <a:schemeClr val="tx2"/>
                        </a:buClr>
                        <a:buSzPct val="70000"/>
                        <a:buFont typeface="Wingdings" panose="05000000000000000000" pitchFamily="2" charset="2"/>
                        <a:defRPr kumimoji="1" sz="2000">
                          <a:solidFill>
                            <a:schemeClr val="tx1"/>
                          </a:solidFill>
                          <a:effectLst>
                            <a:outerShdw blurRad="38100" dist="38100" dir="2700000" algn="tl">
                              <a:srgbClr val="000000"/>
                            </a:outerShdw>
                          </a:effectLst>
                          <a:latin typeface="Garamond" panose="02020404030301010803" pitchFamily="18" charset="0"/>
                          <a:ea typeface="ＭＳ Ｐゴシック" panose="020B0600070205080204" pitchFamily="50" charset="-128"/>
                        </a:defRPr>
                      </a:lvl3pPr>
                      <a:lvl4pPr marL="1600200" indent="-228600">
                        <a:spcBef>
                          <a:spcPct val="20000"/>
                        </a:spcBef>
                        <a:buClr>
                          <a:schemeClr val="accent2"/>
                        </a:buClr>
                        <a:buSzPct val="70000"/>
                        <a:buFont typeface="Wingdings" panose="05000000000000000000" pitchFamily="2" charset="2"/>
                        <a:defRPr kumimoji="1">
                          <a:solidFill>
                            <a:schemeClr val="tx1"/>
                          </a:solidFill>
                          <a:effectLst>
                            <a:outerShdw blurRad="38100" dist="38100" dir="2700000" algn="tl">
                              <a:srgbClr val="000000"/>
                            </a:outerShdw>
                          </a:effectLst>
                          <a:latin typeface="Garamond" panose="02020404030301010803" pitchFamily="18" charset="0"/>
                          <a:ea typeface="ＭＳ Ｐゴシック" panose="020B0600070205080204" pitchFamily="50" charset="-128"/>
                        </a:defRPr>
                      </a:lvl4pPr>
                      <a:lvl5pPr marL="2057400" indent="-228600">
                        <a:spcBef>
                          <a:spcPct val="20000"/>
                        </a:spcBef>
                        <a:buClr>
                          <a:schemeClr val="hlink"/>
                        </a:buClr>
                        <a:buSzPct val="70000"/>
                        <a:buFont typeface="Wingdings" panose="05000000000000000000" pitchFamily="2" charset="2"/>
                        <a:defRPr kumimoji="1">
                          <a:solidFill>
                            <a:schemeClr val="tx1"/>
                          </a:solidFill>
                          <a:effectLst>
                            <a:outerShdw blurRad="38100" dist="38100" dir="2700000" algn="tl">
                              <a:srgbClr val="000000"/>
                            </a:outerShdw>
                          </a:effectLst>
                          <a:latin typeface="Garamond" panose="02020404030301010803" pitchFamily="18" charset="0"/>
                          <a:ea typeface="ＭＳ Ｐゴシック" panose="020B0600070205080204" pitchFamily="50" charset="-128"/>
                        </a:defRPr>
                      </a:lvl5pPr>
                      <a:lvl6pPr marL="2514600" indent="-228600" fontAlgn="base">
                        <a:spcBef>
                          <a:spcPct val="20000"/>
                        </a:spcBef>
                        <a:spcAft>
                          <a:spcPct val="0"/>
                        </a:spcAft>
                        <a:buClr>
                          <a:schemeClr val="hlink"/>
                        </a:buClr>
                        <a:buSzPct val="70000"/>
                        <a:buFont typeface="Wingdings" panose="05000000000000000000" pitchFamily="2" charset="2"/>
                        <a:defRPr kumimoji="1">
                          <a:solidFill>
                            <a:schemeClr val="tx1"/>
                          </a:solidFill>
                          <a:effectLst>
                            <a:outerShdw blurRad="38100" dist="38100" dir="2700000" algn="tl">
                              <a:srgbClr val="000000"/>
                            </a:outerShdw>
                          </a:effectLst>
                          <a:latin typeface="Garamond" panose="02020404030301010803" pitchFamily="18" charset="0"/>
                          <a:ea typeface="ＭＳ Ｐゴシック" panose="020B0600070205080204" pitchFamily="50" charset="-128"/>
                        </a:defRPr>
                      </a:lvl6pPr>
                      <a:lvl7pPr marL="2971800" indent="-228600" fontAlgn="base">
                        <a:spcBef>
                          <a:spcPct val="20000"/>
                        </a:spcBef>
                        <a:spcAft>
                          <a:spcPct val="0"/>
                        </a:spcAft>
                        <a:buClr>
                          <a:schemeClr val="hlink"/>
                        </a:buClr>
                        <a:buSzPct val="70000"/>
                        <a:buFont typeface="Wingdings" panose="05000000000000000000" pitchFamily="2" charset="2"/>
                        <a:defRPr kumimoji="1">
                          <a:solidFill>
                            <a:schemeClr val="tx1"/>
                          </a:solidFill>
                          <a:effectLst>
                            <a:outerShdw blurRad="38100" dist="38100" dir="2700000" algn="tl">
                              <a:srgbClr val="000000"/>
                            </a:outerShdw>
                          </a:effectLst>
                          <a:latin typeface="Garamond" panose="02020404030301010803" pitchFamily="18" charset="0"/>
                          <a:ea typeface="ＭＳ Ｐゴシック" panose="020B0600070205080204" pitchFamily="50" charset="-128"/>
                        </a:defRPr>
                      </a:lvl7pPr>
                      <a:lvl8pPr marL="3429000" indent="-228600" fontAlgn="base">
                        <a:spcBef>
                          <a:spcPct val="20000"/>
                        </a:spcBef>
                        <a:spcAft>
                          <a:spcPct val="0"/>
                        </a:spcAft>
                        <a:buClr>
                          <a:schemeClr val="hlink"/>
                        </a:buClr>
                        <a:buSzPct val="70000"/>
                        <a:buFont typeface="Wingdings" panose="05000000000000000000" pitchFamily="2" charset="2"/>
                        <a:defRPr kumimoji="1">
                          <a:solidFill>
                            <a:schemeClr val="tx1"/>
                          </a:solidFill>
                          <a:effectLst>
                            <a:outerShdw blurRad="38100" dist="38100" dir="2700000" algn="tl">
                              <a:srgbClr val="000000"/>
                            </a:outerShdw>
                          </a:effectLst>
                          <a:latin typeface="Garamond" panose="02020404030301010803" pitchFamily="18" charset="0"/>
                          <a:ea typeface="ＭＳ Ｐゴシック" panose="020B0600070205080204" pitchFamily="50" charset="-128"/>
                        </a:defRPr>
                      </a:lvl8pPr>
                      <a:lvl9pPr marL="3886200" indent="-228600" fontAlgn="base">
                        <a:spcBef>
                          <a:spcPct val="20000"/>
                        </a:spcBef>
                        <a:spcAft>
                          <a:spcPct val="0"/>
                        </a:spcAft>
                        <a:buClr>
                          <a:schemeClr val="hlink"/>
                        </a:buClr>
                        <a:buSzPct val="70000"/>
                        <a:buFont typeface="Wingdings" panose="05000000000000000000" pitchFamily="2" charset="2"/>
                        <a:defRPr kumimoji="1">
                          <a:solidFill>
                            <a:schemeClr val="tx1"/>
                          </a:solidFill>
                          <a:effectLst>
                            <a:outerShdw blurRad="38100" dist="38100" dir="2700000" algn="tl">
                              <a:srgbClr val="000000"/>
                            </a:outerShdw>
                          </a:effectLst>
                          <a:latin typeface="Garamond" panose="02020404030301010803" pitchFamily="18"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anose="05000000000000000000" pitchFamily="2" charset="2"/>
                        <a:buNone/>
                        <a:tabLst/>
                      </a:pPr>
                      <a:r>
                        <a:rPr kumimoji="1" lang="ja-JP" altLang="en-US" sz="2000" b="1" i="0" u="none" strike="noStrike" cap="none" normalizeH="0" baseline="0" dirty="0" smtClean="0">
                          <a:ln>
                            <a:noFill/>
                          </a:ln>
                          <a:solidFill>
                            <a:schemeClr val="tx1"/>
                          </a:solidFill>
                          <a:effectLst/>
                          <a:latin typeface="+mn-ea"/>
                          <a:ea typeface="+mn-ea"/>
                        </a:rPr>
                        <a:t>致命的</a:t>
                      </a:r>
                    </a:p>
                  </a:txBody>
                  <a:tcPr marL="88817" marR="88817" marT="44413" marB="44413"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lumMod val="20000"/>
                        <a:lumOff val="80000"/>
                      </a:schemeClr>
                    </a:solidFill>
                  </a:tcPr>
                </a:tc>
              </a:tr>
              <a:tr h="400951">
                <a:tc>
                  <a:txBody>
                    <a:bodyPr/>
                    <a:lstStyle>
                      <a:lvl1pPr>
                        <a:spcBef>
                          <a:spcPct val="20000"/>
                        </a:spcBef>
                        <a:buClr>
                          <a:schemeClr val="hlink"/>
                        </a:buClr>
                        <a:buSzPct val="70000"/>
                        <a:buFont typeface="Wingdings" panose="05000000000000000000" pitchFamily="2" charset="2"/>
                        <a:defRPr kumimoji="1" sz="2800">
                          <a:solidFill>
                            <a:schemeClr val="tx1"/>
                          </a:solidFill>
                          <a:effectLst>
                            <a:outerShdw blurRad="38100" dist="38100" dir="2700000" algn="tl">
                              <a:srgbClr val="000000"/>
                            </a:outerShdw>
                          </a:effectLst>
                          <a:latin typeface="Garamond" panose="02020404030301010803" pitchFamily="18" charset="0"/>
                          <a:ea typeface="ＭＳ Ｐゴシック" panose="020B0600070205080204" pitchFamily="50" charset="-128"/>
                        </a:defRPr>
                      </a:lvl1pPr>
                      <a:lvl2pPr marL="742950" indent="-285750">
                        <a:spcBef>
                          <a:spcPct val="20000"/>
                        </a:spcBef>
                        <a:buClr>
                          <a:schemeClr val="accent2"/>
                        </a:buClr>
                        <a:buSzPct val="70000"/>
                        <a:buFont typeface="Wingdings" panose="05000000000000000000" pitchFamily="2" charset="2"/>
                        <a:defRPr kumimoji="1" sz="2400">
                          <a:solidFill>
                            <a:schemeClr val="tx1"/>
                          </a:solidFill>
                          <a:effectLst>
                            <a:outerShdw blurRad="38100" dist="38100" dir="2700000" algn="tl">
                              <a:srgbClr val="000000"/>
                            </a:outerShdw>
                          </a:effectLst>
                          <a:latin typeface="Garamond" panose="02020404030301010803" pitchFamily="18" charset="0"/>
                          <a:ea typeface="ＭＳ Ｐゴシック" panose="020B0600070205080204" pitchFamily="50" charset="-128"/>
                        </a:defRPr>
                      </a:lvl2pPr>
                      <a:lvl3pPr marL="1143000" indent="-228600">
                        <a:spcBef>
                          <a:spcPct val="20000"/>
                        </a:spcBef>
                        <a:buClr>
                          <a:schemeClr val="tx2"/>
                        </a:buClr>
                        <a:buSzPct val="70000"/>
                        <a:buFont typeface="Wingdings" panose="05000000000000000000" pitchFamily="2" charset="2"/>
                        <a:defRPr kumimoji="1" sz="2000">
                          <a:solidFill>
                            <a:schemeClr val="tx1"/>
                          </a:solidFill>
                          <a:effectLst>
                            <a:outerShdw blurRad="38100" dist="38100" dir="2700000" algn="tl">
                              <a:srgbClr val="000000"/>
                            </a:outerShdw>
                          </a:effectLst>
                          <a:latin typeface="Garamond" panose="02020404030301010803" pitchFamily="18" charset="0"/>
                          <a:ea typeface="ＭＳ Ｐゴシック" panose="020B0600070205080204" pitchFamily="50" charset="-128"/>
                        </a:defRPr>
                      </a:lvl3pPr>
                      <a:lvl4pPr marL="1600200" indent="-228600">
                        <a:spcBef>
                          <a:spcPct val="20000"/>
                        </a:spcBef>
                        <a:buClr>
                          <a:schemeClr val="accent2"/>
                        </a:buClr>
                        <a:buSzPct val="70000"/>
                        <a:buFont typeface="Wingdings" panose="05000000000000000000" pitchFamily="2" charset="2"/>
                        <a:defRPr kumimoji="1">
                          <a:solidFill>
                            <a:schemeClr val="tx1"/>
                          </a:solidFill>
                          <a:effectLst>
                            <a:outerShdw blurRad="38100" dist="38100" dir="2700000" algn="tl">
                              <a:srgbClr val="000000"/>
                            </a:outerShdw>
                          </a:effectLst>
                          <a:latin typeface="Garamond" panose="02020404030301010803" pitchFamily="18" charset="0"/>
                          <a:ea typeface="ＭＳ Ｐゴシック" panose="020B0600070205080204" pitchFamily="50" charset="-128"/>
                        </a:defRPr>
                      </a:lvl4pPr>
                      <a:lvl5pPr marL="2057400" indent="-228600">
                        <a:spcBef>
                          <a:spcPct val="20000"/>
                        </a:spcBef>
                        <a:buClr>
                          <a:schemeClr val="hlink"/>
                        </a:buClr>
                        <a:buSzPct val="70000"/>
                        <a:buFont typeface="Wingdings" panose="05000000000000000000" pitchFamily="2" charset="2"/>
                        <a:defRPr kumimoji="1">
                          <a:solidFill>
                            <a:schemeClr val="tx1"/>
                          </a:solidFill>
                          <a:effectLst>
                            <a:outerShdw blurRad="38100" dist="38100" dir="2700000" algn="tl">
                              <a:srgbClr val="000000"/>
                            </a:outerShdw>
                          </a:effectLst>
                          <a:latin typeface="Garamond" panose="02020404030301010803" pitchFamily="18" charset="0"/>
                          <a:ea typeface="ＭＳ Ｐゴシック" panose="020B0600070205080204" pitchFamily="50" charset="-128"/>
                        </a:defRPr>
                      </a:lvl5pPr>
                      <a:lvl6pPr marL="2514600" indent="-228600" fontAlgn="base">
                        <a:spcBef>
                          <a:spcPct val="20000"/>
                        </a:spcBef>
                        <a:spcAft>
                          <a:spcPct val="0"/>
                        </a:spcAft>
                        <a:buClr>
                          <a:schemeClr val="hlink"/>
                        </a:buClr>
                        <a:buSzPct val="70000"/>
                        <a:buFont typeface="Wingdings" panose="05000000000000000000" pitchFamily="2" charset="2"/>
                        <a:defRPr kumimoji="1">
                          <a:solidFill>
                            <a:schemeClr val="tx1"/>
                          </a:solidFill>
                          <a:effectLst>
                            <a:outerShdw blurRad="38100" dist="38100" dir="2700000" algn="tl">
                              <a:srgbClr val="000000"/>
                            </a:outerShdw>
                          </a:effectLst>
                          <a:latin typeface="Garamond" panose="02020404030301010803" pitchFamily="18" charset="0"/>
                          <a:ea typeface="ＭＳ Ｐゴシック" panose="020B0600070205080204" pitchFamily="50" charset="-128"/>
                        </a:defRPr>
                      </a:lvl6pPr>
                      <a:lvl7pPr marL="2971800" indent="-228600" fontAlgn="base">
                        <a:spcBef>
                          <a:spcPct val="20000"/>
                        </a:spcBef>
                        <a:spcAft>
                          <a:spcPct val="0"/>
                        </a:spcAft>
                        <a:buClr>
                          <a:schemeClr val="hlink"/>
                        </a:buClr>
                        <a:buSzPct val="70000"/>
                        <a:buFont typeface="Wingdings" panose="05000000000000000000" pitchFamily="2" charset="2"/>
                        <a:defRPr kumimoji="1">
                          <a:solidFill>
                            <a:schemeClr val="tx1"/>
                          </a:solidFill>
                          <a:effectLst>
                            <a:outerShdw blurRad="38100" dist="38100" dir="2700000" algn="tl">
                              <a:srgbClr val="000000"/>
                            </a:outerShdw>
                          </a:effectLst>
                          <a:latin typeface="Garamond" panose="02020404030301010803" pitchFamily="18" charset="0"/>
                          <a:ea typeface="ＭＳ Ｐゴシック" panose="020B0600070205080204" pitchFamily="50" charset="-128"/>
                        </a:defRPr>
                      </a:lvl7pPr>
                      <a:lvl8pPr marL="3429000" indent="-228600" fontAlgn="base">
                        <a:spcBef>
                          <a:spcPct val="20000"/>
                        </a:spcBef>
                        <a:spcAft>
                          <a:spcPct val="0"/>
                        </a:spcAft>
                        <a:buClr>
                          <a:schemeClr val="hlink"/>
                        </a:buClr>
                        <a:buSzPct val="70000"/>
                        <a:buFont typeface="Wingdings" panose="05000000000000000000" pitchFamily="2" charset="2"/>
                        <a:defRPr kumimoji="1">
                          <a:solidFill>
                            <a:schemeClr val="tx1"/>
                          </a:solidFill>
                          <a:effectLst>
                            <a:outerShdw blurRad="38100" dist="38100" dir="2700000" algn="tl">
                              <a:srgbClr val="000000"/>
                            </a:outerShdw>
                          </a:effectLst>
                          <a:latin typeface="Garamond" panose="02020404030301010803" pitchFamily="18" charset="0"/>
                          <a:ea typeface="ＭＳ Ｐゴシック" panose="020B0600070205080204" pitchFamily="50" charset="-128"/>
                        </a:defRPr>
                      </a:lvl8pPr>
                      <a:lvl9pPr marL="3886200" indent="-228600" fontAlgn="base">
                        <a:spcBef>
                          <a:spcPct val="20000"/>
                        </a:spcBef>
                        <a:spcAft>
                          <a:spcPct val="0"/>
                        </a:spcAft>
                        <a:buClr>
                          <a:schemeClr val="hlink"/>
                        </a:buClr>
                        <a:buSzPct val="70000"/>
                        <a:buFont typeface="Wingdings" panose="05000000000000000000" pitchFamily="2" charset="2"/>
                        <a:defRPr kumimoji="1">
                          <a:solidFill>
                            <a:schemeClr val="tx1"/>
                          </a:solidFill>
                          <a:effectLst>
                            <a:outerShdw blurRad="38100" dist="38100" dir="2700000" algn="tl">
                              <a:srgbClr val="000000"/>
                            </a:outerShdw>
                          </a:effectLst>
                          <a:latin typeface="Garamond" panose="02020404030301010803" pitchFamily="18"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anose="05000000000000000000" pitchFamily="2" charset="2"/>
                        <a:buNone/>
                        <a:tabLst/>
                      </a:pPr>
                      <a:r>
                        <a:rPr kumimoji="1" lang="ja-JP" altLang="en-US" sz="2000" b="1" i="0" u="none" strike="noStrike" cap="none" normalizeH="0" baseline="0" dirty="0" smtClean="0">
                          <a:ln>
                            <a:noFill/>
                          </a:ln>
                          <a:solidFill>
                            <a:schemeClr val="tx1"/>
                          </a:solidFill>
                          <a:effectLst/>
                          <a:latin typeface="+mn-ea"/>
                          <a:ea typeface="+mn-ea"/>
                        </a:rPr>
                        <a:t>低い</a:t>
                      </a:r>
                    </a:p>
                  </a:txBody>
                  <a:tcPr marL="88817" marR="88817" marT="44413" marB="4441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lumMod val="20000"/>
                        <a:lumOff val="80000"/>
                      </a:schemeClr>
                    </a:solidFill>
                  </a:tcPr>
                </a:tc>
                <a:tc>
                  <a:txBody>
                    <a:bodyPr/>
                    <a:lstStyle>
                      <a:lvl1pPr>
                        <a:spcBef>
                          <a:spcPct val="20000"/>
                        </a:spcBef>
                        <a:buClr>
                          <a:schemeClr val="hlink"/>
                        </a:buClr>
                        <a:buSzPct val="70000"/>
                        <a:buFont typeface="Wingdings" panose="05000000000000000000" pitchFamily="2" charset="2"/>
                        <a:defRPr kumimoji="1" sz="2800">
                          <a:solidFill>
                            <a:schemeClr val="tx1"/>
                          </a:solidFill>
                          <a:effectLst>
                            <a:outerShdw blurRad="38100" dist="38100" dir="2700000" algn="tl">
                              <a:srgbClr val="000000"/>
                            </a:outerShdw>
                          </a:effectLst>
                          <a:latin typeface="Garamond" panose="02020404030301010803" pitchFamily="18" charset="0"/>
                          <a:ea typeface="ＭＳ Ｐゴシック" panose="020B0600070205080204" pitchFamily="50" charset="-128"/>
                        </a:defRPr>
                      </a:lvl1pPr>
                      <a:lvl2pPr marL="742950" indent="-285750">
                        <a:spcBef>
                          <a:spcPct val="20000"/>
                        </a:spcBef>
                        <a:buClr>
                          <a:schemeClr val="accent2"/>
                        </a:buClr>
                        <a:buSzPct val="70000"/>
                        <a:buFont typeface="Wingdings" panose="05000000000000000000" pitchFamily="2" charset="2"/>
                        <a:defRPr kumimoji="1" sz="2400">
                          <a:solidFill>
                            <a:schemeClr val="tx1"/>
                          </a:solidFill>
                          <a:effectLst>
                            <a:outerShdw blurRad="38100" dist="38100" dir="2700000" algn="tl">
                              <a:srgbClr val="000000"/>
                            </a:outerShdw>
                          </a:effectLst>
                          <a:latin typeface="Garamond" panose="02020404030301010803" pitchFamily="18" charset="0"/>
                          <a:ea typeface="ＭＳ Ｐゴシック" panose="020B0600070205080204" pitchFamily="50" charset="-128"/>
                        </a:defRPr>
                      </a:lvl2pPr>
                      <a:lvl3pPr marL="1143000" indent="-228600">
                        <a:spcBef>
                          <a:spcPct val="20000"/>
                        </a:spcBef>
                        <a:buClr>
                          <a:schemeClr val="tx2"/>
                        </a:buClr>
                        <a:buSzPct val="70000"/>
                        <a:buFont typeface="Wingdings" panose="05000000000000000000" pitchFamily="2" charset="2"/>
                        <a:defRPr kumimoji="1" sz="2000">
                          <a:solidFill>
                            <a:schemeClr val="tx1"/>
                          </a:solidFill>
                          <a:effectLst>
                            <a:outerShdw blurRad="38100" dist="38100" dir="2700000" algn="tl">
                              <a:srgbClr val="000000"/>
                            </a:outerShdw>
                          </a:effectLst>
                          <a:latin typeface="Garamond" panose="02020404030301010803" pitchFamily="18" charset="0"/>
                          <a:ea typeface="ＭＳ Ｐゴシック" panose="020B0600070205080204" pitchFamily="50" charset="-128"/>
                        </a:defRPr>
                      </a:lvl3pPr>
                      <a:lvl4pPr marL="1600200" indent="-228600">
                        <a:spcBef>
                          <a:spcPct val="20000"/>
                        </a:spcBef>
                        <a:buClr>
                          <a:schemeClr val="accent2"/>
                        </a:buClr>
                        <a:buSzPct val="70000"/>
                        <a:buFont typeface="Wingdings" panose="05000000000000000000" pitchFamily="2" charset="2"/>
                        <a:defRPr kumimoji="1">
                          <a:solidFill>
                            <a:schemeClr val="tx1"/>
                          </a:solidFill>
                          <a:effectLst>
                            <a:outerShdw blurRad="38100" dist="38100" dir="2700000" algn="tl">
                              <a:srgbClr val="000000"/>
                            </a:outerShdw>
                          </a:effectLst>
                          <a:latin typeface="Garamond" panose="02020404030301010803" pitchFamily="18" charset="0"/>
                          <a:ea typeface="ＭＳ Ｐゴシック" panose="020B0600070205080204" pitchFamily="50" charset="-128"/>
                        </a:defRPr>
                      </a:lvl4pPr>
                      <a:lvl5pPr marL="2057400" indent="-228600">
                        <a:spcBef>
                          <a:spcPct val="20000"/>
                        </a:spcBef>
                        <a:buClr>
                          <a:schemeClr val="hlink"/>
                        </a:buClr>
                        <a:buSzPct val="70000"/>
                        <a:buFont typeface="Wingdings" panose="05000000000000000000" pitchFamily="2" charset="2"/>
                        <a:defRPr kumimoji="1">
                          <a:solidFill>
                            <a:schemeClr val="tx1"/>
                          </a:solidFill>
                          <a:effectLst>
                            <a:outerShdw blurRad="38100" dist="38100" dir="2700000" algn="tl">
                              <a:srgbClr val="000000"/>
                            </a:outerShdw>
                          </a:effectLst>
                          <a:latin typeface="Garamond" panose="02020404030301010803" pitchFamily="18" charset="0"/>
                          <a:ea typeface="ＭＳ Ｐゴシック" panose="020B0600070205080204" pitchFamily="50" charset="-128"/>
                        </a:defRPr>
                      </a:lvl5pPr>
                      <a:lvl6pPr marL="2514600" indent="-228600" fontAlgn="base">
                        <a:spcBef>
                          <a:spcPct val="20000"/>
                        </a:spcBef>
                        <a:spcAft>
                          <a:spcPct val="0"/>
                        </a:spcAft>
                        <a:buClr>
                          <a:schemeClr val="hlink"/>
                        </a:buClr>
                        <a:buSzPct val="70000"/>
                        <a:buFont typeface="Wingdings" panose="05000000000000000000" pitchFamily="2" charset="2"/>
                        <a:defRPr kumimoji="1">
                          <a:solidFill>
                            <a:schemeClr val="tx1"/>
                          </a:solidFill>
                          <a:effectLst>
                            <a:outerShdw blurRad="38100" dist="38100" dir="2700000" algn="tl">
                              <a:srgbClr val="000000"/>
                            </a:outerShdw>
                          </a:effectLst>
                          <a:latin typeface="Garamond" panose="02020404030301010803" pitchFamily="18" charset="0"/>
                          <a:ea typeface="ＭＳ Ｐゴシック" panose="020B0600070205080204" pitchFamily="50" charset="-128"/>
                        </a:defRPr>
                      </a:lvl6pPr>
                      <a:lvl7pPr marL="2971800" indent="-228600" fontAlgn="base">
                        <a:spcBef>
                          <a:spcPct val="20000"/>
                        </a:spcBef>
                        <a:spcAft>
                          <a:spcPct val="0"/>
                        </a:spcAft>
                        <a:buClr>
                          <a:schemeClr val="hlink"/>
                        </a:buClr>
                        <a:buSzPct val="70000"/>
                        <a:buFont typeface="Wingdings" panose="05000000000000000000" pitchFamily="2" charset="2"/>
                        <a:defRPr kumimoji="1">
                          <a:solidFill>
                            <a:schemeClr val="tx1"/>
                          </a:solidFill>
                          <a:effectLst>
                            <a:outerShdw blurRad="38100" dist="38100" dir="2700000" algn="tl">
                              <a:srgbClr val="000000"/>
                            </a:outerShdw>
                          </a:effectLst>
                          <a:latin typeface="Garamond" panose="02020404030301010803" pitchFamily="18" charset="0"/>
                          <a:ea typeface="ＭＳ Ｐゴシック" panose="020B0600070205080204" pitchFamily="50" charset="-128"/>
                        </a:defRPr>
                      </a:lvl7pPr>
                      <a:lvl8pPr marL="3429000" indent="-228600" fontAlgn="base">
                        <a:spcBef>
                          <a:spcPct val="20000"/>
                        </a:spcBef>
                        <a:spcAft>
                          <a:spcPct val="0"/>
                        </a:spcAft>
                        <a:buClr>
                          <a:schemeClr val="hlink"/>
                        </a:buClr>
                        <a:buSzPct val="70000"/>
                        <a:buFont typeface="Wingdings" panose="05000000000000000000" pitchFamily="2" charset="2"/>
                        <a:defRPr kumimoji="1">
                          <a:solidFill>
                            <a:schemeClr val="tx1"/>
                          </a:solidFill>
                          <a:effectLst>
                            <a:outerShdw blurRad="38100" dist="38100" dir="2700000" algn="tl">
                              <a:srgbClr val="000000"/>
                            </a:outerShdw>
                          </a:effectLst>
                          <a:latin typeface="Garamond" panose="02020404030301010803" pitchFamily="18" charset="0"/>
                          <a:ea typeface="ＭＳ Ｐゴシック" panose="020B0600070205080204" pitchFamily="50" charset="-128"/>
                        </a:defRPr>
                      </a:lvl8pPr>
                      <a:lvl9pPr marL="3886200" indent="-228600" fontAlgn="base">
                        <a:spcBef>
                          <a:spcPct val="20000"/>
                        </a:spcBef>
                        <a:spcAft>
                          <a:spcPct val="0"/>
                        </a:spcAft>
                        <a:buClr>
                          <a:schemeClr val="hlink"/>
                        </a:buClr>
                        <a:buSzPct val="70000"/>
                        <a:buFont typeface="Wingdings" panose="05000000000000000000" pitchFamily="2" charset="2"/>
                        <a:defRPr kumimoji="1">
                          <a:solidFill>
                            <a:schemeClr val="tx1"/>
                          </a:solidFill>
                          <a:effectLst>
                            <a:outerShdw blurRad="38100" dist="38100" dir="2700000" algn="tl">
                              <a:srgbClr val="000000"/>
                            </a:outerShdw>
                          </a:effectLst>
                          <a:latin typeface="Garamond" panose="02020404030301010803" pitchFamily="18"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anose="05000000000000000000" pitchFamily="2" charset="2"/>
                        <a:buNone/>
                        <a:tabLst/>
                      </a:pPr>
                      <a:r>
                        <a:rPr kumimoji="1" lang="en-US" altLang="ja-JP" sz="2000" b="1" i="0" u="none" strike="noStrike" cap="none" normalizeH="0" baseline="0" dirty="0" smtClean="0">
                          <a:ln>
                            <a:noFill/>
                          </a:ln>
                          <a:solidFill>
                            <a:srgbClr val="002060"/>
                          </a:solidFill>
                          <a:effectLst/>
                          <a:latin typeface="+mn-ea"/>
                          <a:ea typeface="+mn-ea"/>
                        </a:rPr>
                        <a:t>Ⅰ</a:t>
                      </a:r>
                    </a:p>
                  </a:txBody>
                  <a:tcPr marL="88817" marR="88817" marT="44413" marB="4441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FF00"/>
                    </a:solidFill>
                  </a:tcPr>
                </a:tc>
                <a:tc>
                  <a:txBody>
                    <a:bodyPr/>
                    <a:lstStyle>
                      <a:lvl1pPr>
                        <a:spcBef>
                          <a:spcPct val="20000"/>
                        </a:spcBef>
                        <a:buClr>
                          <a:schemeClr val="hlink"/>
                        </a:buClr>
                        <a:buSzPct val="70000"/>
                        <a:buFont typeface="Wingdings" panose="05000000000000000000" pitchFamily="2" charset="2"/>
                        <a:defRPr kumimoji="1" sz="2800">
                          <a:solidFill>
                            <a:schemeClr val="tx1"/>
                          </a:solidFill>
                          <a:effectLst>
                            <a:outerShdw blurRad="38100" dist="38100" dir="2700000" algn="tl">
                              <a:srgbClr val="000000"/>
                            </a:outerShdw>
                          </a:effectLst>
                          <a:latin typeface="Garamond" panose="02020404030301010803" pitchFamily="18" charset="0"/>
                          <a:ea typeface="ＭＳ Ｐゴシック" panose="020B0600070205080204" pitchFamily="50" charset="-128"/>
                        </a:defRPr>
                      </a:lvl1pPr>
                      <a:lvl2pPr marL="742950" indent="-285750">
                        <a:spcBef>
                          <a:spcPct val="20000"/>
                        </a:spcBef>
                        <a:buClr>
                          <a:schemeClr val="accent2"/>
                        </a:buClr>
                        <a:buSzPct val="70000"/>
                        <a:buFont typeface="Wingdings" panose="05000000000000000000" pitchFamily="2" charset="2"/>
                        <a:defRPr kumimoji="1" sz="2400">
                          <a:solidFill>
                            <a:schemeClr val="tx1"/>
                          </a:solidFill>
                          <a:effectLst>
                            <a:outerShdw blurRad="38100" dist="38100" dir="2700000" algn="tl">
                              <a:srgbClr val="000000"/>
                            </a:outerShdw>
                          </a:effectLst>
                          <a:latin typeface="Garamond" panose="02020404030301010803" pitchFamily="18" charset="0"/>
                          <a:ea typeface="ＭＳ Ｐゴシック" panose="020B0600070205080204" pitchFamily="50" charset="-128"/>
                        </a:defRPr>
                      </a:lvl2pPr>
                      <a:lvl3pPr marL="1143000" indent="-228600">
                        <a:spcBef>
                          <a:spcPct val="20000"/>
                        </a:spcBef>
                        <a:buClr>
                          <a:schemeClr val="tx2"/>
                        </a:buClr>
                        <a:buSzPct val="70000"/>
                        <a:buFont typeface="Wingdings" panose="05000000000000000000" pitchFamily="2" charset="2"/>
                        <a:defRPr kumimoji="1" sz="2000">
                          <a:solidFill>
                            <a:schemeClr val="tx1"/>
                          </a:solidFill>
                          <a:effectLst>
                            <a:outerShdw blurRad="38100" dist="38100" dir="2700000" algn="tl">
                              <a:srgbClr val="000000"/>
                            </a:outerShdw>
                          </a:effectLst>
                          <a:latin typeface="Garamond" panose="02020404030301010803" pitchFamily="18" charset="0"/>
                          <a:ea typeface="ＭＳ Ｐゴシック" panose="020B0600070205080204" pitchFamily="50" charset="-128"/>
                        </a:defRPr>
                      </a:lvl3pPr>
                      <a:lvl4pPr marL="1600200" indent="-228600">
                        <a:spcBef>
                          <a:spcPct val="20000"/>
                        </a:spcBef>
                        <a:buClr>
                          <a:schemeClr val="accent2"/>
                        </a:buClr>
                        <a:buSzPct val="70000"/>
                        <a:buFont typeface="Wingdings" panose="05000000000000000000" pitchFamily="2" charset="2"/>
                        <a:defRPr kumimoji="1">
                          <a:solidFill>
                            <a:schemeClr val="tx1"/>
                          </a:solidFill>
                          <a:effectLst>
                            <a:outerShdw blurRad="38100" dist="38100" dir="2700000" algn="tl">
                              <a:srgbClr val="000000"/>
                            </a:outerShdw>
                          </a:effectLst>
                          <a:latin typeface="Garamond" panose="02020404030301010803" pitchFamily="18" charset="0"/>
                          <a:ea typeface="ＭＳ Ｐゴシック" panose="020B0600070205080204" pitchFamily="50" charset="-128"/>
                        </a:defRPr>
                      </a:lvl4pPr>
                      <a:lvl5pPr marL="2057400" indent="-228600">
                        <a:spcBef>
                          <a:spcPct val="20000"/>
                        </a:spcBef>
                        <a:buClr>
                          <a:schemeClr val="hlink"/>
                        </a:buClr>
                        <a:buSzPct val="70000"/>
                        <a:buFont typeface="Wingdings" panose="05000000000000000000" pitchFamily="2" charset="2"/>
                        <a:defRPr kumimoji="1">
                          <a:solidFill>
                            <a:schemeClr val="tx1"/>
                          </a:solidFill>
                          <a:effectLst>
                            <a:outerShdw blurRad="38100" dist="38100" dir="2700000" algn="tl">
                              <a:srgbClr val="000000"/>
                            </a:outerShdw>
                          </a:effectLst>
                          <a:latin typeface="Garamond" panose="02020404030301010803" pitchFamily="18" charset="0"/>
                          <a:ea typeface="ＭＳ Ｐゴシック" panose="020B0600070205080204" pitchFamily="50" charset="-128"/>
                        </a:defRPr>
                      </a:lvl5pPr>
                      <a:lvl6pPr marL="2514600" indent="-228600" fontAlgn="base">
                        <a:spcBef>
                          <a:spcPct val="20000"/>
                        </a:spcBef>
                        <a:spcAft>
                          <a:spcPct val="0"/>
                        </a:spcAft>
                        <a:buClr>
                          <a:schemeClr val="hlink"/>
                        </a:buClr>
                        <a:buSzPct val="70000"/>
                        <a:buFont typeface="Wingdings" panose="05000000000000000000" pitchFamily="2" charset="2"/>
                        <a:defRPr kumimoji="1">
                          <a:solidFill>
                            <a:schemeClr val="tx1"/>
                          </a:solidFill>
                          <a:effectLst>
                            <a:outerShdw blurRad="38100" dist="38100" dir="2700000" algn="tl">
                              <a:srgbClr val="000000"/>
                            </a:outerShdw>
                          </a:effectLst>
                          <a:latin typeface="Garamond" panose="02020404030301010803" pitchFamily="18" charset="0"/>
                          <a:ea typeface="ＭＳ Ｐゴシック" panose="020B0600070205080204" pitchFamily="50" charset="-128"/>
                        </a:defRPr>
                      </a:lvl6pPr>
                      <a:lvl7pPr marL="2971800" indent="-228600" fontAlgn="base">
                        <a:spcBef>
                          <a:spcPct val="20000"/>
                        </a:spcBef>
                        <a:spcAft>
                          <a:spcPct val="0"/>
                        </a:spcAft>
                        <a:buClr>
                          <a:schemeClr val="hlink"/>
                        </a:buClr>
                        <a:buSzPct val="70000"/>
                        <a:buFont typeface="Wingdings" panose="05000000000000000000" pitchFamily="2" charset="2"/>
                        <a:defRPr kumimoji="1">
                          <a:solidFill>
                            <a:schemeClr val="tx1"/>
                          </a:solidFill>
                          <a:effectLst>
                            <a:outerShdw blurRad="38100" dist="38100" dir="2700000" algn="tl">
                              <a:srgbClr val="000000"/>
                            </a:outerShdw>
                          </a:effectLst>
                          <a:latin typeface="Garamond" panose="02020404030301010803" pitchFamily="18" charset="0"/>
                          <a:ea typeface="ＭＳ Ｐゴシック" panose="020B0600070205080204" pitchFamily="50" charset="-128"/>
                        </a:defRPr>
                      </a:lvl7pPr>
                      <a:lvl8pPr marL="3429000" indent="-228600" fontAlgn="base">
                        <a:spcBef>
                          <a:spcPct val="20000"/>
                        </a:spcBef>
                        <a:spcAft>
                          <a:spcPct val="0"/>
                        </a:spcAft>
                        <a:buClr>
                          <a:schemeClr val="hlink"/>
                        </a:buClr>
                        <a:buSzPct val="70000"/>
                        <a:buFont typeface="Wingdings" panose="05000000000000000000" pitchFamily="2" charset="2"/>
                        <a:defRPr kumimoji="1">
                          <a:solidFill>
                            <a:schemeClr val="tx1"/>
                          </a:solidFill>
                          <a:effectLst>
                            <a:outerShdw blurRad="38100" dist="38100" dir="2700000" algn="tl">
                              <a:srgbClr val="000000"/>
                            </a:outerShdw>
                          </a:effectLst>
                          <a:latin typeface="Garamond" panose="02020404030301010803" pitchFamily="18" charset="0"/>
                          <a:ea typeface="ＭＳ Ｐゴシック" panose="020B0600070205080204" pitchFamily="50" charset="-128"/>
                        </a:defRPr>
                      </a:lvl8pPr>
                      <a:lvl9pPr marL="3886200" indent="-228600" fontAlgn="base">
                        <a:spcBef>
                          <a:spcPct val="20000"/>
                        </a:spcBef>
                        <a:spcAft>
                          <a:spcPct val="0"/>
                        </a:spcAft>
                        <a:buClr>
                          <a:schemeClr val="hlink"/>
                        </a:buClr>
                        <a:buSzPct val="70000"/>
                        <a:buFont typeface="Wingdings" panose="05000000000000000000" pitchFamily="2" charset="2"/>
                        <a:defRPr kumimoji="1">
                          <a:solidFill>
                            <a:schemeClr val="tx1"/>
                          </a:solidFill>
                          <a:effectLst>
                            <a:outerShdw blurRad="38100" dist="38100" dir="2700000" algn="tl">
                              <a:srgbClr val="000000"/>
                            </a:outerShdw>
                          </a:effectLst>
                          <a:latin typeface="Garamond" panose="02020404030301010803" pitchFamily="18"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anose="05000000000000000000" pitchFamily="2" charset="2"/>
                        <a:buNone/>
                        <a:tabLst/>
                      </a:pPr>
                      <a:r>
                        <a:rPr kumimoji="1" lang="en-US" altLang="ja-JP" sz="2000" b="1" i="0" u="none" strike="noStrike" cap="none" normalizeH="0" baseline="0" dirty="0" smtClean="0">
                          <a:ln>
                            <a:noFill/>
                          </a:ln>
                          <a:solidFill>
                            <a:srgbClr val="002060"/>
                          </a:solidFill>
                          <a:effectLst/>
                          <a:latin typeface="+mn-ea"/>
                          <a:ea typeface="+mn-ea"/>
                        </a:rPr>
                        <a:t>Ⅰ</a:t>
                      </a:r>
                    </a:p>
                  </a:txBody>
                  <a:tcPr marL="88817" marR="88817" marT="44413" marB="4441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FF00"/>
                    </a:solidFill>
                  </a:tcPr>
                </a:tc>
                <a:tc>
                  <a:txBody>
                    <a:bodyPr/>
                    <a:lstStyle>
                      <a:lvl1pPr>
                        <a:spcBef>
                          <a:spcPct val="20000"/>
                        </a:spcBef>
                        <a:buClr>
                          <a:schemeClr val="hlink"/>
                        </a:buClr>
                        <a:buSzPct val="70000"/>
                        <a:buFont typeface="Wingdings" panose="05000000000000000000" pitchFamily="2" charset="2"/>
                        <a:defRPr kumimoji="1" sz="2800">
                          <a:solidFill>
                            <a:schemeClr val="tx1"/>
                          </a:solidFill>
                          <a:effectLst>
                            <a:outerShdw blurRad="38100" dist="38100" dir="2700000" algn="tl">
                              <a:srgbClr val="000000"/>
                            </a:outerShdw>
                          </a:effectLst>
                          <a:latin typeface="Garamond" panose="02020404030301010803" pitchFamily="18" charset="0"/>
                          <a:ea typeface="ＭＳ Ｐゴシック" panose="020B0600070205080204" pitchFamily="50" charset="-128"/>
                        </a:defRPr>
                      </a:lvl1pPr>
                      <a:lvl2pPr marL="742950" indent="-285750">
                        <a:spcBef>
                          <a:spcPct val="20000"/>
                        </a:spcBef>
                        <a:buClr>
                          <a:schemeClr val="accent2"/>
                        </a:buClr>
                        <a:buSzPct val="70000"/>
                        <a:buFont typeface="Wingdings" panose="05000000000000000000" pitchFamily="2" charset="2"/>
                        <a:defRPr kumimoji="1" sz="2400">
                          <a:solidFill>
                            <a:schemeClr val="tx1"/>
                          </a:solidFill>
                          <a:effectLst>
                            <a:outerShdw blurRad="38100" dist="38100" dir="2700000" algn="tl">
                              <a:srgbClr val="000000"/>
                            </a:outerShdw>
                          </a:effectLst>
                          <a:latin typeface="Garamond" panose="02020404030301010803" pitchFamily="18" charset="0"/>
                          <a:ea typeface="ＭＳ Ｐゴシック" panose="020B0600070205080204" pitchFamily="50" charset="-128"/>
                        </a:defRPr>
                      </a:lvl2pPr>
                      <a:lvl3pPr marL="1143000" indent="-228600">
                        <a:spcBef>
                          <a:spcPct val="20000"/>
                        </a:spcBef>
                        <a:buClr>
                          <a:schemeClr val="tx2"/>
                        </a:buClr>
                        <a:buSzPct val="70000"/>
                        <a:buFont typeface="Wingdings" panose="05000000000000000000" pitchFamily="2" charset="2"/>
                        <a:defRPr kumimoji="1" sz="2000">
                          <a:solidFill>
                            <a:schemeClr val="tx1"/>
                          </a:solidFill>
                          <a:effectLst>
                            <a:outerShdw blurRad="38100" dist="38100" dir="2700000" algn="tl">
                              <a:srgbClr val="000000"/>
                            </a:outerShdw>
                          </a:effectLst>
                          <a:latin typeface="Garamond" panose="02020404030301010803" pitchFamily="18" charset="0"/>
                          <a:ea typeface="ＭＳ Ｐゴシック" panose="020B0600070205080204" pitchFamily="50" charset="-128"/>
                        </a:defRPr>
                      </a:lvl3pPr>
                      <a:lvl4pPr marL="1600200" indent="-228600">
                        <a:spcBef>
                          <a:spcPct val="20000"/>
                        </a:spcBef>
                        <a:buClr>
                          <a:schemeClr val="accent2"/>
                        </a:buClr>
                        <a:buSzPct val="70000"/>
                        <a:buFont typeface="Wingdings" panose="05000000000000000000" pitchFamily="2" charset="2"/>
                        <a:defRPr kumimoji="1">
                          <a:solidFill>
                            <a:schemeClr val="tx1"/>
                          </a:solidFill>
                          <a:effectLst>
                            <a:outerShdw blurRad="38100" dist="38100" dir="2700000" algn="tl">
                              <a:srgbClr val="000000"/>
                            </a:outerShdw>
                          </a:effectLst>
                          <a:latin typeface="Garamond" panose="02020404030301010803" pitchFamily="18" charset="0"/>
                          <a:ea typeface="ＭＳ Ｐゴシック" panose="020B0600070205080204" pitchFamily="50" charset="-128"/>
                        </a:defRPr>
                      </a:lvl4pPr>
                      <a:lvl5pPr marL="2057400" indent="-228600">
                        <a:spcBef>
                          <a:spcPct val="20000"/>
                        </a:spcBef>
                        <a:buClr>
                          <a:schemeClr val="hlink"/>
                        </a:buClr>
                        <a:buSzPct val="70000"/>
                        <a:buFont typeface="Wingdings" panose="05000000000000000000" pitchFamily="2" charset="2"/>
                        <a:defRPr kumimoji="1">
                          <a:solidFill>
                            <a:schemeClr val="tx1"/>
                          </a:solidFill>
                          <a:effectLst>
                            <a:outerShdw blurRad="38100" dist="38100" dir="2700000" algn="tl">
                              <a:srgbClr val="000000"/>
                            </a:outerShdw>
                          </a:effectLst>
                          <a:latin typeface="Garamond" panose="02020404030301010803" pitchFamily="18" charset="0"/>
                          <a:ea typeface="ＭＳ Ｐゴシック" panose="020B0600070205080204" pitchFamily="50" charset="-128"/>
                        </a:defRPr>
                      </a:lvl5pPr>
                      <a:lvl6pPr marL="2514600" indent="-228600" fontAlgn="base">
                        <a:spcBef>
                          <a:spcPct val="20000"/>
                        </a:spcBef>
                        <a:spcAft>
                          <a:spcPct val="0"/>
                        </a:spcAft>
                        <a:buClr>
                          <a:schemeClr val="hlink"/>
                        </a:buClr>
                        <a:buSzPct val="70000"/>
                        <a:buFont typeface="Wingdings" panose="05000000000000000000" pitchFamily="2" charset="2"/>
                        <a:defRPr kumimoji="1">
                          <a:solidFill>
                            <a:schemeClr val="tx1"/>
                          </a:solidFill>
                          <a:effectLst>
                            <a:outerShdw blurRad="38100" dist="38100" dir="2700000" algn="tl">
                              <a:srgbClr val="000000"/>
                            </a:outerShdw>
                          </a:effectLst>
                          <a:latin typeface="Garamond" panose="02020404030301010803" pitchFamily="18" charset="0"/>
                          <a:ea typeface="ＭＳ Ｐゴシック" panose="020B0600070205080204" pitchFamily="50" charset="-128"/>
                        </a:defRPr>
                      </a:lvl6pPr>
                      <a:lvl7pPr marL="2971800" indent="-228600" fontAlgn="base">
                        <a:spcBef>
                          <a:spcPct val="20000"/>
                        </a:spcBef>
                        <a:spcAft>
                          <a:spcPct val="0"/>
                        </a:spcAft>
                        <a:buClr>
                          <a:schemeClr val="hlink"/>
                        </a:buClr>
                        <a:buSzPct val="70000"/>
                        <a:buFont typeface="Wingdings" panose="05000000000000000000" pitchFamily="2" charset="2"/>
                        <a:defRPr kumimoji="1">
                          <a:solidFill>
                            <a:schemeClr val="tx1"/>
                          </a:solidFill>
                          <a:effectLst>
                            <a:outerShdw blurRad="38100" dist="38100" dir="2700000" algn="tl">
                              <a:srgbClr val="000000"/>
                            </a:outerShdw>
                          </a:effectLst>
                          <a:latin typeface="Garamond" panose="02020404030301010803" pitchFamily="18" charset="0"/>
                          <a:ea typeface="ＭＳ Ｐゴシック" panose="020B0600070205080204" pitchFamily="50" charset="-128"/>
                        </a:defRPr>
                      </a:lvl7pPr>
                      <a:lvl8pPr marL="3429000" indent="-228600" fontAlgn="base">
                        <a:spcBef>
                          <a:spcPct val="20000"/>
                        </a:spcBef>
                        <a:spcAft>
                          <a:spcPct val="0"/>
                        </a:spcAft>
                        <a:buClr>
                          <a:schemeClr val="hlink"/>
                        </a:buClr>
                        <a:buSzPct val="70000"/>
                        <a:buFont typeface="Wingdings" panose="05000000000000000000" pitchFamily="2" charset="2"/>
                        <a:defRPr kumimoji="1">
                          <a:solidFill>
                            <a:schemeClr val="tx1"/>
                          </a:solidFill>
                          <a:effectLst>
                            <a:outerShdw blurRad="38100" dist="38100" dir="2700000" algn="tl">
                              <a:srgbClr val="000000"/>
                            </a:outerShdw>
                          </a:effectLst>
                          <a:latin typeface="Garamond" panose="02020404030301010803" pitchFamily="18" charset="0"/>
                          <a:ea typeface="ＭＳ Ｐゴシック" panose="020B0600070205080204" pitchFamily="50" charset="-128"/>
                        </a:defRPr>
                      </a:lvl8pPr>
                      <a:lvl9pPr marL="3886200" indent="-228600" fontAlgn="base">
                        <a:spcBef>
                          <a:spcPct val="20000"/>
                        </a:spcBef>
                        <a:spcAft>
                          <a:spcPct val="0"/>
                        </a:spcAft>
                        <a:buClr>
                          <a:schemeClr val="hlink"/>
                        </a:buClr>
                        <a:buSzPct val="70000"/>
                        <a:buFont typeface="Wingdings" panose="05000000000000000000" pitchFamily="2" charset="2"/>
                        <a:defRPr kumimoji="1">
                          <a:solidFill>
                            <a:schemeClr val="tx1"/>
                          </a:solidFill>
                          <a:effectLst>
                            <a:outerShdw blurRad="38100" dist="38100" dir="2700000" algn="tl">
                              <a:srgbClr val="000000"/>
                            </a:outerShdw>
                          </a:effectLst>
                          <a:latin typeface="Garamond" panose="02020404030301010803" pitchFamily="18"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anose="05000000000000000000" pitchFamily="2" charset="2"/>
                        <a:buNone/>
                        <a:tabLst/>
                      </a:pPr>
                      <a:r>
                        <a:rPr kumimoji="1" lang="en-US" altLang="ja-JP" sz="2000" b="1" i="0" u="none" strike="noStrike" cap="none" normalizeH="0" baseline="0" dirty="0" smtClean="0">
                          <a:ln>
                            <a:noFill/>
                          </a:ln>
                          <a:solidFill>
                            <a:srgbClr val="002060"/>
                          </a:solidFill>
                          <a:effectLst/>
                          <a:latin typeface="+mn-ea"/>
                          <a:ea typeface="+mn-ea"/>
                        </a:rPr>
                        <a:t>Ⅱ</a:t>
                      </a:r>
                    </a:p>
                  </a:txBody>
                  <a:tcPr marL="88817" marR="88817" marT="44413" marB="4441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00"/>
                    </a:solidFill>
                  </a:tcPr>
                </a:tc>
              </a:tr>
              <a:tr h="402493">
                <a:tc>
                  <a:txBody>
                    <a:bodyPr/>
                    <a:lstStyle>
                      <a:lvl1pPr>
                        <a:spcBef>
                          <a:spcPct val="20000"/>
                        </a:spcBef>
                        <a:buClr>
                          <a:schemeClr val="hlink"/>
                        </a:buClr>
                        <a:buSzPct val="70000"/>
                        <a:buFont typeface="Wingdings" panose="05000000000000000000" pitchFamily="2" charset="2"/>
                        <a:defRPr kumimoji="1" sz="2800">
                          <a:solidFill>
                            <a:schemeClr val="tx1"/>
                          </a:solidFill>
                          <a:effectLst>
                            <a:outerShdw blurRad="38100" dist="38100" dir="2700000" algn="tl">
                              <a:srgbClr val="000000"/>
                            </a:outerShdw>
                          </a:effectLst>
                          <a:latin typeface="Garamond" panose="02020404030301010803" pitchFamily="18" charset="0"/>
                          <a:ea typeface="ＭＳ Ｐゴシック" panose="020B0600070205080204" pitchFamily="50" charset="-128"/>
                        </a:defRPr>
                      </a:lvl1pPr>
                      <a:lvl2pPr marL="742950" indent="-285750">
                        <a:spcBef>
                          <a:spcPct val="20000"/>
                        </a:spcBef>
                        <a:buClr>
                          <a:schemeClr val="accent2"/>
                        </a:buClr>
                        <a:buSzPct val="70000"/>
                        <a:buFont typeface="Wingdings" panose="05000000000000000000" pitchFamily="2" charset="2"/>
                        <a:defRPr kumimoji="1" sz="2400">
                          <a:solidFill>
                            <a:schemeClr val="tx1"/>
                          </a:solidFill>
                          <a:effectLst>
                            <a:outerShdw blurRad="38100" dist="38100" dir="2700000" algn="tl">
                              <a:srgbClr val="000000"/>
                            </a:outerShdw>
                          </a:effectLst>
                          <a:latin typeface="Garamond" panose="02020404030301010803" pitchFamily="18" charset="0"/>
                          <a:ea typeface="ＭＳ Ｐゴシック" panose="020B0600070205080204" pitchFamily="50" charset="-128"/>
                        </a:defRPr>
                      </a:lvl2pPr>
                      <a:lvl3pPr marL="1143000" indent="-228600">
                        <a:spcBef>
                          <a:spcPct val="20000"/>
                        </a:spcBef>
                        <a:buClr>
                          <a:schemeClr val="tx2"/>
                        </a:buClr>
                        <a:buSzPct val="70000"/>
                        <a:buFont typeface="Wingdings" panose="05000000000000000000" pitchFamily="2" charset="2"/>
                        <a:defRPr kumimoji="1" sz="2000">
                          <a:solidFill>
                            <a:schemeClr val="tx1"/>
                          </a:solidFill>
                          <a:effectLst>
                            <a:outerShdw blurRad="38100" dist="38100" dir="2700000" algn="tl">
                              <a:srgbClr val="000000"/>
                            </a:outerShdw>
                          </a:effectLst>
                          <a:latin typeface="Garamond" panose="02020404030301010803" pitchFamily="18" charset="0"/>
                          <a:ea typeface="ＭＳ Ｐゴシック" panose="020B0600070205080204" pitchFamily="50" charset="-128"/>
                        </a:defRPr>
                      </a:lvl3pPr>
                      <a:lvl4pPr marL="1600200" indent="-228600">
                        <a:spcBef>
                          <a:spcPct val="20000"/>
                        </a:spcBef>
                        <a:buClr>
                          <a:schemeClr val="accent2"/>
                        </a:buClr>
                        <a:buSzPct val="70000"/>
                        <a:buFont typeface="Wingdings" panose="05000000000000000000" pitchFamily="2" charset="2"/>
                        <a:defRPr kumimoji="1">
                          <a:solidFill>
                            <a:schemeClr val="tx1"/>
                          </a:solidFill>
                          <a:effectLst>
                            <a:outerShdw blurRad="38100" dist="38100" dir="2700000" algn="tl">
                              <a:srgbClr val="000000"/>
                            </a:outerShdw>
                          </a:effectLst>
                          <a:latin typeface="Garamond" panose="02020404030301010803" pitchFamily="18" charset="0"/>
                          <a:ea typeface="ＭＳ Ｐゴシック" panose="020B0600070205080204" pitchFamily="50" charset="-128"/>
                        </a:defRPr>
                      </a:lvl4pPr>
                      <a:lvl5pPr marL="2057400" indent="-228600">
                        <a:spcBef>
                          <a:spcPct val="20000"/>
                        </a:spcBef>
                        <a:buClr>
                          <a:schemeClr val="hlink"/>
                        </a:buClr>
                        <a:buSzPct val="70000"/>
                        <a:buFont typeface="Wingdings" panose="05000000000000000000" pitchFamily="2" charset="2"/>
                        <a:defRPr kumimoji="1">
                          <a:solidFill>
                            <a:schemeClr val="tx1"/>
                          </a:solidFill>
                          <a:effectLst>
                            <a:outerShdw blurRad="38100" dist="38100" dir="2700000" algn="tl">
                              <a:srgbClr val="000000"/>
                            </a:outerShdw>
                          </a:effectLst>
                          <a:latin typeface="Garamond" panose="02020404030301010803" pitchFamily="18" charset="0"/>
                          <a:ea typeface="ＭＳ Ｐゴシック" panose="020B0600070205080204" pitchFamily="50" charset="-128"/>
                        </a:defRPr>
                      </a:lvl5pPr>
                      <a:lvl6pPr marL="2514600" indent="-228600" fontAlgn="base">
                        <a:spcBef>
                          <a:spcPct val="20000"/>
                        </a:spcBef>
                        <a:spcAft>
                          <a:spcPct val="0"/>
                        </a:spcAft>
                        <a:buClr>
                          <a:schemeClr val="hlink"/>
                        </a:buClr>
                        <a:buSzPct val="70000"/>
                        <a:buFont typeface="Wingdings" panose="05000000000000000000" pitchFamily="2" charset="2"/>
                        <a:defRPr kumimoji="1">
                          <a:solidFill>
                            <a:schemeClr val="tx1"/>
                          </a:solidFill>
                          <a:effectLst>
                            <a:outerShdw blurRad="38100" dist="38100" dir="2700000" algn="tl">
                              <a:srgbClr val="000000"/>
                            </a:outerShdw>
                          </a:effectLst>
                          <a:latin typeface="Garamond" panose="02020404030301010803" pitchFamily="18" charset="0"/>
                          <a:ea typeface="ＭＳ Ｐゴシック" panose="020B0600070205080204" pitchFamily="50" charset="-128"/>
                        </a:defRPr>
                      </a:lvl6pPr>
                      <a:lvl7pPr marL="2971800" indent="-228600" fontAlgn="base">
                        <a:spcBef>
                          <a:spcPct val="20000"/>
                        </a:spcBef>
                        <a:spcAft>
                          <a:spcPct val="0"/>
                        </a:spcAft>
                        <a:buClr>
                          <a:schemeClr val="hlink"/>
                        </a:buClr>
                        <a:buSzPct val="70000"/>
                        <a:buFont typeface="Wingdings" panose="05000000000000000000" pitchFamily="2" charset="2"/>
                        <a:defRPr kumimoji="1">
                          <a:solidFill>
                            <a:schemeClr val="tx1"/>
                          </a:solidFill>
                          <a:effectLst>
                            <a:outerShdw blurRad="38100" dist="38100" dir="2700000" algn="tl">
                              <a:srgbClr val="000000"/>
                            </a:outerShdw>
                          </a:effectLst>
                          <a:latin typeface="Garamond" panose="02020404030301010803" pitchFamily="18" charset="0"/>
                          <a:ea typeface="ＭＳ Ｐゴシック" panose="020B0600070205080204" pitchFamily="50" charset="-128"/>
                        </a:defRPr>
                      </a:lvl7pPr>
                      <a:lvl8pPr marL="3429000" indent="-228600" fontAlgn="base">
                        <a:spcBef>
                          <a:spcPct val="20000"/>
                        </a:spcBef>
                        <a:spcAft>
                          <a:spcPct val="0"/>
                        </a:spcAft>
                        <a:buClr>
                          <a:schemeClr val="hlink"/>
                        </a:buClr>
                        <a:buSzPct val="70000"/>
                        <a:buFont typeface="Wingdings" panose="05000000000000000000" pitchFamily="2" charset="2"/>
                        <a:defRPr kumimoji="1">
                          <a:solidFill>
                            <a:schemeClr val="tx1"/>
                          </a:solidFill>
                          <a:effectLst>
                            <a:outerShdw blurRad="38100" dist="38100" dir="2700000" algn="tl">
                              <a:srgbClr val="000000"/>
                            </a:outerShdw>
                          </a:effectLst>
                          <a:latin typeface="Garamond" panose="02020404030301010803" pitchFamily="18" charset="0"/>
                          <a:ea typeface="ＭＳ Ｐゴシック" panose="020B0600070205080204" pitchFamily="50" charset="-128"/>
                        </a:defRPr>
                      </a:lvl8pPr>
                      <a:lvl9pPr marL="3886200" indent="-228600" fontAlgn="base">
                        <a:spcBef>
                          <a:spcPct val="20000"/>
                        </a:spcBef>
                        <a:spcAft>
                          <a:spcPct val="0"/>
                        </a:spcAft>
                        <a:buClr>
                          <a:schemeClr val="hlink"/>
                        </a:buClr>
                        <a:buSzPct val="70000"/>
                        <a:buFont typeface="Wingdings" panose="05000000000000000000" pitchFamily="2" charset="2"/>
                        <a:defRPr kumimoji="1">
                          <a:solidFill>
                            <a:schemeClr val="tx1"/>
                          </a:solidFill>
                          <a:effectLst>
                            <a:outerShdw blurRad="38100" dist="38100" dir="2700000" algn="tl">
                              <a:srgbClr val="000000"/>
                            </a:outerShdw>
                          </a:effectLst>
                          <a:latin typeface="Garamond" panose="02020404030301010803" pitchFamily="18"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anose="05000000000000000000" pitchFamily="2" charset="2"/>
                        <a:buNone/>
                        <a:tabLst/>
                      </a:pPr>
                      <a:r>
                        <a:rPr kumimoji="1" lang="ja-JP" altLang="en-US" sz="2000" b="1" i="0" u="none" strike="noStrike" cap="none" normalizeH="0" baseline="0" dirty="0" smtClean="0">
                          <a:ln>
                            <a:noFill/>
                          </a:ln>
                          <a:solidFill>
                            <a:schemeClr val="tx1"/>
                          </a:solidFill>
                          <a:effectLst/>
                          <a:latin typeface="+mn-ea"/>
                          <a:ea typeface="+mn-ea"/>
                        </a:rPr>
                        <a:t>時々</a:t>
                      </a:r>
                    </a:p>
                  </a:txBody>
                  <a:tcPr marL="88817" marR="88817" marT="44413" marB="4441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lumMod val="20000"/>
                        <a:lumOff val="80000"/>
                      </a:schemeClr>
                    </a:solidFill>
                  </a:tcPr>
                </a:tc>
                <a:tc>
                  <a:txBody>
                    <a:bodyPr/>
                    <a:lstStyle>
                      <a:lvl1pPr>
                        <a:spcBef>
                          <a:spcPct val="20000"/>
                        </a:spcBef>
                        <a:buClr>
                          <a:schemeClr val="hlink"/>
                        </a:buClr>
                        <a:buSzPct val="70000"/>
                        <a:buFont typeface="Wingdings" panose="05000000000000000000" pitchFamily="2" charset="2"/>
                        <a:defRPr kumimoji="1" sz="2800">
                          <a:solidFill>
                            <a:schemeClr val="tx1"/>
                          </a:solidFill>
                          <a:effectLst>
                            <a:outerShdw blurRad="38100" dist="38100" dir="2700000" algn="tl">
                              <a:srgbClr val="000000"/>
                            </a:outerShdw>
                          </a:effectLst>
                          <a:latin typeface="Garamond" panose="02020404030301010803" pitchFamily="18" charset="0"/>
                          <a:ea typeface="ＭＳ Ｐゴシック" panose="020B0600070205080204" pitchFamily="50" charset="-128"/>
                        </a:defRPr>
                      </a:lvl1pPr>
                      <a:lvl2pPr marL="742950" indent="-285750">
                        <a:spcBef>
                          <a:spcPct val="20000"/>
                        </a:spcBef>
                        <a:buClr>
                          <a:schemeClr val="accent2"/>
                        </a:buClr>
                        <a:buSzPct val="70000"/>
                        <a:buFont typeface="Wingdings" panose="05000000000000000000" pitchFamily="2" charset="2"/>
                        <a:defRPr kumimoji="1" sz="2400">
                          <a:solidFill>
                            <a:schemeClr val="tx1"/>
                          </a:solidFill>
                          <a:effectLst>
                            <a:outerShdw blurRad="38100" dist="38100" dir="2700000" algn="tl">
                              <a:srgbClr val="000000"/>
                            </a:outerShdw>
                          </a:effectLst>
                          <a:latin typeface="Garamond" panose="02020404030301010803" pitchFamily="18" charset="0"/>
                          <a:ea typeface="ＭＳ Ｐゴシック" panose="020B0600070205080204" pitchFamily="50" charset="-128"/>
                        </a:defRPr>
                      </a:lvl2pPr>
                      <a:lvl3pPr marL="1143000" indent="-228600">
                        <a:spcBef>
                          <a:spcPct val="20000"/>
                        </a:spcBef>
                        <a:buClr>
                          <a:schemeClr val="tx2"/>
                        </a:buClr>
                        <a:buSzPct val="70000"/>
                        <a:buFont typeface="Wingdings" panose="05000000000000000000" pitchFamily="2" charset="2"/>
                        <a:defRPr kumimoji="1" sz="2000">
                          <a:solidFill>
                            <a:schemeClr val="tx1"/>
                          </a:solidFill>
                          <a:effectLst>
                            <a:outerShdw blurRad="38100" dist="38100" dir="2700000" algn="tl">
                              <a:srgbClr val="000000"/>
                            </a:outerShdw>
                          </a:effectLst>
                          <a:latin typeface="Garamond" panose="02020404030301010803" pitchFamily="18" charset="0"/>
                          <a:ea typeface="ＭＳ Ｐゴシック" panose="020B0600070205080204" pitchFamily="50" charset="-128"/>
                        </a:defRPr>
                      </a:lvl3pPr>
                      <a:lvl4pPr marL="1600200" indent="-228600">
                        <a:spcBef>
                          <a:spcPct val="20000"/>
                        </a:spcBef>
                        <a:buClr>
                          <a:schemeClr val="accent2"/>
                        </a:buClr>
                        <a:buSzPct val="70000"/>
                        <a:buFont typeface="Wingdings" panose="05000000000000000000" pitchFamily="2" charset="2"/>
                        <a:defRPr kumimoji="1">
                          <a:solidFill>
                            <a:schemeClr val="tx1"/>
                          </a:solidFill>
                          <a:effectLst>
                            <a:outerShdw blurRad="38100" dist="38100" dir="2700000" algn="tl">
                              <a:srgbClr val="000000"/>
                            </a:outerShdw>
                          </a:effectLst>
                          <a:latin typeface="Garamond" panose="02020404030301010803" pitchFamily="18" charset="0"/>
                          <a:ea typeface="ＭＳ Ｐゴシック" panose="020B0600070205080204" pitchFamily="50" charset="-128"/>
                        </a:defRPr>
                      </a:lvl4pPr>
                      <a:lvl5pPr marL="2057400" indent="-228600">
                        <a:spcBef>
                          <a:spcPct val="20000"/>
                        </a:spcBef>
                        <a:buClr>
                          <a:schemeClr val="hlink"/>
                        </a:buClr>
                        <a:buSzPct val="70000"/>
                        <a:buFont typeface="Wingdings" panose="05000000000000000000" pitchFamily="2" charset="2"/>
                        <a:defRPr kumimoji="1">
                          <a:solidFill>
                            <a:schemeClr val="tx1"/>
                          </a:solidFill>
                          <a:effectLst>
                            <a:outerShdw blurRad="38100" dist="38100" dir="2700000" algn="tl">
                              <a:srgbClr val="000000"/>
                            </a:outerShdw>
                          </a:effectLst>
                          <a:latin typeface="Garamond" panose="02020404030301010803" pitchFamily="18" charset="0"/>
                          <a:ea typeface="ＭＳ Ｐゴシック" panose="020B0600070205080204" pitchFamily="50" charset="-128"/>
                        </a:defRPr>
                      </a:lvl5pPr>
                      <a:lvl6pPr marL="2514600" indent="-228600" fontAlgn="base">
                        <a:spcBef>
                          <a:spcPct val="20000"/>
                        </a:spcBef>
                        <a:spcAft>
                          <a:spcPct val="0"/>
                        </a:spcAft>
                        <a:buClr>
                          <a:schemeClr val="hlink"/>
                        </a:buClr>
                        <a:buSzPct val="70000"/>
                        <a:buFont typeface="Wingdings" panose="05000000000000000000" pitchFamily="2" charset="2"/>
                        <a:defRPr kumimoji="1">
                          <a:solidFill>
                            <a:schemeClr val="tx1"/>
                          </a:solidFill>
                          <a:effectLst>
                            <a:outerShdw blurRad="38100" dist="38100" dir="2700000" algn="tl">
                              <a:srgbClr val="000000"/>
                            </a:outerShdw>
                          </a:effectLst>
                          <a:latin typeface="Garamond" panose="02020404030301010803" pitchFamily="18" charset="0"/>
                          <a:ea typeface="ＭＳ Ｐゴシック" panose="020B0600070205080204" pitchFamily="50" charset="-128"/>
                        </a:defRPr>
                      </a:lvl6pPr>
                      <a:lvl7pPr marL="2971800" indent="-228600" fontAlgn="base">
                        <a:spcBef>
                          <a:spcPct val="20000"/>
                        </a:spcBef>
                        <a:spcAft>
                          <a:spcPct val="0"/>
                        </a:spcAft>
                        <a:buClr>
                          <a:schemeClr val="hlink"/>
                        </a:buClr>
                        <a:buSzPct val="70000"/>
                        <a:buFont typeface="Wingdings" panose="05000000000000000000" pitchFamily="2" charset="2"/>
                        <a:defRPr kumimoji="1">
                          <a:solidFill>
                            <a:schemeClr val="tx1"/>
                          </a:solidFill>
                          <a:effectLst>
                            <a:outerShdw blurRad="38100" dist="38100" dir="2700000" algn="tl">
                              <a:srgbClr val="000000"/>
                            </a:outerShdw>
                          </a:effectLst>
                          <a:latin typeface="Garamond" panose="02020404030301010803" pitchFamily="18" charset="0"/>
                          <a:ea typeface="ＭＳ Ｐゴシック" panose="020B0600070205080204" pitchFamily="50" charset="-128"/>
                        </a:defRPr>
                      </a:lvl7pPr>
                      <a:lvl8pPr marL="3429000" indent="-228600" fontAlgn="base">
                        <a:spcBef>
                          <a:spcPct val="20000"/>
                        </a:spcBef>
                        <a:spcAft>
                          <a:spcPct val="0"/>
                        </a:spcAft>
                        <a:buClr>
                          <a:schemeClr val="hlink"/>
                        </a:buClr>
                        <a:buSzPct val="70000"/>
                        <a:buFont typeface="Wingdings" panose="05000000000000000000" pitchFamily="2" charset="2"/>
                        <a:defRPr kumimoji="1">
                          <a:solidFill>
                            <a:schemeClr val="tx1"/>
                          </a:solidFill>
                          <a:effectLst>
                            <a:outerShdw blurRad="38100" dist="38100" dir="2700000" algn="tl">
                              <a:srgbClr val="000000"/>
                            </a:outerShdw>
                          </a:effectLst>
                          <a:latin typeface="Garamond" panose="02020404030301010803" pitchFamily="18" charset="0"/>
                          <a:ea typeface="ＭＳ Ｐゴシック" panose="020B0600070205080204" pitchFamily="50" charset="-128"/>
                        </a:defRPr>
                      </a:lvl8pPr>
                      <a:lvl9pPr marL="3886200" indent="-228600" fontAlgn="base">
                        <a:spcBef>
                          <a:spcPct val="20000"/>
                        </a:spcBef>
                        <a:spcAft>
                          <a:spcPct val="0"/>
                        </a:spcAft>
                        <a:buClr>
                          <a:schemeClr val="hlink"/>
                        </a:buClr>
                        <a:buSzPct val="70000"/>
                        <a:buFont typeface="Wingdings" panose="05000000000000000000" pitchFamily="2" charset="2"/>
                        <a:defRPr kumimoji="1">
                          <a:solidFill>
                            <a:schemeClr val="tx1"/>
                          </a:solidFill>
                          <a:effectLst>
                            <a:outerShdw blurRad="38100" dist="38100" dir="2700000" algn="tl">
                              <a:srgbClr val="000000"/>
                            </a:outerShdw>
                          </a:effectLst>
                          <a:latin typeface="Garamond" panose="02020404030301010803" pitchFamily="18"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anose="05000000000000000000" pitchFamily="2" charset="2"/>
                        <a:buNone/>
                        <a:tabLst/>
                      </a:pPr>
                      <a:r>
                        <a:rPr kumimoji="1" lang="en-US" altLang="ja-JP" sz="2000" b="1" i="0" u="none" strike="noStrike" cap="none" normalizeH="0" baseline="0" dirty="0" smtClean="0">
                          <a:ln>
                            <a:noFill/>
                          </a:ln>
                          <a:solidFill>
                            <a:srgbClr val="002060"/>
                          </a:solidFill>
                          <a:effectLst/>
                          <a:latin typeface="+mn-ea"/>
                          <a:ea typeface="+mn-ea"/>
                        </a:rPr>
                        <a:t>Ⅰ</a:t>
                      </a:r>
                    </a:p>
                  </a:txBody>
                  <a:tcPr marL="88817" marR="88817" marT="44413" marB="4441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FF00"/>
                    </a:solidFill>
                  </a:tcPr>
                </a:tc>
                <a:tc>
                  <a:txBody>
                    <a:bodyPr/>
                    <a:lstStyle>
                      <a:lvl1pPr>
                        <a:spcBef>
                          <a:spcPct val="20000"/>
                        </a:spcBef>
                        <a:buClr>
                          <a:schemeClr val="hlink"/>
                        </a:buClr>
                        <a:buSzPct val="70000"/>
                        <a:buFont typeface="Wingdings" panose="05000000000000000000" pitchFamily="2" charset="2"/>
                        <a:defRPr kumimoji="1" sz="2800">
                          <a:solidFill>
                            <a:schemeClr val="tx1"/>
                          </a:solidFill>
                          <a:effectLst>
                            <a:outerShdw blurRad="38100" dist="38100" dir="2700000" algn="tl">
                              <a:srgbClr val="000000"/>
                            </a:outerShdw>
                          </a:effectLst>
                          <a:latin typeface="Garamond" panose="02020404030301010803" pitchFamily="18" charset="0"/>
                          <a:ea typeface="ＭＳ Ｐゴシック" panose="020B0600070205080204" pitchFamily="50" charset="-128"/>
                        </a:defRPr>
                      </a:lvl1pPr>
                      <a:lvl2pPr marL="742950" indent="-285750">
                        <a:spcBef>
                          <a:spcPct val="20000"/>
                        </a:spcBef>
                        <a:buClr>
                          <a:schemeClr val="accent2"/>
                        </a:buClr>
                        <a:buSzPct val="70000"/>
                        <a:buFont typeface="Wingdings" panose="05000000000000000000" pitchFamily="2" charset="2"/>
                        <a:defRPr kumimoji="1" sz="2400">
                          <a:solidFill>
                            <a:schemeClr val="tx1"/>
                          </a:solidFill>
                          <a:effectLst>
                            <a:outerShdw blurRad="38100" dist="38100" dir="2700000" algn="tl">
                              <a:srgbClr val="000000"/>
                            </a:outerShdw>
                          </a:effectLst>
                          <a:latin typeface="Garamond" panose="02020404030301010803" pitchFamily="18" charset="0"/>
                          <a:ea typeface="ＭＳ Ｐゴシック" panose="020B0600070205080204" pitchFamily="50" charset="-128"/>
                        </a:defRPr>
                      </a:lvl2pPr>
                      <a:lvl3pPr marL="1143000" indent="-228600">
                        <a:spcBef>
                          <a:spcPct val="20000"/>
                        </a:spcBef>
                        <a:buClr>
                          <a:schemeClr val="tx2"/>
                        </a:buClr>
                        <a:buSzPct val="70000"/>
                        <a:buFont typeface="Wingdings" panose="05000000000000000000" pitchFamily="2" charset="2"/>
                        <a:defRPr kumimoji="1" sz="2000">
                          <a:solidFill>
                            <a:schemeClr val="tx1"/>
                          </a:solidFill>
                          <a:effectLst>
                            <a:outerShdw blurRad="38100" dist="38100" dir="2700000" algn="tl">
                              <a:srgbClr val="000000"/>
                            </a:outerShdw>
                          </a:effectLst>
                          <a:latin typeface="Garamond" panose="02020404030301010803" pitchFamily="18" charset="0"/>
                          <a:ea typeface="ＭＳ Ｐゴシック" panose="020B0600070205080204" pitchFamily="50" charset="-128"/>
                        </a:defRPr>
                      </a:lvl3pPr>
                      <a:lvl4pPr marL="1600200" indent="-228600">
                        <a:spcBef>
                          <a:spcPct val="20000"/>
                        </a:spcBef>
                        <a:buClr>
                          <a:schemeClr val="accent2"/>
                        </a:buClr>
                        <a:buSzPct val="70000"/>
                        <a:buFont typeface="Wingdings" panose="05000000000000000000" pitchFamily="2" charset="2"/>
                        <a:defRPr kumimoji="1">
                          <a:solidFill>
                            <a:schemeClr val="tx1"/>
                          </a:solidFill>
                          <a:effectLst>
                            <a:outerShdw blurRad="38100" dist="38100" dir="2700000" algn="tl">
                              <a:srgbClr val="000000"/>
                            </a:outerShdw>
                          </a:effectLst>
                          <a:latin typeface="Garamond" panose="02020404030301010803" pitchFamily="18" charset="0"/>
                          <a:ea typeface="ＭＳ Ｐゴシック" panose="020B0600070205080204" pitchFamily="50" charset="-128"/>
                        </a:defRPr>
                      </a:lvl4pPr>
                      <a:lvl5pPr marL="2057400" indent="-228600">
                        <a:spcBef>
                          <a:spcPct val="20000"/>
                        </a:spcBef>
                        <a:buClr>
                          <a:schemeClr val="hlink"/>
                        </a:buClr>
                        <a:buSzPct val="70000"/>
                        <a:buFont typeface="Wingdings" panose="05000000000000000000" pitchFamily="2" charset="2"/>
                        <a:defRPr kumimoji="1">
                          <a:solidFill>
                            <a:schemeClr val="tx1"/>
                          </a:solidFill>
                          <a:effectLst>
                            <a:outerShdw blurRad="38100" dist="38100" dir="2700000" algn="tl">
                              <a:srgbClr val="000000"/>
                            </a:outerShdw>
                          </a:effectLst>
                          <a:latin typeface="Garamond" panose="02020404030301010803" pitchFamily="18" charset="0"/>
                          <a:ea typeface="ＭＳ Ｐゴシック" panose="020B0600070205080204" pitchFamily="50" charset="-128"/>
                        </a:defRPr>
                      </a:lvl5pPr>
                      <a:lvl6pPr marL="2514600" indent="-228600" fontAlgn="base">
                        <a:spcBef>
                          <a:spcPct val="20000"/>
                        </a:spcBef>
                        <a:spcAft>
                          <a:spcPct val="0"/>
                        </a:spcAft>
                        <a:buClr>
                          <a:schemeClr val="hlink"/>
                        </a:buClr>
                        <a:buSzPct val="70000"/>
                        <a:buFont typeface="Wingdings" panose="05000000000000000000" pitchFamily="2" charset="2"/>
                        <a:defRPr kumimoji="1">
                          <a:solidFill>
                            <a:schemeClr val="tx1"/>
                          </a:solidFill>
                          <a:effectLst>
                            <a:outerShdw blurRad="38100" dist="38100" dir="2700000" algn="tl">
                              <a:srgbClr val="000000"/>
                            </a:outerShdw>
                          </a:effectLst>
                          <a:latin typeface="Garamond" panose="02020404030301010803" pitchFamily="18" charset="0"/>
                          <a:ea typeface="ＭＳ Ｐゴシック" panose="020B0600070205080204" pitchFamily="50" charset="-128"/>
                        </a:defRPr>
                      </a:lvl6pPr>
                      <a:lvl7pPr marL="2971800" indent="-228600" fontAlgn="base">
                        <a:spcBef>
                          <a:spcPct val="20000"/>
                        </a:spcBef>
                        <a:spcAft>
                          <a:spcPct val="0"/>
                        </a:spcAft>
                        <a:buClr>
                          <a:schemeClr val="hlink"/>
                        </a:buClr>
                        <a:buSzPct val="70000"/>
                        <a:buFont typeface="Wingdings" panose="05000000000000000000" pitchFamily="2" charset="2"/>
                        <a:defRPr kumimoji="1">
                          <a:solidFill>
                            <a:schemeClr val="tx1"/>
                          </a:solidFill>
                          <a:effectLst>
                            <a:outerShdw blurRad="38100" dist="38100" dir="2700000" algn="tl">
                              <a:srgbClr val="000000"/>
                            </a:outerShdw>
                          </a:effectLst>
                          <a:latin typeface="Garamond" panose="02020404030301010803" pitchFamily="18" charset="0"/>
                          <a:ea typeface="ＭＳ Ｐゴシック" panose="020B0600070205080204" pitchFamily="50" charset="-128"/>
                        </a:defRPr>
                      </a:lvl7pPr>
                      <a:lvl8pPr marL="3429000" indent="-228600" fontAlgn="base">
                        <a:spcBef>
                          <a:spcPct val="20000"/>
                        </a:spcBef>
                        <a:spcAft>
                          <a:spcPct val="0"/>
                        </a:spcAft>
                        <a:buClr>
                          <a:schemeClr val="hlink"/>
                        </a:buClr>
                        <a:buSzPct val="70000"/>
                        <a:buFont typeface="Wingdings" panose="05000000000000000000" pitchFamily="2" charset="2"/>
                        <a:defRPr kumimoji="1">
                          <a:solidFill>
                            <a:schemeClr val="tx1"/>
                          </a:solidFill>
                          <a:effectLst>
                            <a:outerShdw blurRad="38100" dist="38100" dir="2700000" algn="tl">
                              <a:srgbClr val="000000"/>
                            </a:outerShdw>
                          </a:effectLst>
                          <a:latin typeface="Garamond" panose="02020404030301010803" pitchFamily="18" charset="0"/>
                          <a:ea typeface="ＭＳ Ｐゴシック" panose="020B0600070205080204" pitchFamily="50" charset="-128"/>
                        </a:defRPr>
                      </a:lvl8pPr>
                      <a:lvl9pPr marL="3886200" indent="-228600" fontAlgn="base">
                        <a:spcBef>
                          <a:spcPct val="20000"/>
                        </a:spcBef>
                        <a:spcAft>
                          <a:spcPct val="0"/>
                        </a:spcAft>
                        <a:buClr>
                          <a:schemeClr val="hlink"/>
                        </a:buClr>
                        <a:buSzPct val="70000"/>
                        <a:buFont typeface="Wingdings" panose="05000000000000000000" pitchFamily="2" charset="2"/>
                        <a:defRPr kumimoji="1">
                          <a:solidFill>
                            <a:schemeClr val="tx1"/>
                          </a:solidFill>
                          <a:effectLst>
                            <a:outerShdw blurRad="38100" dist="38100" dir="2700000" algn="tl">
                              <a:srgbClr val="000000"/>
                            </a:outerShdw>
                          </a:effectLst>
                          <a:latin typeface="Garamond" panose="02020404030301010803" pitchFamily="18"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anose="05000000000000000000" pitchFamily="2" charset="2"/>
                        <a:buNone/>
                        <a:tabLst/>
                      </a:pPr>
                      <a:r>
                        <a:rPr kumimoji="1" lang="en-US" altLang="ja-JP" sz="2000" b="1" i="0" u="none" strike="noStrike" cap="none" normalizeH="0" baseline="0" dirty="0" smtClean="0">
                          <a:ln>
                            <a:noFill/>
                          </a:ln>
                          <a:solidFill>
                            <a:srgbClr val="002060"/>
                          </a:solidFill>
                          <a:effectLst/>
                          <a:latin typeface="+mn-ea"/>
                          <a:ea typeface="+mn-ea"/>
                        </a:rPr>
                        <a:t>Ⅱ</a:t>
                      </a:r>
                    </a:p>
                  </a:txBody>
                  <a:tcPr marL="88817" marR="88817" marT="44413" marB="4441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00"/>
                    </a:solidFill>
                  </a:tcPr>
                </a:tc>
                <a:tc>
                  <a:txBody>
                    <a:bodyPr/>
                    <a:lstStyle>
                      <a:lvl1pPr>
                        <a:spcBef>
                          <a:spcPct val="20000"/>
                        </a:spcBef>
                        <a:buClr>
                          <a:schemeClr val="hlink"/>
                        </a:buClr>
                        <a:buSzPct val="70000"/>
                        <a:buFont typeface="Wingdings" panose="05000000000000000000" pitchFamily="2" charset="2"/>
                        <a:defRPr kumimoji="1" sz="2800">
                          <a:solidFill>
                            <a:schemeClr val="tx1"/>
                          </a:solidFill>
                          <a:effectLst>
                            <a:outerShdw blurRad="38100" dist="38100" dir="2700000" algn="tl">
                              <a:srgbClr val="000000"/>
                            </a:outerShdw>
                          </a:effectLst>
                          <a:latin typeface="Garamond" panose="02020404030301010803" pitchFamily="18" charset="0"/>
                          <a:ea typeface="ＭＳ Ｐゴシック" panose="020B0600070205080204" pitchFamily="50" charset="-128"/>
                        </a:defRPr>
                      </a:lvl1pPr>
                      <a:lvl2pPr marL="742950" indent="-285750">
                        <a:spcBef>
                          <a:spcPct val="20000"/>
                        </a:spcBef>
                        <a:buClr>
                          <a:schemeClr val="accent2"/>
                        </a:buClr>
                        <a:buSzPct val="70000"/>
                        <a:buFont typeface="Wingdings" panose="05000000000000000000" pitchFamily="2" charset="2"/>
                        <a:defRPr kumimoji="1" sz="2400">
                          <a:solidFill>
                            <a:schemeClr val="tx1"/>
                          </a:solidFill>
                          <a:effectLst>
                            <a:outerShdw blurRad="38100" dist="38100" dir="2700000" algn="tl">
                              <a:srgbClr val="000000"/>
                            </a:outerShdw>
                          </a:effectLst>
                          <a:latin typeface="Garamond" panose="02020404030301010803" pitchFamily="18" charset="0"/>
                          <a:ea typeface="ＭＳ Ｐゴシック" panose="020B0600070205080204" pitchFamily="50" charset="-128"/>
                        </a:defRPr>
                      </a:lvl2pPr>
                      <a:lvl3pPr marL="1143000" indent="-228600">
                        <a:spcBef>
                          <a:spcPct val="20000"/>
                        </a:spcBef>
                        <a:buClr>
                          <a:schemeClr val="tx2"/>
                        </a:buClr>
                        <a:buSzPct val="70000"/>
                        <a:buFont typeface="Wingdings" panose="05000000000000000000" pitchFamily="2" charset="2"/>
                        <a:defRPr kumimoji="1" sz="2000">
                          <a:solidFill>
                            <a:schemeClr val="tx1"/>
                          </a:solidFill>
                          <a:effectLst>
                            <a:outerShdw blurRad="38100" dist="38100" dir="2700000" algn="tl">
                              <a:srgbClr val="000000"/>
                            </a:outerShdw>
                          </a:effectLst>
                          <a:latin typeface="Garamond" panose="02020404030301010803" pitchFamily="18" charset="0"/>
                          <a:ea typeface="ＭＳ Ｐゴシック" panose="020B0600070205080204" pitchFamily="50" charset="-128"/>
                        </a:defRPr>
                      </a:lvl3pPr>
                      <a:lvl4pPr marL="1600200" indent="-228600">
                        <a:spcBef>
                          <a:spcPct val="20000"/>
                        </a:spcBef>
                        <a:buClr>
                          <a:schemeClr val="accent2"/>
                        </a:buClr>
                        <a:buSzPct val="70000"/>
                        <a:buFont typeface="Wingdings" panose="05000000000000000000" pitchFamily="2" charset="2"/>
                        <a:defRPr kumimoji="1">
                          <a:solidFill>
                            <a:schemeClr val="tx1"/>
                          </a:solidFill>
                          <a:effectLst>
                            <a:outerShdw blurRad="38100" dist="38100" dir="2700000" algn="tl">
                              <a:srgbClr val="000000"/>
                            </a:outerShdw>
                          </a:effectLst>
                          <a:latin typeface="Garamond" panose="02020404030301010803" pitchFamily="18" charset="0"/>
                          <a:ea typeface="ＭＳ Ｐゴシック" panose="020B0600070205080204" pitchFamily="50" charset="-128"/>
                        </a:defRPr>
                      </a:lvl4pPr>
                      <a:lvl5pPr marL="2057400" indent="-228600">
                        <a:spcBef>
                          <a:spcPct val="20000"/>
                        </a:spcBef>
                        <a:buClr>
                          <a:schemeClr val="hlink"/>
                        </a:buClr>
                        <a:buSzPct val="70000"/>
                        <a:buFont typeface="Wingdings" panose="05000000000000000000" pitchFamily="2" charset="2"/>
                        <a:defRPr kumimoji="1">
                          <a:solidFill>
                            <a:schemeClr val="tx1"/>
                          </a:solidFill>
                          <a:effectLst>
                            <a:outerShdw blurRad="38100" dist="38100" dir="2700000" algn="tl">
                              <a:srgbClr val="000000"/>
                            </a:outerShdw>
                          </a:effectLst>
                          <a:latin typeface="Garamond" panose="02020404030301010803" pitchFamily="18" charset="0"/>
                          <a:ea typeface="ＭＳ Ｐゴシック" panose="020B0600070205080204" pitchFamily="50" charset="-128"/>
                        </a:defRPr>
                      </a:lvl5pPr>
                      <a:lvl6pPr marL="2514600" indent="-228600" fontAlgn="base">
                        <a:spcBef>
                          <a:spcPct val="20000"/>
                        </a:spcBef>
                        <a:spcAft>
                          <a:spcPct val="0"/>
                        </a:spcAft>
                        <a:buClr>
                          <a:schemeClr val="hlink"/>
                        </a:buClr>
                        <a:buSzPct val="70000"/>
                        <a:buFont typeface="Wingdings" panose="05000000000000000000" pitchFamily="2" charset="2"/>
                        <a:defRPr kumimoji="1">
                          <a:solidFill>
                            <a:schemeClr val="tx1"/>
                          </a:solidFill>
                          <a:effectLst>
                            <a:outerShdw blurRad="38100" dist="38100" dir="2700000" algn="tl">
                              <a:srgbClr val="000000"/>
                            </a:outerShdw>
                          </a:effectLst>
                          <a:latin typeface="Garamond" panose="02020404030301010803" pitchFamily="18" charset="0"/>
                          <a:ea typeface="ＭＳ Ｐゴシック" panose="020B0600070205080204" pitchFamily="50" charset="-128"/>
                        </a:defRPr>
                      </a:lvl6pPr>
                      <a:lvl7pPr marL="2971800" indent="-228600" fontAlgn="base">
                        <a:spcBef>
                          <a:spcPct val="20000"/>
                        </a:spcBef>
                        <a:spcAft>
                          <a:spcPct val="0"/>
                        </a:spcAft>
                        <a:buClr>
                          <a:schemeClr val="hlink"/>
                        </a:buClr>
                        <a:buSzPct val="70000"/>
                        <a:buFont typeface="Wingdings" panose="05000000000000000000" pitchFamily="2" charset="2"/>
                        <a:defRPr kumimoji="1">
                          <a:solidFill>
                            <a:schemeClr val="tx1"/>
                          </a:solidFill>
                          <a:effectLst>
                            <a:outerShdw blurRad="38100" dist="38100" dir="2700000" algn="tl">
                              <a:srgbClr val="000000"/>
                            </a:outerShdw>
                          </a:effectLst>
                          <a:latin typeface="Garamond" panose="02020404030301010803" pitchFamily="18" charset="0"/>
                          <a:ea typeface="ＭＳ Ｐゴシック" panose="020B0600070205080204" pitchFamily="50" charset="-128"/>
                        </a:defRPr>
                      </a:lvl7pPr>
                      <a:lvl8pPr marL="3429000" indent="-228600" fontAlgn="base">
                        <a:spcBef>
                          <a:spcPct val="20000"/>
                        </a:spcBef>
                        <a:spcAft>
                          <a:spcPct val="0"/>
                        </a:spcAft>
                        <a:buClr>
                          <a:schemeClr val="hlink"/>
                        </a:buClr>
                        <a:buSzPct val="70000"/>
                        <a:buFont typeface="Wingdings" panose="05000000000000000000" pitchFamily="2" charset="2"/>
                        <a:defRPr kumimoji="1">
                          <a:solidFill>
                            <a:schemeClr val="tx1"/>
                          </a:solidFill>
                          <a:effectLst>
                            <a:outerShdw blurRad="38100" dist="38100" dir="2700000" algn="tl">
                              <a:srgbClr val="000000"/>
                            </a:outerShdw>
                          </a:effectLst>
                          <a:latin typeface="Garamond" panose="02020404030301010803" pitchFamily="18" charset="0"/>
                          <a:ea typeface="ＭＳ Ｐゴシック" panose="020B0600070205080204" pitchFamily="50" charset="-128"/>
                        </a:defRPr>
                      </a:lvl8pPr>
                      <a:lvl9pPr marL="3886200" indent="-228600" fontAlgn="base">
                        <a:spcBef>
                          <a:spcPct val="20000"/>
                        </a:spcBef>
                        <a:spcAft>
                          <a:spcPct val="0"/>
                        </a:spcAft>
                        <a:buClr>
                          <a:schemeClr val="hlink"/>
                        </a:buClr>
                        <a:buSzPct val="70000"/>
                        <a:buFont typeface="Wingdings" panose="05000000000000000000" pitchFamily="2" charset="2"/>
                        <a:defRPr kumimoji="1">
                          <a:solidFill>
                            <a:schemeClr val="tx1"/>
                          </a:solidFill>
                          <a:effectLst>
                            <a:outerShdw blurRad="38100" dist="38100" dir="2700000" algn="tl">
                              <a:srgbClr val="000000"/>
                            </a:outerShdw>
                          </a:effectLst>
                          <a:latin typeface="Garamond" panose="02020404030301010803" pitchFamily="18"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anose="05000000000000000000" pitchFamily="2" charset="2"/>
                        <a:buNone/>
                        <a:tabLst/>
                      </a:pPr>
                      <a:r>
                        <a:rPr kumimoji="1" lang="en-US" altLang="ja-JP" sz="2000" b="1" i="0" u="none" strike="noStrike" cap="none" normalizeH="0" baseline="0" dirty="0" smtClean="0">
                          <a:ln>
                            <a:noFill/>
                          </a:ln>
                          <a:solidFill>
                            <a:schemeClr val="tx1"/>
                          </a:solidFill>
                          <a:effectLst/>
                          <a:latin typeface="+mn-ea"/>
                          <a:ea typeface="+mn-ea"/>
                        </a:rPr>
                        <a:t>Ⅲ</a:t>
                      </a:r>
                    </a:p>
                  </a:txBody>
                  <a:tcPr marL="88817" marR="88817" marT="44413" marB="4441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850A"/>
                    </a:solidFill>
                  </a:tcPr>
                </a:tc>
              </a:tr>
              <a:tr h="385224">
                <a:tc>
                  <a:txBody>
                    <a:bodyPr/>
                    <a:lstStyle>
                      <a:lvl1pPr>
                        <a:spcBef>
                          <a:spcPct val="20000"/>
                        </a:spcBef>
                        <a:buClr>
                          <a:schemeClr val="hlink"/>
                        </a:buClr>
                        <a:buSzPct val="70000"/>
                        <a:buFont typeface="Wingdings" panose="05000000000000000000" pitchFamily="2" charset="2"/>
                        <a:defRPr kumimoji="1" sz="2800">
                          <a:solidFill>
                            <a:schemeClr val="tx1"/>
                          </a:solidFill>
                          <a:effectLst>
                            <a:outerShdw blurRad="38100" dist="38100" dir="2700000" algn="tl">
                              <a:srgbClr val="000000"/>
                            </a:outerShdw>
                          </a:effectLst>
                          <a:latin typeface="Garamond" panose="02020404030301010803" pitchFamily="18" charset="0"/>
                          <a:ea typeface="ＭＳ Ｐゴシック" panose="020B0600070205080204" pitchFamily="50" charset="-128"/>
                        </a:defRPr>
                      </a:lvl1pPr>
                      <a:lvl2pPr marL="742950" indent="-285750">
                        <a:spcBef>
                          <a:spcPct val="20000"/>
                        </a:spcBef>
                        <a:buClr>
                          <a:schemeClr val="accent2"/>
                        </a:buClr>
                        <a:buSzPct val="70000"/>
                        <a:buFont typeface="Wingdings" panose="05000000000000000000" pitchFamily="2" charset="2"/>
                        <a:defRPr kumimoji="1" sz="2400">
                          <a:solidFill>
                            <a:schemeClr val="tx1"/>
                          </a:solidFill>
                          <a:effectLst>
                            <a:outerShdw blurRad="38100" dist="38100" dir="2700000" algn="tl">
                              <a:srgbClr val="000000"/>
                            </a:outerShdw>
                          </a:effectLst>
                          <a:latin typeface="Garamond" panose="02020404030301010803" pitchFamily="18" charset="0"/>
                          <a:ea typeface="ＭＳ Ｐゴシック" panose="020B0600070205080204" pitchFamily="50" charset="-128"/>
                        </a:defRPr>
                      </a:lvl2pPr>
                      <a:lvl3pPr marL="1143000" indent="-228600">
                        <a:spcBef>
                          <a:spcPct val="20000"/>
                        </a:spcBef>
                        <a:buClr>
                          <a:schemeClr val="tx2"/>
                        </a:buClr>
                        <a:buSzPct val="70000"/>
                        <a:buFont typeface="Wingdings" panose="05000000000000000000" pitchFamily="2" charset="2"/>
                        <a:defRPr kumimoji="1" sz="2000">
                          <a:solidFill>
                            <a:schemeClr val="tx1"/>
                          </a:solidFill>
                          <a:effectLst>
                            <a:outerShdw blurRad="38100" dist="38100" dir="2700000" algn="tl">
                              <a:srgbClr val="000000"/>
                            </a:outerShdw>
                          </a:effectLst>
                          <a:latin typeface="Garamond" panose="02020404030301010803" pitchFamily="18" charset="0"/>
                          <a:ea typeface="ＭＳ Ｐゴシック" panose="020B0600070205080204" pitchFamily="50" charset="-128"/>
                        </a:defRPr>
                      </a:lvl3pPr>
                      <a:lvl4pPr marL="1600200" indent="-228600">
                        <a:spcBef>
                          <a:spcPct val="20000"/>
                        </a:spcBef>
                        <a:buClr>
                          <a:schemeClr val="accent2"/>
                        </a:buClr>
                        <a:buSzPct val="70000"/>
                        <a:buFont typeface="Wingdings" panose="05000000000000000000" pitchFamily="2" charset="2"/>
                        <a:defRPr kumimoji="1">
                          <a:solidFill>
                            <a:schemeClr val="tx1"/>
                          </a:solidFill>
                          <a:effectLst>
                            <a:outerShdw blurRad="38100" dist="38100" dir="2700000" algn="tl">
                              <a:srgbClr val="000000"/>
                            </a:outerShdw>
                          </a:effectLst>
                          <a:latin typeface="Garamond" panose="02020404030301010803" pitchFamily="18" charset="0"/>
                          <a:ea typeface="ＭＳ Ｐゴシック" panose="020B0600070205080204" pitchFamily="50" charset="-128"/>
                        </a:defRPr>
                      </a:lvl4pPr>
                      <a:lvl5pPr marL="2057400" indent="-228600">
                        <a:spcBef>
                          <a:spcPct val="20000"/>
                        </a:spcBef>
                        <a:buClr>
                          <a:schemeClr val="hlink"/>
                        </a:buClr>
                        <a:buSzPct val="70000"/>
                        <a:buFont typeface="Wingdings" panose="05000000000000000000" pitchFamily="2" charset="2"/>
                        <a:defRPr kumimoji="1">
                          <a:solidFill>
                            <a:schemeClr val="tx1"/>
                          </a:solidFill>
                          <a:effectLst>
                            <a:outerShdw blurRad="38100" dist="38100" dir="2700000" algn="tl">
                              <a:srgbClr val="000000"/>
                            </a:outerShdw>
                          </a:effectLst>
                          <a:latin typeface="Garamond" panose="02020404030301010803" pitchFamily="18" charset="0"/>
                          <a:ea typeface="ＭＳ Ｐゴシック" panose="020B0600070205080204" pitchFamily="50" charset="-128"/>
                        </a:defRPr>
                      </a:lvl5pPr>
                      <a:lvl6pPr marL="2514600" indent="-228600" fontAlgn="base">
                        <a:spcBef>
                          <a:spcPct val="20000"/>
                        </a:spcBef>
                        <a:spcAft>
                          <a:spcPct val="0"/>
                        </a:spcAft>
                        <a:buClr>
                          <a:schemeClr val="hlink"/>
                        </a:buClr>
                        <a:buSzPct val="70000"/>
                        <a:buFont typeface="Wingdings" panose="05000000000000000000" pitchFamily="2" charset="2"/>
                        <a:defRPr kumimoji="1">
                          <a:solidFill>
                            <a:schemeClr val="tx1"/>
                          </a:solidFill>
                          <a:effectLst>
                            <a:outerShdw blurRad="38100" dist="38100" dir="2700000" algn="tl">
                              <a:srgbClr val="000000"/>
                            </a:outerShdw>
                          </a:effectLst>
                          <a:latin typeface="Garamond" panose="02020404030301010803" pitchFamily="18" charset="0"/>
                          <a:ea typeface="ＭＳ Ｐゴシック" panose="020B0600070205080204" pitchFamily="50" charset="-128"/>
                        </a:defRPr>
                      </a:lvl6pPr>
                      <a:lvl7pPr marL="2971800" indent="-228600" fontAlgn="base">
                        <a:spcBef>
                          <a:spcPct val="20000"/>
                        </a:spcBef>
                        <a:spcAft>
                          <a:spcPct val="0"/>
                        </a:spcAft>
                        <a:buClr>
                          <a:schemeClr val="hlink"/>
                        </a:buClr>
                        <a:buSzPct val="70000"/>
                        <a:buFont typeface="Wingdings" panose="05000000000000000000" pitchFamily="2" charset="2"/>
                        <a:defRPr kumimoji="1">
                          <a:solidFill>
                            <a:schemeClr val="tx1"/>
                          </a:solidFill>
                          <a:effectLst>
                            <a:outerShdw blurRad="38100" dist="38100" dir="2700000" algn="tl">
                              <a:srgbClr val="000000"/>
                            </a:outerShdw>
                          </a:effectLst>
                          <a:latin typeface="Garamond" panose="02020404030301010803" pitchFamily="18" charset="0"/>
                          <a:ea typeface="ＭＳ Ｐゴシック" panose="020B0600070205080204" pitchFamily="50" charset="-128"/>
                        </a:defRPr>
                      </a:lvl7pPr>
                      <a:lvl8pPr marL="3429000" indent="-228600" fontAlgn="base">
                        <a:spcBef>
                          <a:spcPct val="20000"/>
                        </a:spcBef>
                        <a:spcAft>
                          <a:spcPct val="0"/>
                        </a:spcAft>
                        <a:buClr>
                          <a:schemeClr val="hlink"/>
                        </a:buClr>
                        <a:buSzPct val="70000"/>
                        <a:buFont typeface="Wingdings" panose="05000000000000000000" pitchFamily="2" charset="2"/>
                        <a:defRPr kumimoji="1">
                          <a:solidFill>
                            <a:schemeClr val="tx1"/>
                          </a:solidFill>
                          <a:effectLst>
                            <a:outerShdw blurRad="38100" dist="38100" dir="2700000" algn="tl">
                              <a:srgbClr val="000000"/>
                            </a:outerShdw>
                          </a:effectLst>
                          <a:latin typeface="Garamond" panose="02020404030301010803" pitchFamily="18" charset="0"/>
                          <a:ea typeface="ＭＳ Ｐゴシック" panose="020B0600070205080204" pitchFamily="50" charset="-128"/>
                        </a:defRPr>
                      </a:lvl8pPr>
                      <a:lvl9pPr marL="3886200" indent="-228600" fontAlgn="base">
                        <a:spcBef>
                          <a:spcPct val="20000"/>
                        </a:spcBef>
                        <a:spcAft>
                          <a:spcPct val="0"/>
                        </a:spcAft>
                        <a:buClr>
                          <a:schemeClr val="hlink"/>
                        </a:buClr>
                        <a:buSzPct val="70000"/>
                        <a:buFont typeface="Wingdings" panose="05000000000000000000" pitchFamily="2" charset="2"/>
                        <a:defRPr kumimoji="1">
                          <a:solidFill>
                            <a:schemeClr val="tx1"/>
                          </a:solidFill>
                          <a:effectLst>
                            <a:outerShdw blurRad="38100" dist="38100" dir="2700000" algn="tl">
                              <a:srgbClr val="000000"/>
                            </a:outerShdw>
                          </a:effectLst>
                          <a:latin typeface="Garamond" panose="02020404030301010803" pitchFamily="18"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anose="05000000000000000000" pitchFamily="2" charset="2"/>
                        <a:buNone/>
                        <a:tabLst/>
                      </a:pPr>
                      <a:r>
                        <a:rPr kumimoji="1" lang="ja-JP" altLang="en-US" sz="2000" b="1" i="0" u="none" strike="noStrike" cap="none" normalizeH="0" baseline="0" dirty="0" smtClean="0">
                          <a:ln>
                            <a:noFill/>
                          </a:ln>
                          <a:solidFill>
                            <a:schemeClr val="tx1"/>
                          </a:solidFill>
                          <a:effectLst/>
                          <a:latin typeface="+mn-ea"/>
                          <a:ea typeface="+mn-ea"/>
                        </a:rPr>
                        <a:t>高い</a:t>
                      </a:r>
                    </a:p>
                  </a:txBody>
                  <a:tcPr marL="88817" marR="88817" marT="44413" marB="4441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lumMod val="20000"/>
                        <a:lumOff val="80000"/>
                      </a:schemeClr>
                    </a:solidFill>
                  </a:tcPr>
                </a:tc>
                <a:tc>
                  <a:txBody>
                    <a:bodyPr/>
                    <a:lstStyle>
                      <a:lvl1pPr>
                        <a:spcBef>
                          <a:spcPct val="20000"/>
                        </a:spcBef>
                        <a:buClr>
                          <a:schemeClr val="hlink"/>
                        </a:buClr>
                        <a:buSzPct val="70000"/>
                        <a:buFont typeface="Wingdings" panose="05000000000000000000" pitchFamily="2" charset="2"/>
                        <a:defRPr kumimoji="1" sz="2800">
                          <a:solidFill>
                            <a:schemeClr val="tx1"/>
                          </a:solidFill>
                          <a:effectLst>
                            <a:outerShdw blurRad="38100" dist="38100" dir="2700000" algn="tl">
                              <a:srgbClr val="000000"/>
                            </a:outerShdw>
                          </a:effectLst>
                          <a:latin typeface="Garamond" panose="02020404030301010803" pitchFamily="18" charset="0"/>
                          <a:ea typeface="ＭＳ Ｐゴシック" panose="020B0600070205080204" pitchFamily="50" charset="-128"/>
                        </a:defRPr>
                      </a:lvl1pPr>
                      <a:lvl2pPr marL="742950" indent="-285750">
                        <a:spcBef>
                          <a:spcPct val="20000"/>
                        </a:spcBef>
                        <a:buClr>
                          <a:schemeClr val="accent2"/>
                        </a:buClr>
                        <a:buSzPct val="70000"/>
                        <a:buFont typeface="Wingdings" panose="05000000000000000000" pitchFamily="2" charset="2"/>
                        <a:defRPr kumimoji="1" sz="2400">
                          <a:solidFill>
                            <a:schemeClr val="tx1"/>
                          </a:solidFill>
                          <a:effectLst>
                            <a:outerShdw blurRad="38100" dist="38100" dir="2700000" algn="tl">
                              <a:srgbClr val="000000"/>
                            </a:outerShdw>
                          </a:effectLst>
                          <a:latin typeface="Garamond" panose="02020404030301010803" pitchFamily="18" charset="0"/>
                          <a:ea typeface="ＭＳ Ｐゴシック" panose="020B0600070205080204" pitchFamily="50" charset="-128"/>
                        </a:defRPr>
                      </a:lvl2pPr>
                      <a:lvl3pPr marL="1143000" indent="-228600">
                        <a:spcBef>
                          <a:spcPct val="20000"/>
                        </a:spcBef>
                        <a:buClr>
                          <a:schemeClr val="tx2"/>
                        </a:buClr>
                        <a:buSzPct val="70000"/>
                        <a:buFont typeface="Wingdings" panose="05000000000000000000" pitchFamily="2" charset="2"/>
                        <a:defRPr kumimoji="1" sz="2000">
                          <a:solidFill>
                            <a:schemeClr val="tx1"/>
                          </a:solidFill>
                          <a:effectLst>
                            <a:outerShdw blurRad="38100" dist="38100" dir="2700000" algn="tl">
                              <a:srgbClr val="000000"/>
                            </a:outerShdw>
                          </a:effectLst>
                          <a:latin typeface="Garamond" panose="02020404030301010803" pitchFamily="18" charset="0"/>
                          <a:ea typeface="ＭＳ Ｐゴシック" panose="020B0600070205080204" pitchFamily="50" charset="-128"/>
                        </a:defRPr>
                      </a:lvl3pPr>
                      <a:lvl4pPr marL="1600200" indent="-228600">
                        <a:spcBef>
                          <a:spcPct val="20000"/>
                        </a:spcBef>
                        <a:buClr>
                          <a:schemeClr val="accent2"/>
                        </a:buClr>
                        <a:buSzPct val="70000"/>
                        <a:buFont typeface="Wingdings" panose="05000000000000000000" pitchFamily="2" charset="2"/>
                        <a:defRPr kumimoji="1">
                          <a:solidFill>
                            <a:schemeClr val="tx1"/>
                          </a:solidFill>
                          <a:effectLst>
                            <a:outerShdw blurRad="38100" dist="38100" dir="2700000" algn="tl">
                              <a:srgbClr val="000000"/>
                            </a:outerShdw>
                          </a:effectLst>
                          <a:latin typeface="Garamond" panose="02020404030301010803" pitchFamily="18" charset="0"/>
                          <a:ea typeface="ＭＳ Ｐゴシック" panose="020B0600070205080204" pitchFamily="50" charset="-128"/>
                        </a:defRPr>
                      </a:lvl4pPr>
                      <a:lvl5pPr marL="2057400" indent="-228600">
                        <a:spcBef>
                          <a:spcPct val="20000"/>
                        </a:spcBef>
                        <a:buClr>
                          <a:schemeClr val="hlink"/>
                        </a:buClr>
                        <a:buSzPct val="70000"/>
                        <a:buFont typeface="Wingdings" panose="05000000000000000000" pitchFamily="2" charset="2"/>
                        <a:defRPr kumimoji="1">
                          <a:solidFill>
                            <a:schemeClr val="tx1"/>
                          </a:solidFill>
                          <a:effectLst>
                            <a:outerShdw blurRad="38100" dist="38100" dir="2700000" algn="tl">
                              <a:srgbClr val="000000"/>
                            </a:outerShdw>
                          </a:effectLst>
                          <a:latin typeface="Garamond" panose="02020404030301010803" pitchFamily="18" charset="0"/>
                          <a:ea typeface="ＭＳ Ｐゴシック" panose="020B0600070205080204" pitchFamily="50" charset="-128"/>
                        </a:defRPr>
                      </a:lvl5pPr>
                      <a:lvl6pPr marL="2514600" indent="-228600" fontAlgn="base">
                        <a:spcBef>
                          <a:spcPct val="20000"/>
                        </a:spcBef>
                        <a:spcAft>
                          <a:spcPct val="0"/>
                        </a:spcAft>
                        <a:buClr>
                          <a:schemeClr val="hlink"/>
                        </a:buClr>
                        <a:buSzPct val="70000"/>
                        <a:buFont typeface="Wingdings" panose="05000000000000000000" pitchFamily="2" charset="2"/>
                        <a:defRPr kumimoji="1">
                          <a:solidFill>
                            <a:schemeClr val="tx1"/>
                          </a:solidFill>
                          <a:effectLst>
                            <a:outerShdw blurRad="38100" dist="38100" dir="2700000" algn="tl">
                              <a:srgbClr val="000000"/>
                            </a:outerShdw>
                          </a:effectLst>
                          <a:latin typeface="Garamond" panose="02020404030301010803" pitchFamily="18" charset="0"/>
                          <a:ea typeface="ＭＳ Ｐゴシック" panose="020B0600070205080204" pitchFamily="50" charset="-128"/>
                        </a:defRPr>
                      </a:lvl6pPr>
                      <a:lvl7pPr marL="2971800" indent="-228600" fontAlgn="base">
                        <a:spcBef>
                          <a:spcPct val="20000"/>
                        </a:spcBef>
                        <a:spcAft>
                          <a:spcPct val="0"/>
                        </a:spcAft>
                        <a:buClr>
                          <a:schemeClr val="hlink"/>
                        </a:buClr>
                        <a:buSzPct val="70000"/>
                        <a:buFont typeface="Wingdings" panose="05000000000000000000" pitchFamily="2" charset="2"/>
                        <a:defRPr kumimoji="1">
                          <a:solidFill>
                            <a:schemeClr val="tx1"/>
                          </a:solidFill>
                          <a:effectLst>
                            <a:outerShdw blurRad="38100" dist="38100" dir="2700000" algn="tl">
                              <a:srgbClr val="000000"/>
                            </a:outerShdw>
                          </a:effectLst>
                          <a:latin typeface="Garamond" panose="02020404030301010803" pitchFamily="18" charset="0"/>
                          <a:ea typeface="ＭＳ Ｐゴシック" panose="020B0600070205080204" pitchFamily="50" charset="-128"/>
                        </a:defRPr>
                      </a:lvl7pPr>
                      <a:lvl8pPr marL="3429000" indent="-228600" fontAlgn="base">
                        <a:spcBef>
                          <a:spcPct val="20000"/>
                        </a:spcBef>
                        <a:spcAft>
                          <a:spcPct val="0"/>
                        </a:spcAft>
                        <a:buClr>
                          <a:schemeClr val="hlink"/>
                        </a:buClr>
                        <a:buSzPct val="70000"/>
                        <a:buFont typeface="Wingdings" panose="05000000000000000000" pitchFamily="2" charset="2"/>
                        <a:defRPr kumimoji="1">
                          <a:solidFill>
                            <a:schemeClr val="tx1"/>
                          </a:solidFill>
                          <a:effectLst>
                            <a:outerShdw blurRad="38100" dist="38100" dir="2700000" algn="tl">
                              <a:srgbClr val="000000"/>
                            </a:outerShdw>
                          </a:effectLst>
                          <a:latin typeface="Garamond" panose="02020404030301010803" pitchFamily="18" charset="0"/>
                          <a:ea typeface="ＭＳ Ｐゴシック" panose="020B0600070205080204" pitchFamily="50" charset="-128"/>
                        </a:defRPr>
                      </a:lvl8pPr>
                      <a:lvl9pPr marL="3886200" indent="-228600" fontAlgn="base">
                        <a:spcBef>
                          <a:spcPct val="20000"/>
                        </a:spcBef>
                        <a:spcAft>
                          <a:spcPct val="0"/>
                        </a:spcAft>
                        <a:buClr>
                          <a:schemeClr val="hlink"/>
                        </a:buClr>
                        <a:buSzPct val="70000"/>
                        <a:buFont typeface="Wingdings" panose="05000000000000000000" pitchFamily="2" charset="2"/>
                        <a:defRPr kumimoji="1">
                          <a:solidFill>
                            <a:schemeClr val="tx1"/>
                          </a:solidFill>
                          <a:effectLst>
                            <a:outerShdw blurRad="38100" dist="38100" dir="2700000" algn="tl">
                              <a:srgbClr val="000000"/>
                            </a:outerShdw>
                          </a:effectLst>
                          <a:latin typeface="Garamond" panose="02020404030301010803" pitchFamily="18"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anose="05000000000000000000" pitchFamily="2" charset="2"/>
                        <a:buNone/>
                        <a:tabLst/>
                      </a:pPr>
                      <a:r>
                        <a:rPr kumimoji="1" lang="en-US" altLang="ja-JP" sz="2000" b="1" i="0" u="none" strike="noStrike" cap="none" normalizeH="0" baseline="0" smtClean="0">
                          <a:ln>
                            <a:noFill/>
                          </a:ln>
                          <a:solidFill>
                            <a:srgbClr val="002060"/>
                          </a:solidFill>
                          <a:effectLst/>
                          <a:latin typeface="+mn-ea"/>
                          <a:ea typeface="+mn-ea"/>
                        </a:rPr>
                        <a:t>Ⅱ</a:t>
                      </a:r>
                    </a:p>
                  </a:txBody>
                  <a:tcPr marL="88817" marR="88817" marT="44413" marB="4441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00"/>
                    </a:solidFill>
                  </a:tcPr>
                </a:tc>
                <a:tc>
                  <a:txBody>
                    <a:bodyPr/>
                    <a:lstStyle>
                      <a:lvl1pPr>
                        <a:spcBef>
                          <a:spcPct val="20000"/>
                        </a:spcBef>
                        <a:buClr>
                          <a:schemeClr val="hlink"/>
                        </a:buClr>
                        <a:buSzPct val="70000"/>
                        <a:buFont typeface="Wingdings" panose="05000000000000000000" pitchFamily="2" charset="2"/>
                        <a:defRPr kumimoji="1" sz="2800">
                          <a:solidFill>
                            <a:schemeClr val="tx1"/>
                          </a:solidFill>
                          <a:effectLst>
                            <a:outerShdw blurRad="38100" dist="38100" dir="2700000" algn="tl">
                              <a:srgbClr val="000000"/>
                            </a:outerShdw>
                          </a:effectLst>
                          <a:latin typeface="Garamond" panose="02020404030301010803" pitchFamily="18" charset="0"/>
                          <a:ea typeface="ＭＳ Ｐゴシック" panose="020B0600070205080204" pitchFamily="50" charset="-128"/>
                        </a:defRPr>
                      </a:lvl1pPr>
                      <a:lvl2pPr marL="742950" indent="-285750">
                        <a:spcBef>
                          <a:spcPct val="20000"/>
                        </a:spcBef>
                        <a:buClr>
                          <a:schemeClr val="accent2"/>
                        </a:buClr>
                        <a:buSzPct val="70000"/>
                        <a:buFont typeface="Wingdings" panose="05000000000000000000" pitchFamily="2" charset="2"/>
                        <a:defRPr kumimoji="1" sz="2400">
                          <a:solidFill>
                            <a:schemeClr val="tx1"/>
                          </a:solidFill>
                          <a:effectLst>
                            <a:outerShdw blurRad="38100" dist="38100" dir="2700000" algn="tl">
                              <a:srgbClr val="000000"/>
                            </a:outerShdw>
                          </a:effectLst>
                          <a:latin typeface="Garamond" panose="02020404030301010803" pitchFamily="18" charset="0"/>
                          <a:ea typeface="ＭＳ Ｐゴシック" panose="020B0600070205080204" pitchFamily="50" charset="-128"/>
                        </a:defRPr>
                      </a:lvl2pPr>
                      <a:lvl3pPr marL="1143000" indent="-228600">
                        <a:spcBef>
                          <a:spcPct val="20000"/>
                        </a:spcBef>
                        <a:buClr>
                          <a:schemeClr val="tx2"/>
                        </a:buClr>
                        <a:buSzPct val="70000"/>
                        <a:buFont typeface="Wingdings" panose="05000000000000000000" pitchFamily="2" charset="2"/>
                        <a:defRPr kumimoji="1" sz="2000">
                          <a:solidFill>
                            <a:schemeClr val="tx1"/>
                          </a:solidFill>
                          <a:effectLst>
                            <a:outerShdw blurRad="38100" dist="38100" dir="2700000" algn="tl">
                              <a:srgbClr val="000000"/>
                            </a:outerShdw>
                          </a:effectLst>
                          <a:latin typeface="Garamond" panose="02020404030301010803" pitchFamily="18" charset="0"/>
                          <a:ea typeface="ＭＳ Ｐゴシック" panose="020B0600070205080204" pitchFamily="50" charset="-128"/>
                        </a:defRPr>
                      </a:lvl3pPr>
                      <a:lvl4pPr marL="1600200" indent="-228600">
                        <a:spcBef>
                          <a:spcPct val="20000"/>
                        </a:spcBef>
                        <a:buClr>
                          <a:schemeClr val="accent2"/>
                        </a:buClr>
                        <a:buSzPct val="70000"/>
                        <a:buFont typeface="Wingdings" panose="05000000000000000000" pitchFamily="2" charset="2"/>
                        <a:defRPr kumimoji="1">
                          <a:solidFill>
                            <a:schemeClr val="tx1"/>
                          </a:solidFill>
                          <a:effectLst>
                            <a:outerShdw blurRad="38100" dist="38100" dir="2700000" algn="tl">
                              <a:srgbClr val="000000"/>
                            </a:outerShdw>
                          </a:effectLst>
                          <a:latin typeface="Garamond" panose="02020404030301010803" pitchFamily="18" charset="0"/>
                          <a:ea typeface="ＭＳ Ｐゴシック" panose="020B0600070205080204" pitchFamily="50" charset="-128"/>
                        </a:defRPr>
                      </a:lvl4pPr>
                      <a:lvl5pPr marL="2057400" indent="-228600">
                        <a:spcBef>
                          <a:spcPct val="20000"/>
                        </a:spcBef>
                        <a:buClr>
                          <a:schemeClr val="hlink"/>
                        </a:buClr>
                        <a:buSzPct val="70000"/>
                        <a:buFont typeface="Wingdings" panose="05000000000000000000" pitchFamily="2" charset="2"/>
                        <a:defRPr kumimoji="1">
                          <a:solidFill>
                            <a:schemeClr val="tx1"/>
                          </a:solidFill>
                          <a:effectLst>
                            <a:outerShdw blurRad="38100" dist="38100" dir="2700000" algn="tl">
                              <a:srgbClr val="000000"/>
                            </a:outerShdw>
                          </a:effectLst>
                          <a:latin typeface="Garamond" panose="02020404030301010803" pitchFamily="18" charset="0"/>
                          <a:ea typeface="ＭＳ Ｐゴシック" panose="020B0600070205080204" pitchFamily="50" charset="-128"/>
                        </a:defRPr>
                      </a:lvl5pPr>
                      <a:lvl6pPr marL="2514600" indent="-228600" fontAlgn="base">
                        <a:spcBef>
                          <a:spcPct val="20000"/>
                        </a:spcBef>
                        <a:spcAft>
                          <a:spcPct val="0"/>
                        </a:spcAft>
                        <a:buClr>
                          <a:schemeClr val="hlink"/>
                        </a:buClr>
                        <a:buSzPct val="70000"/>
                        <a:buFont typeface="Wingdings" panose="05000000000000000000" pitchFamily="2" charset="2"/>
                        <a:defRPr kumimoji="1">
                          <a:solidFill>
                            <a:schemeClr val="tx1"/>
                          </a:solidFill>
                          <a:effectLst>
                            <a:outerShdw blurRad="38100" dist="38100" dir="2700000" algn="tl">
                              <a:srgbClr val="000000"/>
                            </a:outerShdw>
                          </a:effectLst>
                          <a:latin typeface="Garamond" panose="02020404030301010803" pitchFamily="18" charset="0"/>
                          <a:ea typeface="ＭＳ Ｐゴシック" panose="020B0600070205080204" pitchFamily="50" charset="-128"/>
                        </a:defRPr>
                      </a:lvl6pPr>
                      <a:lvl7pPr marL="2971800" indent="-228600" fontAlgn="base">
                        <a:spcBef>
                          <a:spcPct val="20000"/>
                        </a:spcBef>
                        <a:spcAft>
                          <a:spcPct val="0"/>
                        </a:spcAft>
                        <a:buClr>
                          <a:schemeClr val="hlink"/>
                        </a:buClr>
                        <a:buSzPct val="70000"/>
                        <a:buFont typeface="Wingdings" panose="05000000000000000000" pitchFamily="2" charset="2"/>
                        <a:defRPr kumimoji="1">
                          <a:solidFill>
                            <a:schemeClr val="tx1"/>
                          </a:solidFill>
                          <a:effectLst>
                            <a:outerShdw blurRad="38100" dist="38100" dir="2700000" algn="tl">
                              <a:srgbClr val="000000"/>
                            </a:outerShdw>
                          </a:effectLst>
                          <a:latin typeface="Garamond" panose="02020404030301010803" pitchFamily="18" charset="0"/>
                          <a:ea typeface="ＭＳ Ｐゴシック" panose="020B0600070205080204" pitchFamily="50" charset="-128"/>
                        </a:defRPr>
                      </a:lvl7pPr>
                      <a:lvl8pPr marL="3429000" indent="-228600" fontAlgn="base">
                        <a:spcBef>
                          <a:spcPct val="20000"/>
                        </a:spcBef>
                        <a:spcAft>
                          <a:spcPct val="0"/>
                        </a:spcAft>
                        <a:buClr>
                          <a:schemeClr val="hlink"/>
                        </a:buClr>
                        <a:buSzPct val="70000"/>
                        <a:buFont typeface="Wingdings" panose="05000000000000000000" pitchFamily="2" charset="2"/>
                        <a:defRPr kumimoji="1">
                          <a:solidFill>
                            <a:schemeClr val="tx1"/>
                          </a:solidFill>
                          <a:effectLst>
                            <a:outerShdw blurRad="38100" dist="38100" dir="2700000" algn="tl">
                              <a:srgbClr val="000000"/>
                            </a:outerShdw>
                          </a:effectLst>
                          <a:latin typeface="Garamond" panose="02020404030301010803" pitchFamily="18" charset="0"/>
                          <a:ea typeface="ＭＳ Ｐゴシック" panose="020B0600070205080204" pitchFamily="50" charset="-128"/>
                        </a:defRPr>
                      </a:lvl8pPr>
                      <a:lvl9pPr marL="3886200" indent="-228600" fontAlgn="base">
                        <a:spcBef>
                          <a:spcPct val="20000"/>
                        </a:spcBef>
                        <a:spcAft>
                          <a:spcPct val="0"/>
                        </a:spcAft>
                        <a:buClr>
                          <a:schemeClr val="hlink"/>
                        </a:buClr>
                        <a:buSzPct val="70000"/>
                        <a:buFont typeface="Wingdings" panose="05000000000000000000" pitchFamily="2" charset="2"/>
                        <a:defRPr kumimoji="1">
                          <a:solidFill>
                            <a:schemeClr val="tx1"/>
                          </a:solidFill>
                          <a:effectLst>
                            <a:outerShdw blurRad="38100" dist="38100" dir="2700000" algn="tl">
                              <a:srgbClr val="000000"/>
                            </a:outerShdw>
                          </a:effectLst>
                          <a:latin typeface="Garamond" panose="02020404030301010803" pitchFamily="18"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anose="05000000000000000000" pitchFamily="2" charset="2"/>
                        <a:buNone/>
                        <a:tabLst/>
                      </a:pPr>
                      <a:r>
                        <a:rPr kumimoji="1" lang="en-US" altLang="ja-JP" sz="2000" b="1" i="0" u="none" strike="noStrike" cap="none" normalizeH="0" baseline="0" dirty="0" smtClean="0">
                          <a:ln>
                            <a:noFill/>
                          </a:ln>
                          <a:solidFill>
                            <a:schemeClr val="tx1"/>
                          </a:solidFill>
                          <a:effectLst/>
                          <a:latin typeface="+mn-ea"/>
                          <a:ea typeface="+mn-ea"/>
                        </a:rPr>
                        <a:t>Ⅲ</a:t>
                      </a:r>
                    </a:p>
                  </a:txBody>
                  <a:tcPr marL="88817" marR="88817" marT="44413" marB="4441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850A"/>
                    </a:solidFill>
                  </a:tcPr>
                </a:tc>
                <a:tc>
                  <a:txBody>
                    <a:bodyPr/>
                    <a:lstStyle>
                      <a:lvl1pPr>
                        <a:spcBef>
                          <a:spcPct val="20000"/>
                        </a:spcBef>
                        <a:buClr>
                          <a:schemeClr val="hlink"/>
                        </a:buClr>
                        <a:buSzPct val="70000"/>
                        <a:buFont typeface="Wingdings" panose="05000000000000000000" pitchFamily="2" charset="2"/>
                        <a:defRPr kumimoji="1" sz="2800">
                          <a:solidFill>
                            <a:schemeClr val="tx1"/>
                          </a:solidFill>
                          <a:effectLst>
                            <a:outerShdw blurRad="38100" dist="38100" dir="2700000" algn="tl">
                              <a:srgbClr val="000000"/>
                            </a:outerShdw>
                          </a:effectLst>
                          <a:latin typeface="Garamond" panose="02020404030301010803" pitchFamily="18" charset="0"/>
                          <a:ea typeface="ＭＳ Ｐゴシック" panose="020B0600070205080204" pitchFamily="50" charset="-128"/>
                        </a:defRPr>
                      </a:lvl1pPr>
                      <a:lvl2pPr marL="742950" indent="-285750">
                        <a:spcBef>
                          <a:spcPct val="20000"/>
                        </a:spcBef>
                        <a:buClr>
                          <a:schemeClr val="accent2"/>
                        </a:buClr>
                        <a:buSzPct val="70000"/>
                        <a:buFont typeface="Wingdings" panose="05000000000000000000" pitchFamily="2" charset="2"/>
                        <a:defRPr kumimoji="1" sz="2400">
                          <a:solidFill>
                            <a:schemeClr val="tx1"/>
                          </a:solidFill>
                          <a:effectLst>
                            <a:outerShdw blurRad="38100" dist="38100" dir="2700000" algn="tl">
                              <a:srgbClr val="000000"/>
                            </a:outerShdw>
                          </a:effectLst>
                          <a:latin typeface="Garamond" panose="02020404030301010803" pitchFamily="18" charset="0"/>
                          <a:ea typeface="ＭＳ Ｐゴシック" panose="020B0600070205080204" pitchFamily="50" charset="-128"/>
                        </a:defRPr>
                      </a:lvl2pPr>
                      <a:lvl3pPr marL="1143000" indent="-228600">
                        <a:spcBef>
                          <a:spcPct val="20000"/>
                        </a:spcBef>
                        <a:buClr>
                          <a:schemeClr val="tx2"/>
                        </a:buClr>
                        <a:buSzPct val="70000"/>
                        <a:buFont typeface="Wingdings" panose="05000000000000000000" pitchFamily="2" charset="2"/>
                        <a:defRPr kumimoji="1" sz="2000">
                          <a:solidFill>
                            <a:schemeClr val="tx1"/>
                          </a:solidFill>
                          <a:effectLst>
                            <a:outerShdw blurRad="38100" dist="38100" dir="2700000" algn="tl">
                              <a:srgbClr val="000000"/>
                            </a:outerShdw>
                          </a:effectLst>
                          <a:latin typeface="Garamond" panose="02020404030301010803" pitchFamily="18" charset="0"/>
                          <a:ea typeface="ＭＳ Ｐゴシック" panose="020B0600070205080204" pitchFamily="50" charset="-128"/>
                        </a:defRPr>
                      </a:lvl3pPr>
                      <a:lvl4pPr marL="1600200" indent="-228600">
                        <a:spcBef>
                          <a:spcPct val="20000"/>
                        </a:spcBef>
                        <a:buClr>
                          <a:schemeClr val="accent2"/>
                        </a:buClr>
                        <a:buSzPct val="70000"/>
                        <a:buFont typeface="Wingdings" panose="05000000000000000000" pitchFamily="2" charset="2"/>
                        <a:defRPr kumimoji="1">
                          <a:solidFill>
                            <a:schemeClr val="tx1"/>
                          </a:solidFill>
                          <a:effectLst>
                            <a:outerShdw blurRad="38100" dist="38100" dir="2700000" algn="tl">
                              <a:srgbClr val="000000"/>
                            </a:outerShdw>
                          </a:effectLst>
                          <a:latin typeface="Garamond" panose="02020404030301010803" pitchFamily="18" charset="0"/>
                          <a:ea typeface="ＭＳ Ｐゴシック" panose="020B0600070205080204" pitchFamily="50" charset="-128"/>
                        </a:defRPr>
                      </a:lvl4pPr>
                      <a:lvl5pPr marL="2057400" indent="-228600">
                        <a:spcBef>
                          <a:spcPct val="20000"/>
                        </a:spcBef>
                        <a:buClr>
                          <a:schemeClr val="hlink"/>
                        </a:buClr>
                        <a:buSzPct val="70000"/>
                        <a:buFont typeface="Wingdings" panose="05000000000000000000" pitchFamily="2" charset="2"/>
                        <a:defRPr kumimoji="1">
                          <a:solidFill>
                            <a:schemeClr val="tx1"/>
                          </a:solidFill>
                          <a:effectLst>
                            <a:outerShdw blurRad="38100" dist="38100" dir="2700000" algn="tl">
                              <a:srgbClr val="000000"/>
                            </a:outerShdw>
                          </a:effectLst>
                          <a:latin typeface="Garamond" panose="02020404030301010803" pitchFamily="18" charset="0"/>
                          <a:ea typeface="ＭＳ Ｐゴシック" panose="020B0600070205080204" pitchFamily="50" charset="-128"/>
                        </a:defRPr>
                      </a:lvl5pPr>
                      <a:lvl6pPr marL="2514600" indent="-228600" fontAlgn="base">
                        <a:spcBef>
                          <a:spcPct val="20000"/>
                        </a:spcBef>
                        <a:spcAft>
                          <a:spcPct val="0"/>
                        </a:spcAft>
                        <a:buClr>
                          <a:schemeClr val="hlink"/>
                        </a:buClr>
                        <a:buSzPct val="70000"/>
                        <a:buFont typeface="Wingdings" panose="05000000000000000000" pitchFamily="2" charset="2"/>
                        <a:defRPr kumimoji="1">
                          <a:solidFill>
                            <a:schemeClr val="tx1"/>
                          </a:solidFill>
                          <a:effectLst>
                            <a:outerShdw blurRad="38100" dist="38100" dir="2700000" algn="tl">
                              <a:srgbClr val="000000"/>
                            </a:outerShdw>
                          </a:effectLst>
                          <a:latin typeface="Garamond" panose="02020404030301010803" pitchFamily="18" charset="0"/>
                          <a:ea typeface="ＭＳ Ｐゴシック" panose="020B0600070205080204" pitchFamily="50" charset="-128"/>
                        </a:defRPr>
                      </a:lvl6pPr>
                      <a:lvl7pPr marL="2971800" indent="-228600" fontAlgn="base">
                        <a:spcBef>
                          <a:spcPct val="20000"/>
                        </a:spcBef>
                        <a:spcAft>
                          <a:spcPct val="0"/>
                        </a:spcAft>
                        <a:buClr>
                          <a:schemeClr val="hlink"/>
                        </a:buClr>
                        <a:buSzPct val="70000"/>
                        <a:buFont typeface="Wingdings" panose="05000000000000000000" pitchFamily="2" charset="2"/>
                        <a:defRPr kumimoji="1">
                          <a:solidFill>
                            <a:schemeClr val="tx1"/>
                          </a:solidFill>
                          <a:effectLst>
                            <a:outerShdw blurRad="38100" dist="38100" dir="2700000" algn="tl">
                              <a:srgbClr val="000000"/>
                            </a:outerShdw>
                          </a:effectLst>
                          <a:latin typeface="Garamond" panose="02020404030301010803" pitchFamily="18" charset="0"/>
                          <a:ea typeface="ＭＳ Ｐゴシック" panose="020B0600070205080204" pitchFamily="50" charset="-128"/>
                        </a:defRPr>
                      </a:lvl7pPr>
                      <a:lvl8pPr marL="3429000" indent="-228600" fontAlgn="base">
                        <a:spcBef>
                          <a:spcPct val="20000"/>
                        </a:spcBef>
                        <a:spcAft>
                          <a:spcPct val="0"/>
                        </a:spcAft>
                        <a:buClr>
                          <a:schemeClr val="hlink"/>
                        </a:buClr>
                        <a:buSzPct val="70000"/>
                        <a:buFont typeface="Wingdings" panose="05000000000000000000" pitchFamily="2" charset="2"/>
                        <a:defRPr kumimoji="1">
                          <a:solidFill>
                            <a:schemeClr val="tx1"/>
                          </a:solidFill>
                          <a:effectLst>
                            <a:outerShdw blurRad="38100" dist="38100" dir="2700000" algn="tl">
                              <a:srgbClr val="000000"/>
                            </a:outerShdw>
                          </a:effectLst>
                          <a:latin typeface="Garamond" panose="02020404030301010803" pitchFamily="18" charset="0"/>
                          <a:ea typeface="ＭＳ Ｐゴシック" panose="020B0600070205080204" pitchFamily="50" charset="-128"/>
                        </a:defRPr>
                      </a:lvl8pPr>
                      <a:lvl9pPr marL="3886200" indent="-228600" fontAlgn="base">
                        <a:spcBef>
                          <a:spcPct val="20000"/>
                        </a:spcBef>
                        <a:spcAft>
                          <a:spcPct val="0"/>
                        </a:spcAft>
                        <a:buClr>
                          <a:schemeClr val="hlink"/>
                        </a:buClr>
                        <a:buSzPct val="70000"/>
                        <a:buFont typeface="Wingdings" panose="05000000000000000000" pitchFamily="2" charset="2"/>
                        <a:defRPr kumimoji="1">
                          <a:solidFill>
                            <a:schemeClr val="tx1"/>
                          </a:solidFill>
                          <a:effectLst>
                            <a:outerShdw blurRad="38100" dist="38100" dir="2700000" algn="tl">
                              <a:srgbClr val="000000"/>
                            </a:outerShdw>
                          </a:effectLst>
                          <a:latin typeface="Garamond" panose="02020404030301010803" pitchFamily="18"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anose="05000000000000000000" pitchFamily="2" charset="2"/>
                        <a:buNone/>
                        <a:tabLst/>
                      </a:pPr>
                      <a:r>
                        <a:rPr kumimoji="1" lang="en-US" altLang="ja-JP" sz="2000" b="1" i="0" u="none" strike="noStrike" cap="none" normalizeH="0" baseline="0" dirty="0" smtClean="0">
                          <a:ln>
                            <a:noFill/>
                          </a:ln>
                          <a:solidFill>
                            <a:schemeClr val="tx1"/>
                          </a:solidFill>
                          <a:effectLst/>
                          <a:latin typeface="+mn-ea"/>
                          <a:ea typeface="+mn-ea"/>
                        </a:rPr>
                        <a:t>Ⅲ</a:t>
                      </a:r>
                    </a:p>
                  </a:txBody>
                  <a:tcPr marL="88817" marR="88817" marT="44413" marB="4441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0000"/>
                    </a:solidFill>
                  </a:tcPr>
                </a:tc>
              </a:tr>
            </a:tbl>
          </a:graphicData>
        </a:graphic>
      </p:graphicFrame>
      <p:sp>
        <p:nvSpPr>
          <p:cNvPr id="95262" name="Line 32"/>
          <p:cNvSpPr>
            <a:spLocks noChangeShapeType="1"/>
          </p:cNvSpPr>
          <p:nvPr/>
        </p:nvSpPr>
        <p:spPr bwMode="auto">
          <a:xfrm>
            <a:off x="750490" y="2211131"/>
            <a:ext cx="1574476" cy="645379"/>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ja-JP" altLang="en-US" sz="1832"/>
          </a:p>
        </p:txBody>
      </p:sp>
      <p:sp>
        <p:nvSpPr>
          <p:cNvPr id="95263" name="Text Box 33"/>
          <p:cNvSpPr txBox="1">
            <a:spLocks noChangeArrowheads="1"/>
          </p:cNvSpPr>
          <p:nvPr/>
        </p:nvSpPr>
        <p:spPr bwMode="auto">
          <a:xfrm>
            <a:off x="741606" y="1593249"/>
            <a:ext cx="3926647"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chemeClr val="hlink"/>
              </a:buClr>
              <a:buSzPct val="70000"/>
              <a:buFont typeface="Wingdings" panose="05000000000000000000" pitchFamily="2" charset="2"/>
              <a:buChar char="n"/>
              <a:defRPr kumimoji="1" sz="3200">
                <a:solidFill>
                  <a:schemeClr val="tx1"/>
                </a:solidFill>
                <a:latin typeface="Garamond" panose="02020404030301010803" pitchFamily="18" charset="0"/>
                <a:ea typeface="ＭＳ Ｐゴシック" panose="020B0600070205080204" pitchFamily="50" charset="-128"/>
              </a:defRPr>
            </a:lvl1pPr>
            <a:lvl2pPr marL="742950" indent="-285750">
              <a:spcBef>
                <a:spcPct val="20000"/>
              </a:spcBef>
              <a:buClr>
                <a:schemeClr val="accent2"/>
              </a:buClr>
              <a:buSzPct val="70000"/>
              <a:buFont typeface="Wingdings" panose="05000000000000000000" pitchFamily="2" charset="2"/>
              <a:buChar char="n"/>
              <a:defRPr kumimoji="1" sz="2800">
                <a:solidFill>
                  <a:schemeClr val="tx1"/>
                </a:solidFill>
                <a:latin typeface="Garamond" panose="02020404030301010803" pitchFamily="18" charset="0"/>
                <a:ea typeface="ＭＳ Ｐゴシック" panose="020B0600070205080204" pitchFamily="50" charset="-128"/>
              </a:defRPr>
            </a:lvl2pPr>
            <a:lvl3pPr marL="1143000" indent="-228600">
              <a:spcBef>
                <a:spcPct val="20000"/>
              </a:spcBef>
              <a:buClr>
                <a:schemeClr val="tx2"/>
              </a:buClr>
              <a:buSzPct val="70000"/>
              <a:buFont typeface="Wingdings" panose="05000000000000000000" pitchFamily="2" charset="2"/>
              <a:buChar char="n"/>
              <a:defRPr kumimoji="1" sz="2400">
                <a:solidFill>
                  <a:schemeClr val="tx1"/>
                </a:solidFill>
                <a:latin typeface="Garamond" panose="02020404030301010803" pitchFamily="18" charset="0"/>
                <a:ea typeface="ＭＳ Ｐゴシック" panose="020B0600070205080204" pitchFamily="50" charset="-128"/>
              </a:defRPr>
            </a:lvl3pPr>
            <a:lvl4pPr marL="1600200" indent="-228600">
              <a:spcBef>
                <a:spcPct val="20000"/>
              </a:spcBef>
              <a:buClr>
                <a:schemeClr val="accent2"/>
              </a:buClr>
              <a:buSzPct val="70000"/>
              <a:buFont typeface="Wingdings" panose="05000000000000000000" pitchFamily="2" charset="2"/>
              <a:buChar char="n"/>
              <a:defRPr kumimoji="1" sz="2000">
                <a:solidFill>
                  <a:schemeClr val="tx1"/>
                </a:solidFill>
                <a:latin typeface="Garamond" panose="02020404030301010803" pitchFamily="18" charset="0"/>
                <a:ea typeface="ＭＳ Ｐゴシック" panose="020B0600070205080204" pitchFamily="50" charset="-128"/>
              </a:defRPr>
            </a:lvl4pPr>
            <a:lvl5pPr marL="2057400" indent="-228600">
              <a:spcBef>
                <a:spcPct val="20000"/>
              </a:spcBef>
              <a:buClr>
                <a:schemeClr val="hlink"/>
              </a:buClr>
              <a:buSzPct val="70000"/>
              <a:buFont typeface="Wingdings" panose="05000000000000000000" pitchFamily="2" charset="2"/>
              <a:buChar char="n"/>
              <a:defRPr kumimoji="1" sz="2000">
                <a:solidFill>
                  <a:schemeClr val="tx1"/>
                </a:solidFill>
                <a:latin typeface="Garamond" panose="02020404030301010803" pitchFamily="18" charset="0"/>
                <a:ea typeface="ＭＳ Ｐゴシック" panose="020B0600070205080204" pitchFamily="50" charset="-128"/>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kumimoji="1" sz="2000">
                <a:solidFill>
                  <a:schemeClr val="tx1"/>
                </a:solidFill>
                <a:latin typeface="Garamond" panose="02020404030301010803" pitchFamily="18" charset="0"/>
                <a:ea typeface="ＭＳ Ｐゴシック" panose="020B0600070205080204" pitchFamily="50" charset="-128"/>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kumimoji="1" sz="2000">
                <a:solidFill>
                  <a:schemeClr val="tx1"/>
                </a:solidFill>
                <a:latin typeface="Garamond" panose="02020404030301010803" pitchFamily="18" charset="0"/>
                <a:ea typeface="ＭＳ Ｐゴシック" panose="020B0600070205080204" pitchFamily="50" charset="-128"/>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kumimoji="1" sz="2000">
                <a:solidFill>
                  <a:schemeClr val="tx1"/>
                </a:solidFill>
                <a:latin typeface="Garamond" panose="02020404030301010803" pitchFamily="18" charset="0"/>
                <a:ea typeface="ＭＳ Ｐゴシック" panose="020B0600070205080204" pitchFamily="50" charset="-128"/>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kumimoji="1" sz="2000">
                <a:solidFill>
                  <a:schemeClr val="tx1"/>
                </a:solidFill>
                <a:latin typeface="Garamond" panose="02020404030301010803" pitchFamily="18" charset="0"/>
                <a:ea typeface="ＭＳ Ｐゴシック" panose="020B0600070205080204" pitchFamily="50" charset="-128"/>
              </a:defRPr>
            </a:lvl9pPr>
          </a:lstStyle>
          <a:p>
            <a:pPr eaLnBrk="1" hangingPunct="1">
              <a:spcBef>
                <a:spcPct val="50000"/>
              </a:spcBef>
              <a:buClrTx/>
              <a:buSzTx/>
              <a:buFontTx/>
              <a:buNone/>
            </a:pPr>
            <a:r>
              <a:rPr lang="ja-JP" altLang="en-US" sz="2400" b="1" dirty="0">
                <a:latin typeface="HG明朝E" panose="02020909000000000000" pitchFamily="17" charset="-128"/>
                <a:ea typeface="HG明朝E" panose="02020909000000000000" pitchFamily="17" charset="-128"/>
              </a:rPr>
              <a:t>リスクの見積り表（例）</a:t>
            </a:r>
          </a:p>
        </p:txBody>
      </p:sp>
      <p:sp>
        <p:nvSpPr>
          <p:cNvPr id="163876" name="Line 36"/>
          <p:cNvSpPr>
            <a:spLocks noChangeShapeType="1"/>
          </p:cNvSpPr>
          <p:nvPr/>
        </p:nvSpPr>
        <p:spPr bwMode="auto">
          <a:xfrm flipH="1" flipV="1">
            <a:off x="4059502" y="3101433"/>
            <a:ext cx="3122457" cy="832655"/>
          </a:xfrm>
          <a:prstGeom prst="line">
            <a:avLst/>
          </a:prstGeom>
          <a:noFill/>
          <a:ln w="101600">
            <a:solidFill>
              <a:srgbClr val="0033CC"/>
            </a:solidFill>
            <a:prstDash val="sysDot"/>
            <a:round/>
            <a:headEnd/>
            <a:tailEnd type="triangle" w="med" len="med"/>
          </a:ln>
          <a:extLst>
            <a:ext uri="{909E8E84-426E-40DD-AFC4-6F175D3DCCD1}">
              <a14:hiddenFill xmlns:a14="http://schemas.microsoft.com/office/drawing/2010/main">
                <a:noFill/>
              </a14:hiddenFill>
            </a:ext>
          </a:extLst>
        </p:spPr>
        <p:txBody>
          <a:bodyPr/>
          <a:lstStyle/>
          <a:p>
            <a:endParaRPr lang="ja-JP" altLang="en-US" sz="1832"/>
          </a:p>
        </p:txBody>
      </p:sp>
      <p:sp>
        <p:nvSpPr>
          <p:cNvPr id="10" name="Line 36"/>
          <p:cNvSpPr>
            <a:spLocks noChangeShapeType="1"/>
          </p:cNvSpPr>
          <p:nvPr/>
        </p:nvSpPr>
        <p:spPr bwMode="auto">
          <a:xfrm flipH="1" flipV="1">
            <a:off x="4088542" y="3068053"/>
            <a:ext cx="1457146" cy="902044"/>
          </a:xfrm>
          <a:prstGeom prst="line">
            <a:avLst/>
          </a:prstGeom>
          <a:noFill/>
          <a:ln w="101600">
            <a:solidFill>
              <a:srgbClr val="0033CC"/>
            </a:solidFill>
            <a:prstDash val="sysDot"/>
            <a:round/>
            <a:headEnd/>
            <a:tailEnd type="triangle" w="med" len="med"/>
          </a:ln>
          <a:extLst>
            <a:ext uri="{909E8E84-426E-40DD-AFC4-6F175D3DCCD1}">
              <a14:hiddenFill xmlns:a14="http://schemas.microsoft.com/office/drawing/2010/main">
                <a:noFill/>
              </a14:hiddenFill>
            </a:ext>
          </a:extLst>
        </p:spPr>
        <p:txBody>
          <a:bodyPr/>
          <a:lstStyle/>
          <a:p>
            <a:endParaRPr lang="ja-JP" altLang="en-US" sz="1832"/>
          </a:p>
        </p:txBody>
      </p:sp>
      <p:sp>
        <p:nvSpPr>
          <p:cNvPr id="11" name="Line 36"/>
          <p:cNvSpPr>
            <a:spLocks noChangeShapeType="1"/>
          </p:cNvSpPr>
          <p:nvPr/>
        </p:nvSpPr>
        <p:spPr bwMode="auto">
          <a:xfrm flipH="1" flipV="1">
            <a:off x="4097629" y="3071235"/>
            <a:ext cx="3144044" cy="491884"/>
          </a:xfrm>
          <a:prstGeom prst="line">
            <a:avLst/>
          </a:prstGeom>
          <a:noFill/>
          <a:ln w="101600">
            <a:solidFill>
              <a:srgbClr val="0033CC"/>
            </a:solidFill>
            <a:prstDash val="sysDot"/>
            <a:round/>
            <a:headEnd/>
            <a:tailEnd type="triangle" w="med" len="med"/>
          </a:ln>
          <a:extLst>
            <a:ext uri="{909E8E84-426E-40DD-AFC4-6F175D3DCCD1}">
              <a14:hiddenFill xmlns:a14="http://schemas.microsoft.com/office/drawing/2010/main">
                <a:noFill/>
              </a14:hiddenFill>
            </a:ext>
          </a:extLst>
        </p:spPr>
        <p:txBody>
          <a:bodyPr/>
          <a:lstStyle/>
          <a:p>
            <a:endParaRPr lang="ja-JP" altLang="en-US" sz="1832" dirty="0"/>
          </a:p>
        </p:txBody>
      </p:sp>
      <p:sp>
        <p:nvSpPr>
          <p:cNvPr id="13" name="Rectangle 2"/>
          <p:cNvSpPr txBox="1">
            <a:spLocks noGrp="1" noRot="1" noChangeArrowheads="1"/>
          </p:cNvSpPr>
          <p:nvPr>
            <p:ph type="title"/>
          </p:nvPr>
        </p:nvSpPr>
        <p:spPr>
          <a:xfrm>
            <a:off x="720000" y="720000"/>
            <a:ext cx="7920000" cy="720000"/>
          </a:xfrm>
          <a:prstGeom prst="rect">
            <a:avLst/>
          </a:prstGeom>
          <a:solidFill>
            <a:srgbClr val="FFFFCC"/>
          </a:solidFill>
          <a:ln w="38100">
            <a:solidFill>
              <a:schemeClr val="tx1"/>
            </a:solidFill>
          </a:ln>
        </p:spPr>
        <p:txBody>
          <a:bodyPr vert="horz" lIns="88817" tIns="44408" rIns="88817" bIns="44408" rtlCol="0" anchor="ctr">
            <a:normAutofit/>
          </a:bodyPr>
          <a:lstStyle>
            <a:lvl1pPr algn="ctr" defTabSz="914400" rtl="0" eaLnBrk="1" latinLnBrk="0" hangingPunct="1">
              <a:spcBef>
                <a:spcPct val="0"/>
              </a:spcBef>
              <a:buNone/>
              <a:defRPr kumimoji="1" sz="4400" kern="1200">
                <a:solidFill>
                  <a:srgbClr val="FFFFFF"/>
                </a:solidFill>
                <a:latin typeface="+mj-lt"/>
                <a:ea typeface="+mj-ea"/>
                <a:cs typeface="+mj-cs"/>
              </a:defRPr>
            </a:lvl1pPr>
            <a:lvl2pPr eaLnBrk="1" hangingPunct="1">
              <a:defRPr kumimoji="1">
                <a:solidFill>
                  <a:schemeClr val="tx2"/>
                </a:solidFill>
              </a:defRPr>
            </a:lvl2pPr>
            <a:lvl3pPr eaLnBrk="1" hangingPunct="1">
              <a:defRPr kumimoji="1">
                <a:solidFill>
                  <a:schemeClr val="tx2"/>
                </a:solidFill>
              </a:defRPr>
            </a:lvl3pPr>
            <a:lvl4pPr eaLnBrk="1" hangingPunct="1">
              <a:defRPr kumimoji="1">
                <a:solidFill>
                  <a:schemeClr val="tx2"/>
                </a:solidFill>
              </a:defRPr>
            </a:lvl4pPr>
            <a:lvl5pPr eaLnBrk="1" hangingPunct="1">
              <a:defRPr kumimoji="1">
                <a:solidFill>
                  <a:schemeClr val="tx2"/>
                </a:solidFill>
              </a:defRPr>
            </a:lvl5pPr>
            <a:lvl6pPr eaLnBrk="1" hangingPunct="1">
              <a:defRPr kumimoji="1">
                <a:solidFill>
                  <a:schemeClr val="tx2"/>
                </a:solidFill>
              </a:defRPr>
            </a:lvl6pPr>
            <a:lvl7pPr eaLnBrk="1" hangingPunct="1">
              <a:defRPr kumimoji="1">
                <a:solidFill>
                  <a:schemeClr val="tx2"/>
                </a:solidFill>
              </a:defRPr>
            </a:lvl7pPr>
            <a:lvl8pPr eaLnBrk="1" hangingPunct="1">
              <a:defRPr kumimoji="1">
                <a:solidFill>
                  <a:schemeClr val="tx2"/>
                </a:solidFill>
              </a:defRPr>
            </a:lvl8pPr>
            <a:lvl9pPr eaLnBrk="1" hangingPunct="1">
              <a:defRPr kumimoji="1">
                <a:solidFill>
                  <a:schemeClr val="tx2"/>
                </a:solidFill>
              </a:defRPr>
            </a:lvl9pPr>
          </a:lstStyle>
          <a:p>
            <a:r>
              <a:rPr lang="ja-JP" altLang="en-US" sz="3108" b="1" dirty="0">
                <a:solidFill>
                  <a:schemeClr val="tx1"/>
                </a:solidFill>
              </a:rPr>
              <a:t>リスク低減レベル（許容可能レベル）</a:t>
            </a:r>
          </a:p>
        </p:txBody>
      </p:sp>
      <p:graphicFrame>
        <p:nvGraphicFramePr>
          <p:cNvPr id="12" name="Group 63"/>
          <p:cNvGraphicFramePr>
            <a:graphicFrameLocks noGrp="1"/>
          </p:cNvGraphicFramePr>
          <p:nvPr>
            <p:extLst/>
          </p:nvPr>
        </p:nvGraphicFramePr>
        <p:xfrm>
          <a:off x="722745" y="4822761"/>
          <a:ext cx="8034704" cy="2095248"/>
        </p:xfrm>
        <a:graphic>
          <a:graphicData uri="http://schemas.openxmlformats.org/drawingml/2006/table">
            <a:tbl>
              <a:tblPr/>
              <a:tblGrid>
                <a:gridCol w="1548403"/>
                <a:gridCol w="2298774"/>
                <a:gridCol w="1958282"/>
                <a:gridCol w="2229245"/>
              </a:tblGrid>
              <a:tr h="681610">
                <a:tc>
                  <a:txBody>
                    <a:bodyPr/>
                    <a:lstStyle>
                      <a:lvl1pPr>
                        <a:spcBef>
                          <a:spcPct val="20000"/>
                        </a:spcBef>
                        <a:buClr>
                          <a:schemeClr val="hlink"/>
                        </a:buClr>
                        <a:buSzPct val="70000"/>
                        <a:buFont typeface="Wingdings" panose="05000000000000000000" pitchFamily="2" charset="2"/>
                        <a:defRPr kumimoji="1" sz="2800">
                          <a:solidFill>
                            <a:schemeClr val="tx1"/>
                          </a:solidFill>
                          <a:effectLst>
                            <a:outerShdw blurRad="38100" dist="38100" dir="2700000" algn="tl">
                              <a:srgbClr val="000000"/>
                            </a:outerShdw>
                          </a:effectLst>
                          <a:latin typeface="Garamond" panose="02020404030301010803" pitchFamily="18" charset="0"/>
                          <a:ea typeface="ＭＳ Ｐゴシック" panose="020B0600070205080204" pitchFamily="50" charset="-128"/>
                        </a:defRPr>
                      </a:lvl1pPr>
                      <a:lvl2pPr>
                        <a:spcBef>
                          <a:spcPct val="20000"/>
                        </a:spcBef>
                        <a:buClr>
                          <a:schemeClr val="accent2"/>
                        </a:buClr>
                        <a:buSzPct val="70000"/>
                        <a:buFont typeface="Wingdings" panose="05000000000000000000" pitchFamily="2" charset="2"/>
                        <a:defRPr kumimoji="1" sz="2400">
                          <a:solidFill>
                            <a:schemeClr val="tx1"/>
                          </a:solidFill>
                          <a:effectLst>
                            <a:outerShdw blurRad="38100" dist="38100" dir="2700000" algn="tl">
                              <a:srgbClr val="000000"/>
                            </a:outerShdw>
                          </a:effectLst>
                          <a:latin typeface="Garamond" panose="02020404030301010803" pitchFamily="18" charset="0"/>
                          <a:ea typeface="ＭＳ Ｐゴシック" panose="020B0600070205080204" pitchFamily="50" charset="-128"/>
                        </a:defRPr>
                      </a:lvl2pPr>
                      <a:lvl3pPr>
                        <a:spcBef>
                          <a:spcPct val="20000"/>
                        </a:spcBef>
                        <a:buClr>
                          <a:schemeClr val="tx2"/>
                        </a:buClr>
                        <a:buSzPct val="70000"/>
                        <a:buFont typeface="Wingdings" panose="05000000000000000000" pitchFamily="2" charset="2"/>
                        <a:defRPr kumimoji="1" sz="2000">
                          <a:solidFill>
                            <a:schemeClr val="tx1"/>
                          </a:solidFill>
                          <a:effectLst>
                            <a:outerShdw blurRad="38100" dist="38100" dir="2700000" algn="tl">
                              <a:srgbClr val="000000"/>
                            </a:outerShdw>
                          </a:effectLst>
                          <a:latin typeface="Garamond" panose="02020404030301010803" pitchFamily="18" charset="0"/>
                          <a:ea typeface="ＭＳ Ｐゴシック" panose="020B0600070205080204" pitchFamily="50" charset="-128"/>
                        </a:defRPr>
                      </a:lvl3pPr>
                      <a:lvl4pPr>
                        <a:spcBef>
                          <a:spcPct val="20000"/>
                        </a:spcBef>
                        <a:buClr>
                          <a:schemeClr val="accent2"/>
                        </a:buClr>
                        <a:buSzPct val="70000"/>
                        <a:buFont typeface="Wingdings" panose="05000000000000000000" pitchFamily="2" charset="2"/>
                        <a:defRPr kumimoji="1">
                          <a:solidFill>
                            <a:schemeClr val="tx1"/>
                          </a:solidFill>
                          <a:effectLst>
                            <a:outerShdw blurRad="38100" dist="38100" dir="2700000" algn="tl">
                              <a:srgbClr val="000000"/>
                            </a:outerShdw>
                          </a:effectLst>
                          <a:latin typeface="Garamond" panose="02020404030301010803" pitchFamily="18" charset="0"/>
                          <a:ea typeface="ＭＳ Ｐゴシック" panose="020B0600070205080204" pitchFamily="50" charset="-128"/>
                        </a:defRPr>
                      </a:lvl4pPr>
                      <a:lvl5pPr>
                        <a:spcBef>
                          <a:spcPct val="20000"/>
                        </a:spcBef>
                        <a:buClr>
                          <a:schemeClr val="hlink"/>
                        </a:buClr>
                        <a:buSzPct val="70000"/>
                        <a:buFont typeface="Wingdings" panose="05000000000000000000" pitchFamily="2" charset="2"/>
                        <a:defRPr kumimoji="1">
                          <a:solidFill>
                            <a:schemeClr val="tx1"/>
                          </a:solidFill>
                          <a:effectLst>
                            <a:outerShdw blurRad="38100" dist="38100" dir="2700000" algn="tl">
                              <a:srgbClr val="000000"/>
                            </a:outerShdw>
                          </a:effectLst>
                          <a:latin typeface="Garamond" panose="02020404030301010803" pitchFamily="18" charset="0"/>
                          <a:ea typeface="ＭＳ Ｐゴシック" panose="020B0600070205080204" pitchFamily="50" charset="-128"/>
                        </a:defRPr>
                      </a:lvl5pPr>
                      <a:lvl6pPr fontAlgn="base">
                        <a:spcBef>
                          <a:spcPct val="20000"/>
                        </a:spcBef>
                        <a:spcAft>
                          <a:spcPct val="0"/>
                        </a:spcAft>
                        <a:buClr>
                          <a:schemeClr val="hlink"/>
                        </a:buClr>
                        <a:buSzPct val="70000"/>
                        <a:buFont typeface="Wingdings" panose="05000000000000000000" pitchFamily="2" charset="2"/>
                        <a:defRPr kumimoji="1">
                          <a:solidFill>
                            <a:schemeClr val="tx1"/>
                          </a:solidFill>
                          <a:effectLst>
                            <a:outerShdw blurRad="38100" dist="38100" dir="2700000" algn="tl">
                              <a:srgbClr val="000000"/>
                            </a:outerShdw>
                          </a:effectLst>
                          <a:latin typeface="Garamond" panose="02020404030301010803" pitchFamily="18" charset="0"/>
                          <a:ea typeface="ＭＳ Ｐゴシック" panose="020B0600070205080204" pitchFamily="50" charset="-128"/>
                        </a:defRPr>
                      </a:lvl6pPr>
                      <a:lvl7pPr fontAlgn="base">
                        <a:spcBef>
                          <a:spcPct val="20000"/>
                        </a:spcBef>
                        <a:spcAft>
                          <a:spcPct val="0"/>
                        </a:spcAft>
                        <a:buClr>
                          <a:schemeClr val="hlink"/>
                        </a:buClr>
                        <a:buSzPct val="70000"/>
                        <a:buFont typeface="Wingdings" panose="05000000000000000000" pitchFamily="2" charset="2"/>
                        <a:defRPr kumimoji="1">
                          <a:solidFill>
                            <a:schemeClr val="tx1"/>
                          </a:solidFill>
                          <a:effectLst>
                            <a:outerShdw blurRad="38100" dist="38100" dir="2700000" algn="tl">
                              <a:srgbClr val="000000"/>
                            </a:outerShdw>
                          </a:effectLst>
                          <a:latin typeface="Garamond" panose="02020404030301010803" pitchFamily="18" charset="0"/>
                          <a:ea typeface="ＭＳ Ｐゴシック" panose="020B0600070205080204" pitchFamily="50" charset="-128"/>
                        </a:defRPr>
                      </a:lvl7pPr>
                      <a:lvl8pPr fontAlgn="base">
                        <a:spcBef>
                          <a:spcPct val="20000"/>
                        </a:spcBef>
                        <a:spcAft>
                          <a:spcPct val="0"/>
                        </a:spcAft>
                        <a:buClr>
                          <a:schemeClr val="hlink"/>
                        </a:buClr>
                        <a:buSzPct val="70000"/>
                        <a:buFont typeface="Wingdings" panose="05000000000000000000" pitchFamily="2" charset="2"/>
                        <a:defRPr kumimoji="1">
                          <a:solidFill>
                            <a:schemeClr val="tx1"/>
                          </a:solidFill>
                          <a:effectLst>
                            <a:outerShdw blurRad="38100" dist="38100" dir="2700000" algn="tl">
                              <a:srgbClr val="000000"/>
                            </a:outerShdw>
                          </a:effectLst>
                          <a:latin typeface="Garamond" panose="02020404030301010803" pitchFamily="18" charset="0"/>
                          <a:ea typeface="ＭＳ Ｐゴシック" panose="020B0600070205080204" pitchFamily="50" charset="-128"/>
                        </a:defRPr>
                      </a:lvl8pPr>
                      <a:lvl9pPr fontAlgn="base">
                        <a:spcBef>
                          <a:spcPct val="20000"/>
                        </a:spcBef>
                        <a:spcAft>
                          <a:spcPct val="0"/>
                        </a:spcAft>
                        <a:buClr>
                          <a:schemeClr val="hlink"/>
                        </a:buClr>
                        <a:buSzPct val="70000"/>
                        <a:buFont typeface="Wingdings" panose="05000000000000000000" pitchFamily="2" charset="2"/>
                        <a:defRPr kumimoji="1">
                          <a:solidFill>
                            <a:schemeClr val="tx1"/>
                          </a:solidFill>
                          <a:effectLst>
                            <a:outerShdw blurRad="38100" dist="38100" dir="2700000" algn="tl">
                              <a:srgbClr val="000000"/>
                            </a:outerShdw>
                          </a:effectLst>
                          <a:latin typeface="Garamond" panose="02020404030301010803" pitchFamily="18"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0"/>
                        </a:spcBef>
                        <a:spcAft>
                          <a:spcPct val="0"/>
                        </a:spcAft>
                        <a:buClrTx/>
                        <a:buSzTx/>
                        <a:buFont typeface="Wingdings" panose="05000000000000000000" pitchFamily="2" charset="2"/>
                        <a:buNone/>
                        <a:tabLst/>
                      </a:pPr>
                      <a:r>
                        <a:rPr kumimoji="1" lang="ja-JP" altLang="en-US" sz="2000" b="1" i="0" u="none" strike="noStrike" cap="none" normalizeH="0" baseline="0" dirty="0" smtClean="0">
                          <a:ln>
                            <a:noFill/>
                          </a:ln>
                          <a:solidFill>
                            <a:srgbClr val="000000"/>
                          </a:solidFill>
                          <a:effectLst/>
                          <a:latin typeface="+mn-ea"/>
                          <a:ea typeface="+mn-ea"/>
                        </a:rPr>
                        <a:t>殆ど発生しない</a:t>
                      </a:r>
                    </a:p>
                  </a:txBody>
                  <a:tcPr marL="88817" marR="88817" marT="44408" marB="44408" anchor="ctr" horzOverflow="overflow">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accent1">
                        <a:lumMod val="20000"/>
                        <a:lumOff val="80000"/>
                      </a:schemeClr>
                    </a:solidFill>
                  </a:tcPr>
                </a:tc>
                <a:tc>
                  <a:txBody>
                    <a:bodyPr/>
                    <a:lstStyle>
                      <a:lvl1pPr>
                        <a:spcBef>
                          <a:spcPct val="20000"/>
                        </a:spcBef>
                        <a:buClr>
                          <a:schemeClr val="hlink"/>
                        </a:buClr>
                        <a:buSzPct val="70000"/>
                        <a:buFont typeface="Wingdings" panose="05000000000000000000" pitchFamily="2" charset="2"/>
                        <a:defRPr kumimoji="1" sz="2800">
                          <a:solidFill>
                            <a:schemeClr val="tx1"/>
                          </a:solidFill>
                          <a:effectLst>
                            <a:outerShdw blurRad="38100" dist="38100" dir="2700000" algn="tl">
                              <a:srgbClr val="000000"/>
                            </a:outerShdw>
                          </a:effectLst>
                          <a:latin typeface="Garamond" panose="02020404030301010803" pitchFamily="18" charset="0"/>
                          <a:ea typeface="ＭＳ Ｐゴシック" panose="020B0600070205080204" pitchFamily="50" charset="-128"/>
                        </a:defRPr>
                      </a:lvl1pPr>
                      <a:lvl2pPr>
                        <a:spcBef>
                          <a:spcPct val="20000"/>
                        </a:spcBef>
                        <a:buClr>
                          <a:schemeClr val="accent2"/>
                        </a:buClr>
                        <a:buSzPct val="70000"/>
                        <a:buFont typeface="Wingdings" panose="05000000000000000000" pitchFamily="2" charset="2"/>
                        <a:defRPr kumimoji="1" sz="2400">
                          <a:solidFill>
                            <a:schemeClr val="tx1"/>
                          </a:solidFill>
                          <a:effectLst>
                            <a:outerShdw blurRad="38100" dist="38100" dir="2700000" algn="tl">
                              <a:srgbClr val="000000"/>
                            </a:outerShdw>
                          </a:effectLst>
                          <a:latin typeface="Garamond" panose="02020404030301010803" pitchFamily="18" charset="0"/>
                          <a:ea typeface="ＭＳ Ｐゴシック" panose="020B0600070205080204" pitchFamily="50" charset="-128"/>
                        </a:defRPr>
                      </a:lvl2pPr>
                      <a:lvl3pPr>
                        <a:spcBef>
                          <a:spcPct val="20000"/>
                        </a:spcBef>
                        <a:buClr>
                          <a:schemeClr val="tx2"/>
                        </a:buClr>
                        <a:buSzPct val="70000"/>
                        <a:buFont typeface="Wingdings" panose="05000000000000000000" pitchFamily="2" charset="2"/>
                        <a:defRPr kumimoji="1" sz="2000">
                          <a:solidFill>
                            <a:schemeClr val="tx1"/>
                          </a:solidFill>
                          <a:effectLst>
                            <a:outerShdw blurRad="38100" dist="38100" dir="2700000" algn="tl">
                              <a:srgbClr val="000000"/>
                            </a:outerShdw>
                          </a:effectLst>
                          <a:latin typeface="Garamond" panose="02020404030301010803" pitchFamily="18" charset="0"/>
                          <a:ea typeface="ＭＳ Ｐゴシック" panose="020B0600070205080204" pitchFamily="50" charset="-128"/>
                        </a:defRPr>
                      </a:lvl3pPr>
                      <a:lvl4pPr>
                        <a:spcBef>
                          <a:spcPct val="20000"/>
                        </a:spcBef>
                        <a:buClr>
                          <a:schemeClr val="accent2"/>
                        </a:buClr>
                        <a:buSzPct val="70000"/>
                        <a:buFont typeface="Wingdings" panose="05000000000000000000" pitchFamily="2" charset="2"/>
                        <a:defRPr kumimoji="1">
                          <a:solidFill>
                            <a:schemeClr val="tx1"/>
                          </a:solidFill>
                          <a:effectLst>
                            <a:outerShdw blurRad="38100" dist="38100" dir="2700000" algn="tl">
                              <a:srgbClr val="000000"/>
                            </a:outerShdw>
                          </a:effectLst>
                          <a:latin typeface="Garamond" panose="02020404030301010803" pitchFamily="18" charset="0"/>
                          <a:ea typeface="ＭＳ Ｐゴシック" panose="020B0600070205080204" pitchFamily="50" charset="-128"/>
                        </a:defRPr>
                      </a:lvl4pPr>
                      <a:lvl5pPr>
                        <a:spcBef>
                          <a:spcPct val="20000"/>
                        </a:spcBef>
                        <a:buClr>
                          <a:schemeClr val="hlink"/>
                        </a:buClr>
                        <a:buSzPct val="70000"/>
                        <a:buFont typeface="Wingdings" panose="05000000000000000000" pitchFamily="2" charset="2"/>
                        <a:defRPr kumimoji="1">
                          <a:solidFill>
                            <a:schemeClr val="tx1"/>
                          </a:solidFill>
                          <a:effectLst>
                            <a:outerShdw blurRad="38100" dist="38100" dir="2700000" algn="tl">
                              <a:srgbClr val="000000"/>
                            </a:outerShdw>
                          </a:effectLst>
                          <a:latin typeface="Garamond" panose="02020404030301010803" pitchFamily="18" charset="0"/>
                          <a:ea typeface="ＭＳ Ｐゴシック" panose="020B0600070205080204" pitchFamily="50" charset="-128"/>
                        </a:defRPr>
                      </a:lvl5pPr>
                      <a:lvl6pPr fontAlgn="base">
                        <a:spcBef>
                          <a:spcPct val="20000"/>
                        </a:spcBef>
                        <a:spcAft>
                          <a:spcPct val="0"/>
                        </a:spcAft>
                        <a:buClr>
                          <a:schemeClr val="hlink"/>
                        </a:buClr>
                        <a:buSzPct val="70000"/>
                        <a:buFont typeface="Wingdings" panose="05000000000000000000" pitchFamily="2" charset="2"/>
                        <a:defRPr kumimoji="1">
                          <a:solidFill>
                            <a:schemeClr val="tx1"/>
                          </a:solidFill>
                          <a:effectLst>
                            <a:outerShdw blurRad="38100" dist="38100" dir="2700000" algn="tl">
                              <a:srgbClr val="000000"/>
                            </a:outerShdw>
                          </a:effectLst>
                          <a:latin typeface="Garamond" panose="02020404030301010803" pitchFamily="18" charset="0"/>
                          <a:ea typeface="ＭＳ Ｐゴシック" panose="020B0600070205080204" pitchFamily="50" charset="-128"/>
                        </a:defRPr>
                      </a:lvl6pPr>
                      <a:lvl7pPr fontAlgn="base">
                        <a:spcBef>
                          <a:spcPct val="20000"/>
                        </a:spcBef>
                        <a:spcAft>
                          <a:spcPct val="0"/>
                        </a:spcAft>
                        <a:buClr>
                          <a:schemeClr val="hlink"/>
                        </a:buClr>
                        <a:buSzPct val="70000"/>
                        <a:buFont typeface="Wingdings" panose="05000000000000000000" pitchFamily="2" charset="2"/>
                        <a:defRPr kumimoji="1">
                          <a:solidFill>
                            <a:schemeClr val="tx1"/>
                          </a:solidFill>
                          <a:effectLst>
                            <a:outerShdw blurRad="38100" dist="38100" dir="2700000" algn="tl">
                              <a:srgbClr val="000000"/>
                            </a:outerShdw>
                          </a:effectLst>
                          <a:latin typeface="Garamond" panose="02020404030301010803" pitchFamily="18" charset="0"/>
                          <a:ea typeface="ＭＳ Ｐゴシック" panose="020B0600070205080204" pitchFamily="50" charset="-128"/>
                        </a:defRPr>
                      </a:lvl7pPr>
                      <a:lvl8pPr fontAlgn="base">
                        <a:spcBef>
                          <a:spcPct val="20000"/>
                        </a:spcBef>
                        <a:spcAft>
                          <a:spcPct val="0"/>
                        </a:spcAft>
                        <a:buClr>
                          <a:schemeClr val="hlink"/>
                        </a:buClr>
                        <a:buSzPct val="70000"/>
                        <a:buFont typeface="Wingdings" panose="05000000000000000000" pitchFamily="2" charset="2"/>
                        <a:defRPr kumimoji="1">
                          <a:solidFill>
                            <a:schemeClr val="tx1"/>
                          </a:solidFill>
                          <a:effectLst>
                            <a:outerShdw blurRad="38100" dist="38100" dir="2700000" algn="tl">
                              <a:srgbClr val="000000"/>
                            </a:outerShdw>
                          </a:effectLst>
                          <a:latin typeface="Garamond" panose="02020404030301010803" pitchFamily="18" charset="0"/>
                          <a:ea typeface="ＭＳ Ｐゴシック" panose="020B0600070205080204" pitchFamily="50" charset="-128"/>
                        </a:defRPr>
                      </a:lvl8pPr>
                      <a:lvl9pPr fontAlgn="base">
                        <a:spcBef>
                          <a:spcPct val="20000"/>
                        </a:spcBef>
                        <a:spcAft>
                          <a:spcPct val="0"/>
                        </a:spcAft>
                        <a:buClr>
                          <a:schemeClr val="hlink"/>
                        </a:buClr>
                        <a:buSzPct val="70000"/>
                        <a:buFont typeface="Wingdings" panose="05000000000000000000" pitchFamily="2" charset="2"/>
                        <a:defRPr kumimoji="1">
                          <a:solidFill>
                            <a:schemeClr val="tx1"/>
                          </a:solidFill>
                          <a:effectLst>
                            <a:outerShdw blurRad="38100" dist="38100" dir="2700000" algn="tl">
                              <a:srgbClr val="000000"/>
                            </a:outerShdw>
                          </a:effectLst>
                          <a:latin typeface="Garamond" panose="02020404030301010803" pitchFamily="18"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0"/>
                        </a:spcBef>
                        <a:spcAft>
                          <a:spcPct val="0"/>
                        </a:spcAft>
                        <a:buClrTx/>
                        <a:buSzTx/>
                        <a:buFont typeface="Wingdings" panose="05000000000000000000" pitchFamily="2" charset="2"/>
                        <a:buNone/>
                        <a:tabLst/>
                      </a:pPr>
                      <a:r>
                        <a:rPr kumimoji="1" lang="ja-JP" altLang="en-US" sz="2000" b="1" i="0" u="none" strike="noStrike" cap="none" normalizeH="0" baseline="0" dirty="0" smtClean="0">
                          <a:ln>
                            <a:noFill/>
                          </a:ln>
                          <a:solidFill>
                            <a:srgbClr val="000000"/>
                          </a:solidFill>
                          <a:effectLst/>
                          <a:latin typeface="+mn-ea"/>
                          <a:ea typeface="+mn-ea"/>
                        </a:rPr>
                        <a:t>極めて小さい</a:t>
                      </a:r>
                    </a:p>
                    <a:p>
                      <a:pPr marL="0" marR="0" lvl="0" indent="0" algn="ctr" defTabSz="914400" rtl="0" eaLnBrk="1" fontAlgn="base" latinLnBrk="0" hangingPunct="1">
                        <a:lnSpc>
                          <a:spcPct val="100000"/>
                        </a:lnSpc>
                        <a:spcBef>
                          <a:spcPct val="0"/>
                        </a:spcBef>
                        <a:spcAft>
                          <a:spcPct val="0"/>
                        </a:spcAft>
                        <a:buClrTx/>
                        <a:buSzTx/>
                        <a:buFont typeface="Wingdings" panose="05000000000000000000" pitchFamily="2" charset="2"/>
                        <a:buNone/>
                        <a:tabLst/>
                      </a:pPr>
                      <a:r>
                        <a:rPr kumimoji="1" lang="ja-JP" altLang="en-US" sz="2000" b="1" i="0" u="none" strike="noStrike" cap="none" normalizeH="0" baseline="0" dirty="0" smtClean="0">
                          <a:ln>
                            <a:noFill/>
                          </a:ln>
                          <a:solidFill>
                            <a:srgbClr val="000000"/>
                          </a:solidFill>
                          <a:effectLst/>
                          <a:latin typeface="+mn-ea"/>
                          <a:ea typeface="+mn-ea"/>
                        </a:rPr>
                        <a:t>リスク○○</a:t>
                      </a:r>
                    </a:p>
                  </a:txBody>
                  <a:tcPr marL="88817" marR="88817" marT="44408" marB="44408" anchor="ctr" horzOverflow="overflow">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rgbClr val="00FF00"/>
                    </a:solidFill>
                  </a:tcPr>
                </a:tc>
                <a:tc>
                  <a:txBody>
                    <a:bodyPr/>
                    <a:lstStyle>
                      <a:lvl1pPr>
                        <a:spcBef>
                          <a:spcPct val="20000"/>
                        </a:spcBef>
                        <a:buClr>
                          <a:schemeClr val="hlink"/>
                        </a:buClr>
                        <a:buSzPct val="70000"/>
                        <a:buFont typeface="Wingdings" panose="05000000000000000000" pitchFamily="2" charset="2"/>
                        <a:defRPr kumimoji="1" sz="2800">
                          <a:solidFill>
                            <a:schemeClr val="tx1"/>
                          </a:solidFill>
                          <a:effectLst>
                            <a:outerShdw blurRad="38100" dist="38100" dir="2700000" algn="tl">
                              <a:srgbClr val="000000"/>
                            </a:outerShdw>
                          </a:effectLst>
                          <a:latin typeface="Garamond" panose="02020404030301010803" pitchFamily="18" charset="0"/>
                          <a:ea typeface="ＭＳ Ｐゴシック" panose="020B0600070205080204" pitchFamily="50" charset="-128"/>
                        </a:defRPr>
                      </a:lvl1pPr>
                      <a:lvl2pPr>
                        <a:spcBef>
                          <a:spcPct val="20000"/>
                        </a:spcBef>
                        <a:buClr>
                          <a:schemeClr val="accent2"/>
                        </a:buClr>
                        <a:buSzPct val="70000"/>
                        <a:buFont typeface="Wingdings" panose="05000000000000000000" pitchFamily="2" charset="2"/>
                        <a:defRPr kumimoji="1" sz="2400">
                          <a:solidFill>
                            <a:schemeClr val="tx1"/>
                          </a:solidFill>
                          <a:effectLst>
                            <a:outerShdw blurRad="38100" dist="38100" dir="2700000" algn="tl">
                              <a:srgbClr val="000000"/>
                            </a:outerShdw>
                          </a:effectLst>
                          <a:latin typeface="Garamond" panose="02020404030301010803" pitchFamily="18" charset="0"/>
                          <a:ea typeface="ＭＳ Ｐゴシック" panose="020B0600070205080204" pitchFamily="50" charset="-128"/>
                        </a:defRPr>
                      </a:lvl2pPr>
                      <a:lvl3pPr>
                        <a:spcBef>
                          <a:spcPct val="20000"/>
                        </a:spcBef>
                        <a:buClr>
                          <a:schemeClr val="tx2"/>
                        </a:buClr>
                        <a:buSzPct val="70000"/>
                        <a:buFont typeface="Wingdings" panose="05000000000000000000" pitchFamily="2" charset="2"/>
                        <a:defRPr kumimoji="1" sz="2000">
                          <a:solidFill>
                            <a:schemeClr val="tx1"/>
                          </a:solidFill>
                          <a:effectLst>
                            <a:outerShdw blurRad="38100" dist="38100" dir="2700000" algn="tl">
                              <a:srgbClr val="000000"/>
                            </a:outerShdw>
                          </a:effectLst>
                          <a:latin typeface="Garamond" panose="02020404030301010803" pitchFamily="18" charset="0"/>
                          <a:ea typeface="ＭＳ Ｐゴシック" panose="020B0600070205080204" pitchFamily="50" charset="-128"/>
                        </a:defRPr>
                      </a:lvl3pPr>
                      <a:lvl4pPr>
                        <a:spcBef>
                          <a:spcPct val="20000"/>
                        </a:spcBef>
                        <a:buClr>
                          <a:schemeClr val="accent2"/>
                        </a:buClr>
                        <a:buSzPct val="70000"/>
                        <a:buFont typeface="Wingdings" panose="05000000000000000000" pitchFamily="2" charset="2"/>
                        <a:defRPr kumimoji="1">
                          <a:solidFill>
                            <a:schemeClr val="tx1"/>
                          </a:solidFill>
                          <a:effectLst>
                            <a:outerShdw blurRad="38100" dist="38100" dir="2700000" algn="tl">
                              <a:srgbClr val="000000"/>
                            </a:outerShdw>
                          </a:effectLst>
                          <a:latin typeface="Garamond" panose="02020404030301010803" pitchFamily="18" charset="0"/>
                          <a:ea typeface="ＭＳ Ｐゴシック" panose="020B0600070205080204" pitchFamily="50" charset="-128"/>
                        </a:defRPr>
                      </a:lvl4pPr>
                      <a:lvl5pPr>
                        <a:spcBef>
                          <a:spcPct val="20000"/>
                        </a:spcBef>
                        <a:buClr>
                          <a:schemeClr val="hlink"/>
                        </a:buClr>
                        <a:buSzPct val="70000"/>
                        <a:buFont typeface="Wingdings" panose="05000000000000000000" pitchFamily="2" charset="2"/>
                        <a:defRPr kumimoji="1">
                          <a:solidFill>
                            <a:schemeClr val="tx1"/>
                          </a:solidFill>
                          <a:effectLst>
                            <a:outerShdw blurRad="38100" dist="38100" dir="2700000" algn="tl">
                              <a:srgbClr val="000000"/>
                            </a:outerShdw>
                          </a:effectLst>
                          <a:latin typeface="Garamond" panose="02020404030301010803" pitchFamily="18" charset="0"/>
                          <a:ea typeface="ＭＳ Ｐゴシック" panose="020B0600070205080204" pitchFamily="50" charset="-128"/>
                        </a:defRPr>
                      </a:lvl5pPr>
                      <a:lvl6pPr fontAlgn="base">
                        <a:spcBef>
                          <a:spcPct val="20000"/>
                        </a:spcBef>
                        <a:spcAft>
                          <a:spcPct val="0"/>
                        </a:spcAft>
                        <a:buClr>
                          <a:schemeClr val="hlink"/>
                        </a:buClr>
                        <a:buSzPct val="70000"/>
                        <a:buFont typeface="Wingdings" panose="05000000000000000000" pitchFamily="2" charset="2"/>
                        <a:defRPr kumimoji="1">
                          <a:solidFill>
                            <a:schemeClr val="tx1"/>
                          </a:solidFill>
                          <a:effectLst>
                            <a:outerShdw blurRad="38100" dist="38100" dir="2700000" algn="tl">
                              <a:srgbClr val="000000"/>
                            </a:outerShdw>
                          </a:effectLst>
                          <a:latin typeface="Garamond" panose="02020404030301010803" pitchFamily="18" charset="0"/>
                          <a:ea typeface="ＭＳ Ｐゴシック" panose="020B0600070205080204" pitchFamily="50" charset="-128"/>
                        </a:defRPr>
                      </a:lvl6pPr>
                      <a:lvl7pPr fontAlgn="base">
                        <a:spcBef>
                          <a:spcPct val="20000"/>
                        </a:spcBef>
                        <a:spcAft>
                          <a:spcPct val="0"/>
                        </a:spcAft>
                        <a:buClr>
                          <a:schemeClr val="hlink"/>
                        </a:buClr>
                        <a:buSzPct val="70000"/>
                        <a:buFont typeface="Wingdings" panose="05000000000000000000" pitchFamily="2" charset="2"/>
                        <a:defRPr kumimoji="1">
                          <a:solidFill>
                            <a:schemeClr val="tx1"/>
                          </a:solidFill>
                          <a:effectLst>
                            <a:outerShdw blurRad="38100" dist="38100" dir="2700000" algn="tl">
                              <a:srgbClr val="000000"/>
                            </a:outerShdw>
                          </a:effectLst>
                          <a:latin typeface="Garamond" panose="02020404030301010803" pitchFamily="18" charset="0"/>
                          <a:ea typeface="ＭＳ Ｐゴシック" panose="020B0600070205080204" pitchFamily="50" charset="-128"/>
                        </a:defRPr>
                      </a:lvl7pPr>
                      <a:lvl8pPr fontAlgn="base">
                        <a:spcBef>
                          <a:spcPct val="20000"/>
                        </a:spcBef>
                        <a:spcAft>
                          <a:spcPct val="0"/>
                        </a:spcAft>
                        <a:buClr>
                          <a:schemeClr val="hlink"/>
                        </a:buClr>
                        <a:buSzPct val="70000"/>
                        <a:buFont typeface="Wingdings" panose="05000000000000000000" pitchFamily="2" charset="2"/>
                        <a:defRPr kumimoji="1">
                          <a:solidFill>
                            <a:schemeClr val="tx1"/>
                          </a:solidFill>
                          <a:effectLst>
                            <a:outerShdw blurRad="38100" dist="38100" dir="2700000" algn="tl">
                              <a:srgbClr val="000000"/>
                            </a:outerShdw>
                          </a:effectLst>
                          <a:latin typeface="Garamond" panose="02020404030301010803" pitchFamily="18" charset="0"/>
                          <a:ea typeface="ＭＳ Ｐゴシック" panose="020B0600070205080204" pitchFamily="50" charset="-128"/>
                        </a:defRPr>
                      </a:lvl8pPr>
                      <a:lvl9pPr fontAlgn="base">
                        <a:spcBef>
                          <a:spcPct val="20000"/>
                        </a:spcBef>
                        <a:spcAft>
                          <a:spcPct val="0"/>
                        </a:spcAft>
                        <a:buClr>
                          <a:schemeClr val="hlink"/>
                        </a:buClr>
                        <a:buSzPct val="70000"/>
                        <a:buFont typeface="Wingdings" panose="05000000000000000000" pitchFamily="2" charset="2"/>
                        <a:defRPr kumimoji="1">
                          <a:solidFill>
                            <a:schemeClr val="tx1"/>
                          </a:solidFill>
                          <a:effectLst>
                            <a:outerShdw blurRad="38100" dist="38100" dir="2700000" algn="tl">
                              <a:srgbClr val="000000"/>
                            </a:outerShdw>
                          </a:effectLst>
                          <a:latin typeface="Garamond" panose="02020404030301010803" pitchFamily="18"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0"/>
                        </a:spcBef>
                        <a:spcAft>
                          <a:spcPct val="0"/>
                        </a:spcAft>
                        <a:buClrTx/>
                        <a:buSzTx/>
                        <a:buFont typeface="Wingdings" panose="05000000000000000000" pitchFamily="2" charset="2"/>
                        <a:buNone/>
                        <a:tabLst/>
                      </a:pPr>
                      <a:r>
                        <a:rPr kumimoji="1" lang="ja-JP" altLang="en-US" sz="2000" b="1" i="0" u="none" strike="noStrike" cap="none" normalizeH="0" baseline="0" dirty="0" smtClean="0">
                          <a:ln>
                            <a:noFill/>
                          </a:ln>
                          <a:solidFill>
                            <a:srgbClr val="000000"/>
                          </a:solidFill>
                          <a:effectLst/>
                          <a:latin typeface="+mn-ea"/>
                          <a:ea typeface="+mn-ea"/>
                        </a:rPr>
                        <a:t>許容可能な</a:t>
                      </a:r>
                    </a:p>
                    <a:p>
                      <a:pPr marL="0" marR="0" lvl="0" indent="0" algn="ctr" defTabSz="914400" rtl="0" eaLnBrk="1" fontAlgn="base" latinLnBrk="0" hangingPunct="1">
                        <a:lnSpc>
                          <a:spcPct val="100000"/>
                        </a:lnSpc>
                        <a:spcBef>
                          <a:spcPct val="0"/>
                        </a:spcBef>
                        <a:spcAft>
                          <a:spcPct val="0"/>
                        </a:spcAft>
                        <a:buClrTx/>
                        <a:buSzTx/>
                        <a:buFont typeface="Wingdings" panose="05000000000000000000" pitchFamily="2" charset="2"/>
                        <a:buNone/>
                        <a:tabLst/>
                      </a:pPr>
                      <a:r>
                        <a:rPr kumimoji="1" lang="ja-JP" altLang="en-US" sz="2000" b="1" i="0" u="none" strike="noStrike" cap="none" normalizeH="0" baseline="0" dirty="0" smtClean="0">
                          <a:ln>
                            <a:noFill/>
                          </a:ln>
                          <a:solidFill>
                            <a:srgbClr val="000000"/>
                          </a:solidFill>
                          <a:effectLst/>
                          <a:latin typeface="+mn-ea"/>
                          <a:ea typeface="+mn-ea"/>
                        </a:rPr>
                        <a:t>リスク○△</a:t>
                      </a:r>
                    </a:p>
                  </a:txBody>
                  <a:tcPr marL="88817" marR="88817" marT="44408" marB="44408" anchor="ctr" horzOverflow="overflow">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rgbClr val="00FF00"/>
                    </a:solidFill>
                  </a:tcPr>
                </a:tc>
                <a:tc>
                  <a:txBody>
                    <a:bodyPr/>
                    <a:lstStyle>
                      <a:lvl1pPr>
                        <a:spcBef>
                          <a:spcPct val="20000"/>
                        </a:spcBef>
                        <a:buClr>
                          <a:schemeClr val="hlink"/>
                        </a:buClr>
                        <a:buSzPct val="70000"/>
                        <a:buFont typeface="Wingdings" panose="05000000000000000000" pitchFamily="2" charset="2"/>
                        <a:defRPr kumimoji="1" sz="2800">
                          <a:solidFill>
                            <a:schemeClr val="tx1"/>
                          </a:solidFill>
                          <a:effectLst>
                            <a:outerShdw blurRad="38100" dist="38100" dir="2700000" algn="tl">
                              <a:srgbClr val="000000"/>
                            </a:outerShdw>
                          </a:effectLst>
                          <a:latin typeface="Garamond" panose="02020404030301010803" pitchFamily="18" charset="0"/>
                          <a:ea typeface="ＭＳ Ｐゴシック" panose="020B0600070205080204" pitchFamily="50" charset="-128"/>
                        </a:defRPr>
                      </a:lvl1pPr>
                      <a:lvl2pPr>
                        <a:spcBef>
                          <a:spcPct val="20000"/>
                        </a:spcBef>
                        <a:buClr>
                          <a:schemeClr val="accent2"/>
                        </a:buClr>
                        <a:buSzPct val="70000"/>
                        <a:buFont typeface="Wingdings" panose="05000000000000000000" pitchFamily="2" charset="2"/>
                        <a:defRPr kumimoji="1" sz="2400">
                          <a:solidFill>
                            <a:schemeClr val="tx1"/>
                          </a:solidFill>
                          <a:effectLst>
                            <a:outerShdw blurRad="38100" dist="38100" dir="2700000" algn="tl">
                              <a:srgbClr val="000000"/>
                            </a:outerShdw>
                          </a:effectLst>
                          <a:latin typeface="Garamond" panose="02020404030301010803" pitchFamily="18" charset="0"/>
                          <a:ea typeface="ＭＳ Ｐゴシック" panose="020B0600070205080204" pitchFamily="50" charset="-128"/>
                        </a:defRPr>
                      </a:lvl2pPr>
                      <a:lvl3pPr>
                        <a:spcBef>
                          <a:spcPct val="20000"/>
                        </a:spcBef>
                        <a:buClr>
                          <a:schemeClr val="tx2"/>
                        </a:buClr>
                        <a:buSzPct val="70000"/>
                        <a:buFont typeface="Wingdings" panose="05000000000000000000" pitchFamily="2" charset="2"/>
                        <a:defRPr kumimoji="1" sz="2000">
                          <a:solidFill>
                            <a:schemeClr val="tx1"/>
                          </a:solidFill>
                          <a:effectLst>
                            <a:outerShdw blurRad="38100" dist="38100" dir="2700000" algn="tl">
                              <a:srgbClr val="000000"/>
                            </a:outerShdw>
                          </a:effectLst>
                          <a:latin typeface="Garamond" panose="02020404030301010803" pitchFamily="18" charset="0"/>
                          <a:ea typeface="ＭＳ Ｐゴシック" panose="020B0600070205080204" pitchFamily="50" charset="-128"/>
                        </a:defRPr>
                      </a:lvl3pPr>
                      <a:lvl4pPr>
                        <a:spcBef>
                          <a:spcPct val="20000"/>
                        </a:spcBef>
                        <a:buClr>
                          <a:schemeClr val="accent2"/>
                        </a:buClr>
                        <a:buSzPct val="70000"/>
                        <a:buFont typeface="Wingdings" panose="05000000000000000000" pitchFamily="2" charset="2"/>
                        <a:defRPr kumimoji="1">
                          <a:solidFill>
                            <a:schemeClr val="tx1"/>
                          </a:solidFill>
                          <a:effectLst>
                            <a:outerShdw blurRad="38100" dist="38100" dir="2700000" algn="tl">
                              <a:srgbClr val="000000"/>
                            </a:outerShdw>
                          </a:effectLst>
                          <a:latin typeface="Garamond" panose="02020404030301010803" pitchFamily="18" charset="0"/>
                          <a:ea typeface="ＭＳ Ｐゴシック" panose="020B0600070205080204" pitchFamily="50" charset="-128"/>
                        </a:defRPr>
                      </a:lvl4pPr>
                      <a:lvl5pPr>
                        <a:spcBef>
                          <a:spcPct val="20000"/>
                        </a:spcBef>
                        <a:buClr>
                          <a:schemeClr val="hlink"/>
                        </a:buClr>
                        <a:buSzPct val="70000"/>
                        <a:buFont typeface="Wingdings" panose="05000000000000000000" pitchFamily="2" charset="2"/>
                        <a:defRPr kumimoji="1">
                          <a:solidFill>
                            <a:schemeClr val="tx1"/>
                          </a:solidFill>
                          <a:effectLst>
                            <a:outerShdw blurRad="38100" dist="38100" dir="2700000" algn="tl">
                              <a:srgbClr val="000000"/>
                            </a:outerShdw>
                          </a:effectLst>
                          <a:latin typeface="Garamond" panose="02020404030301010803" pitchFamily="18" charset="0"/>
                          <a:ea typeface="ＭＳ Ｐゴシック" panose="020B0600070205080204" pitchFamily="50" charset="-128"/>
                        </a:defRPr>
                      </a:lvl5pPr>
                      <a:lvl6pPr fontAlgn="base">
                        <a:spcBef>
                          <a:spcPct val="20000"/>
                        </a:spcBef>
                        <a:spcAft>
                          <a:spcPct val="0"/>
                        </a:spcAft>
                        <a:buClr>
                          <a:schemeClr val="hlink"/>
                        </a:buClr>
                        <a:buSzPct val="70000"/>
                        <a:buFont typeface="Wingdings" panose="05000000000000000000" pitchFamily="2" charset="2"/>
                        <a:defRPr kumimoji="1">
                          <a:solidFill>
                            <a:schemeClr val="tx1"/>
                          </a:solidFill>
                          <a:effectLst>
                            <a:outerShdw blurRad="38100" dist="38100" dir="2700000" algn="tl">
                              <a:srgbClr val="000000"/>
                            </a:outerShdw>
                          </a:effectLst>
                          <a:latin typeface="Garamond" panose="02020404030301010803" pitchFamily="18" charset="0"/>
                          <a:ea typeface="ＭＳ Ｐゴシック" panose="020B0600070205080204" pitchFamily="50" charset="-128"/>
                        </a:defRPr>
                      </a:lvl6pPr>
                      <a:lvl7pPr fontAlgn="base">
                        <a:spcBef>
                          <a:spcPct val="20000"/>
                        </a:spcBef>
                        <a:spcAft>
                          <a:spcPct val="0"/>
                        </a:spcAft>
                        <a:buClr>
                          <a:schemeClr val="hlink"/>
                        </a:buClr>
                        <a:buSzPct val="70000"/>
                        <a:buFont typeface="Wingdings" panose="05000000000000000000" pitchFamily="2" charset="2"/>
                        <a:defRPr kumimoji="1">
                          <a:solidFill>
                            <a:schemeClr val="tx1"/>
                          </a:solidFill>
                          <a:effectLst>
                            <a:outerShdw blurRad="38100" dist="38100" dir="2700000" algn="tl">
                              <a:srgbClr val="000000"/>
                            </a:outerShdw>
                          </a:effectLst>
                          <a:latin typeface="Garamond" panose="02020404030301010803" pitchFamily="18" charset="0"/>
                          <a:ea typeface="ＭＳ Ｐゴシック" panose="020B0600070205080204" pitchFamily="50" charset="-128"/>
                        </a:defRPr>
                      </a:lvl7pPr>
                      <a:lvl8pPr fontAlgn="base">
                        <a:spcBef>
                          <a:spcPct val="20000"/>
                        </a:spcBef>
                        <a:spcAft>
                          <a:spcPct val="0"/>
                        </a:spcAft>
                        <a:buClr>
                          <a:schemeClr val="hlink"/>
                        </a:buClr>
                        <a:buSzPct val="70000"/>
                        <a:buFont typeface="Wingdings" panose="05000000000000000000" pitchFamily="2" charset="2"/>
                        <a:defRPr kumimoji="1">
                          <a:solidFill>
                            <a:schemeClr val="tx1"/>
                          </a:solidFill>
                          <a:effectLst>
                            <a:outerShdw blurRad="38100" dist="38100" dir="2700000" algn="tl">
                              <a:srgbClr val="000000"/>
                            </a:outerShdw>
                          </a:effectLst>
                          <a:latin typeface="Garamond" panose="02020404030301010803" pitchFamily="18" charset="0"/>
                          <a:ea typeface="ＭＳ Ｐゴシック" panose="020B0600070205080204" pitchFamily="50" charset="-128"/>
                        </a:defRPr>
                      </a:lvl8pPr>
                      <a:lvl9pPr fontAlgn="base">
                        <a:spcBef>
                          <a:spcPct val="20000"/>
                        </a:spcBef>
                        <a:spcAft>
                          <a:spcPct val="0"/>
                        </a:spcAft>
                        <a:buClr>
                          <a:schemeClr val="hlink"/>
                        </a:buClr>
                        <a:buSzPct val="70000"/>
                        <a:buFont typeface="Wingdings" panose="05000000000000000000" pitchFamily="2" charset="2"/>
                        <a:defRPr kumimoji="1">
                          <a:solidFill>
                            <a:schemeClr val="tx1"/>
                          </a:solidFill>
                          <a:effectLst>
                            <a:outerShdw blurRad="38100" dist="38100" dir="2700000" algn="tl">
                              <a:srgbClr val="000000"/>
                            </a:outerShdw>
                          </a:effectLst>
                          <a:latin typeface="Garamond" panose="02020404030301010803" pitchFamily="18"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0"/>
                        </a:spcBef>
                        <a:spcAft>
                          <a:spcPct val="0"/>
                        </a:spcAft>
                        <a:buClrTx/>
                        <a:buSzTx/>
                        <a:buFont typeface="Wingdings" panose="05000000000000000000" pitchFamily="2" charset="2"/>
                        <a:buNone/>
                        <a:tabLst/>
                      </a:pPr>
                      <a:r>
                        <a:rPr kumimoji="1" lang="ja-JP" altLang="en-US" sz="2000" b="1" i="0" u="none" strike="noStrike" cap="none" normalizeH="0" baseline="0" dirty="0" smtClean="0">
                          <a:ln>
                            <a:noFill/>
                          </a:ln>
                          <a:solidFill>
                            <a:srgbClr val="000000"/>
                          </a:solidFill>
                          <a:effectLst/>
                          <a:latin typeface="+mn-ea"/>
                          <a:ea typeface="+mn-ea"/>
                        </a:rPr>
                        <a:t>中程度の</a:t>
                      </a:r>
                    </a:p>
                    <a:p>
                      <a:pPr marL="0" marR="0" lvl="0" indent="0" algn="ctr" defTabSz="914400" rtl="0" eaLnBrk="1" fontAlgn="base" latinLnBrk="0" hangingPunct="1">
                        <a:lnSpc>
                          <a:spcPct val="100000"/>
                        </a:lnSpc>
                        <a:spcBef>
                          <a:spcPct val="0"/>
                        </a:spcBef>
                        <a:spcAft>
                          <a:spcPct val="0"/>
                        </a:spcAft>
                        <a:buClrTx/>
                        <a:buSzTx/>
                        <a:buFont typeface="Wingdings" panose="05000000000000000000" pitchFamily="2" charset="2"/>
                        <a:buNone/>
                        <a:tabLst/>
                      </a:pPr>
                      <a:r>
                        <a:rPr kumimoji="1" lang="ja-JP" altLang="en-US" sz="2000" b="1" i="0" u="none" strike="noStrike" cap="none" normalizeH="0" baseline="0" dirty="0" smtClean="0">
                          <a:ln>
                            <a:noFill/>
                          </a:ln>
                          <a:solidFill>
                            <a:srgbClr val="000000"/>
                          </a:solidFill>
                          <a:effectLst/>
                          <a:latin typeface="+mn-ea"/>
                          <a:ea typeface="+mn-ea"/>
                        </a:rPr>
                        <a:t>リスク○</a:t>
                      </a:r>
                      <a:r>
                        <a:rPr kumimoji="1" lang="en-US" altLang="ja-JP" sz="2000" b="1" i="0" u="none" strike="noStrike" cap="none" normalizeH="0" baseline="0" dirty="0" smtClean="0">
                          <a:ln>
                            <a:noFill/>
                          </a:ln>
                          <a:solidFill>
                            <a:srgbClr val="000000"/>
                          </a:solidFill>
                          <a:effectLst/>
                          <a:latin typeface="+mn-ea"/>
                          <a:ea typeface="+mn-ea"/>
                        </a:rPr>
                        <a:t>×</a:t>
                      </a:r>
                    </a:p>
                  </a:txBody>
                  <a:tcPr marL="88817" marR="88817" marT="44408" marB="44408" anchor="ctr" horzOverflow="overflow">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rgbClr val="E9F503"/>
                    </a:solidFill>
                  </a:tcPr>
                </a:tc>
              </a:tr>
              <a:tr h="681610">
                <a:tc>
                  <a:txBody>
                    <a:bodyPr/>
                    <a:lstStyle>
                      <a:lvl1pPr>
                        <a:spcBef>
                          <a:spcPct val="20000"/>
                        </a:spcBef>
                        <a:buClr>
                          <a:schemeClr val="hlink"/>
                        </a:buClr>
                        <a:buSzPct val="70000"/>
                        <a:buFont typeface="Wingdings" panose="05000000000000000000" pitchFamily="2" charset="2"/>
                        <a:defRPr kumimoji="1" sz="2800">
                          <a:solidFill>
                            <a:schemeClr val="tx1"/>
                          </a:solidFill>
                          <a:effectLst>
                            <a:outerShdw blurRad="38100" dist="38100" dir="2700000" algn="tl">
                              <a:srgbClr val="000000"/>
                            </a:outerShdw>
                          </a:effectLst>
                          <a:latin typeface="Garamond" panose="02020404030301010803" pitchFamily="18" charset="0"/>
                          <a:ea typeface="ＭＳ Ｐゴシック" panose="020B0600070205080204" pitchFamily="50" charset="-128"/>
                        </a:defRPr>
                      </a:lvl1pPr>
                      <a:lvl2pPr>
                        <a:spcBef>
                          <a:spcPct val="20000"/>
                        </a:spcBef>
                        <a:buClr>
                          <a:schemeClr val="accent2"/>
                        </a:buClr>
                        <a:buSzPct val="70000"/>
                        <a:buFont typeface="Wingdings" panose="05000000000000000000" pitchFamily="2" charset="2"/>
                        <a:defRPr kumimoji="1" sz="2400">
                          <a:solidFill>
                            <a:schemeClr val="tx1"/>
                          </a:solidFill>
                          <a:effectLst>
                            <a:outerShdw blurRad="38100" dist="38100" dir="2700000" algn="tl">
                              <a:srgbClr val="000000"/>
                            </a:outerShdw>
                          </a:effectLst>
                          <a:latin typeface="Garamond" panose="02020404030301010803" pitchFamily="18" charset="0"/>
                          <a:ea typeface="ＭＳ Ｐゴシック" panose="020B0600070205080204" pitchFamily="50" charset="-128"/>
                        </a:defRPr>
                      </a:lvl2pPr>
                      <a:lvl3pPr>
                        <a:spcBef>
                          <a:spcPct val="20000"/>
                        </a:spcBef>
                        <a:buClr>
                          <a:schemeClr val="tx2"/>
                        </a:buClr>
                        <a:buSzPct val="70000"/>
                        <a:buFont typeface="Wingdings" panose="05000000000000000000" pitchFamily="2" charset="2"/>
                        <a:defRPr kumimoji="1" sz="2000">
                          <a:solidFill>
                            <a:schemeClr val="tx1"/>
                          </a:solidFill>
                          <a:effectLst>
                            <a:outerShdw blurRad="38100" dist="38100" dir="2700000" algn="tl">
                              <a:srgbClr val="000000"/>
                            </a:outerShdw>
                          </a:effectLst>
                          <a:latin typeface="Garamond" panose="02020404030301010803" pitchFamily="18" charset="0"/>
                          <a:ea typeface="ＭＳ Ｐゴシック" panose="020B0600070205080204" pitchFamily="50" charset="-128"/>
                        </a:defRPr>
                      </a:lvl3pPr>
                      <a:lvl4pPr>
                        <a:spcBef>
                          <a:spcPct val="20000"/>
                        </a:spcBef>
                        <a:buClr>
                          <a:schemeClr val="accent2"/>
                        </a:buClr>
                        <a:buSzPct val="70000"/>
                        <a:buFont typeface="Wingdings" panose="05000000000000000000" pitchFamily="2" charset="2"/>
                        <a:defRPr kumimoji="1">
                          <a:solidFill>
                            <a:schemeClr val="tx1"/>
                          </a:solidFill>
                          <a:effectLst>
                            <a:outerShdw blurRad="38100" dist="38100" dir="2700000" algn="tl">
                              <a:srgbClr val="000000"/>
                            </a:outerShdw>
                          </a:effectLst>
                          <a:latin typeface="Garamond" panose="02020404030301010803" pitchFamily="18" charset="0"/>
                          <a:ea typeface="ＭＳ Ｐゴシック" panose="020B0600070205080204" pitchFamily="50" charset="-128"/>
                        </a:defRPr>
                      </a:lvl4pPr>
                      <a:lvl5pPr>
                        <a:spcBef>
                          <a:spcPct val="20000"/>
                        </a:spcBef>
                        <a:buClr>
                          <a:schemeClr val="hlink"/>
                        </a:buClr>
                        <a:buSzPct val="70000"/>
                        <a:buFont typeface="Wingdings" panose="05000000000000000000" pitchFamily="2" charset="2"/>
                        <a:defRPr kumimoji="1">
                          <a:solidFill>
                            <a:schemeClr val="tx1"/>
                          </a:solidFill>
                          <a:effectLst>
                            <a:outerShdw blurRad="38100" dist="38100" dir="2700000" algn="tl">
                              <a:srgbClr val="000000"/>
                            </a:outerShdw>
                          </a:effectLst>
                          <a:latin typeface="Garamond" panose="02020404030301010803" pitchFamily="18" charset="0"/>
                          <a:ea typeface="ＭＳ Ｐゴシック" panose="020B0600070205080204" pitchFamily="50" charset="-128"/>
                        </a:defRPr>
                      </a:lvl5pPr>
                      <a:lvl6pPr fontAlgn="base">
                        <a:spcBef>
                          <a:spcPct val="20000"/>
                        </a:spcBef>
                        <a:spcAft>
                          <a:spcPct val="0"/>
                        </a:spcAft>
                        <a:buClr>
                          <a:schemeClr val="hlink"/>
                        </a:buClr>
                        <a:buSzPct val="70000"/>
                        <a:buFont typeface="Wingdings" panose="05000000000000000000" pitchFamily="2" charset="2"/>
                        <a:defRPr kumimoji="1">
                          <a:solidFill>
                            <a:schemeClr val="tx1"/>
                          </a:solidFill>
                          <a:effectLst>
                            <a:outerShdw blurRad="38100" dist="38100" dir="2700000" algn="tl">
                              <a:srgbClr val="000000"/>
                            </a:outerShdw>
                          </a:effectLst>
                          <a:latin typeface="Garamond" panose="02020404030301010803" pitchFamily="18" charset="0"/>
                          <a:ea typeface="ＭＳ Ｐゴシック" panose="020B0600070205080204" pitchFamily="50" charset="-128"/>
                        </a:defRPr>
                      </a:lvl6pPr>
                      <a:lvl7pPr fontAlgn="base">
                        <a:spcBef>
                          <a:spcPct val="20000"/>
                        </a:spcBef>
                        <a:spcAft>
                          <a:spcPct val="0"/>
                        </a:spcAft>
                        <a:buClr>
                          <a:schemeClr val="hlink"/>
                        </a:buClr>
                        <a:buSzPct val="70000"/>
                        <a:buFont typeface="Wingdings" panose="05000000000000000000" pitchFamily="2" charset="2"/>
                        <a:defRPr kumimoji="1">
                          <a:solidFill>
                            <a:schemeClr val="tx1"/>
                          </a:solidFill>
                          <a:effectLst>
                            <a:outerShdw blurRad="38100" dist="38100" dir="2700000" algn="tl">
                              <a:srgbClr val="000000"/>
                            </a:outerShdw>
                          </a:effectLst>
                          <a:latin typeface="Garamond" panose="02020404030301010803" pitchFamily="18" charset="0"/>
                          <a:ea typeface="ＭＳ Ｐゴシック" panose="020B0600070205080204" pitchFamily="50" charset="-128"/>
                        </a:defRPr>
                      </a:lvl7pPr>
                      <a:lvl8pPr fontAlgn="base">
                        <a:spcBef>
                          <a:spcPct val="20000"/>
                        </a:spcBef>
                        <a:spcAft>
                          <a:spcPct val="0"/>
                        </a:spcAft>
                        <a:buClr>
                          <a:schemeClr val="hlink"/>
                        </a:buClr>
                        <a:buSzPct val="70000"/>
                        <a:buFont typeface="Wingdings" panose="05000000000000000000" pitchFamily="2" charset="2"/>
                        <a:defRPr kumimoji="1">
                          <a:solidFill>
                            <a:schemeClr val="tx1"/>
                          </a:solidFill>
                          <a:effectLst>
                            <a:outerShdw blurRad="38100" dist="38100" dir="2700000" algn="tl">
                              <a:srgbClr val="000000"/>
                            </a:outerShdw>
                          </a:effectLst>
                          <a:latin typeface="Garamond" panose="02020404030301010803" pitchFamily="18" charset="0"/>
                          <a:ea typeface="ＭＳ Ｐゴシック" panose="020B0600070205080204" pitchFamily="50" charset="-128"/>
                        </a:defRPr>
                      </a:lvl8pPr>
                      <a:lvl9pPr fontAlgn="base">
                        <a:spcBef>
                          <a:spcPct val="20000"/>
                        </a:spcBef>
                        <a:spcAft>
                          <a:spcPct val="0"/>
                        </a:spcAft>
                        <a:buClr>
                          <a:schemeClr val="hlink"/>
                        </a:buClr>
                        <a:buSzPct val="70000"/>
                        <a:buFont typeface="Wingdings" panose="05000000000000000000" pitchFamily="2" charset="2"/>
                        <a:defRPr kumimoji="1">
                          <a:solidFill>
                            <a:schemeClr val="tx1"/>
                          </a:solidFill>
                          <a:effectLst>
                            <a:outerShdw blurRad="38100" dist="38100" dir="2700000" algn="tl">
                              <a:srgbClr val="000000"/>
                            </a:outerShdw>
                          </a:effectLst>
                          <a:latin typeface="Garamond" panose="02020404030301010803" pitchFamily="18"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0"/>
                        </a:spcBef>
                        <a:spcAft>
                          <a:spcPct val="0"/>
                        </a:spcAft>
                        <a:buClrTx/>
                        <a:buSzTx/>
                        <a:buFont typeface="Wingdings" panose="05000000000000000000" pitchFamily="2" charset="2"/>
                        <a:buNone/>
                        <a:tabLst/>
                      </a:pPr>
                      <a:r>
                        <a:rPr kumimoji="1" lang="ja-JP" altLang="en-US" sz="2000" b="1" i="0" u="none" strike="noStrike" cap="none" normalizeH="0" baseline="0" dirty="0" smtClean="0">
                          <a:ln>
                            <a:noFill/>
                          </a:ln>
                          <a:solidFill>
                            <a:srgbClr val="000000"/>
                          </a:solidFill>
                          <a:effectLst/>
                          <a:latin typeface="+mn-ea"/>
                          <a:ea typeface="+mn-ea"/>
                        </a:rPr>
                        <a:t>たまに発生</a:t>
                      </a:r>
                    </a:p>
                  </a:txBody>
                  <a:tcPr marL="88817" marR="88817" marT="44408" marB="44408" anchor="ctr" horzOverflow="overflow">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accent1">
                        <a:lumMod val="20000"/>
                        <a:lumOff val="80000"/>
                      </a:schemeClr>
                    </a:solidFill>
                  </a:tcPr>
                </a:tc>
                <a:tc>
                  <a:txBody>
                    <a:bodyPr/>
                    <a:lstStyle>
                      <a:lvl1pPr>
                        <a:spcBef>
                          <a:spcPct val="20000"/>
                        </a:spcBef>
                        <a:buClr>
                          <a:schemeClr val="hlink"/>
                        </a:buClr>
                        <a:buSzPct val="70000"/>
                        <a:buFont typeface="Wingdings" panose="05000000000000000000" pitchFamily="2" charset="2"/>
                        <a:defRPr kumimoji="1" sz="2800">
                          <a:solidFill>
                            <a:schemeClr val="tx1"/>
                          </a:solidFill>
                          <a:effectLst>
                            <a:outerShdw blurRad="38100" dist="38100" dir="2700000" algn="tl">
                              <a:srgbClr val="000000"/>
                            </a:outerShdw>
                          </a:effectLst>
                          <a:latin typeface="Garamond" panose="02020404030301010803" pitchFamily="18" charset="0"/>
                          <a:ea typeface="ＭＳ Ｐゴシック" panose="020B0600070205080204" pitchFamily="50" charset="-128"/>
                        </a:defRPr>
                      </a:lvl1pPr>
                      <a:lvl2pPr>
                        <a:spcBef>
                          <a:spcPct val="20000"/>
                        </a:spcBef>
                        <a:buClr>
                          <a:schemeClr val="accent2"/>
                        </a:buClr>
                        <a:buSzPct val="70000"/>
                        <a:buFont typeface="Wingdings" panose="05000000000000000000" pitchFamily="2" charset="2"/>
                        <a:defRPr kumimoji="1" sz="2400">
                          <a:solidFill>
                            <a:schemeClr val="tx1"/>
                          </a:solidFill>
                          <a:effectLst>
                            <a:outerShdw blurRad="38100" dist="38100" dir="2700000" algn="tl">
                              <a:srgbClr val="000000"/>
                            </a:outerShdw>
                          </a:effectLst>
                          <a:latin typeface="Garamond" panose="02020404030301010803" pitchFamily="18" charset="0"/>
                          <a:ea typeface="ＭＳ Ｐゴシック" panose="020B0600070205080204" pitchFamily="50" charset="-128"/>
                        </a:defRPr>
                      </a:lvl2pPr>
                      <a:lvl3pPr>
                        <a:spcBef>
                          <a:spcPct val="20000"/>
                        </a:spcBef>
                        <a:buClr>
                          <a:schemeClr val="tx2"/>
                        </a:buClr>
                        <a:buSzPct val="70000"/>
                        <a:buFont typeface="Wingdings" panose="05000000000000000000" pitchFamily="2" charset="2"/>
                        <a:defRPr kumimoji="1" sz="2000">
                          <a:solidFill>
                            <a:schemeClr val="tx1"/>
                          </a:solidFill>
                          <a:effectLst>
                            <a:outerShdw blurRad="38100" dist="38100" dir="2700000" algn="tl">
                              <a:srgbClr val="000000"/>
                            </a:outerShdw>
                          </a:effectLst>
                          <a:latin typeface="Garamond" panose="02020404030301010803" pitchFamily="18" charset="0"/>
                          <a:ea typeface="ＭＳ Ｐゴシック" panose="020B0600070205080204" pitchFamily="50" charset="-128"/>
                        </a:defRPr>
                      </a:lvl3pPr>
                      <a:lvl4pPr>
                        <a:spcBef>
                          <a:spcPct val="20000"/>
                        </a:spcBef>
                        <a:buClr>
                          <a:schemeClr val="accent2"/>
                        </a:buClr>
                        <a:buSzPct val="70000"/>
                        <a:buFont typeface="Wingdings" panose="05000000000000000000" pitchFamily="2" charset="2"/>
                        <a:defRPr kumimoji="1">
                          <a:solidFill>
                            <a:schemeClr val="tx1"/>
                          </a:solidFill>
                          <a:effectLst>
                            <a:outerShdw blurRad="38100" dist="38100" dir="2700000" algn="tl">
                              <a:srgbClr val="000000"/>
                            </a:outerShdw>
                          </a:effectLst>
                          <a:latin typeface="Garamond" panose="02020404030301010803" pitchFamily="18" charset="0"/>
                          <a:ea typeface="ＭＳ Ｐゴシック" panose="020B0600070205080204" pitchFamily="50" charset="-128"/>
                        </a:defRPr>
                      </a:lvl4pPr>
                      <a:lvl5pPr>
                        <a:spcBef>
                          <a:spcPct val="20000"/>
                        </a:spcBef>
                        <a:buClr>
                          <a:schemeClr val="hlink"/>
                        </a:buClr>
                        <a:buSzPct val="70000"/>
                        <a:buFont typeface="Wingdings" panose="05000000000000000000" pitchFamily="2" charset="2"/>
                        <a:defRPr kumimoji="1">
                          <a:solidFill>
                            <a:schemeClr val="tx1"/>
                          </a:solidFill>
                          <a:effectLst>
                            <a:outerShdw blurRad="38100" dist="38100" dir="2700000" algn="tl">
                              <a:srgbClr val="000000"/>
                            </a:outerShdw>
                          </a:effectLst>
                          <a:latin typeface="Garamond" panose="02020404030301010803" pitchFamily="18" charset="0"/>
                          <a:ea typeface="ＭＳ Ｐゴシック" panose="020B0600070205080204" pitchFamily="50" charset="-128"/>
                        </a:defRPr>
                      </a:lvl5pPr>
                      <a:lvl6pPr fontAlgn="base">
                        <a:spcBef>
                          <a:spcPct val="20000"/>
                        </a:spcBef>
                        <a:spcAft>
                          <a:spcPct val="0"/>
                        </a:spcAft>
                        <a:buClr>
                          <a:schemeClr val="hlink"/>
                        </a:buClr>
                        <a:buSzPct val="70000"/>
                        <a:buFont typeface="Wingdings" panose="05000000000000000000" pitchFamily="2" charset="2"/>
                        <a:defRPr kumimoji="1">
                          <a:solidFill>
                            <a:schemeClr val="tx1"/>
                          </a:solidFill>
                          <a:effectLst>
                            <a:outerShdw blurRad="38100" dist="38100" dir="2700000" algn="tl">
                              <a:srgbClr val="000000"/>
                            </a:outerShdw>
                          </a:effectLst>
                          <a:latin typeface="Garamond" panose="02020404030301010803" pitchFamily="18" charset="0"/>
                          <a:ea typeface="ＭＳ Ｐゴシック" panose="020B0600070205080204" pitchFamily="50" charset="-128"/>
                        </a:defRPr>
                      </a:lvl6pPr>
                      <a:lvl7pPr fontAlgn="base">
                        <a:spcBef>
                          <a:spcPct val="20000"/>
                        </a:spcBef>
                        <a:spcAft>
                          <a:spcPct val="0"/>
                        </a:spcAft>
                        <a:buClr>
                          <a:schemeClr val="hlink"/>
                        </a:buClr>
                        <a:buSzPct val="70000"/>
                        <a:buFont typeface="Wingdings" panose="05000000000000000000" pitchFamily="2" charset="2"/>
                        <a:defRPr kumimoji="1">
                          <a:solidFill>
                            <a:schemeClr val="tx1"/>
                          </a:solidFill>
                          <a:effectLst>
                            <a:outerShdw blurRad="38100" dist="38100" dir="2700000" algn="tl">
                              <a:srgbClr val="000000"/>
                            </a:outerShdw>
                          </a:effectLst>
                          <a:latin typeface="Garamond" panose="02020404030301010803" pitchFamily="18" charset="0"/>
                          <a:ea typeface="ＭＳ Ｐゴシック" panose="020B0600070205080204" pitchFamily="50" charset="-128"/>
                        </a:defRPr>
                      </a:lvl7pPr>
                      <a:lvl8pPr fontAlgn="base">
                        <a:spcBef>
                          <a:spcPct val="20000"/>
                        </a:spcBef>
                        <a:spcAft>
                          <a:spcPct val="0"/>
                        </a:spcAft>
                        <a:buClr>
                          <a:schemeClr val="hlink"/>
                        </a:buClr>
                        <a:buSzPct val="70000"/>
                        <a:buFont typeface="Wingdings" panose="05000000000000000000" pitchFamily="2" charset="2"/>
                        <a:defRPr kumimoji="1">
                          <a:solidFill>
                            <a:schemeClr val="tx1"/>
                          </a:solidFill>
                          <a:effectLst>
                            <a:outerShdw blurRad="38100" dist="38100" dir="2700000" algn="tl">
                              <a:srgbClr val="000000"/>
                            </a:outerShdw>
                          </a:effectLst>
                          <a:latin typeface="Garamond" panose="02020404030301010803" pitchFamily="18" charset="0"/>
                          <a:ea typeface="ＭＳ Ｐゴシック" panose="020B0600070205080204" pitchFamily="50" charset="-128"/>
                        </a:defRPr>
                      </a:lvl8pPr>
                      <a:lvl9pPr fontAlgn="base">
                        <a:spcBef>
                          <a:spcPct val="20000"/>
                        </a:spcBef>
                        <a:spcAft>
                          <a:spcPct val="0"/>
                        </a:spcAft>
                        <a:buClr>
                          <a:schemeClr val="hlink"/>
                        </a:buClr>
                        <a:buSzPct val="70000"/>
                        <a:buFont typeface="Wingdings" panose="05000000000000000000" pitchFamily="2" charset="2"/>
                        <a:defRPr kumimoji="1">
                          <a:solidFill>
                            <a:schemeClr val="tx1"/>
                          </a:solidFill>
                          <a:effectLst>
                            <a:outerShdw blurRad="38100" dist="38100" dir="2700000" algn="tl">
                              <a:srgbClr val="000000"/>
                            </a:outerShdw>
                          </a:effectLst>
                          <a:latin typeface="Garamond" panose="02020404030301010803" pitchFamily="18"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0"/>
                        </a:spcBef>
                        <a:spcAft>
                          <a:spcPct val="0"/>
                        </a:spcAft>
                        <a:buClrTx/>
                        <a:buSzTx/>
                        <a:buFont typeface="Wingdings" panose="05000000000000000000" pitchFamily="2" charset="2"/>
                        <a:buNone/>
                        <a:tabLst/>
                      </a:pPr>
                      <a:r>
                        <a:rPr kumimoji="1" lang="ja-JP" altLang="en-US" sz="2000" b="1" i="0" u="none" strike="noStrike" cap="none" normalizeH="0" baseline="0" dirty="0" smtClean="0">
                          <a:ln>
                            <a:noFill/>
                          </a:ln>
                          <a:solidFill>
                            <a:srgbClr val="000000"/>
                          </a:solidFill>
                          <a:effectLst/>
                          <a:latin typeface="+mn-ea"/>
                          <a:ea typeface="+mn-ea"/>
                        </a:rPr>
                        <a:t>許容可能な</a:t>
                      </a:r>
                    </a:p>
                    <a:p>
                      <a:pPr marL="0" marR="0" lvl="0" indent="0" algn="ctr" defTabSz="914400" rtl="0" eaLnBrk="1" fontAlgn="base" latinLnBrk="0" hangingPunct="1">
                        <a:lnSpc>
                          <a:spcPct val="100000"/>
                        </a:lnSpc>
                        <a:spcBef>
                          <a:spcPct val="0"/>
                        </a:spcBef>
                        <a:spcAft>
                          <a:spcPct val="0"/>
                        </a:spcAft>
                        <a:buClrTx/>
                        <a:buSzTx/>
                        <a:buFont typeface="Wingdings" panose="05000000000000000000" pitchFamily="2" charset="2"/>
                        <a:buNone/>
                        <a:tabLst/>
                      </a:pPr>
                      <a:r>
                        <a:rPr kumimoji="1" lang="ja-JP" altLang="en-US" sz="2000" b="1" i="0" u="none" strike="noStrike" cap="none" normalizeH="0" baseline="0" dirty="0" smtClean="0">
                          <a:ln>
                            <a:noFill/>
                          </a:ln>
                          <a:solidFill>
                            <a:srgbClr val="000000"/>
                          </a:solidFill>
                          <a:effectLst/>
                          <a:latin typeface="+mn-ea"/>
                          <a:ea typeface="+mn-ea"/>
                        </a:rPr>
                        <a:t>リスク△○</a:t>
                      </a:r>
                    </a:p>
                  </a:txBody>
                  <a:tcPr marL="88817" marR="88817" marT="44408" marB="44408" anchor="ctr" horzOverflow="overflow">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rgbClr val="00FF00"/>
                    </a:solidFill>
                  </a:tcPr>
                </a:tc>
                <a:tc>
                  <a:txBody>
                    <a:bodyPr/>
                    <a:lstStyle>
                      <a:lvl1pPr>
                        <a:spcBef>
                          <a:spcPct val="20000"/>
                        </a:spcBef>
                        <a:buClr>
                          <a:schemeClr val="hlink"/>
                        </a:buClr>
                        <a:buSzPct val="70000"/>
                        <a:buFont typeface="Wingdings" panose="05000000000000000000" pitchFamily="2" charset="2"/>
                        <a:defRPr kumimoji="1" sz="2800">
                          <a:solidFill>
                            <a:schemeClr val="tx1"/>
                          </a:solidFill>
                          <a:effectLst>
                            <a:outerShdw blurRad="38100" dist="38100" dir="2700000" algn="tl">
                              <a:srgbClr val="000000"/>
                            </a:outerShdw>
                          </a:effectLst>
                          <a:latin typeface="Garamond" panose="02020404030301010803" pitchFamily="18" charset="0"/>
                          <a:ea typeface="ＭＳ Ｐゴシック" panose="020B0600070205080204" pitchFamily="50" charset="-128"/>
                        </a:defRPr>
                      </a:lvl1pPr>
                      <a:lvl2pPr>
                        <a:spcBef>
                          <a:spcPct val="20000"/>
                        </a:spcBef>
                        <a:buClr>
                          <a:schemeClr val="accent2"/>
                        </a:buClr>
                        <a:buSzPct val="70000"/>
                        <a:buFont typeface="Wingdings" panose="05000000000000000000" pitchFamily="2" charset="2"/>
                        <a:defRPr kumimoji="1" sz="2400">
                          <a:solidFill>
                            <a:schemeClr val="tx1"/>
                          </a:solidFill>
                          <a:effectLst>
                            <a:outerShdw blurRad="38100" dist="38100" dir="2700000" algn="tl">
                              <a:srgbClr val="000000"/>
                            </a:outerShdw>
                          </a:effectLst>
                          <a:latin typeface="Garamond" panose="02020404030301010803" pitchFamily="18" charset="0"/>
                          <a:ea typeface="ＭＳ Ｐゴシック" panose="020B0600070205080204" pitchFamily="50" charset="-128"/>
                        </a:defRPr>
                      </a:lvl2pPr>
                      <a:lvl3pPr>
                        <a:spcBef>
                          <a:spcPct val="20000"/>
                        </a:spcBef>
                        <a:buClr>
                          <a:schemeClr val="tx2"/>
                        </a:buClr>
                        <a:buSzPct val="70000"/>
                        <a:buFont typeface="Wingdings" panose="05000000000000000000" pitchFamily="2" charset="2"/>
                        <a:defRPr kumimoji="1" sz="2000">
                          <a:solidFill>
                            <a:schemeClr val="tx1"/>
                          </a:solidFill>
                          <a:effectLst>
                            <a:outerShdw blurRad="38100" dist="38100" dir="2700000" algn="tl">
                              <a:srgbClr val="000000"/>
                            </a:outerShdw>
                          </a:effectLst>
                          <a:latin typeface="Garamond" panose="02020404030301010803" pitchFamily="18" charset="0"/>
                          <a:ea typeface="ＭＳ Ｐゴシック" panose="020B0600070205080204" pitchFamily="50" charset="-128"/>
                        </a:defRPr>
                      </a:lvl3pPr>
                      <a:lvl4pPr>
                        <a:spcBef>
                          <a:spcPct val="20000"/>
                        </a:spcBef>
                        <a:buClr>
                          <a:schemeClr val="accent2"/>
                        </a:buClr>
                        <a:buSzPct val="70000"/>
                        <a:buFont typeface="Wingdings" panose="05000000000000000000" pitchFamily="2" charset="2"/>
                        <a:defRPr kumimoji="1">
                          <a:solidFill>
                            <a:schemeClr val="tx1"/>
                          </a:solidFill>
                          <a:effectLst>
                            <a:outerShdw blurRad="38100" dist="38100" dir="2700000" algn="tl">
                              <a:srgbClr val="000000"/>
                            </a:outerShdw>
                          </a:effectLst>
                          <a:latin typeface="Garamond" panose="02020404030301010803" pitchFamily="18" charset="0"/>
                          <a:ea typeface="ＭＳ Ｐゴシック" panose="020B0600070205080204" pitchFamily="50" charset="-128"/>
                        </a:defRPr>
                      </a:lvl4pPr>
                      <a:lvl5pPr>
                        <a:spcBef>
                          <a:spcPct val="20000"/>
                        </a:spcBef>
                        <a:buClr>
                          <a:schemeClr val="hlink"/>
                        </a:buClr>
                        <a:buSzPct val="70000"/>
                        <a:buFont typeface="Wingdings" panose="05000000000000000000" pitchFamily="2" charset="2"/>
                        <a:defRPr kumimoji="1">
                          <a:solidFill>
                            <a:schemeClr val="tx1"/>
                          </a:solidFill>
                          <a:effectLst>
                            <a:outerShdw blurRad="38100" dist="38100" dir="2700000" algn="tl">
                              <a:srgbClr val="000000"/>
                            </a:outerShdw>
                          </a:effectLst>
                          <a:latin typeface="Garamond" panose="02020404030301010803" pitchFamily="18" charset="0"/>
                          <a:ea typeface="ＭＳ Ｐゴシック" panose="020B0600070205080204" pitchFamily="50" charset="-128"/>
                        </a:defRPr>
                      </a:lvl5pPr>
                      <a:lvl6pPr fontAlgn="base">
                        <a:spcBef>
                          <a:spcPct val="20000"/>
                        </a:spcBef>
                        <a:spcAft>
                          <a:spcPct val="0"/>
                        </a:spcAft>
                        <a:buClr>
                          <a:schemeClr val="hlink"/>
                        </a:buClr>
                        <a:buSzPct val="70000"/>
                        <a:buFont typeface="Wingdings" panose="05000000000000000000" pitchFamily="2" charset="2"/>
                        <a:defRPr kumimoji="1">
                          <a:solidFill>
                            <a:schemeClr val="tx1"/>
                          </a:solidFill>
                          <a:effectLst>
                            <a:outerShdw blurRad="38100" dist="38100" dir="2700000" algn="tl">
                              <a:srgbClr val="000000"/>
                            </a:outerShdw>
                          </a:effectLst>
                          <a:latin typeface="Garamond" panose="02020404030301010803" pitchFamily="18" charset="0"/>
                          <a:ea typeface="ＭＳ Ｐゴシック" panose="020B0600070205080204" pitchFamily="50" charset="-128"/>
                        </a:defRPr>
                      </a:lvl6pPr>
                      <a:lvl7pPr fontAlgn="base">
                        <a:spcBef>
                          <a:spcPct val="20000"/>
                        </a:spcBef>
                        <a:spcAft>
                          <a:spcPct val="0"/>
                        </a:spcAft>
                        <a:buClr>
                          <a:schemeClr val="hlink"/>
                        </a:buClr>
                        <a:buSzPct val="70000"/>
                        <a:buFont typeface="Wingdings" panose="05000000000000000000" pitchFamily="2" charset="2"/>
                        <a:defRPr kumimoji="1">
                          <a:solidFill>
                            <a:schemeClr val="tx1"/>
                          </a:solidFill>
                          <a:effectLst>
                            <a:outerShdw blurRad="38100" dist="38100" dir="2700000" algn="tl">
                              <a:srgbClr val="000000"/>
                            </a:outerShdw>
                          </a:effectLst>
                          <a:latin typeface="Garamond" panose="02020404030301010803" pitchFamily="18" charset="0"/>
                          <a:ea typeface="ＭＳ Ｐゴシック" panose="020B0600070205080204" pitchFamily="50" charset="-128"/>
                        </a:defRPr>
                      </a:lvl7pPr>
                      <a:lvl8pPr fontAlgn="base">
                        <a:spcBef>
                          <a:spcPct val="20000"/>
                        </a:spcBef>
                        <a:spcAft>
                          <a:spcPct val="0"/>
                        </a:spcAft>
                        <a:buClr>
                          <a:schemeClr val="hlink"/>
                        </a:buClr>
                        <a:buSzPct val="70000"/>
                        <a:buFont typeface="Wingdings" panose="05000000000000000000" pitchFamily="2" charset="2"/>
                        <a:defRPr kumimoji="1">
                          <a:solidFill>
                            <a:schemeClr val="tx1"/>
                          </a:solidFill>
                          <a:effectLst>
                            <a:outerShdw blurRad="38100" dist="38100" dir="2700000" algn="tl">
                              <a:srgbClr val="000000"/>
                            </a:outerShdw>
                          </a:effectLst>
                          <a:latin typeface="Garamond" panose="02020404030301010803" pitchFamily="18" charset="0"/>
                          <a:ea typeface="ＭＳ Ｐゴシック" panose="020B0600070205080204" pitchFamily="50" charset="-128"/>
                        </a:defRPr>
                      </a:lvl8pPr>
                      <a:lvl9pPr fontAlgn="base">
                        <a:spcBef>
                          <a:spcPct val="20000"/>
                        </a:spcBef>
                        <a:spcAft>
                          <a:spcPct val="0"/>
                        </a:spcAft>
                        <a:buClr>
                          <a:schemeClr val="hlink"/>
                        </a:buClr>
                        <a:buSzPct val="70000"/>
                        <a:buFont typeface="Wingdings" panose="05000000000000000000" pitchFamily="2" charset="2"/>
                        <a:defRPr kumimoji="1">
                          <a:solidFill>
                            <a:schemeClr val="tx1"/>
                          </a:solidFill>
                          <a:effectLst>
                            <a:outerShdw blurRad="38100" dist="38100" dir="2700000" algn="tl">
                              <a:srgbClr val="000000"/>
                            </a:outerShdw>
                          </a:effectLst>
                          <a:latin typeface="Garamond" panose="02020404030301010803" pitchFamily="18"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0"/>
                        </a:spcBef>
                        <a:spcAft>
                          <a:spcPct val="0"/>
                        </a:spcAft>
                        <a:buClrTx/>
                        <a:buSzTx/>
                        <a:buFont typeface="Wingdings" panose="05000000000000000000" pitchFamily="2" charset="2"/>
                        <a:buNone/>
                        <a:tabLst/>
                      </a:pPr>
                      <a:r>
                        <a:rPr kumimoji="1" lang="ja-JP" altLang="en-US" sz="2000" b="1" i="0" u="none" strike="noStrike" cap="none" normalizeH="0" baseline="0" dirty="0" smtClean="0">
                          <a:ln>
                            <a:noFill/>
                          </a:ln>
                          <a:solidFill>
                            <a:srgbClr val="000000"/>
                          </a:solidFill>
                          <a:effectLst/>
                          <a:latin typeface="+mn-ea"/>
                          <a:ea typeface="+mn-ea"/>
                        </a:rPr>
                        <a:t>中程度の</a:t>
                      </a:r>
                    </a:p>
                    <a:p>
                      <a:pPr marL="0" marR="0" lvl="0" indent="0" algn="ctr" defTabSz="914400" rtl="0" eaLnBrk="1" fontAlgn="base" latinLnBrk="0" hangingPunct="1">
                        <a:lnSpc>
                          <a:spcPct val="100000"/>
                        </a:lnSpc>
                        <a:spcBef>
                          <a:spcPct val="0"/>
                        </a:spcBef>
                        <a:spcAft>
                          <a:spcPct val="0"/>
                        </a:spcAft>
                        <a:buClrTx/>
                        <a:buSzTx/>
                        <a:buFont typeface="Wingdings" panose="05000000000000000000" pitchFamily="2" charset="2"/>
                        <a:buNone/>
                        <a:tabLst/>
                      </a:pPr>
                      <a:r>
                        <a:rPr kumimoji="1" lang="ja-JP" altLang="en-US" sz="2000" b="1" i="0" u="none" strike="noStrike" cap="none" normalizeH="0" baseline="0" dirty="0" smtClean="0">
                          <a:ln>
                            <a:noFill/>
                          </a:ln>
                          <a:solidFill>
                            <a:srgbClr val="000000"/>
                          </a:solidFill>
                          <a:effectLst/>
                          <a:latin typeface="+mn-ea"/>
                          <a:ea typeface="+mn-ea"/>
                        </a:rPr>
                        <a:t>リスク△△</a:t>
                      </a:r>
                    </a:p>
                  </a:txBody>
                  <a:tcPr marL="88817" marR="88817" marT="44408" marB="44408" anchor="ctr" horzOverflow="overflow">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rgbClr val="E9F503"/>
                    </a:solidFill>
                  </a:tcPr>
                </a:tc>
                <a:tc>
                  <a:txBody>
                    <a:bodyPr/>
                    <a:lstStyle>
                      <a:lvl1pPr>
                        <a:spcBef>
                          <a:spcPct val="20000"/>
                        </a:spcBef>
                        <a:buClr>
                          <a:schemeClr val="hlink"/>
                        </a:buClr>
                        <a:buSzPct val="70000"/>
                        <a:buFont typeface="Wingdings" panose="05000000000000000000" pitchFamily="2" charset="2"/>
                        <a:defRPr kumimoji="1" sz="2800">
                          <a:solidFill>
                            <a:schemeClr val="tx1"/>
                          </a:solidFill>
                          <a:effectLst>
                            <a:outerShdw blurRad="38100" dist="38100" dir="2700000" algn="tl">
                              <a:srgbClr val="000000"/>
                            </a:outerShdw>
                          </a:effectLst>
                          <a:latin typeface="Garamond" panose="02020404030301010803" pitchFamily="18" charset="0"/>
                          <a:ea typeface="ＭＳ Ｐゴシック" panose="020B0600070205080204" pitchFamily="50" charset="-128"/>
                        </a:defRPr>
                      </a:lvl1pPr>
                      <a:lvl2pPr>
                        <a:spcBef>
                          <a:spcPct val="20000"/>
                        </a:spcBef>
                        <a:buClr>
                          <a:schemeClr val="accent2"/>
                        </a:buClr>
                        <a:buSzPct val="70000"/>
                        <a:buFont typeface="Wingdings" panose="05000000000000000000" pitchFamily="2" charset="2"/>
                        <a:defRPr kumimoji="1" sz="2400">
                          <a:solidFill>
                            <a:schemeClr val="tx1"/>
                          </a:solidFill>
                          <a:effectLst>
                            <a:outerShdw blurRad="38100" dist="38100" dir="2700000" algn="tl">
                              <a:srgbClr val="000000"/>
                            </a:outerShdw>
                          </a:effectLst>
                          <a:latin typeface="Garamond" panose="02020404030301010803" pitchFamily="18" charset="0"/>
                          <a:ea typeface="ＭＳ Ｐゴシック" panose="020B0600070205080204" pitchFamily="50" charset="-128"/>
                        </a:defRPr>
                      </a:lvl2pPr>
                      <a:lvl3pPr>
                        <a:spcBef>
                          <a:spcPct val="20000"/>
                        </a:spcBef>
                        <a:buClr>
                          <a:schemeClr val="tx2"/>
                        </a:buClr>
                        <a:buSzPct val="70000"/>
                        <a:buFont typeface="Wingdings" panose="05000000000000000000" pitchFamily="2" charset="2"/>
                        <a:defRPr kumimoji="1" sz="2000">
                          <a:solidFill>
                            <a:schemeClr val="tx1"/>
                          </a:solidFill>
                          <a:effectLst>
                            <a:outerShdw blurRad="38100" dist="38100" dir="2700000" algn="tl">
                              <a:srgbClr val="000000"/>
                            </a:outerShdw>
                          </a:effectLst>
                          <a:latin typeface="Garamond" panose="02020404030301010803" pitchFamily="18" charset="0"/>
                          <a:ea typeface="ＭＳ Ｐゴシック" panose="020B0600070205080204" pitchFamily="50" charset="-128"/>
                        </a:defRPr>
                      </a:lvl3pPr>
                      <a:lvl4pPr>
                        <a:spcBef>
                          <a:spcPct val="20000"/>
                        </a:spcBef>
                        <a:buClr>
                          <a:schemeClr val="accent2"/>
                        </a:buClr>
                        <a:buSzPct val="70000"/>
                        <a:buFont typeface="Wingdings" panose="05000000000000000000" pitchFamily="2" charset="2"/>
                        <a:defRPr kumimoji="1">
                          <a:solidFill>
                            <a:schemeClr val="tx1"/>
                          </a:solidFill>
                          <a:effectLst>
                            <a:outerShdw blurRad="38100" dist="38100" dir="2700000" algn="tl">
                              <a:srgbClr val="000000"/>
                            </a:outerShdw>
                          </a:effectLst>
                          <a:latin typeface="Garamond" panose="02020404030301010803" pitchFamily="18" charset="0"/>
                          <a:ea typeface="ＭＳ Ｐゴシック" panose="020B0600070205080204" pitchFamily="50" charset="-128"/>
                        </a:defRPr>
                      </a:lvl4pPr>
                      <a:lvl5pPr>
                        <a:spcBef>
                          <a:spcPct val="20000"/>
                        </a:spcBef>
                        <a:buClr>
                          <a:schemeClr val="hlink"/>
                        </a:buClr>
                        <a:buSzPct val="70000"/>
                        <a:buFont typeface="Wingdings" panose="05000000000000000000" pitchFamily="2" charset="2"/>
                        <a:defRPr kumimoji="1">
                          <a:solidFill>
                            <a:schemeClr val="tx1"/>
                          </a:solidFill>
                          <a:effectLst>
                            <a:outerShdw blurRad="38100" dist="38100" dir="2700000" algn="tl">
                              <a:srgbClr val="000000"/>
                            </a:outerShdw>
                          </a:effectLst>
                          <a:latin typeface="Garamond" panose="02020404030301010803" pitchFamily="18" charset="0"/>
                          <a:ea typeface="ＭＳ Ｐゴシック" panose="020B0600070205080204" pitchFamily="50" charset="-128"/>
                        </a:defRPr>
                      </a:lvl5pPr>
                      <a:lvl6pPr fontAlgn="base">
                        <a:spcBef>
                          <a:spcPct val="20000"/>
                        </a:spcBef>
                        <a:spcAft>
                          <a:spcPct val="0"/>
                        </a:spcAft>
                        <a:buClr>
                          <a:schemeClr val="hlink"/>
                        </a:buClr>
                        <a:buSzPct val="70000"/>
                        <a:buFont typeface="Wingdings" panose="05000000000000000000" pitchFamily="2" charset="2"/>
                        <a:defRPr kumimoji="1">
                          <a:solidFill>
                            <a:schemeClr val="tx1"/>
                          </a:solidFill>
                          <a:effectLst>
                            <a:outerShdw blurRad="38100" dist="38100" dir="2700000" algn="tl">
                              <a:srgbClr val="000000"/>
                            </a:outerShdw>
                          </a:effectLst>
                          <a:latin typeface="Garamond" panose="02020404030301010803" pitchFamily="18" charset="0"/>
                          <a:ea typeface="ＭＳ Ｐゴシック" panose="020B0600070205080204" pitchFamily="50" charset="-128"/>
                        </a:defRPr>
                      </a:lvl6pPr>
                      <a:lvl7pPr fontAlgn="base">
                        <a:spcBef>
                          <a:spcPct val="20000"/>
                        </a:spcBef>
                        <a:spcAft>
                          <a:spcPct val="0"/>
                        </a:spcAft>
                        <a:buClr>
                          <a:schemeClr val="hlink"/>
                        </a:buClr>
                        <a:buSzPct val="70000"/>
                        <a:buFont typeface="Wingdings" panose="05000000000000000000" pitchFamily="2" charset="2"/>
                        <a:defRPr kumimoji="1">
                          <a:solidFill>
                            <a:schemeClr val="tx1"/>
                          </a:solidFill>
                          <a:effectLst>
                            <a:outerShdw blurRad="38100" dist="38100" dir="2700000" algn="tl">
                              <a:srgbClr val="000000"/>
                            </a:outerShdw>
                          </a:effectLst>
                          <a:latin typeface="Garamond" panose="02020404030301010803" pitchFamily="18" charset="0"/>
                          <a:ea typeface="ＭＳ Ｐゴシック" panose="020B0600070205080204" pitchFamily="50" charset="-128"/>
                        </a:defRPr>
                      </a:lvl7pPr>
                      <a:lvl8pPr fontAlgn="base">
                        <a:spcBef>
                          <a:spcPct val="20000"/>
                        </a:spcBef>
                        <a:spcAft>
                          <a:spcPct val="0"/>
                        </a:spcAft>
                        <a:buClr>
                          <a:schemeClr val="hlink"/>
                        </a:buClr>
                        <a:buSzPct val="70000"/>
                        <a:buFont typeface="Wingdings" panose="05000000000000000000" pitchFamily="2" charset="2"/>
                        <a:defRPr kumimoji="1">
                          <a:solidFill>
                            <a:schemeClr val="tx1"/>
                          </a:solidFill>
                          <a:effectLst>
                            <a:outerShdw blurRad="38100" dist="38100" dir="2700000" algn="tl">
                              <a:srgbClr val="000000"/>
                            </a:outerShdw>
                          </a:effectLst>
                          <a:latin typeface="Garamond" panose="02020404030301010803" pitchFamily="18" charset="0"/>
                          <a:ea typeface="ＭＳ Ｐゴシック" panose="020B0600070205080204" pitchFamily="50" charset="-128"/>
                        </a:defRPr>
                      </a:lvl8pPr>
                      <a:lvl9pPr fontAlgn="base">
                        <a:spcBef>
                          <a:spcPct val="20000"/>
                        </a:spcBef>
                        <a:spcAft>
                          <a:spcPct val="0"/>
                        </a:spcAft>
                        <a:buClr>
                          <a:schemeClr val="hlink"/>
                        </a:buClr>
                        <a:buSzPct val="70000"/>
                        <a:buFont typeface="Wingdings" panose="05000000000000000000" pitchFamily="2" charset="2"/>
                        <a:defRPr kumimoji="1">
                          <a:solidFill>
                            <a:schemeClr val="tx1"/>
                          </a:solidFill>
                          <a:effectLst>
                            <a:outerShdw blurRad="38100" dist="38100" dir="2700000" algn="tl">
                              <a:srgbClr val="000000"/>
                            </a:outerShdw>
                          </a:effectLst>
                          <a:latin typeface="Garamond" panose="02020404030301010803" pitchFamily="18"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0"/>
                        </a:spcBef>
                        <a:spcAft>
                          <a:spcPct val="0"/>
                        </a:spcAft>
                        <a:buClrTx/>
                        <a:buSzTx/>
                        <a:buFont typeface="Wingdings" panose="05000000000000000000" pitchFamily="2" charset="2"/>
                        <a:buNone/>
                        <a:tabLst/>
                      </a:pPr>
                      <a:r>
                        <a:rPr kumimoji="1" lang="ja-JP" altLang="en-US" sz="2000" b="1" i="0" u="none" strike="noStrike" cap="none" normalizeH="0" baseline="0" dirty="0" smtClean="0">
                          <a:ln>
                            <a:noFill/>
                          </a:ln>
                          <a:solidFill>
                            <a:srgbClr val="000000"/>
                          </a:solidFill>
                          <a:effectLst/>
                          <a:latin typeface="+mn-ea"/>
                          <a:ea typeface="+mn-ea"/>
                        </a:rPr>
                        <a:t>大きな</a:t>
                      </a:r>
                    </a:p>
                    <a:p>
                      <a:pPr marL="0" marR="0" lvl="0" indent="0" algn="ctr" defTabSz="914400" rtl="0" eaLnBrk="1" fontAlgn="base" latinLnBrk="0" hangingPunct="1">
                        <a:lnSpc>
                          <a:spcPct val="100000"/>
                        </a:lnSpc>
                        <a:spcBef>
                          <a:spcPct val="0"/>
                        </a:spcBef>
                        <a:spcAft>
                          <a:spcPct val="0"/>
                        </a:spcAft>
                        <a:buClrTx/>
                        <a:buSzTx/>
                        <a:buFont typeface="Wingdings" panose="05000000000000000000" pitchFamily="2" charset="2"/>
                        <a:buNone/>
                        <a:tabLst/>
                      </a:pPr>
                      <a:r>
                        <a:rPr kumimoji="1" lang="ja-JP" altLang="en-US" sz="2000" b="1" i="0" u="none" strike="noStrike" cap="none" normalizeH="0" baseline="0" dirty="0" smtClean="0">
                          <a:ln>
                            <a:noFill/>
                          </a:ln>
                          <a:solidFill>
                            <a:srgbClr val="000000"/>
                          </a:solidFill>
                          <a:effectLst/>
                          <a:latin typeface="+mn-ea"/>
                          <a:ea typeface="+mn-ea"/>
                        </a:rPr>
                        <a:t>リスク△</a:t>
                      </a:r>
                      <a:r>
                        <a:rPr kumimoji="1" lang="en-US" altLang="ja-JP" sz="2000" b="1" i="0" u="none" strike="noStrike" cap="none" normalizeH="0" baseline="0" dirty="0" smtClean="0">
                          <a:ln>
                            <a:noFill/>
                          </a:ln>
                          <a:solidFill>
                            <a:srgbClr val="000000"/>
                          </a:solidFill>
                          <a:effectLst/>
                          <a:latin typeface="+mn-ea"/>
                          <a:ea typeface="+mn-ea"/>
                        </a:rPr>
                        <a:t>×</a:t>
                      </a:r>
                    </a:p>
                  </a:txBody>
                  <a:tcPr marL="88817" marR="88817" marT="44408" marB="44408" anchor="ctr" horzOverflow="overflow">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rgbClr val="FF850A"/>
                    </a:solidFill>
                  </a:tcPr>
                </a:tc>
              </a:tr>
              <a:tr h="681610">
                <a:tc>
                  <a:txBody>
                    <a:bodyPr/>
                    <a:lstStyle>
                      <a:lvl1pPr>
                        <a:spcBef>
                          <a:spcPct val="20000"/>
                        </a:spcBef>
                        <a:buClr>
                          <a:schemeClr val="hlink"/>
                        </a:buClr>
                        <a:buSzPct val="70000"/>
                        <a:buFont typeface="Wingdings" panose="05000000000000000000" pitchFamily="2" charset="2"/>
                        <a:defRPr kumimoji="1" sz="2800">
                          <a:solidFill>
                            <a:schemeClr val="tx1"/>
                          </a:solidFill>
                          <a:effectLst>
                            <a:outerShdw blurRad="38100" dist="38100" dir="2700000" algn="tl">
                              <a:srgbClr val="000000"/>
                            </a:outerShdw>
                          </a:effectLst>
                          <a:latin typeface="Garamond" panose="02020404030301010803" pitchFamily="18" charset="0"/>
                          <a:ea typeface="ＭＳ Ｐゴシック" panose="020B0600070205080204" pitchFamily="50" charset="-128"/>
                        </a:defRPr>
                      </a:lvl1pPr>
                      <a:lvl2pPr>
                        <a:spcBef>
                          <a:spcPct val="20000"/>
                        </a:spcBef>
                        <a:buClr>
                          <a:schemeClr val="accent2"/>
                        </a:buClr>
                        <a:buSzPct val="70000"/>
                        <a:buFont typeface="Wingdings" panose="05000000000000000000" pitchFamily="2" charset="2"/>
                        <a:defRPr kumimoji="1" sz="2400">
                          <a:solidFill>
                            <a:schemeClr val="tx1"/>
                          </a:solidFill>
                          <a:effectLst>
                            <a:outerShdw blurRad="38100" dist="38100" dir="2700000" algn="tl">
                              <a:srgbClr val="000000"/>
                            </a:outerShdw>
                          </a:effectLst>
                          <a:latin typeface="Garamond" panose="02020404030301010803" pitchFamily="18" charset="0"/>
                          <a:ea typeface="ＭＳ Ｐゴシック" panose="020B0600070205080204" pitchFamily="50" charset="-128"/>
                        </a:defRPr>
                      </a:lvl2pPr>
                      <a:lvl3pPr>
                        <a:spcBef>
                          <a:spcPct val="20000"/>
                        </a:spcBef>
                        <a:buClr>
                          <a:schemeClr val="tx2"/>
                        </a:buClr>
                        <a:buSzPct val="70000"/>
                        <a:buFont typeface="Wingdings" panose="05000000000000000000" pitchFamily="2" charset="2"/>
                        <a:defRPr kumimoji="1" sz="2000">
                          <a:solidFill>
                            <a:schemeClr val="tx1"/>
                          </a:solidFill>
                          <a:effectLst>
                            <a:outerShdw blurRad="38100" dist="38100" dir="2700000" algn="tl">
                              <a:srgbClr val="000000"/>
                            </a:outerShdw>
                          </a:effectLst>
                          <a:latin typeface="Garamond" panose="02020404030301010803" pitchFamily="18" charset="0"/>
                          <a:ea typeface="ＭＳ Ｐゴシック" panose="020B0600070205080204" pitchFamily="50" charset="-128"/>
                        </a:defRPr>
                      </a:lvl3pPr>
                      <a:lvl4pPr>
                        <a:spcBef>
                          <a:spcPct val="20000"/>
                        </a:spcBef>
                        <a:buClr>
                          <a:schemeClr val="accent2"/>
                        </a:buClr>
                        <a:buSzPct val="70000"/>
                        <a:buFont typeface="Wingdings" panose="05000000000000000000" pitchFamily="2" charset="2"/>
                        <a:defRPr kumimoji="1">
                          <a:solidFill>
                            <a:schemeClr val="tx1"/>
                          </a:solidFill>
                          <a:effectLst>
                            <a:outerShdw blurRad="38100" dist="38100" dir="2700000" algn="tl">
                              <a:srgbClr val="000000"/>
                            </a:outerShdw>
                          </a:effectLst>
                          <a:latin typeface="Garamond" panose="02020404030301010803" pitchFamily="18" charset="0"/>
                          <a:ea typeface="ＭＳ Ｐゴシック" panose="020B0600070205080204" pitchFamily="50" charset="-128"/>
                        </a:defRPr>
                      </a:lvl4pPr>
                      <a:lvl5pPr>
                        <a:spcBef>
                          <a:spcPct val="20000"/>
                        </a:spcBef>
                        <a:buClr>
                          <a:schemeClr val="hlink"/>
                        </a:buClr>
                        <a:buSzPct val="70000"/>
                        <a:buFont typeface="Wingdings" panose="05000000000000000000" pitchFamily="2" charset="2"/>
                        <a:defRPr kumimoji="1">
                          <a:solidFill>
                            <a:schemeClr val="tx1"/>
                          </a:solidFill>
                          <a:effectLst>
                            <a:outerShdw blurRad="38100" dist="38100" dir="2700000" algn="tl">
                              <a:srgbClr val="000000"/>
                            </a:outerShdw>
                          </a:effectLst>
                          <a:latin typeface="Garamond" panose="02020404030301010803" pitchFamily="18" charset="0"/>
                          <a:ea typeface="ＭＳ Ｐゴシック" panose="020B0600070205080204" pitchFamily="50" charset="-128"/>
                        </a:defRPr>
                      </a:lvl5pPr>
                      <a:lvl6pPr fontAlgn="base">
                        <a:spcBef>
                          <a:spcPct val="20000"/>
                        </a:spcBef>
                        <a:spcAft>
                          <a:spcPct val="0"/>
                        </a:spcAft>
                        <a:buClr>
                          <a:schemeClr val="hlink"/>
                        </a:buClr>
                        <a:buSzPct val="70000"/>
                        <a:buFont typeface="Wingdings" panose="05000000000000000000" pitchFamily="2" charset="2"/>
                        <a:defRPr kumimoji="1">
                          <a:solidFill>
                            <a:schemeClr val="tx1"/>
                          </a:solidFill>
                          <a:effectLst>
                            <a:outerShdw blurRad="38100" dist="38100" dir="2700000" algn="tl">
                              <a:srgbClr val="000000"/>
                            </a:outerShdw>
                          </a:effectLst>
                          <a:latin typeface="Garamond" panose="02020404030301010803" pitchFamily="18" charset="0"/>
                          <a:ea typeface="ＭＳ Ｐゴシック" panose="020B0600070205080204" pitchFamily="50" charset="-128"/>
                        </a:defRPr>
                      </a:lvl6pPr>
                      <a:lvl7pPr fontAlgn="base">
                        <a:spcBef>
                          <a:spcPct val="20000"/>
                        </a:spcBef>
                        <a:spcAft>
                          <a:spcPct val="0"/>
                        </a:spcAft>
                        <a:buClr>
                          <a:schemeClr val="hlink"/>
                        </a:buClr>
                        <a:buSzPct val="70000"/>
                        <a:buFont typeface="Wingdings" panose="05000000000000000000" pitchFamily="2" charset="2"/>
                        <a:defRPr kumimoji="1">
                          <a:solidFill>
                            <a:schemeClr val="tx1"/>
                          </a:solidFill>
                          <a:effectLst>
                            <a:outerShdw blurRad="38100" dist="38100" dir="2700000" algn="tl">
                              <a:srgbClr val="000000"/>
                            </a:outerShdw>
                          </a:effectLst>
                          <a:latin typeface="Garamond" panose="02020404030301010803" pitchFamily="18" charset="0"/>
                          <a:ea typeface="ＭＳ Ｐゴシック" panose="020B0600070205080204" pitchFamily="50" charset="-128"/>
                        </a:defRPr>
                      </a:lvl7pPr>
                      <a:lvl8pPr fontAlgn="base">
                        <a:spcBef>
                          <a:spcPct val="20000"/>
                        </a:spcBef>
                        <a:spcAft>
                          <a:spcPct val="0"/>
                        </a:spcAft>
                        <a:buClr>
                          <a:schemeClr val="hlink"/>
                        </a:buClr>
                        <a:buSzPct val="70000"/>
                        <a:buFont typeface="Wingdings" panose="05000000000000000000" pitchFamily="2" charset="2"/>
                        <a:defRPr kumimoji="1">
                          <a:solidFill>
                            <a:schemeClr val="tx1"/>
                          </a:solidFill>
                          <a:effectLst>
                            <a:outerShdw blurRad="38100" dist="38100" dir="2700000" algn="tl">
                              <a:srgbClr val="000000"/>
                            </a:outerShdw>
                          </a:effectLst>
                          <a:latin typeface="Garamond" panose="02020404030301010803" pitchFamily="18" charset="0"/>
                          <a:ea typeface="ＭＳ Ｐゴシック" panose="020B0600070205080204" pitchFamily="50" charset="-128"/>
                        </a:defRPr>
                      </a:lvl8pPr>
                      <a:lvl9pPr fontAlgn="base">
                        <a:spcBef>
                          <a:spcPct val="20000"/>
                        </a:spcBef>
                        <a:spcAft>
                          <a:spcPct val="0"/>
                        </a:spcAft>
                        <a:buClr>
                          <a:schemeClr val="hlink"/>
                        </a:buClr>
                        <a:buSzPct val="70000"/>
                        <a:buFont typeface="Wingdings" panose="05000000000000000000" pitchFamily="2" charset="2"/>
                        <a:defRPr kumimoji="1">
                          <a:solidFill>
                            <a:schemeClr val="tx1"/>
                          </a:solidFill>
                          <a:effectLst>
                            <a:outerShdw blurRad="38100" dist="38100" dir="2700000" algn="tl">
                              <a:srgbClr val="000000"/>
                            </a:outerShdw>
                          </a:effectLst>
                          <a:latin typeface="Garamond" panose="02020404030301010803" pitchFamily="18"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0"/>
                        </a:spcBef>
                        <a:spcAft>
                          <a:spcPct val="0"/>
                        </a:spcAft>
                        <a:buClrTx/>
                        <a:buSzTx/>
                        <a:buFont typeface="Wingdings" panose="05000000000000000000" pitchFamily="2" charset="2"/>
                        <a:buNone/>
                        <a:tabLst/>
                      </a:pPr>
                      <a:r>
                        <a:rPr kumimoji="1" lang="ja-JP" altLang="en-US" sz="2000" b="1" i="0" u="none" strike="noStrike" cap="none" normalizeH="0" baseline="0" dirty="0" smtClean="0">
                          <a:ln>
                            <a:noFill/>
                          </a:ln>
                          <a:solidFill>
                            <a:srgbClr val="000000"/>
                          </a:solidFill>
                          <a:effectLst/>
                          <a:latin typeface="+mn-ea"/>
                          <a:ea typeface="+mn-ea"/>
                        </a:rPr>
                        <a:t>かなり発生</a:t>
                      </a:r>
                    </a:p>
                  </a:txBody>
                  <a:tcPr marL="88817" marR="88817" marT="44408" marB="44408" anchor="ctr" horzOverflow="overflow">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accent1">
                        <a:lumMod val="20000"/>
                        <a:lumOff val="80000"/>
                      </a:schemeClr>
                    </a:solidFill>
                  </a:tcPr>
                </a:tc>
                <a:tc>
                  <a:txBody>
                    <a:bodyPr/>
                    <a:lstStyle>
                      <a:lvl1pPr>
                        <a:spcBef>
                          <a:spcPct val="20000"/>
                        </a:spcBef>
                        <a:buClr>
                          <a:schemeClr val="hlink"/>
                        </a:buClr>
                        <a:buSzPct val="70000"/>
                        <a:buFont typeface="Wingdings" panose="05000000000000000000" pitchFamily="2" charset="2"/>
                        <a:defRPr kumimoji="1" sz="2800">
                          <a:solidFill>
                            <a:schemeClr val="tx1"/>
                          </a:solidFill>
                          <a:effectLst>
                            <a:outerShdw blurRad="38100" dist="38100" dir="2700000" algn="tl">
                              <a:srgbClr val="000000"/>
                            </a:outerShdw>
                          </a:effectLst>
                          <a:latin typeface="Garamond" panose="02020404030301010803" pitchFamily="18" charset="0"/>
                          <a:ea typeface="ＭＳ Ｐゴシック" panose="020B0600070205080204" pitchFamily="50" charset="-128"/>
                        </a:defRPr>
                      </a:lvl1pPr>
                      <a:lvl2pPr>
                        <a:spcBef>
                          <a:spcPct val="20000"/>
                        </a:spcBef>
                        <a:buClr>
                          <a:schemeClr val="accent2"/>
                        </a:buClr>
                        <a:buSzPct val="70000"/>
                        <a:buFont typeface="Wingdings" panose="05000000000000000000" pitchFamily="2" charset="2"/>
                        <a:defRPr kumimoji="1" sz="2400">
                          <a:solidFill>
                            <a:schemeClr val="tx1"/>
                          </a:solidFill>
                          <a:effectLst>
                            <a:outerShdw blurRad="38100" dist="38100" dir="2700000" algn="tl">
                              <a:srgbClr val="000000"/>
                            </a:outerShdw>
                          </a:effectLst>
                          <a:latin typeface="Garamond" panose="02020404030301010803" pitchFamily="18" charset="0"/>
                          <a:ea typeface="ＭＳ Ｐゴシック" panose="020B0600070205080204" pitchFamily="50" charset="-128"/>
                        </a:defRPr>
                      </a:lvl2pPr>
                      <a:lvl3pPr>
                        <a:spcBef>
                          <a:spcPct val="20000"/>
                        </a:spcBef>
                        <a:buClr>
                          <a:schemeClr val="tx2"/>
                        </a:buClr>
                        <a:buSzPct val="70000"/>
                        <a:buFont typeface="Wingdings" panose="05000000000000000000" pitchFamily="2" charset="2"/>
                        <a:defRPr kumimoji="1" sz="2000">
                          <a:solidFill>
                            <a:schemeClr val="tx1"/>
                          </a:solidFill>
                          <a:effectLst>
                            <a:outerShdw blurRad="38100" dist="38100" dir="2700000" algn="tl">
                              <a:srgbClr val="000000"/>
                            </a:outerShdw>
                          </a:effectLst>
                          <a:latin typeface="Garamond" panose="02020404030301010803" pitchFamily="18" charset="0"/>
                          <a:ea typeface="ＭＳ Ｐゴシック" panose="020B0600070205080204" pitchFamily="50" charset="-128"/>
                        </a:defRPr>
                      </a:lvl3pPr>
                      <a:lvl4pPr>
                        <a:spcBef>
                          <a:spcPct val="20000"/>
                        </a:spcBef>
                        <a:buClr>
                          <a:schemeClr val="accent2"/>
                        </a:buClr>
                        <a:buSzPct val="70000"/>
                        <a:buFont typeface="Wingdings" panose="05000000000000000000" pitchFamily="2" charset="2"/>
                        <a:defRPr kumimoji="1">
                          <a:solidFill>
                            <a:schemeClr val="tx1"/>
                          </a:solidFill>
                          <a:effectLst>
                            <a:outerShdw blurRad="38100" dist="38100" dir="2700000" algn="tl">
                              <a:srgbClr val="000000"/>
                            </a:outerShdw>
                          </a:effectLst>
                          <a:latin typeface="Garamond" panose="02020404030301010803" pitchFamily="18" charset="0"/>
                          <a:ea typeface="ＭＳ Ｐゴシック" panose="020B0600070205080204" pitchFamily="50" charset="-128"/>
                        </a:defRPr>
                      </a:lvl4pPr>
                      <a:lvl5pPr>
                        <a:spcBef>
                          <a:spcPct val="20000"/>
                        </a:spcBef>
                        <a:buClr>
                          <a:schemeClr val="hlink"/>
                        </a:buClr>
                        <a:buSzPct val="70000"/>
                        <a:buFont typeface="Wingdings" panose="05000000000000000000" pitchFamily="2" charset="2"/>
                        <a:defRPr kumimoji="1">
                          <a:solidFill>
                            <a:schemeClr val="tx1"/>
                          </a:solidFill>
                          <a:effectLst>
                            <a:outerShdw blurRad="38100" dist="38100" dir="2700000" algn="tl">
                              <a:srgbClr val="000000"/>
                            </a:outerShdw>
                          </a:effectLst>
                          <a:latin typeface="Garamond" panose="02020404030301010803" pitchFamily="18" charset="0"/>
                          <a:ea typeface="ＭＳ Ｐゴシック" panose="020B0600070205080204" pitchFamily="50" charset="-128"/>
                        </a:defRPr>
                      </a:lvl5pPr>
                      <a:lvl6pPr fontAlgn="base">
                        <a:spcBef>
                          <a:spcPct val="20000"/>
                        </a:spcBef>
                        <a:spcAft>
                          <a:spcPct val="0"/>
                        </a:spcAft>
                        <a:buClr>
                          <a:schemeClr val="hlink"/>
                        </a:buClr>
                        <a:buSzPct val="70000"/>
                        <a:buFont typeface="Wingdings" panose="05000000000000000000" pitchFamily="2" charset="2"/>
                        <a:defRPr kumimoji="1">
                          <a:solidFill>
                            <a:schemeClr val="tx1"/>
                          </a:solidFill>
                          <a:effectLst>
                            <a:outerShdw blurRad="38100" dist="38100" dir="2700000" algn="tl">
                              <a:srgbClr val="000000"/>
                            </a:outerShdw>
                          </a:effectLst>
                          <a:latin typeface="Garamond" panose="02020404030301010803" pitchFamily="18" charset="0"/>
                          <a:ea typeface="ＭＳ Ｐゴシック" panose="020B0600070205080204" pitchFamily="50" charset="-128"/>
                        </a:defRPr>
                      </a:lvl6pPr>
                      <a:lvl7pPr fontAlgn="base">
                        <a:spcBef>
                          <a:spcPct val="20000"/>
                        </a:spcBef>
                        <a:spcAft>
                          <a:spcPct val="0"/>
                        </a:spcAft>
                        <a:buClr>
                          <a:schemeClr val="hlink"/>
                        </a:buClr>
                        <a:buSzPct val="70000"/>
                        <a:buFont typeface="Wingdings" panose="05000000000000000000" pitchFamily="2" charset="2"/>
                        <a:defRPr kumimoji="1">
                          <a:solidFill>
                            <a:schemeClr val="tx1"/>
                          </a:solidFill>
                          <a:effectLst>
                            <a:outerShdw blurRad="38100" dist="38100" dir="2700000" algn="tl">
                              <a:srgbClr val="000000"/>
                            </a:outerShdw>
                          </a:effectLst>
                          <a:latin typeface="Garamond" panose="02020404030301010803" pitchFamily="18" charset="0"/>
                          <a:ea typeface="ＭＳ Ｐゴシック" panose="020B0600070205080204" pitchFamily="50" charset="-128"/>
                        </a:defRPr>
                      </a:lvl7pPr>
                      <a:lvl8pPr fontAlgn="base">
                        <a:spcBef>
                          <a:spcPct val="20000"/>
                        </a:spcBef>
                        <a:spcAft>
                          <a:spcPct val="0"/>
                        </a:spcAft>
                        <a:buClr>
                          <a:schemeClr val="hlink"/>
                        </a:buClr>
                        <a:buSzPct val="70000"/>
                        <a:buFont typeface="Wingdings" panose="05000000000000000000" pitchFamily="2" charset="2"/>
                        <a:defRPr kumimoji="1">
                          <a:solidFill>
                            <a:schemeClr val="tx1"/>
                          </a:solidFill>
                          <a:effectLst>
                            <a:outerShdw blurRad="38100" dist="38100" dir="2700000" algn="tl">
                              <a:srgbClr val="000000"/>
                            </a:outerShdw>
                          </a:effectLst>
                          <a:latin typeface="Garamond" panose="02020404030301010803" pitchFamily="18" charset="0"/>
                          <a:ea typeface="ＭＳ Ｐゴシック" panose="020B0600070205080204" pitchFamily="50" charset="-128"/>
                        </a:defRPr>
                      </a:lvl8pPr>
                      <a:lvl9pPr fontAlgn="base">
                        <a:spcBef>
                          <a:spcPct val="20000"/>
                        </a:spcBef>
                        <a:spcAft>
                          <a:spcPct val="0"/>
                        </a:spcAft>
                        <a:buClr>
                          <a:schemeClr val="hlink"/>
                        </a:buClr>
                        <a:buSzPct val="70000"/>
                        <a:buFont typeface="Wingdings" panose="05000000000000000000" pitchFamily="2" charset="2"/>
                        <a:defRPr kumimoji="1">
                          <a:solidFill>
                            <a:schemeClr val="tx1"/>
                          </a:solidFill>
                          <a:effectLst>
                            <a:outerShdw blurRad="38100" dist="38100" dir="2700000" algn="tl">
                              <a:srgbClr val="000000"/>
                            </a:outerShdw>
                          </a:effectLst>
                          <a:latin typeface="Garamond" panose="02020404030301010803" pitchFamily="18"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0"/>
                        </a:spcBef>
                        <a:spcAft>
                          <a:spcPct val="0"/>
                        </a:spcAft>
                        <a:buClrTx/>
                        <a:buSzTx/>
                        <a:buFont typeface="Wingdings" panose="05000000000000000000" pitchFamily="2" charset="2"/>
                        <a:buNone/>
                        <a:tabLst/>
                      </a:pPr>
                      <a:r>
                        <a:rPr kumimoji="1" lang="ja-JP" altLang="en-US" sz="2000" b="1" i="0" u="none" strike="noStrike" cap="none" normalizeH="0" baseline="0" dirty="0" smtClean="0">
                          <a:ln>
                            <a:noFill/>
                          </a:ln>
                          <a:solidFill>
                            <a:srgbClr val="000000"/>
                          </a:solidFill>
                          <a:effectLst/>
                          <a:latin typeface="+mn-ea"/>
                          <a:ea typeface="+mn-ea"/>
                        </a:rPr>
                        <a:t>中程度の</a:t>
                      </a:r>
                    </a:p>
                    <a:p>
                      <a:pPr marL="0" marR="0" lvl="0" indent="0" algn="ctr" defTabSz="914400" rtl="0" eaLnBrk="1" fontAlgn="base" latinLnBrk="0" hangingPunct="1">
                        <a:lnSpc>
                          <a:spcPct val="100000"/>
                        </a:lnSpc>
                        <a:spcBef>
                          <a:spcPct val="0"/>
                        </a:spcBef>
                        <a:spcAft>
                          <a:spcPct val="0"/>
                        </a:spcAft>
                        <a:buClrTx/>
                        <a:buSzTx/>
                        <a:buFont typeface="Wingdings" panose="05000000000000000000" pitchFamily="2" charset="2"/>
                        <a:buNone/>
                        <a:tabLst/>
                      </a:pPr>
                      <a:r>
                        <a:rPr kumimoji="1" lang="ja-JP" altLang="en-US" sz="2000" b="1" i="0" u="none" strike="noStrike" cap="none" normalizeH="0" baseline="0" dirty="0" smtClean="0">
                          <a:ln>
                            <a:noFill/>
                          </a:ln>
                          <a:solidFill>
                            <a:srgbClr val="000000"/>
                          </a:solidFill>
                          <a:effectLst/>
                          <a:latin typeface="+mn-ea"/>
                          <a:ea typeface="+mn-ea"/>
                        </a:rPr>
                        <a:t>リスク</a:t>
                      </a:r>
                      <a:r>
                        <a:rPr kumimoji="1" lang="en-US" altLang="ja-JP" sz="2000" b="1" i="0" u="none" strike="noStrike" cap="none" normalizeH="0" baseline="0" dirty="0" smtClean="0">
                          <a:ln>
                            <a:noFill/>
                          </a:ln>
                          <a:solidFill>
                            <a:srgbClr val="000000"/>
                          </a:solidFill>
                          <a:effectLst/>
                          <a:latin typeface="+mn-ea"/>
                          <a:ea typeface="+mn-ea"/>
                        </a:rPr>
                        <a:t>×○</a:t>
                      </a:r>
                    </a:p>
                  </a:txBody>
                  <a:tcPr marL="88817" marR="88817" marT="44408" marB="44408" anchor="ctr" horzOverflow="overflow">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rgbClr val="E9F503"/>
                    </a:solidFill>
                  </a:tcPr>
                </a:tc>
                <a:tc>
                  <a:txBody>
                    <a:bodyPr/>
                    <a:lstStyle>
                      <a:lvl1pPr>
                        <a:spcBef>
                          <a:spcPct val="20000"/>
                        </a:spcBef>
                        <a:buClr>
                          <a:schemeClr val="hlink"/>
                        </a:buClr>
                        <a:buSzPct val="70000"/>
                        <a:buFont typeface="Wingdings" panose="05000000000000000000" pitchFamily="2" charset="2"/>
                        <a:defRPr kumimoji="1" sz="2800">
                          <a:solidFill>
                            <a:schemeClr val="tx1"/>
                          </a:solidFill>
                          <a:effectLst>
                            <a:outerShdw blurRad="38100" dist="38100" dir="2700000" algn="tl">
                              <a:srgbClr val="000000"/>
                            </a:outerShdw>
                          </a:effectLst>
                          <a:latin typeface="Garamond" panose="02020404030301010803" pitchFamily="18" charset="0"/>
                          <a:ea typeface="ＭＳ Ｐゴシック" panose="020B0600070205080204" pitchFamily="50" charset="-128"/>
                        </a:defRPr>
                      </a:lvl1pPr>
                      <a:lvl2pPr>
                        <a:spcBef>
                          <a:spcPct val="20000"/>
                        </a:spcBef>
                        <a:buClr>
                          <a:schemeClr val="accent2"/>
                        </a:buClr>
                        <a:buSzPct val="70000"/>
                        <a:buFont typeface="Wingdings" panose="05000000000000000000" pitchFamily="2" charset="2"/>
                        <a:defRPr kumimoji="1" sz="2400">
                          <a:solidFill>
                            <a:schemeClr val="tx1"/>
                          </a:solidFill>
                          <a:effectLst>
                            <a:outerShdw blurRad="38100" dist="38100" dir="2700000" algn="tl">
                              <a:srgbClr val="000000"/>
                            </a:outerShdw>
                          </a:effectLst>
                          <a:latin typeface="Garamond" panose="02020404030301010803" pitchFamily="18" charset="0"/>
                          <a:ea typeface="ＭＳ Ｐゴシック" panose="020B0600070205080204" pitchFamily="50" charset="-128"/>
                        </a:defRPr>
                      </a:lvl2pPr>
                      <a:lvl3pPr>
                        <a:spcBef>
                          <a:spcPct val="20000"/>
                        </a:spcBef>
                        <a:buClr>
                          <a:schemeClr val="tx2"/>
                        </a:buClr>
                        <a:buSzPct val="70000"/>
                        <a:buFont typeface="Wingdings" panose="05000000000000000000" pitchFamily="2" charset="2"/>
                        <a:defRPr kumimoji="1" sz="2000">
                          <a:solidFill>
                            <a:schemeClr val="tx1"/>
                          </a:solidFill>
                          <a:effectLst>
                            <a:outerShdw blurRad="38100" dist="38100" dir="2700000" algn="tl">
                              <a:srgbClr val="000000"/>
                            </a:outerShdw>
                          </a:effectLst>
                          <a:latin typeface="Garamond" panose="02020404030301010803" pitchFamily="18" charset="0"/>
                          <a:ea typeface="ＭＳ Ｐゴシック" panose="020B0600070205080204" pitchFamily="50" charset="-128"/>
                        </a:defRPr>
                      </a:lvl3pPr>
                      <a:lvl4pPr>
                        <a:spcBef>
                          <a:spcPct val="20000"/>
                        </a:spcBef>
                        <a:buClr>
                          <a:schemeClr val="accent2"/>
                        </a:buClr>
                        <a:buSzPct val="70000"/>
                        <a:buFont typeface="Wingdings" panose="05000000000000000000" pitchFamily="2" charset="2"/>
                        <a:defRPr kumimoji="1">
                          <a:solidFill>
                            <a:schemeClr val="tx1"/>
                          </a:solidFill>
                          <a:effectLst>
                            <a:outerShdw blurRad="38100" dist="38100" dir="2700000" algn="tl">
                              <a:srgbClr val="000000"/>
                            </a:outerShdw>
                          </a:effectLst>
                          <a:latin typeface="Garamond" panose="02020404030301010803" pitchFamily="18" charset="0"/>
                          <a:ea typeface="ＭＳ Ｐゴシック" panose="020B0600070205080204" pitchFamily="50" charset="-128"/>
                        </a:defRPr>
                      </a:lvl4pPr>
                      <a:lvl5pPr>
                        <a:spcBef>
                          <a:spcPct val="20000"/>
                        </a:spcBef>
                        <a:buClr>
                          <a:schemeClr val="hlink"/>
                        </a:buClr>
                        <a:buSzPct val="70000"/>
                        <a:buFont typeface="Wingdings" panose="05000000000000000000" pitchFamily="2" charset="2"/>
                        <a:defRPr kumimoji="1">
                          <a:solidFill>
                            <a:schemeClr val="tx1"/>
                          </a:solidFill>
                          <a:effectLst>
                            <a:outerShdw blurRad="38100" dist="38100" dir="2700000" algn="tl">
                              <a:srgbClr val="000000"/>
                            </a:outerShdw>
                          </a:effectLst>
                          <a:latin typeface="Garamond" panose="02020404030301010803" pitchFamily="18" charset="0"/>
                          <a:ea typeface="ＭＳ Ｐゴシック" panose="020B0600070205080204" pitchFamily="50" charset="-128"/>
                        </a:defRPr>
                      </a:lvl5pPr>
                      <a:lvl6pPr fontAlgn="base">
                        <a:spcBef>
                          <a:spcPct val="20000"/>
                        </a:spcBef>
                        <a:spcAft>
                          <a:spcPct val="0"/>
                        </a:spcAft>
                        <a:buClr>
                          <a:schemeClr val="hlink"/>
                        </a:buClr>
                        <a:buSzPct val="70000"/>
                        <a:buFont typeface="Wingdings" panose="05000000000000000000" pitchFamily="2" charset="2"/>
                        <a:defRPr kumimoji="1">
                          <a:solidFill>
                            <a:schemeClr val="tx1"/>
                          </a:solidFill>
                          <a:effectLst>
                            <a:outerShdw blurRad="38100" dist="38100" dir="2700000" algn="tl">
                              <a:srgbClr val="000000"/>
                            </a:outerShdw>
                          </a:effectLst>
                          <a:latin typeface="Garamond" panose="02020404030301010803" pitchFamily="18" charset="0"/>
                          <a:ea typeface="ＭＳ Ｐゴシック" panose="020B0600070205080204" pitchFamily="50" charset="-128"/>
                        </a:defRPr>
                      </a:lvl6pPr>
                      <a:lvl7pPr fontAlgn="base">
                        <a:spcBef>
                          <a:spcPct val="20000"/>
                        </a:spcBef>
                        <a:spcAft>
                          <a:spcPct val="0"/>
                        </a:spcAft>
                        <a:buClr>
                          <a:schemeClr val="hlink"/>
                        </a:buClr>
                        <a:buSzPct val="70000"/>
                        <a:buFont typeface="Wingdings" panose="05000000000000000000" pitchFamily="2" charset="2"/>
                        <a:defRPr kumimoji="1">
                          <a:solidFill>
                            <a:schemeClr val="tx1"/>
                          </a:solidFill>
                          <a:effectLst>
                            <a:outerShdw blurRad="38100" dist="38100" dir="2700000" algn="tl">
                              <a:srgbClr val="000000"/>
                            </a:outerShdw>
                          </a:effectLst>
                          <a:latin typeface="Garamond" panose="02020404030301010803" pitchFamily="18" charset="0"/>
                          <a:ea typeface="ＭＳ Ｐゴシック" panose="020B0600070205080204" pitchFamily="50" charset="-128"/>
                        </a:defRPr>
                      </a:lvl7pPr>
                      <a:lvl8pPr fontAlgn="base">
                        <a:spcBef>
                          <a:spcPct val="20000"/>
                        </a:spcBef>
                        <a:spcAft>
                          <a:spcPct val="0"/>
                        </a:spcAft>
                        <a:buClr>
                          <a:schemeClr val="hlink"/>
                        </a:buClr>
                        <a:buSzPct val="70000"/>
                        <a:buFont typeface="Wingdings" panose="05000000000000000000" pitchFamily="2" charset="2"/>
                        <a:defRPr kumimoji="1">
                          <a:solidFill>
                            <a:schemeClr val="tx1"/>
                          </a:solidFill>
                          <a:effectLst>
                            <a:outerShdw blurRad="38100" dist="38100" dir="2700000" algn="tl">
                              <a:srgbClr val="000000"/>
                            </a:outerShdw>
                          </a:effectLst>
                          <a:latin typeface="Garamond" panose="02020404030301010803" pitchFamily="18" charset="0"/>
                          <a:ea typeface="ＭＳ Ｐゴシック" panose="020B0600070205080204" pitchFamily="50" charset="-128"/>
                        </a:defRPr>
                      </a:lvl8pPr>
                      <a:lvl9pPr fontAlgn="base">
                        <a:spcBef>
                          <a:spcPct val="20000"/>
                        </a:spcBef>
                        <a:spcAft>
                          <a:spcPct val="0"/>
                        </a:spcAft>
                        <a:buClr>
                          <a:schemeClr val="hlink"/>
                        </a:buClr>
                        <a:buSzPct val="70000"/>
                        <a:buFont typeface="Wingdings" panose="05000000000000000000" pitchFamily="2" charset="2"/>
                        <a:defRPr kumimoji="1">
                          <a:solidFill>
                            <a:schemeClr val="tx1"/>
                          </a:solidFill>
                          <a:effectLst>
                            <a:outerShdw blurRad="38100" dist="38100" dir="2700000" algn="tl">
                              <a:srgbClr val="000000"/>
                            </a:outerShdw>
                          </a:effectLst>
                          <a:latin typeface="Garamond" panose="02020404030301010803" pitchFamily="18"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0"/>
                        </a:spcBef>
                        <a:spcAft>
                          <a:spcPct val="0"/>
                        </a:spcAft>
                        <a:buClrTx/>
                        <a:buSzTx/>
                        <a:buFont typeface="Wingdings" panose="05000000000000000000" pitchFamily="2" charset="2"/>
                        <a:buNone/>
                        <a:tabLst/>
                      </a:pPr>
                      <a:r>
                        <a:rPr kumimoji="1" lang="ja-JP" altLang="en-US" sz="2000" b="1" i="0" u="none" strike="noStrike" cap="none" normalizeH="0" baseline="0" dirty="0" smtClean="0">
                          <a:ln>
                            <a:noFill/>
                          </a:ln>
                          <a:solidFill>
                            <a:srgbClr val="000000"/>
                          </a:solidFill>
                          <a:effectLst/>
                          <a:latin typeface="+mn-ea"/>
                          <a:ea typeface="+mn-ea"/>
                        </a:rPr>
                        <a:t>大きな</a:t>
                      </a:r>
                    </a:p>
                    <a:p>
                      <a:pPr marL="0" marR="0" lvl="0" indent="0" algn="ctr" defTabSz="914400" rtl="0" eaLnBrk="1" fontAlgn="base" latinLnBrk="0" hangingPunct="1">
                        <a:lnSpc>
                          <a:spcPct val="100000"/>
                        </a:lnSpc>
                        <a:spcBef>
                          <a:spcPct val="0"/>
                        </a:spcBef>
                        <a:spcAft>
                          <a:spcPct val="0"/>
                        </a:spcAft>
                        <a:buClrTx/>
                        <a:buSzTx/>
                        <a:buFont typeface="Wingdings" panose="05000000000000000000" pitchFamily="2" charset="2"/>
                        <a:buNone/>
                        <a:tabLst/>
                      </a:pPr>
                      <a:r>
                        <a:rPr kumimoji="1" lang="ja-JP" altLang="en-US" sz="2000" b="1" i="0" u="none" strike="noStrike" cap="none" normalizeH="0" baseline="0" dirty="0" smtClean="0">
                          <a:ln>
                            <a:noFill/>
                          </a:ln>
                          <a:solidFill>
                            <a:srgbClr val="000000"/>
                          </a:solidFill>
                          <a:effectLst/>
                          <a:latin typeface="+mn-ea"/>
                          <a:ea typeface="+mn-ea"/>
                        </a:rPr>
                        <a:t>リスク</a:t>
                      </a:r>
                      <a:r>
                        <a:rPr kumimoji="1" lang="en-US" altLang="ja-JP" sz="2000" b="1" i="0" u="none" strike="noStrike" cap="none" normalizeH="0" baseline="0" dirty="0" smtClean="0">
                          <a:ln>
                            <a:noFill/>
                          </a:ln>
                          <a:solidFill>
                            <a:srgbClr val="000000"/>
                          </a:solidFill>
                          <a:effectLst/>
                          <a:latin typeface="+mn-ea"/>
                          <a:ea typeface="+mn-ea"/>
                        </a:rPr>
                        <a:t>×△</a:t>
                      </a:r>
                    </a:p>
                  </a:txBody>
                  <a:tcPr marL="88817" marR="88817" marT="44408" marB="44408" anchor="ctr" horzOverflow="overflow">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rgbClr val="FF850A"/>
                    </a:solidFill>
                  </a:tcPr>
                </a:tc>
                <a:tc>
                  <a:txBody>
                    <a:bodyPr/>
                    <a:lstStyle>
                      <a:lvl1pPr>
                        <a:spcBef>
                          <a:spcPct val="20000"/>
                        </a:spcBef>
                        <a:buClr>
                          <a:schemeClr val="hlink"/>
                        </a:buClr>
                        <a:buSzPct val="70000"/>
                        <a:buFont typeface="Wingdings" panose="05000000000000000000" pitchFamily="2" charset="2"/>
                        <a:defRPr kumimoji="1" sz="2800">
                          <a:solidFill>
                            <a:schemeClr val="tx1"/>
                          </a:solidFill>
                          <a:effectLst>
                            <a:outerShdw blurRad="38100" dist="38100" dir="2700000" algn="tl">
                              <a:srgbClr val="000000"/>
                            </a:outerShdw>
                          </a:effectLst>
                          <a:latin typeface="Garamond" panose="02020404030301010803" pitchFamily="18" charset="0"/>
                          <a:ea typeface="ＭＳ Ｐゴシック" panose="020B0600070205080204" pitchFamily="50" charset="-128"/>
                        </a:defRPr>
                      </a:lvl1pPr>
                      <a:lvl2pPr>
                        <a:spcBef>
                          <a:spcPct val="20000"/>
                        </a:spcBef>
                        <a:buClr>
                          <a:schemeClr val="accent2"/>
                        </a:buClr>
                        <a:buSzPct val="70000"/>
                        <a:buFont typeface="Wingdings" panose="05000000000000000000" pitchFamily="2" charset="2"/>
                        <a:defRPr kumimoji="1" sz="2400">
                          <a:solidFill>
                            <a:schemeClr val="tx1"/>
                          </a:solidFill>
                          <a:effectLst>
                            <a:outerShdw blurRad="38100" dist="38100" dir="2700000" algn="tl">
                              <a:srgbClr val="000000"/>
                            </a:outerShdw>
                          </a:effectLst>
                          <a:latin typeface="Garamond" panose="02020404030301010803" pitchFamily="18" charset="0"/>
                          <a:ea typeface="ＭＳ Ｐゴシック" panose="020B0600070205080204" pitchFamily="50" charset="-128"/>
                        </a:defRPr>
                      </a:lvl2pPr>
                      <a:lvl3pPr>
                        <a:spcBef>
                          <a:spcPct val="20000"/>
                        </a:spcBef>
                        <a:buClr>
                          <a:schemeClr val="tx2"/>
                        </a:buClr>
                        <a:buSzPct val="70000"/>
                        <a:buFont typeface="Wingdings" panose="05000000000000000000" pitchFamily="2" charset="2"/>
                        <a:defRPr kumimoji="1" sz="2000">
                          <a:solidFill>
                            <a:schemeClr val="tx1"/>
                          </a:solidFill>
                          <a:effectLst>
                            <a:outerShdw blurRad="38100" dist="38100" dir="2700000" algn="tl">
                              <a:srgbClr val="000000"/>
                            </a:outerShdw>
                          </a:effectLst>
                          <a:latin typeface="Garamond" panose="02020404030301010803" pitchFamily="18" charset="0"/>
                          <a:ea typeface="ＭＳ Ｐゴシック" panose="020B0600070205080204" pitchFamily="50" charset="-128"/>
                        </a:defRPr>
                      </a:lvl3pPr>
                      <a:lvl4pPr>
                        <a:spcBef>
                          <a:spcPct val="20000"/>
                        </a:spcBef>
                        <a:buClr>
                          <a:schemeClr val="accent2"/>
                        </a:buClr>
                        <a:buSzPct val="70000"/>
                        <a:buFont typeface="Wingdings" panose="05000000000000000000" pitchFamily="2" charset="2"/>
                        <a:defRPr kumimoji="1">
                          <a:solidFill>
                            <a:schemeClr val="tx1"/>
                          </a:solidFill>
                          <a:effectLst>
                            <a:outerShdw blurRad="38100" dist="38100" dir="2700000" algn="tl">
                              <a:srgbClr val="000000"/>
                            </a:outerShdw>
                          </a:effectLst>
                          <a:latin typeface="Garamond" panose="02020404030301010803" pitchFamily="18" charset="0"/>
                          <a:ea typeface="ＭＳ Ｐゴシック" panose="020B0600070205080204" pitchFamily="50" charset="-128"/>
                        </a:defRPr>
                      </a:lvl4pPr>
                      <a:lvl5pPr>
                        <a:spcBef>
                          <a:spcPct val="20000"/>
                        </a:spcBef>
                        <a:buClr>
                          <a:schemeClr val="hlink"/>
                        </a:buClr>
                        <a:buSzPct val="70000"/>
                        <a:buFont typeface="Wingdings" panose="05000000000000000000" pitchFamily="2" charset="2"/>
                        <a:defRPr kumimoji="1">
                          <a:solidFill>
                            <a:schemeClr val="tx1"/>
                          </a:solidFill>
                          <a:effectLst>
                            <a:outerShdw blurRad="38100" dist="38100" dir="2700000" algn="tl">
                              <a:srgbClr val="000000"/>
                            </a:outerShdw>
                          </a:effectLst>
                          <a:latin typeface="Garamond" panose="02020404030301010803" pitchFamily="18" charset="0"/>
                          <a:ea typeface="ＭＳ Ｐゴシック" panose="020B0600070205080204" pitchFamily="50" charset="-128"/>
                        </a:defRPr>
                      </a:lvl5pPr>
                      <a:lvl6pPr fontAlgn="base">
                        <a:spcBef>
                          <a:spcPct val="20000"/>
                        </a:spcBef>
                        <a:spcAft>
                          <a:spcPct val="0"/>
                        </a:spcAft>
                        <a:buClr>
                          <a:schemeClr val="hlink"/>
                        </a:buClr>
                        <a:buSzPct val="70000"/>
                        <a:buFont typeface="Wingdings" panose="05000000000000000000" pitchFamily="2" charset="2"/>
                        <a:defRPr kumimoji="1">
                          <a:solidFill>
                            <a:schemeClr val="tx1"/>
                          </a:solidFill>
                          <a:effectLst>
                            <a:outerShdw blurRad="38100" dist="38100" dir="2700000" algn="tl">
                              <a:srgbClr val="000000"/>
                            </a:outerShdw>
                          </a:effectLst>
                          <a:latin typeface="Garamond" panose="02020404030301010803" pitchFamily="18" charset="0"/>
                          <a:ea typeface="ＭＳ Ｐゴシック" panose="020B0600070205080204" pitchFamily="50" charset="-128"/>
                        </a:defRPr>
                      </a:lvl6pPr>
                      <a:lvl7pPr fontAlgn="base">
                        <a:spcBef>
                          <a:spcPct val="20000"/>
                        </a:spcBef>
                        <a:spcAft>
                          <a:spcPct val="0"/>
                        </a:spcAft>
                        <a:buClr>
                          <a:schemeClr val="hlink"/>
                        </a:buClr>
                        <a:buSzPct val="70000"/>
                        <a:buFont typeface="Wingdings" panose="05000000000000000000" pitchFamily="2" charset="2"/>
                        <a:defRPr kumimoji="1">
                          <a:solidFill>
                            <a:schemeClr val="tx1"/>
                          </a:solidFill>
                          <a:effectLst>
                            <a:outerShdw blurRad="38100" dist="38100" dir="2700000" algn="tl">
                              <a:srgbClr val="000000"/>
                            </a:outerShdw>
                          </a:effectLst>
                          <a:latin typeface="Garamond" panose="02020404030301010803" pitchFamily="18" charset="0"/>
                          <a:ea typeface="ＭＳ Ｐゴシック" panose="020B0600070205080204" pitchFamily="50" charset="-128"/>
                        </a:defRPr>
                      </a:lvl7pPr>
                      <a:lvl8pPr fontAlgn="base">
                        <a:spcBef>
                          <a:spcPct val="20000"/>
                        </a:spcBef>
                        <a:spcAft>
                          <a:spcPct val="0"/>
                        </a:spcAft>
                        <a:buClr>
                          <a:schemeClr val="hlink"/>
                        </a:buClr>
                        <a:buSzPct val="70000"/>
                        <a:buFont typeface="Wingdings" panose="05000000000000000000" pitchFamily="2" charset="2"/>
                        <a:defRPr kumimoji="1">
                          <a:solidFill>
                            <a:schemeClr val="tx1"/>
                          </a:solidFill>
                          <a:effectLst>
                            <a:outerShdw blurRad="38100" dist="38100" dir="2700000" algn="tl">
                              <a:srgbClr val="000000"/>
                            </a:outerShdw>
                          </a:effectLst>
                          <a:latin typeface="Garamond" panose="02020404030301010803" pitchFamily="18" charset="0"/>
                          <a:ea typeface="ＭＳ Ｐゴシック" panose="020B0600070205080204" pitchFamily="50" charset="-128"/>
                        </a:defRPr>
                      </a:lvl8pPr>
                      <a:lvl9pPr fontAlgn="base">
                        <a:spcBef>
                          <a:spcPct val="20000"/>
                        </a:spcBef>
                        <a:spcAft>
                          <a:spcPct val="0"/>
                        </a:spcAft>
                        <a:buClr>
                          <a:schemeClr val="hlink"/>
                        </a:buClr>
                        <a:buSzPct val="70000"/>
                        <a:buFont typeface="Wingdings" panose="05000000000000000000" pitchFamily="2" charset="2"/>
                        <a:defRPr kumimoji="1">
                          <a:solidFill>
                            <a:schemeClr val="tx1"/>
                          </a:solidFill>
                          <a:effectLst>
                            <a:outerShdw blurRad="38100" dist="38100" dir="2700000" algn="tl">
                              <a:srgbClr val="000000"/>
                            </a:outerShdw>
                          </a:effectLst>
                          <a:latin typeface="Garamond" panose="02020404030301010803" pitchFamily="18"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0"/>
                        </a:spcBef>
                        <a:spcAft>
                          <a:spcPct val="0"/>
                        </a:spcAft>
                        <a:buClrTx/>
                        <a:buSzTx/>
                        <a:buFont typeface="Wingdings" panose="05000000000000000000" pitchFamily="2" charset="2"/>
                        <a:buNone/>
                        <a:tabLst/>
                      </a:pPr>
                      <a:r>
                        <a:rPr kumimoji="1" lang="ja-JP" altLang="en-US" sz="2000" b="1" i="0" u="none" strike="noStrike" cap="none" normalizeH="0" baseline="0" dirty="0" smtClean="0">
                          <a:ln>
                            <a:noFill/>
                          </a:ln>
                          <a:solidFill>
                            <a:srgbClr val="000000"/>
                          </a:solidFill>
                          <a:effectLst/>
                          <a:latin typeface="+mn-ea"/>
                          <a:ea typeface="+mn-ea"/>
                        </a:rPr>
                        <a:t>耐えられない程の</a:t>
                      </a:r>
                    </a:p>
                    <a:p>
                      <a:pPr marL="0" marR="0" lvl="0" indent="0" algn="ctr" defTabSz="914400" rtl="0" eaLnBrk="1" fontAlgn="base" latinLnBrk="0" hangingPunct="1">
                        <a:lnSpc>
                          <a:spcPct val="100000"/>
                        </a:lnSpc>
                        <a:spcBef>
                          <a:spcPct val="0"/>
                        </a:spcBef>
                        <a:spcAft>
                          <a:spcPct val="0"/>
                        </a:spcAft>
                        <a:buClrTx/>
                        <a:buSzTx/>
                        <a:buFont typeface="Wingdings" panose="05000000000000000000" pitchFamily="2" charset="2"/>
                        <a:buNone/>
                        <a:tabLst/>
                      </a:pPr>
                      <a:r>
                        <a:rPr kumimoji="1" lang="ja-JP" altLang="en-US" sz="2000" b="1" i="0" u="none" strike="noStrike" cap="none" normalizeH="0" baseline="0" dirty="0" smtClean="0">
                          <a:ln>
                            <a:noFill/>
                          </a:ln>
                          <a:solidFill>
                            <a:srgbClr val="000000"/>
                          </a:solidFill>
                          <a:effectLst/>
                          <a:latin typeface="+mn-ea"/>
                          <a:ea typeface="+mn-ea"/>
                        </a:rPr>
                        <a:t>リスク</a:t>
                      </a:r>
                      <a:r>
                        <a:rPr kumimoji="1" lang="en-US" altLang="ja-JP" sz="2000" b="1" i="0" u="none" strike="noStrike" cap="none" normalizeH="0" baseline="0" dirty="0" smtClean="0">
                          <a:ln>
                            <a:noFill/>
                          </a:ln>
                          <a:solidFill>
                            <a:srgbClr val="000000"/>
                          </a:solidFill>
                          <a:effectLst/>
                          <a:latin typeface="+mn-ea"/>
                          <a:ea typeface="+mn-ea"/>
                        </a:rPr>
                        <a:t>××</a:t>
                      </a:r>
                    </a:p>
                  </a:txBody>
                  <a:tcPr marL="88817" marR="88817" marT="44408" marB="44408" anchor="ctr" horzOverflow="overflow">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rgbClr val="FF0000"/>
                    </a:solidFill>
                  </a:tcPr>
                </a:tc>
              </a:tr>
            </a:tbl>
          </a:graphicData>
        </a:graphic>
      </p:graphicFrame>
      <p:sp>
        <p:nvSpPr>
          <p:cNvPr id="2" name="正方形/長方形 1"/>
          <p:cNvSpPr/>
          <p:nvPr/>
        </p:nvSpPr>
        <p:spPr>
          <a:xfrm>
            <a:off x="683211" y="4327728"/>
            <a:ext cx="8128062" cy="400566"/>
          </a:xfrm>
          <a:prstGeom prst="rect">
            <a:avLst/>
          </a:prstGeom>
        </p:spPr>
        <p:txBody>
          <a:bodyPr wrap="square">
            <a:spAutoFit/>
          </a:bodyPr>
          <a:lstStyle/>
          <a:p>
            <a:r>
              <a:rPr lang="ja-JP" altLang="en-US" sz="2000" b="1" dirty="0">
                <a:latin typeface="+mn-ea"/>
              </a:rPr>
              <a:t>リスクレベル：その</a:t>
            </a:r>
            <a:r>
              <a:rPr lang="en-US" altLang="ja-JP" sz="2000" b="1" dirty="0">
                <a:latin typeface="+mn-ea"/>
              </a:rPr>
              <a:t>[</a:t>
            </a:r>
            <a:r>
              <a:rPr lang="ja-JP" altLang="en-US" sz="2000" b="1" dirty="0">
                <a:latin typeface="+mn-ea"/>
              </a:rPr>
              <a:t>発生の可能性」と「結果の重大性」で評価（○△</a:t>
            </a:r>
            <a:r>
              <a:rPr lang="en-US" altLang="ja-JP" sz="2000" b="1" dirty="0">
                <a:latin typeface="+mn-ea"/>
              </a:rPr>
              <a:t>×</a:t>
            </a:r>
            <a:r>
              <a:rPr lang="ja-JP" altLang="en-US" sz="2000" b="1" dirty="0">
                <a:latin typeface="+mn-ea"/>
              </a:rPr>
              <a:t>式）</a:t>
            </a:r>
            <a:endParaRPr lang="ja-JP" altLang="en-US" sz="2000" b="1" dirty="0"/>
          </a:p>
        </p:txBody>
      </p:sp>
    </p:spTree>
    <p:extLst>
      <p:ext uri="{BB962C8B-B14F-4D97-AF65-F5344CB8AC3E}">
        <p14:creationId xmlns:p14="http://schemas.microsoft.com/office/powerpoint/2010/main" val="4126393166"/>
      </p:ext>
    </p:extLst>
  </p:cSld>
  <p:clrMapOvr>
    <a:masterClrMapping/>
  </p:clrMapOvr>
  <p:transition spd="med"/>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5059" name="Line 18"/>
          <p:cNvSpPr>
            <a:spLocks noChangeShapeType="1"/>
          </p:cNvSpPr>
          <p:nvPr/>
        </p:nvSpPr>
        <p:spPr bwMode="auto">
          <a:xfrm flipH="1" flipV="1">
            <a:off x="4709160" y="6130159"/>
            <a:ext cx="4215492" cy="5866"/>
          </a:xfrm>
          <a:prstGeom prst="line">
            <a:avLst/>
          </a:prstGeom>
          <a:noFill/>
          <a:ln w="127000">
            <a:solidFill>
              <a:srgbClr val="FF3300"/>
            </a:solidFill>
            <a:round/>
            <a:headEnd/>
            <a:tailEnd type="stealth" w="med" len="med"/>
          </a:ln>
          <a:extLst>
            <a:ext uri="{909E8E84-426E-40DD-AFC4-6F175D3DCCD1}">
              <a14:hiddenFill xmlns:a14="http://schemas.microsoft.com/office/drawing/2010/main">
                <a:noFill/>
              </a14:hiddenFill>
            </a:ext>
          </a:extLst>
        </p:spPr>
        <p:txBody>
          <a:bodyPr/>
          <a:lstStyle/>
          <a:p>
            <a:endParaRPr lang="ja-JP" altLang="en-US" sz="1832"/>
          </a:p>
        </p:txBody>
      </p:sp>
      <p:pic>
        <p:nvPicPr>
          <p:cNvPr id="45058" name="Picture 2" descr="risklevel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3870" y="1243540"/>
            <a:ext cx="8465329" cy="5293530"/>
          </a:xfrm>
          <a:prstGeom prst="rect">
            <a:avLst/>
          </a:prstGeom>
          <a:solidFill>
            <a:srgbClr val="CCFFFF"/>
          </a:solidFill>
          <a:ln>
            <a:noFill/>
          </a:ln>
          <a:extLst>
            <a:ext uri="{91240B29-F687-4F45-9708-019B960494DF}">
              <a14:hiddenLine xmlns:a14="http://schemas.microsoft.com/office/drawing/2010/main" w="9525">
                <a:solidFill>
                  <a:srgbClr val="000000"/>
                </a:solidFill>
                <a:miter lim="800000"/>
                <a:headEnd/>
                <a:tailEnd/>
              </a14:hiddenLine>
            </a:ext>
          </a:extLst>
        </p:spPr>
      </p:pic>
      <p:sp>
        <p:nvSpPr>
          <p:cNvPr id="4" name="テキスト ボックス 3"/>
          <p:cNvSpPr txBox="1"/>
          <p:nvPr/>
        </p:nvSpPr>
        <p:spPr>
          <a:xfrm>
            <a:off x="5084038" y="2334119"/>
            <a:ext cx="1696680" cy="810094"/>
          </a:xfrm>
          <a:prstGeom prst="rect">
            <a:avLst/>
          </a:prstGeom>
          <a:solidFill>
            <a:schemeClr val="bg1"/>
          </a:solidFill>
        </p:spPr>
        <p:txBody>
          <a:bodyPr wrap="square" rtlCol="0">
            <a:spAutoFit/>
          </a:bodyPr>
          <a:lstStyle/>
          <a:p>
            <a:r>
              <a:rPr lang="ja-JP" altLang="en-US" sz="2332" b="1" dirty="0" smtClean="0"/>
              <a:t>我慢して許容する</a:t>
            </a:r>
            <a:r>
              <a:rPr lang="ja-JP" altLang="en-US" sz="2332" b="1" dirty="0"/>
              <a:t>リスク</a:t>
            </a:r>
          </a:p>
        </p:txBody>
      </p:sp>
      <p:sp>
        <p:nvSpPr>
          <p:cNvPr id="2" name="テキスト ボックス 28"/>
          <p:cNvSpPr txBox="1">
            <a:spLocks noChangeArrowheads="1"/>
          </p:cNvSpPr>
          <p:nvPr/>
        </p:nvSpPr>
        <p:spPr bwMode="auto">
          <a:xfrm>
            <a:off x="480202" y="6120605"/>
            <a:ext cx="2167879" cy="830997"/>
          </a:xfrm>
          <a:prstGeom prst="rect">
            <a:avLst/>
          </a:prstGeom>
          <a:solidFill>
            <a:schemeClr val="bg1"/>
          </a:solidFill>
          <a:ln w="28575">
            <a:solidFill>
              <a:srgbClr val="000000"/>
            </a:solidFill>
            <a:miter lim="800000"/>
            <a:headEnd/>
            <a:tailEnd/>
          </a:ln>
        </p:spPr>
        <p:txBody>
          <a:bodyPr wrap="square">
            <a:spAutoFit/>
          </a:bodyPr>
          <a:lstStyle/>
          <a:p>
            <a:pPr algn="ctr">
              <a:defRPr/>
            </a:pPr>
            <a:r>
              <a:rPr lang="ja-JP" altLang="en-US" sz="2800" b="1" dirty="0">
                <a:solidFill>
                  <a:srgbClr val="00B050"/>
                </a:solidFill>
                <a:effectLst>
                  <a:outerShdw blurRad="38100" dist="38100" dir="2700000" algn="tl">
                    <a:srgbClr val="000000">
                      <a:alpha val="43137"/>
                    </a:srgbClr>
                  </a:outerShdw>
                </a:effectLst>
                <a:ea typeface="ＭＳ Ｐゴシック"/>
              </a:rPr>
              <a:t> </a:t>
            </a:r>
            <a:r>
              <a:rPr lang="ja-JP" altLang="en-US" sz="2800" b="1" dirty="0" smtClean="0">
                <a:solidFill>
                  <a:srgbClr val="00B050"/>
                </a:solidFill>
                <a:latin typeface="+mj-ea"/>
                <a:ea typeface="+mj-ea"/>
              </a:rPr>
              <a:t>安全</a:t>
            </a:r>
            <a:r>
              <a:rPr lang="ja-JP" altLang="en-US" sz="2400" b="1" dirty="0" smtClean="0">
                <a:solidFill>
                  <a:srgbClr val="00B050"/>
                </a:solidFill>
                <a:latin typeface="+mj-ea"/>
                <a:ea typeface="+mj-ea"/>
              </a:rPr>
              <a:t>＝</a:t>
            </a:r>
            <a:endParaRPr lang="en-US" altLang="ja-JP" sz="2400" b="1" dirty="0" smtClean="0">
              <a:solidFill>
                <a:srgbClr val="00B050"/>
              </a:solidFill>
              <a:latin typeface="+mj-ea"/>
              <a:ea typeface="+mj-ea"/>
            </a:endParaRPr>
          </a:p>
          <a:p>
            <a:pPr algn="ctr">
              <a:defRPr/>
            </a:pPr>
            <a:r>
              <a:rPr lang="ja-JP" altLang="en-US" sz="2000" b="1" dirty="0" smtClean="0">
                <a:solidFill>
                  <a:srgbClr val="00B050"/>
                </a:solidFill>
                <a:latin typeface="+mj-ea"/>
                <a:ea typeface="+mj-ea"/>
              </a:rPr>
              <a:t>リスクレベル</a:t>
            </a:r>
            <a:r>
              <a:rPr lang="ja-JP" altLang="en-US" sz="2000" b="1" dirty="0">
                <a:solidFill>
                  <a:srgbClr val="00B050"/>
                </a:solidFill>
                <a:latin typeface="+mj-ea"/>
                <a:ea typeface="+mj-ea"/>
              </a:rPr>
              <a:t>１</a:t>
            </a:r>
          </a:p>
        </p:txBody>
      </p:sp>
      <p:sp>
        <p:nvSpPr>
          <p:cNvPr id="15" name="テキスト ボックス 14"/>
          <p:cNvSpPr txBox="1"/>
          <p:nvPr/>
        </p:nvSpPr>
        <p:spPr>
          <a:xfrm>
            <a:off x="7059273" y="1295772"/>
            <a:ext cx="1738037" cy="829221"/>
          </a:xfrm>
          <a:prstGeom prst="rect">
            <a:avLst/>
          </a:prstGeom>
          <a:solidFill>
            <a:schemeClr val="bg1"/>
          </a:solidFill>
        </p:spPr>
        <p:txBody>
          <a:bodyPr wrap="square" rtlCol="0">
            <a:spAutoFit/>
          </a:bodyPr>
          <a:lstStyle/>
          <a:p>
            <a:r>
              <a:rPr lang="ja-JP" altLang="en-US" sz="2332" b="1" dirty="0"/>
              <a:t>許容できないリスク</a:t>
            </a:r>
          </a:p>
        </p:txBody>
      </p:sp>
      <p:sp>
        <p:nvSpPr>
          <p:cNvPr id="16" name="テキスト ボックス 15"/>
          <p:cNvSpPr txBox="1"/>
          <p:nvPr/>
        </p:nvSpPr>
        <p:spPr>
          <a:xfrm>
            <a:off x="2668706" y="3513664"/>
            <a:ext cx="1696680" cy="810094"/>
          </a:xfrm>
          <a:prstGeom prst="rect">
            <a:avLst/>
          </a:prstGeom>
          <a:solidFill>
            <a:schemeClr val="bg1"/>
          </a:solidFill>
        </p:spPr>
        <p:txBody>
          <a:bodyPr wrap="square" rtlCol="0">
            <a:spAutoFit/>
          </a:bodyPr>
          <a:lstStyle/>
          <a:p>
            <a:r>
              <a:rPr lang="ja-JP" altLang="en-US" sz="2332" b="1" dirty="0" smtClean="0"/>
              <a:t>許容可能なリスク</a:t>
            </a:r>
            <a:endParaRPr lang="ja-JP" altLang="en-US" sz="2332" b="1" dirty="0"/>
          </a:p>
        </p:txBody>
      </p:sp>
      <p:sp>
        <p:nvSpPr>
          <p:cNvPr id="17" name="テキスト ボックス 16"/>
          <p:cNvSpPr txBox="1"/>
          <p:nvPr/>
        </p:nvSpPr>
        <p:spPr>
          <a:xfrm>
            <a:off x="493776" y="4423082"/>
            <a:ext cx="1810511" cy="810094"/>
          </a:xfrm>
          <a:prstGeom prst="rect">
            <a:avLst/>
          </a:prstGeom>
          <a:solidFill>
            <a:schemeClr val="bg1"/>
          </a:solidFill>
        </p:spPr>
        <p:txBody>
          <a:bodyPr wrap="square" rtlCol="0">
            <a:spAutoFit/>
          </a:bodyPr>
          <a:lstStyle/>
          <a:p>
            <a:r>
              <a:rPr lang="ja-JP" altLang="en-US" sz="2332" b="1" dirty="0"/>
              <a:t>　取るに足ら　</a:t>
            </a:r>
            <a:endParaRPr lang="en-US" altLang="ja-JP" sz="2332" b="1" dirty="0"/>
          </a:p>
          <a:p>
            <a:r>
              <a:rPr lang="ja-JP" altLang="en-US" sz="2332" b="1" dirty="0"/>
              <a:t>　ないリスク</a:t>
            </a:r>
          </a:p>
        </p:txBody>
      </p:sp>
      <p:sp>
        <p:nvSpPr>
          <p:cNvPr id="8" name="直角三角形 7"/>
          <p:cNvSpPr/>
          <p:nvPr/>
        </p:nvSpPr>
        <p:spPr>
          <a:xfrm flipH="1">
            <a:off x="4222920" y="4251513"/>
            <a:ext cx="293593" cy="164623"/>
          </a:xfrm>
          <a:prstGeom prst="rtTriangle">
            <a:avLst/>
          </a:prstGeom>
          <a:solidFill>
            <a:srgbClr val="94DB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832"/>
          </a:p>
        </p:txBody>
      </p:sp>
      <p:sp>
        <p:nvSpPr>
          <p:cNvPr id="23" name="直角三角形 22"/>
          <p:cNvSpPr/>
          <p:nvPr/>
        </p:nvSpPr>
        <p:spPr>
          <a:xfrm flipH="1">
            <a:off x="1745549" y="5293104"/>
            <a:ext cx="552088" cy="216451"/>
          </a:xfrm>
          <a:prstGeom prst="rtTriangl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832"/>
          </a:p>
        </p:txBody>
      </p:sp>
      <p:cxnSp>
        <p:nvCxnSpPr>
          <p:cNvPr id="6" name="直線コネクタ 5"/>
          <p:cNvCxnSpPr/>
          <p:nvPr/>
        </p:nvCxnSpPr>
        <p:spPr>
          <a:xfrm flipV="1">
            <a:off x="1591056" y="5193792"/>
            <a:ext cx="859536" cy="347472"/>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19" name="Rectangle 2"/>
          <p:cNvSpPr txBox="1">
            <a:spLocks noGrp="1" noRot="1" noChangeArrowheads="1"/>
          </p:cNvSpPr>
          <p:nvPr>
            <p:ph type="title"/>
          </p:nvPr>
        </p:nvSpPr>
        <p:spPr>
          <a:xfrm>
            <a:off x="720000" y="591663"/>
            <a:ext cx="7920000" cy="720000"/>
          </a:xfrm>
          <a:prstGeom prst="rect">
            <a:avLst/>
          </a:prstGeom>
          <a:solidFill>
            <a:srgbClr val="FFFFCC"/>
          </a:solidFill>
          <a:ln w="38100">
            <a:solidFill>
              <a:schemeClr val="tx1"/>
            </a:solidFill>
          </a:ln>
        </p:spPr>
        <p:txBody>
          <a:bodyPr vert="horz" lIns="88817" tIns="44408" rIns="88817" bIns="44408" rtlCol="0" anchor="ctr">
            <a:noAutofit/>
          </a:bodyPr>
          <a:lstStyle>
            <a:lvl1pPr algn="ctr" defTabSz="914400" rtl="0" eaLnBrk="1" latinLnBrk="0" hangingPunct="1">
              <a:spcBef>
                <a:spcPct val="0"/>
              </a:spcBef>
              <a:buNone/>
              <a:defRPr kumimoji="1" sz="4400" kern="1200">
                <a:solidFill>
                  <a:srgbClr val="FFFFFF"/>
                </a:solidFill>
                <a:latin typeface="+mj-lt"/>
                <a:ea typeface="+mj-ea"/>
                <a:cs typeface="+mj-cs"/>
              </a:defRPr>
            </a:lvl1pPr>
            <a:lvl2pPr eaLnBrk="1" hangingPunct="1">
              <a:defRPr kumimoji="1">
                <a:solidFill>
                  <a:schemeClr val="tx2"/>
                </a:solidFill>
              </a:defRPr>
            </a:lvl2pPr>
            <a:lvl3pPr eaLnBrk="1" hangingPunct="1">
              <a:defRPr kumimoji="1">
                <a:solidFill>
                  <a:schemeClr val="tx2"/>
                </a:solidFill>
              </a:defRPr>
            </a:lvl3pPr>
            <a:lvl4pPr eaLnBrk="1" hangingPunct="1">
              <a:defRPr kumimoji="1">
                <a:solidFill>
                  <a:schemeClr val="tx2"/>
                </a:solidFill>
              </a:defRPr>
            </a:lvl4pPr>
            <a:lvl5pPr eaLnBrk="1" hangingPunct="1">
              <a:defRPr kumimoji="1">
                <a:solidFill>
                  <a:schemeClr val="tx2"/>
                </a:solidFill>
              </a:defRPr>
            </a:lvl5pPr>
            <a:lvl6pPr eaLnBrk="1" hangingPunct="1">
              <a:defRPr kumimoji="1">
                <a:solidFill>
                  <a:schemeClr val="tx2"/>
                </a:solidFill>
              </a:defRPr>
            </a:lvl6pPr>
            <a:lvl7pPr eaLnBrk="1" hangingPunct="1">
              <a:defRPr kumimoji="1">
                <a:solidFill>
                  <a:schemeClr val="tx2"/>
                </a:solidFill>
              </a:defRPr>
            </a:lvl7pPr>
            <a:lvl8pPr eaLnBrk="1" hangingPunct="1">
              <a:defRPr kumimoji="1">
                <a:solidFill>
                  <a:schemeClr val="tx2"/>
                </a:solidFill>
              </a:defRPr>
            </a:lvl8pPr>
            <a:lvl9pPr eaLnBrk="1" hangingPunct="1">
              <a:defRPr kumimoji="1">
                <a:solidFill>
                  <a:schemeClr val="tx2"/>
                </a:solidFill>
              </a:defRPr>
            </a:lvl9pPr>
          </a:lstStyle>
          <a:p>
            <a:pPr>
              <a:lnSpc>
                <a:spcPct val="150000"/>
              </a:lnSpc>
            </a:pPr>
            <a:r>
              <a:rPr lang="ja-JP" altLang="en-US" sz="3200" b="1" dirty="0">
                <a:solidFill>
                  <a:prstClr val="black"/>
                </a:solidFill>
                <a:latin typeface="HGP明朝E" panose="02020900000000000000" pitchFamily="18" charset="-128"/>
              </a:rPr>
              <a:t>リスクレベルと安全</a:t>
            </a:r>
          </a:p>
        </p:txBody>
      </p:sp>
      <p:pic>
        <p:nvPicPr>
          <p:cNvPr id="18" name="図 1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07377" y="2718423"/>
            <a:ext cx="955663" cy="817257"/>
          </a:xfrm>
          <a:prstGeom prst="rect">
            <a:avLst/>
          </a:prstGeom>
        </p:spPr>
      </p:pic>
      <p:sp>
        <p:nvSpPr>
          <p:cNvPr id="21" name="雲形吹き出し 20"/>
          <p:cNvSpPr/>
          <p:nvPr/>
        </p:nvSpPr>
        <p:spPr>
          <a:xfrm>
            <a:off x="1249680" y="1356360"/>
            <a:ext cx="4084320" cy="1722119"/>
          </a:xfrm>
          <a:prstGeom prst="cloudCallout">
            <a:avLst>
              <a:gd name="adj1" fmla="val -46043"/>
              <a:gd name="adj2" fmla="val 52834"/>
            </a:avLst>
          </a:prstGeom>
        </p:spPr>
        <p:style>
          <a:lnRef idx="1">
            <a:schemeClr val="accent3"/>
          </a:lnRef>
          <a:fillRef idx="2">
            <a:schemeClr val="accent3"/>
          </a:fillRef>
          <a:effectRef idx="1">
            <a:schemeClr val="accent3"/>
          </a:effectRef>
          <a:fontRef idx="minor">
            <a:schemeClr val="dk1"/>
          </a:fontRef>
        </p:style>
        <p:txBody>
          <a:bodyPr rtlCol="0" anchor="ctr"/>
          <a:lstStyle/>
          <a:p>
            <a:pPr>
              <a:spcBef>
                <a:spcPct val="0"/>
              </a:spcBef>
              <a:defRPr/>
            </a:pPr>
            <a:endParaRPr lang="ja-JP" altLang="en-US" sz="2000" dirty="0">
              <a:latin typeface="HGP明朝E" panose="02020900000000000000" pitchFamily="18" charset="-128"/>
            </a:endParaRPr>
          </a:p>
        </p:txBody>
      </p:sp>
      <p:sp>
        <p:nvSpPr>
          <p:cNvPr id="5" name="正方形/長方形 4"/>
          <p:cNvSpPr/>
          <p:nvPr/>
        </p:nvSpPr>
        <p:spPr>
          <a:xfrm>
            <a:off x="1569720" y="1765033"/>
            <a:ext cx="3688080" cy="707886"/>
          </a:xfrm>
          <a:prstGeom prst="rect">
            <a:avLst/>
          </a:prstGeom>
        </p:spPr>
        <p:txBody>
          <a:bodyPr wrap="square">
            <a:spAutoFit/>
          </a:bodyPr>
          <a:lstStyle/>
          <a:p>
            <a:pPr>
              <a:spcBef>
                <a:spcPct val="0"/>
              </a:spcBef>
              <a:defRPr/>
            </a:pPr>
            <a:r>
              <a:rPr lang="ja-JP" altLang="en-US" sz="2000" b="1" dirty="0" smtClean="0">
                <a:latin typeface="+mn-ea"/>
              </a:rPr>
              <a:t>「Ｔｏｌｅｒａｂｌｅ </a:t>
            </a:r>
            <a:r>
              <a:rPr lang="ja-JP" altLang="en-US" sz="2000" b="1" smtClean="0">
                <a:latin typeface="+mn-ea"/>
              </a:rPr>
              <a:t>Ｒｉｓｋ」の</a:t>
            </a:r>
            <a:r>
              <a:rPr lang="ja-JP" altLang="en-US" sz="2000" b="1" dirty="0">
                <a:latin typeface="+mn-ea"/>
              </a:rPr>
              <a:t>領域を「</a:t>
            </a:r>
            <a:r>
              <a:rPr lang="en-US" altLang="ja-JP" sz="2000" b="1" dirty="0">
                <a:latin typeface="+mn-ea"/>
              </a:rPr>
              <a:t>ALARP</a:t>
            </a:r>
            <a:r>
              <a:rPr lang="ja-JP" altLang="en-US" sz="2000" b="1" dirty="0">
                <a:latin typeface="+mn-ea"/>
              </a:rPr>
              <a:t>領域」ともいうよ。</a:t>
            </a:r>
            <a:endParaRPr lang="en-US" altLang="ja-JP" sz="2000" b="1" dirty="0">
              <a:latin typeface="+mn-ea"/>
            </a:endParaRPr>
          </a:p>
        </p:txBody>
      </p:sp>
      <p:sp>
        <p:nvSpPr>
          <p:cNvPr id="7" name="正方形/長方形 6"/>
          <p:cNvSpPr/>
          <p:nvPr/>
        </p:nvSpPr>
        <p:spPr>
          <a:xfrm>
            <a:off x="4709159" y="6568441"/>
            <a:ext cx="2225041" cy="338554"/>
          </a:xfrm>
          <a:prstGeom prst="rect">
            <a:avLst/>
          </a:prstGeom>
        </p:spPr>
        <p:txBody>
          <a:bodyPr wrap="square">
            <a:spAutoFit/>
          </a:bodyPr>
          <a:lstStyle/>
          <a:p>
            <a:r>
              <a:rPr lang="ja-JP" altLang="en-US" sz="1400" b="1" dirty="0" smtClean="0">
                <a:latin typeface="HGP明朝E" panose="02020900000000000000" pitchFamily="18" charset="-128"/>
              </a:rPr>
              <a:t>←</a:t>
            </a:r>
            <a:r>
              <a:rPr lang="en-US" altLang="ja-JP" sz="1600" b="1" dirty="0" smtClean="0">
                <a:latin typeface="+mn-ea"/>
              </a:rPr>
              <a:t>2014</a:t>
            </a:r>
            <a:r>
              <a:rPr lang="ja-JP" altLang="en-US" sz="1600" b="1" dirty="0" smtClean="0">
                <a:latin typeface="+mn-ea"/>
              </a:rPr>
              <a:t>年定義が改定→</a:t>
            </a:r>
            <a:endParaRPr lang="ja-JP" altLang="en-US" sz="1600" b="1" dirty="0">
              <a:latin typeface="+mn-ea"/>
            </a:endParaRPr>
          </a:p>
        </p:txBody>
      </p:sp>
      <p:cxnSp>
        <p:nvCxnSpPr>
          <p:cNvPr id="10" name="直線コネクタ 9"/>
          <p:cNvCxnSpPr/>
          <p:nvPr/>
        </p:nvCxnSpPr>
        <p:spPr>
          <a:xfrm>
            <a:off x="6947338" y="6064469"/>
            <a:ext cx="13663" cy="745709"/>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sp>
        <p:nvSpPr>
          <p:cNvPr id="31" name="正方形/長方形 30"/>
          <p:cNvSpPr/>
          <p:nvPr/>
        </p:nvSpPr>
        <p:spPr>
          <a:xfrm>
            <a:off x="5067660" y="6810663"/>
            <a:ext cx="1414170" cy="338554"/>
          </a:xfrm>
          <a:prstGeom prst="rect">
            <a:avLst/>
          </a:prstGeom>
        </p:spPr>
        <p:txBody>
          <a:bodyPr wrap="none">
            <a:spAutoFit/>
          </a:bodyPr>
          <a:lstStyle/>
          <a:p>
            <a:r>
              <a:rPr lang="ja-JP" altLang="en-US" sz="1600" b="1" dirty="0" smtClean="0">
                <a:latin typeface="HGP明朝E" panose="02020900000000000000" pitchFamily="18" charset="-128"/>
              </a:rPr>
              <a:t>ＡＬＡＲＰ</a:t>
            </a:r>
            <a:r>
              <a:rPr lang="ja-JP" altLang="en-US" sz="1600" b="1" dirty="0">
                <a:latin typeface="HGP明朝E" panose="02020900000000000000" pitchFamily="18" charset="-128"/>
              </a:rPr>
              <a:t>領域</a:t>
            </a:r>
            <a:endParaRPr lang="ja-JP" altLang="en-US" sz="1600" b="1" dirty="0"/>
          </a:p>
        </p:txBody>
      </p:sp>
      <p:sp>
        <p:nvSpPr>
          <p:cNvPr id="13" name="円/楕円 12"/>
          <p:cNvSpPr/>
          <p:nvPr/>
        </p:nvSpPr>
        <p:spPr>
          <a:xfrm>
            <a:off x="969264" y="5120640"/>
            <a:ext cx="859536" cy="3657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4" name="円/楕円 13"/>
          <p:cNvSpPr/>
          <p:nvPr/>
        </p:nvSpPr>
        <p:spPr>
          <a:xfrm>
            <a:off x="3035808" y="4279392"/>
            <a:ext cx="1243584" cy="10972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2" name="角丸四角形 21"/>
          <p:cNvSpPr/>
          <p:nvPr/>
        </p:nvSpPr>
        <p:spPr>
          <a:xfrm>
            <a:off x="2779776" y="5065776"/>
            <a:ext cx="1828800" cy="841248"/>
          </a:xfrm>
          <a:prstGeom prst="roundRect">
            <a:avLst/>
          </a:prstGeom>
          <a:solidFill>
            <a:srgbClr val="72EC3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4" name="正方形/長方形 23"/>
          <p:cNvSpPr/>
          <p:nvPr/>
        </p:nvSpPr>
        <p:spPr>
          <a:xfrm>
            <a:off x="5248656" y="4974336"/>
            <a:ext cx="1298448" cy="402336"/>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5" name="角丸四角形 24"/>
          <p:cNvSpPr/>
          <p:nvPr/>
        </p:nvSpPr>
        <p:spPr>
          <a:xfrm>
            <a:off x="6967728" y="3200400"/>
            <a:ext cx="1975104" cy="2834640"/>
          </a:xfrm>
          <a:prstGeom prst="roundRect">
            <a:avLst/>
          </a:prstGeom>
          <a:solidFill>
            <a:srgbClr val="ED0B27">
              <a:alpha val="9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5061" name="テキスト ボックス 33"/>
          <p:cNvSpPr txBox="1">
            <a:spLocks noChangeArrowheads="1"/>
          </p:cNvSpPr>
          <p:nvPr/>
        </p:nvSpPr>
        <p:spPr bwMode="auto">
          <a:xfrm>
            <a:off x="6498454" y="5489804"/>
            <a:ext cx="2016838" cy="584078"/>
          </a:xfrm>
          <a:prstGeom prst="rect">
            <a:avLst/>
          </a:prstGeom>
          <a:solidFill>
            <a:srgbClr val="FFFF00"/>
          </a:solidFill>
          <a:ln w="28575">
            <a:solidFill>
              <a:srgbClr val="000000"/>
            </a:solidFill>
            <a:miter lim="800000"/>
            <a:headEnd/>
            <a:tailEnd/>
          </a:ln>
        </p:spPr>
        <p:txBody>
          <a:bodyPr wrap="square">
            <a:spAutoFit/>
          </a:bodyPr>
          <a:lstStyle>
            <a:lvl1pPr>
              <a:spcBef>
                <a:spcPct val="20000"/>
              </a:spcBef>
              <a:buClr>
                <a:schemeClr val="hlink"/>
              </a:buClr>
              <a:buFont typeface="Wingdings" panose="05000000000000000000" pitchFamily="2" charset="2"/>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lr>
                <a:schemeClr val="accent2"/>
              </a:buClr>
              <a:buFont typeface="Wingdings" panose="05000000000000000000" pitchFamily="2" charset="2"/>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lr>
                <a:schemeClr val="hlink"/>
              </a:buClr>
              <a:buFont typeface="Wingdings" panose="05000000000000000000" pitchFamily="2" charset="2"/>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lr>
                <a:schemeClr val="accent2"/>
              </a:buClr>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lr>
                <a:schemeClr val="hlink"/>
              </a:buClr>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lr>
                <a:schemeClr val="hlink"/>
              </a:buClr>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lr>
                <a:schemeClr val="hlink"/>
              </a:buClr>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lr>
                <a:schemeClr val="hlink"/>
              </a:buClr>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lr>
                <a:schemeClr val="hlink"/>
              </a:buClr>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ClrTx/>
              <a:buFontTx/>
              <a:buNone/>
            </a:pPr>
            <a:r>
              <a:rPr lang="ja-JP" altLang="en-US" sz="3108" b="1" dirty="0">
                <a:solidFill>
                  <a:srgbClr val="FF0000"/>
                </a:solidFill>
              </a:rPr>
              <a:t> 対策必要</a:t>
            </a:r>
          </a:p>
        </p:txBody>
      </p:sp>
      <p:sp>
        <p:nvSpPr>
          <p:cNvPr id="27" name="直角三角形 26"/>
          <p:cNvSpPr/>
          <p:nvPr/>
        </p:nvSpPr>
        <p:spPr>
          <a:xfrm rot="11164700" flipV="1">
            <a:off x="7136133" y="2287342"/>
            <a:ext cx="1642750" cy="1111347"/>
          </a:xfrm>
          <a:prstGeom prst="rtTriangle">
            <a:avLst/>
          </a:prstGeom>
          <a:solidFill>
            <a:srgbClr val="ED0B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8" name="角丸四角形 27"/>
          <p:cNvSpPr/>
          <p:nvPr/>
        </p:nvSpPr>
        <p:spPr>
          <a:xfrm>
            <a:off x="8613648" y="2487168"/>
            <a:ext cx="329184" cy="859536"/>
          </a:xfrm>
          <a:prstGeom prst="roundRect">
            <a:avLst/>
          </a:prstGeom>
          <a:solidFill>
            <a:srgbClr val="ED0B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 name="円/楕円 2"/>
          <p:cNvSpPr/>
          <p:nvPr/>
        </p:nvSpPr>
        <p:spPr>
          <a:xfrm>
            <a:off x="4235669" y="3594537"/>
            <a:ext cx="430924" cy="714703"/>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20" name="直線コネクタ 19"/>
          <p:cNvCxnSpPr/>
          <p:nvPr/>
        </p:nvCxnSpPr>
        <p:spPr>
          <a:xfrm flipV="1">
            <a:off x="4094519" y="4137749"/>
            <a:ext cx="699421" cy="307583"/>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9" name="直線コネクタ 28"/>
          <p:cNvCxnSpPr/>
          <p:nvPr/>
        </p:nvCxnSpPr>
        <p:spPr>
          <a:xfrm flipV="1">
            <a:off x="546538" y="2375339"/>
            <a:ext cx="8408276" cy="3678620"/>
          </a:xfrm>
          <a:prstGeom prst="line">
            <a:avLst/>
          </a:prstGeom>
          <a:ln w="76200">
            <a:solidFill>
              <a:schemeClr val="tx1"/>
            </a:solidFill>
          </a:ln>
        </p:spPr>
        <p:style>
          <a:lnRef idx="1">
            <a:schemeClr val="accent1"/>
          </a:lnRef>
          <a:fillRef idx="0">
            <a:schemeClr val="accent1"/>
          </a:fillRef>
          <a:effectRef idx="0">
            <a:schemeClr val="accent1"/>
          </a:effectRef>
          <a:fontRef idx="minor">
            <a:schemeClr val="tx1"/>
          </a:fontRef>
        </p:style>
      </p:cxnSp>
      <p:sp>
        <p:nvSpPr>
          <p:cNvPr id="11" name="テキスト ボックス 10"/>
          <p:cNvSpPr txBox="1">
            <a:spLocks noChangeArrowheads="1"/>
          </p:cNvSpPr>
          <p:nvPr/>
        </p:nvSpPr>
        <p:spPr bwMode="auto">
          <a:xfrm>
            <a:off x="2598315" y="4543107"/>
            <a:ext cx="2220414" cy="391326"/>
          </a:xfrm>
          <a:prstGeom prst="rect">
            <a:avLst/>
          </a:prstGeom>
          <a:solidFill>
            <a:srgbClr val="92D050"/>
          </a:solidFill>
          <a:ln w="28575">
            <a:solidFill>
              <a:srgbClr val="000000"/>
            </a:solidFill>
            <a:miter lim="800000"/>
            <a:headEnd/>
            <a:tailEnd/>
          </a:ln>
        </p:spPr>
        <p:txBody>
          <a:bodyPr>
            <a:spAutoFit/>
          </a:bodyPr>
          <a:lstStyle/>
          <a:p>
            <a:pPr>
              <a:defRPr/>
            </a:pPr>
            <a:r>
              <a:rPr lang="ja-JP" altLang="en-US" sz="1943" b="1" dirty="0">
                <a:ea typeface="ＭＳ Ｐゴシック"/>
              </a:rPr>
              <a:t>Ａｃｃｅｐｔａｂｌｅ　Ｒｉｓｋ</a:t>
            </a:r>
          </a:p>
        </p:txBody>
      </p:sp>
      <p:sp>
        <p:nvSpPr>
          <p:cNvPr id="45062" name="テキスト ボックス 6"/>
          <p:cNvSpPr txBox="1">
            <a:spLocks noChangeArrowheads="1"/>
          </p:cNvSpPr>
          <p:nvPr/>
        </p:nvSpPr>
        <p:spPr bwMode="auto">
          <a:xfrm>
            <a:off x="4818729" y="3432900"/>
            <a:ext cx="2012251" cy="391326"/>
          </a:xfrm>
          <a:prstGeom prst="rect">
            <a:avLst/>
          </a:prstGeom>
          <a:solidFill>
            <a:srgbClr val="FFC000"/>
          </a:solidFill>
          <a:ln w="28575">
            <a:solidFill>
              <a:srgbClr val="000000"/>
            </a:solidFill>
            <a:miter lim="800000"/>
            <a:headEnd/>
            <a:tailEnd/>
          </a:ln>
        </p:spPr>
        <p:txBody>
          <a:bodyPr>
            <a:spAutoFit/>
          </a:bodyPr>
          <a:lstStyle>
            <a:lvl1pPr>
              <a:spcBef>
                <a:spcPct val="20000"/>
              </a:spcBef>
              <a:buClr>
                <a:schemeClr val="hlink"/>
              </a:buClr>
              <a:buFont typeface="Wingdings" panose="05000000000000000000" pitchFamily="2" charset="2"/>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lr>
                <a:schemeClr val="accent2"/>
              </a:buClr>
              <a:buFont typeface="Wingdings" panose="05000000000000000000" pitchFamily="2" charset="2"/>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lr>
                <a:schemeClr val="hlink"/>
              </a:buClr>
              <a:buFont typeface="Wingdings" panose="05000000000000000000" pitchFamily="2" charset="2"/>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lr>
                <a:schemeClr val="accent2"/>
              </a:buClr>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lr>
                <a:schemeClr val="hlink"/>
              </a:buClr>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lr>
                <a:schemeClr val="hlink"/>
              </a:buClr>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lr>
                <a:schemeClr val="hlink"/>
              </a:buClr>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lr>
                <a:schemeClr val="hlink"/>
              </a:buClr>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lr>
                <a:schemeClr val="hlink"/>
              </a:buClr>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ClrTx/>
              <a:buFontTx/>
              <a:buNone/>
            </a:pPr>
            <a:r>
              <a:rPr lang="ja-JP" altLang="en-US" sz="1943" b="1" dirty="0">
                <a:solidFill>
                  <a:srgbClr val="002060"/>
                </a:solidFill>
              </a:rPr>
              <a:t>Ｔｏｌｅｒａｂｌｅ　Ｒｉｓｋ</a:t>
            </a:r>
          </a:p>
        </p:txBody>
      </p:sp>
      <p:cxnSp>
        <p:nvCxnSpPr>
          <p:cNvPr id="45056" name="直線コネクタ 45055"/>
          <p:cNvCxnSpPr/>
          <p:nvPr/>
        </p:nvCxnSpPr>
        <p:spPr>
          <a:xfrm flipV="1">
            <a:off x="588579" y="6022428"/>
            <a:ext cx="8355724" cy="52551"/>
          </a:xfrm>
          <a:prstGeom prst="line">
            <a:avLst/>
          </a:prstGeom>
          <a:ln w="762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5060" name="直線コネクタ 45059"/>
          <p:cNvCxnSpPr/>
          <p:nvPr/>
        </p:nvCxnSpPr>
        <p:spPr>
          <a:xfrm>
            <a:off x="2596055" y="4435366"/>
            <a:ext cx="42042" cy="1576551"/>
          </a:xfrm>
          <a:prstGeom prst="line">
            <a:avLst/>
          </a:prstGeom>
          <a:ln w="57150">
            <a:solidFill>
              <a:schemeClr val="tx1"/>
            </a:solidFill>
            <a:prstDash val="sysDash"/>
          </a:ln>
        </p:spPr>
        <p:style>
          <a:lnRef idx="1">
            <a:schemeClr val="accent1"/>
          </a:lnRef>
          <a:fillRef idx="0">
            <a:schemeClr val="accent1"/>
          </a:fillRef>
          <a:effectRef idx="0">
            <a:schemeClr val="accent1"/>
          </a:effectRef>
          <a:fontRef idx="minor">
            <a:schemeClr val="tx1"/>
          </a:fontRef>
        </p:style>
      </p:cxnSp>
      <p:cxnSp>
        <p:nvCxnSpPr>
          <p:cNvPr id="45065" name="直線コネクタ 45064"/>
          <p:cNvCxnSpPr/>
          <p:nvPr/>
        </p:nvCxnSpPr>
        <p:spPr>
          <a:xfrm flipH="1">
            <a:off x="4803228" y="3447393"/>
            <a:ext cx="10511" cy="3489435"/>
          </a:xfrm>
          <a:prstGeom prst="line">
            <a:avLst/>
          </a:prstGeom>
          <a:ln w="57150">
            <a:solidFill>
              <a:schemeClr val="tx1"/>
            </a:solidFill>
            <a:prstDash val="sysDash"/>
          </a:ln>
        </p:spPr>
        <p:style>
          <a:lnRef idx="1">
            <a:schemeClr val="accent1"/>
          </a:lnRef>
          <a:fillRef idx="0">
            <a:schemeClr val="accent1"/>
          </a:fillRef>
          <a:effectRef idx="0">
            <a:schemeClr val="accent1"/>
          </a:effectRef>
          <a:fontRef idx="minor">
            <a:schemeClr val="tx1"/>
          </a:fontRef>
        </p:style>
      </p:cxnSp>
      <p:sp>
        <p:nvSpPr>
          <p:cNvPr id="45064" name="Line 18"/>
          <p:cNvSpPr>
            <a:spLocks noChangeShapeType="1"/>
          </p:cNvSpPr>
          <p:nvPr/>
        </p:nvSpPr>
        <p:spPr bwMode="auto">
          <a:xfrm flipH="1">
            <a:off x="447294" y="6525873"/>
            <a:ext cx="6471666" cy="36379"/>
          </a:xfrm>
          <a:prstGeom prst="line">
            <a:avLst/>
          </a:prstGeom>
          <a:noFill/>
          <a:ln w="127000">
            <a:solidFill>
              <a:srgbClr val="00FF00"/>
            </a:solidFill>
            <a:round/>
            <a:headEnd type="stealth" w="med" len="med"/>
            <a:tailEnd/>
          </a:ln>
          <a:extLst>
            <a:ext uri="{909E8E84-426E-40DD-AFC4-6F175D3DCCD1}">
              <a14:hiddenFill xmlns:a14="http://schemas.microsoft.com/office/drawing/2010/main">
                <a:noFill/>
              </a14:hiddenFill>
            </a:ext>
          </a:extLst>
        </p:spPr>
        <p:txBody>
          <a:bodyPr/>
          <a:lstStyle/>
          <a:p>
            <a:endParaRPr lang="ja-JP" altLang="en-US" sz="1832"/>
          </a:p>
        </p:txBody>
      </p:sp>
    </p:spTree>
    <p:extLst>
      <p:ext uri="{BB962C8B-B14F-4D97-AF65-F5344CB8AC3E}">
        <p14:creationId xmlns:p14="http://schemas.microsoft.com/office/powerpoint/2010/main" val="250317557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242281" y="5765931"/>
            <a:ext cx="1640463" cy="1402879"/>
          </a:xfrm>
          <a:prstGeom prst="rect">
            <a:avLst/>
          </a:prstGeom>
        </p:spPr>
      </p:pic>
      <p:sp>
        <p:nvSpPr>
          <p:cNvPr id="3" name="対角する 2 つの角を切り取った四角形 2"/>
          <p:cNvSpPr/>
          <p:nvPr/>
        </p:nvSpPr>
        <p:spPr>
          <a:xfrm>
            <a:off x="720000" y="2160000"/>
            <a:ext cx="7920000" cy="3240000"/>
          </a:xfrm>
          <a:prstGeom prst="snip2Diag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endParaRPr lang="ja-JP" altLang="en-US" sz="1832"/>
          </a:p>
        </p:txBody>
      </p:sp>
      <p:sp>
        <p:nvSpPr>
          <p:cNvPr id="2" name="正方形/長方形 1"/>
          <p:cNvSpPr/>
          <p:nvPr/>
        </p:nvSpPr>
        <p:spPr>
          <a:xfrm>
            <a:off x="1005839" y="2462810"/>
            <a:ext cx="7292493" cy="2657138"/>
          </a:xfrm>
          <a:prstGeom prst="rect">
            <a:avLst/>
          </a:prstGeom>
        </p:spPr>
        <p:txBody>
          <a:bodyPr wrap="square">
            <a:spAutoFit/>
          </a:bodyPr>
          <a:lstStyle/>
          <a:p>
            <a:pPr algn="ctr">
              <a:lnSpc>
                <a:spcPts val="4000"/>
              </a:lnSpc>
            </a:pPr>
            <a:r>
              <a:rPr lang="zh-TW" altLang="en-US" sz="2800" b="1" dirty="0" smtClean="0">
                <a:solidFill>
                  <a:prstClr val="black"/>
                </a:solidFill>
                <a:latin typeface="HGP明朝E" panose="02020900000000000000" pitchFamily="18" charset="-128"/>
                <a:ea typeface="HGP明朝E" panose="02020900000000000000" pitchFamily="18" charset="-128"/>
              </a:rPr>
              <a:t>労働災害防止対策</a:t>
            </a:r>
            <a:r>
              <a:rPr lang="ja-JP" altLang="en-US" sz="2800" b="1" dirty="0" smtClean="0">
                <a:solidFill>
                  <a:prstClr val="black"/>
                </a:solidFill>
                <a:latin typeface="+mn-ea"/>
              </a:rPr>
              <a:t>の徹底</a:t>
            </a:r>
            <a:endParaRPr lang="en-US" altLang="ja-JP" sz="2800" b="1" dirty="0" smtClean="0">
              <a:solidFill>
                <a:prstClr val="black"/>
              </a:solidFill>
              <a:latin typeface="+mn-ea"/>
            </a:endParaRPr>
          </a:p>
          <a:p>
            <a:pPr algn="ctr">
              <a:lnSpc>
                <a:spcPts val="4000"/>
              </a:lnSpc>
            </a:pPr>
            <a:r>
              <a:rPr lang="ja-JP" altLang="en-US" sz="2800" b="1" dirty="0">
                <a:solidFill>
                  <a:prstClr val="black"/>
                </a:solidFill>
                <a:latin typeface="+mn-ea"/>
              </a:rPr>
              <a:t>⇒労働災害の撲滅</a:t>
            </a:r>
            <a:endParaRPr lang="en-US" altLang="ja-JP" sz="2800" b="1" dirty="0" smtClean="0">
              <a:solidFill>
                <a:prstClr val="black"/>
              </a:solidFill>
              <a:latin typeface="+mn-ea"/>
            </a:endParaRPr>
          </a:p>
          <a:p>
            <a:pPr algn="ctr">
              <a:lnSpc>
                <a:spcPts val="4000"/>
              </a:lnSpc>
            </a:pPr>
            <a:r>
              <a:rPr lang="ja-JP" altLang="en-US" sz="2800" b="1" dirty="0" smtClean="0">
                <a:solidFill>
                  <a:prstClr val="black"/>
                </a:solidFill>
                <a:latin typeface="+mn-ea"/>
              </a:rPr>
              <a:t>⇒「</a:t>
            </a:r>
            <a:r>
              <a:rPr lang="ja-JP" altLang="en-US" sz="2800" b="1" dirty="0">
                <a:solidFill>
                  <a:prstClr val="black"/>
                </a:solidFill>
                <a:latin typeface="+mn-ea"/>
              </a:rPr>
              <a:t>受容できないリスクがないこと」</a:t>
            </a:r>
            <a:endParaRPr lang="en-US" altLang="ja-JP" sz="2800" b="1" dirty="0">
              <a:solidFill>
                <a:prstClr val="black"/>
              </a:solidFill>
              <a:latin typeface="+mn-ea"/>
            </a:endParaRPr>
          </a:p>
          <a:p>
            <a:pPr algn="ctr">
              <a:lnSpc>
                <a:spcPts val="4000"/>
              </a:lnSpc>
            </a:pPr>
            <a:r>
              <a:rPr lang="ja-JP" altLang="en-US" sz="2800" b="1" dirty="0">
                <a:solidFill>
                  <a:prstClr val="black"/>
                </a:solidFill>
                <a:latin typeface="+mn-ea"/>
              </a:rPr>
              <a:t>⇒リスクレベル</a:t>
            </a:r>
            <a:r>
              <a:rPr lang="ja-JP" altLang="en-US" sz="2800" b="1" dirty="0" smtClean="0">
                <a:solidFill>
                  <a:prstClr val="black"/>
                </a:solidFill>
                <a:latin typeface="+mn-ea"/>
              </a:rPr>
              <a:t>１</a:t>
            </a:r>
            <a:endParaRPr lang="en-US" altLang="ja-JP" sz="2800" b="1" dirty="0" smtClean="0">
              <a:solidFill>
                <a:prstClr val="black"/>
              </a:solidFill>
              <a:latin typeface="+mn-ea"/>
            </a:endParaRPr>
          </a:p>
          <a:p>
            <a:pPr algn="ctr">
              <a:lnSpc>
                <a:spcPts val="4000"/>
              </a:lnSpc>
            </a:pPr>
            <a:r>
              <a:rPr lang="ja-JP" altLang="en-US" sz="2800" b="1" dirty="0">
                <a:solidFill>
                  <a:prstClr val="black"/>
                </a:solidFill>
                <a:latin typeface="+mn-ea"/>
              </a:rPr>
              <a:t> ⇒ </a:t>
            </a:r>
            <a:r>
              <a:rPr lang="ja-JP" altLang="en-US" sz="2800" b="1" dirty="0" smtClean="0">
                <a:solidFill>
                  <a:prstClr val="black"/>
                </a:solidFill>
                <a:latin typeface="+mn-ea"/>
              </a:rPr>
              <a:t>「</a:t>
            </a:r>
            <a:r>
              <a:rPr lang="ja-JP" altLang="en-US" sz="2800" b="1" dirty="0">
                <a:solidFill>
                  <a:prstClr val="black"/>
                </a:solidFill>
                <a:latin typeface="+mn-ea"/>
              </a:rPr>
              <a:t>安全</a:t>
            </a:r>
            <a:r>
              <a:rPr lang="ja-JP" altLang="en-US" sz="2800" b="1" dirty="0" smtClean="0">
                <a:solidFill>
                  <a:prstClr val="black"/>
                </a:solidFill>
                <a:latin typeface="+mn-ea"/>
              </a:rPr>
              <a:t>」</a:t>
            </a:r>
            <a:endParaRPr lang="en-US" altLang="ja-JP" sz="2800" b="1" dirty="0">
              <a:solidFill>
                <a:prstClr val="black"/>
              </a:solidFill>
              <a:latin typeface="+mn-ea"/>
            </a:endParaRPr>
          </a:p>
        </p:txBody>
      </p:sp>
      <p:sp>
        <p:nvSpPr>
          <p:cNvPr id="8" name="Rectangle 2"/>
          <p:cNvSpPr txBox="1">
            <a:spLocks noRot="1" noChangeArrowheads="1"/>
          </p:cNvSpPr>
          <p:nvPr/>
        </p:nvSpPr>
        <p:spPr>
          <a:xfrm>
            <a:off x="720000" y="720000"/>
            <a:ext cx="7920000" cy="720000"/>
          </a:xfrm>
          <a:prstGeom prst="rect">
            <a:avLst/>
          </a:prstGeom>
          <a:solidFill>
            <a:srgbClr val="FFFF00"/>
          </a:solidFill>
          <a:ln w="38100">
            <a:solidFill>
              <a:schemeClr val="tx1"/>
            </a:solidFill>
          </a:ln>
        </p:spPr>
        <p:txBody>
          <a:bodyPr vert="horz" lIns="88817" tIns="44408" rIns="88817" bIns="44408" rtlCol="0" anchor="ctr">
            <a:normAutofit/>
          </a:bodyPr>
          <a:lstStyle>
            <a:lvl1pPr algn="ctr" defTabSz="914400" rtl="0" eaLnBrk="1" latinLnBrk="0" hangingPunct="1">
              <a:spcBef>
                <a:spcPct val="0"/>
              </a:spcBef>
              <a:buNone/>
              <a:defRPr kumimoji="1" sz="4400" kern="1200">
                <a:solidFill>
                  <a:srgbClr val="FFFFFF"/>
                </a:solidFill>
                <a:latin typeface="+mj-lt"/>
                <a:ea typeface="+mj-ea"/>
                <a:cs typeface="+mj-cs"/>
              </a:defRPr>
            </a:lvl1pPr>
            <a:lvl2pPr eaLnBrk="1" hangingPunct="1">
              <a:defRPr kumimoji="1">
                <a:solidFill>
                  <a:schemeClr val="tx2"/>
                </a:solidFill>
              </a:defRPr>
            </a:lvl2pPr>
            <a:lvl3pPr eaLnBrk="1" hangingPunct="1">
              <a:defRPr kumimoji="1">
                <a:solidFill>
                  <a:schemeClr val="tx2"/>
                </a:solidFill>
              </a:defRPr>
            </a:lvl3pPr>
            <a:lvl4pPr eaLnBrk="1" hangingPunct="1">
              <a:defRPr kumimoji="1">
                <a:solidFill>
                  <a:schemeClr val="tx2"/>
                </a:solidFill>
              </a:defRPr>
            </a:lvl4pPr>
            <a:lvl5pPr eaLnBrk="1" hangingPunct="1">
              <a:defRPr kumimoji="1">
                <a:solidFill>
                  <a:schemeClr val="tx2"/>
                </a:solidFill>
              </a:defRPr>
            </a:lvl5pPr>
            <a:lvl6pPr eaLnBrk="1" hangingPunct="1">
              <a:defRPr kumimoji="1">
                <a:solidFill>
                  <a:schemeClr val="tx2"/>
                </a:solidFill>
              </a:defRPr>
            </a:lvl6pPr>
            <a:lvl7pPr eaLnBrk="1" hangingPunct="1">
              <a:defRPr kumimoji="1">
                <a:solidFill>
                  <a:schemeClr val="tx2"/>
                </a:solidFill>
              </a:defRPr>
            </a:lvl7pPr>
            <a:lvl8pPr eaLnBrk="1" hangingPunct="1">
              <a:defRPr kumimoji="1">
                <a:solidFill>
                  <a:schemeClr val="tx2"/>
                </a:solidFill>
              </a:defRPr>
            </a:lvl8pPr>
            <a:lvl9pPr eaLnBrk="1" hangingPunct="1">
              <a:defRPr kumimoji="1">
                <a:solidFill>
                  <a:schemeClr val="tx2"/>
                </a:solidFill>
              </a:defRPr>
            </a:lvl9pPr>
          </a:lstStyle>
          <a:p>
            <a:r>
              <a:rPr lang="en-US" altLang="ja-JP" sz="3200" b="1" dirty="0">
                <a:solidFill>
                  <a:prstClr val="black"/>
                </a:solidFill>
                <a:latin typeface="+mj-ea"/>
              </a:rPr>
              <a:t>Ⅸ</a:t>
            </a:r>
            <a:r>
              <a:rPr lang="ja-JP" altLang="en-US" sz="3200" b="1" dirty="0">
                <a:solidFill>
                  <a:prstClr val="black"/>
                </a:solidFill>
                <a:latin typeface="+mj-ea"/>
              </a:rPr>
              <a:t>　労働災害防止対策のゴール</a:t>
            </a:r>
          </a:p>
        </p:txBody>
      </p:sp>
      <p:sp>
        <p:nvSpPr>
          <p:cNvPr id="10" name="雲形吹き出し 9"/>
          <p:cNvSpPr/>
          <p:nvPr/>
        </p:nvSpPr>
        <p:spPr>
          <a:xfrm>
            <a:off x="720000" y="5562850"/>
            <a:ext cx="6736741" cy="1219201"/>
          </a:xfrm>
          <a:prstGeom prst="cloudCallout">
            <a:avLst>
              <a:gd name="adj1" fmla="val 46859"/>
              <a:gd name="adj2" fmla="val 40218"/>
            </a:avLst>
          </a:prstGeom>
        </p:spPr>
        <p:style>
          <a:lnRef idx="1">
            <a:schemeClr val="accent3"/>
          </a:lnRef>
          <a:fillRef idx="2">
            <a:schemeClr val="accent3"/>
          </a:fillRef>
          <a:effectRef idx="1">
            <a:schemeClr val="accent3"/>
          </a:effectRef>
          <a:fontRef idx="minor">
            <a:schemeClr val="dk1"/>
          </a:fontRef>
        </p:style>
        <p:txBody>
          <a:bodyPr rtlCol="0" anchor="ctr"/>
          <a:lstStyle/>
          <a:p>
            <a:pPr algn="ctr"/>
            <a:endParaRPr lang="ja-JP" altLang="en-US"/>
          </a:p>
        </p:txBody>
      </p:sp>
      <p:sp>
        <p:nvSpPr>
          <p:cNvPr id="9" name="正方形/長方形 8"/>
          <p:cNvSpPr/>
          <p:nvPr/>
        </p:nvSpPr>
        <p:spPr>
          <a:xfrm>
            <a:off x="1828798" y="5743078"/>
            <a:ext cx="5020235" cy="830997"/>
          </a:xfrm>
          <a:prstGeom prst="rect">
            <a:avLst/>
          </a:prstGeom>
        </p:spPr>
        <p:txBody>
          <a:bodyPr wrap="square">
            <a:spAutoFit/>
          </a:bodyPr>
          <a:lstStyle/>
          <a:p>
            <a:r>
              <a:rPr lang="ja-JP" altLang="en-US" sz="2400" b="1" dirty="0" smtClean="0">
                <a:solidFill>
                  <a:srgbClr val="000000"/>
                </a:solidFill>
                <a:latin typeface="+mn-ea"/>
              </a:rPr>
              <a:t>　行政からの指導や勧告がなくなり，表彰対象候補となるよ！！</a:t>
            </a:r>
            <a:endParaRPr lang="ja-JP" altLang="en-US" sz="2400" b="1" dirty="0">
              <a:solidFill>
                <a:srgbClr val="000000"/>
              </a:solidFill>
              <a:latin typeface="+mn-ea"/>
            </a:endParaRPr>
          </a:p>
        </p:txBody>
      </p:sp>
    </p:spTree>
    <p:extLst>
      <p:ext uri="{BB962C8B-B14F-4D97-AF65-F5344CB8AC3E}">
        <p14:creationId xmlns:p14="http://schemas.microsoft.com/office/powerpoint/2010/main" val="303934980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図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242281" y="5765931"/>
            <a:ext cx="1640463" cy="1402879"/>
          </a:xfrm>
          <a:prstGeom prst="rect">
            <a:avLst/>
          </a:prstGeom>
        </p:spPr>
      </p:pic>
      <p:sp>
        <p:nvSpPr>
          <p:cNvPr id="4" name="対角する 2 つの角を切り取った四角形 3"/>
          <p:cNvSpPr/>
          <p:nvPr/>
        </p:nvSpPr>
        <p:spPr>
          <a:xfrm>
            <a:off x="720000" y="2160000"/>
            <a:ext cx="7920000" cy="3240000"/>
          </a:xfrm>
          <a:prstGeom prst="snip2Diag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endParaRPr lang="ja-JP" altLang="en-US" sz="1832"/>
          </a:p>
        </p:txBody>
      </p:sp>
      <p:sp>
        <p:nvSpPr>
          <p:cNvPr id="3" name="正方形/長方形 2"/>
          <p:cNvSpPr/>
          <p:nvPr/>
        </p:nvSpPr>
        <p:spPr>
          <a:xfrm>
            <a:off x="813244" y="2748365"/>
            <a:ext cx="7623687" cy="2022580"/>
          </a:xfrm>
          <a:prstGeom prst="rect">
            <a:avLst/>
          </a:prstGeom>
        </p:spPr>
        <p:txBody>
          <a:bodyPr wrap="square">
            <a:spAutoFit/>
          </a:bodyPr>
          <a:lstStyle/>
          <a:p>
            <a:pPr algn="ctr">
              <a:lnSpc>
                <a:spcPct val="150000"/>
              </a:lnSpc>
            </a:pPr>
            <a:r>
              <a:rPr lang="ja-JP" altLang="en-US" sz="2720" b="1" dirty="0">
                <a:latin typeface="+mn-ea"/>
              </a:rPr>
              <a:t>労働安全衛生をまっとうし</a:t>
            </a:r>
            <a:endParaRPr lang="en-US" altLang="ja-JP" sz="2720" b="1" dirty="0">
              <a:latin typeface="+mn-ea"/>
            </a:endParaRPr>
          </a:p>
          <a:p>
            <a:pPr algn="ctr">
              <a:lnSpc>
                <a:spcPct val="150000"/>
              </a:lnSpc>
            </a:pPr>
            <a:r>
              <a:rPr lang="ja-JP" altLang="en-US" sz="2720" b="1" dirty="0">
                <a:latin typeface="+mn-ea"/>
              </a:rPr>
              <a:t>「安全」な職場環境にすることにより</a:t>
            </a:r>
            <a:endParaRPr lang="en-US" altLang="ja-JP" sz="2720" b="1" dirty="0">
              <a:latin typeface="+mn-ea"/>
            </a:endParaRPr>
          </a:p>
          <a:p>
            <a:pPr algn="ctr">
              <a:lnSpc>
                <a:spcPct val="150000"/>
              </a:lnSpc>
            </a:pPr>
            <a:r>
              <a:rPr lang="ja-JP" altLang="en-US" sz="2720" b="1" dirty="0">
                <a:latin typeface="+mn-ea"/>
              </a:rPr>
              <a:t>労働災害が</a:t>
            </a:r>
            <a:r>
              <a:rPr lang="ja-JP" altLang="en-US" sz="2720" b="1" dirty="0" smtClean="0">
                <a:latin typeface="+mn-ea"/>
              </a:rPr>
              <a:t>なく，安心</a:t>
            </a:r>
            <a:r>
              <a:rPr lang="ja-JP" altLang="en-US" sz="2720" b="1" dirty="0">
                <a:latin typeface="+mn-ea"/>
              </a:rPr>
              <a:t>して働くことができる！</a:t>
            </a:r>
            <a:endParaRPr lang="en-US" altLang="ja-JP" sz="2720" b="1" dirty="0">
              <a:latin typeface="+mn-ea"/>
            </a:endParaRPr>
          </a:p>
        </p:txBody>
      </p:sp>
      <p:sp>
        <p:nvSpPr>
          <p:cNvPr id="7" name="Rectangle 2"/>
          <p:cNvSpPr txBox="1">
            <a:spLocks noGrp="1" noRot="1" noChangeArrowheads="1"/>
          </p:cNvSpPr>
          <p:nvPr>
            <p:ph type="title"/>
          </p:nvPr>
        </p:nvSpPr>
        <p:spPr>
          <a:xfrm>
            <a:off x="720000" y="720000"/>
            <a:ext cx="7920000" cy="720000"/>
          </a:xfrm>
          <a:prstGeom prst="rect">
            <a:avLst/>
          </a:prstGeom>
          <a:solidFill>
            <a:srgbClr val="FFFFCC"/>
          </a:solidFill>
          <a:ln w="38100">
            <a:solidFill>
              <a:schemeClr val="tx1"/>
            </a:solidFill>
          </a:ln>
        </p:spPr>
        <p:txBody>
          <a:bodyPr vert="horz" lIns="88817" tIns="44408" rIns="88817" bIns="44408" rtlCol="0" anchor="ctr">
            <a:normAutofit/>
          </a:bodyPr>
          <a:lstStyle>
            <a:lvl1pPr algn="ctr" defTabSz="914400" rtl="0" eaLnBrk="1" latinLnBrk="0" hangingPunct="1">
              <a:spcBef>
                <a:spcPct val="0"/>
              </a:spcBef>
              <a:buNone/>
              <a:defRPr kumimoji="1" sz="4400" kern="1200">
                <a:solidFill>
                  <a:srgbClr val="FFFFFF"/>
                </a:solidFill>
                <a:latin typeface="+mj-lt"/>
                <a:ea typeface="+mj-ea"/>
                <a:cs typeface="+mj-cs"/>
              </a:defRPr>
            </a:lvl1pPr>
            <a:lvl2pPr eaLnBrk="1" hangingPunct="1">
              <a:defRPr kumimoji="1">
                <a:solidFill>
                  <a:schemeClr val="tx2"/>
                </a:solidFill>
              </a:defRPr>
            </a:lvl2pPr>
            <a:lvl3pPr eaLnBrk="1" hangingPunct="1">
              <a:defRPr kumimoji="1">
                <a:solidFill>
                  <a:schemeClr val="tx2"/>
                </a:solidFill>
              </a:defRPr>
            </a:lvl3pPr>
            <a:lvl4pPr eaLnBrk="1" hangingPunct="1">
              <a:defRPr kumimoji="1">
                <a:solidFill>
                  <a:schemeClr val="tx2"/>
                </a:solidFill>
              </a:defRPr>
            </a:lvl4pPr>
            <a:lvl5pPr eaLnBrk="1" hangingPunct="1">
              <a:defRPr kumimoji="1">
                <a:solidFill>
                  <a:schemeClr val="tx2"/>
                </a:solidFill>
              </a:defRPr>
            </a:lvl5pPr>
            <a:lvl6pPr eaLnBrk="1" hangingPunct="1">
              <a:defRPr kumimoji="1">
                <a:solidFill>
                  <a:schemeClr val="tx2"/>
                </a:solidFill>
              </a:defRPr>
            </a:lvl6pPr>
            <a:lvl7pPr eaLnBrk="1" hangingPunct="1">
              <a:defRPr kumimoji="1">
                <a:solidFill>
                  <a:schemeClr val="tx2"/>
                </a:solidFill>
              </a:defRPr>
            </a:lvl7pPr>
            <a:lvl8pPr eaLnBrk="1" hangingPunct="1">
              <a:defRPr kumimoji="1">
                <a:solidFill>
                  <a:schemeClr val="tx2"/>
                </a:solidFill>
              </a:defRPr>
            </a:lvl8pPr>
            <a:lvl9pPr eaLnBrk="1" hangingPunct="1">
              <a:defRPr kumimoji="1">
                <a:solidFill>
                  <a:schemeClr val="tx2"/>
                </a:solidFill>
              </a:defRPr>
            </a:lvl9pPr>
          </a:lstStyle>
          <a:p>
            <a:r>
              <a:rPr lang="ja-JP" altLang="en-US" sz="3108" b="1" dirty="0">
                <a:solidFill>
                  <a:prstClr val="black"/>
                </a:solidFill>
              </a:rPr>
              <a:t>　</a:t>
            </a:r>
            <a:r>
              <a:rPr lang="ja-JP" altLang="en-US" sz="3200" b="1" dirty="0">
                <a:solidFill>
                  <a:prstClr val="black"/>
                </a:solidFill>
                <a:latin typeface="+mn-ea"/>
              </a:rPr>
              <a:t>リスクレベル</a:t>
            </a:r>
            <a:r>
              <a:rPr lang="ja-JP" altLang="en-US" sz="3200" b="1" dirty="0" smtClean="0">
                <a:solidFill>
                  <a:prstClr val="black"/>
                </a:solidFill>
                <a:latin typeface="+mn-ea"/>
              </a:rPr>
              <a:t>１＝</a:t>
            </a:r>
            <a:r>
              <a:rPr lang="ja-JP" altLang="en-US" sz="3108" b="1" dirty="0" smtClean="0">
                <a:solidFill>
                  <a:prstClr val="black"/>
                </a:solidFill>
              </a:rPr>
              <a:t>無災害</a:t>
            </a:r>
            <a:r>
              <a:rPr lang="ja-JP" altLang="en-US" sz="3108" b="1" dirty="0">
                <a:solidFill>
                  <a:prstClr val="black"/>
                </a:solidFill>
              </a:rPr>
              <a:t>達成！！</a:t>
            </a:r>
          </a:p>
        </p:txBody>
      </p:sp>
      <p:sp>
        <p:nvSpPr>
          <p:cNvPr id="8" name="雲形吹き出し 7"/>
          <p:cNvSpPr/>
          <p:nvPr/>
        </p:nvSpPr>
        <p:spPr>
          <a:xfrm>
            <a:off x="720000" y="5561372"/>
            <a:ext cx="6789164" cy="1620253"/>
          </a:xfrm>
          <a:prstGeom prst="cloudCallout">
            <a:avLst>
              <a:gd name="adj1" fmla="val 45409"/>
              <a:gd name="adj2" fmla="val 30006"/>
            </a:avLst>
          </a:prstGeom>
        </p:spPr>
        <p:style>
          <a:lnRef idx="1">
            <a:schemeClr val="accent3"/>
          </a:lnRef>
          <a:fillRef idx="2">
            <a:schemeClr val="accent3"/>
          </a:fillRef>
          <a:effectRef idx="1">
            <a:schemeClr val="accent3"/>
          </a:effectRef>
          <a:fontRef idx="minor">
            <a:schemeClr val="dk1"/>
          </a:fontRef>
        </p:style>
        <p:txBody>
          <a:bodyPr rtlCol="0" anchor="ctr"/>
          <a:lstStyle/>
          <a:p>
            <a:pPr algn="ctr"/>
            <a:endParaRPr lang="ja-JP" altLang="en-US"/>
          </a:p>
        </p:txBody>
      </p:sp>
      <p:sp>
        <p:nvSpPr>
          <p:cNvPr id="10" name="正方形/長方形 9"/>
          <p:cNvSpPr/>
          <p:nvPr/>
        </p:nvSpPr>
        <p:spPr>
          <a:xfrm>
            <a:off x="988807" y="5945599"/>
            <a:ext cx="6185647" cy="830997"/>
          </a:xfrm>
          <a:prstGeom prst="rect">
            <a:avLst/>
          </a:prstGeom>
        </p:spPr>
        <p:txBody>
          <a:bodyPr wrap="square">
            <a:spAutoFit/>
          </a:bodyPr>
          <a:lstStyle/>
          <a:p>
            <a:pPr indent="83267" algn="ctr"/>
            <a:r>
              <a:rPr lang="ja-JP" altLang="en-US" sz="2400" b="1" dirty="0">
                <a:solidFill>
                  <a:prstClr val="black"/>
                </a:solidFill>
                <a:latin typeface="+mn-ea"/>
              </a:rPr>
              <a:t>運のいい災害ゼロで</a:t>
            </a:r>
            <a:r>
              <a:rPr lang="ja-JP" altLang="en-US" sz="2400" b="1" dirty="0" smtClean="0">
                <a:solidFill>
                  <a:prstClr val="black"/>
                </a:solidFill>
                <a:latin typeface="+mn-ea"/>
              </a:rPr>
              <a:t>なく，真</a:t>
            </a:r>
            <a:r>
              <a:rPr lang="ja-JP" altLang="en-US" sz="2400" b="1" dirty="0">
                <a:solidFill>
                  <a:prstClr val="black"/>
                </a:solidFill>
                <a:latin typeface="+mn-ea"/>
              </a:rPr>
              <a:t>の災害ゼロだね。</a:t>
            </a:r>
          </a:p>
          <a:p>
            <a:pPr indent="83267" algn="ctr"/>
            <a:r>
              <a:rPr lang="ja-JP" altLang="en-US" sz="2400" b="1" dirty="0">
                <a:solidFill>
                  <a:prstClr val="black"/>
                </a:solidFill>
                <a:latin typeface="+mn-ea"/>
              </a:rPr>
              <a:t>ブラック企業の反対のホワイト企業だよ！</a:t>
            </a:r>
          </a:p>
        </p:txBody>
      </p:sp>
    </p:spTree>
    <p:extLst>
      <p:ext uri="{BB962C8B-B14F-4D97-AF65-F5344CB8AC3E}">
        <p14:creationId xmlns:p14="http://schemas.microsoft.com/office/powerpoint/2010/main" val="185442228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無題"/>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a:xfrm>
            <a:off x="1980000" y="3240000"/>
            <a:ext cx="5400000" cy="3600000"/>
          </a:xfrm>
          <a:prstGeom prst="rect">
            <a:avLst/>
          </a:prstGeom>
          <a:noFill/>
        </p:spPr>
      </p:pic>
      <p:sp>
        <p:nvSpPr>
          <p:cNvPr id="2" name="タイトル 1"/>
          <p:cNvSpPr>
            <a:spLocks noGrp="1"/>
          </p:cNvSpPr>
          <p:nvPr>
            <p:ph type="title"/>
          </p:nvPr>
        </p:nvSpPr>
        <p:spPr>
          <a:xfrm>
            <a:off x="451953" y="645663"/>
            <a:ext cx="8423910" cy="2065452"/>
          </a:xfrm>
        </p:spPr>
        <p:txBody>
          <a:bodyPr>
            <a:normAutofit/>
          </a:bodyPr>
          <a:lstStyle/>
          <a:p>
            <a:pPr lvl="1" algn="ctr" fontAlgn="base">
              <a:spcBef>
                <a:spcPct val="0"/>
              </a:spcBef>
              <a:spcAft>
                <a:spcPct val="0"/>
              </a:spcAft>
              <a:defRPr/>
            </a:pPr>
            <a:r>
              <a:rPr lang="zh-TW" altLang="en-US" sz="5400" b="1" dirty="0" smtClean="0">
                <a:ln w="1905"/>
                <a:solidFill>
                  <a:schemeClr val="tx1"/>
                </a:solidFill>
                <a:effectLst>
                  <a:innerShdw blurRad="69850" dist="43180" dir="5400000">
                    <a:srgbClr val="000000">
                      <a:alpha val="65000"/>
                    </a:srgbClr>
                  </a:innerShdw>
                </a:effectLst>
                <a:latin typeface="HGS明朝E" panose="02020900000000000000" pitchFamily="18" charset="-128"/>
                <a:ea typeface="HGS明朝E" panose="02020900000000000000" pitchFamily="18" charset="-128"/>
              </a:rPr>
              <a:t>第</a:t>
            </a:r>
            <a:r>
              <a:rPr lang="ja-JP" altLang="en-US" sz="5400" b="1" dirty="0" smtClean="0">
                <a:ln w="1905"/>
                <a:solidFill>
                  <a:schemeClr val="tx1"/>
                </a:solidFill>
                <a:effectLst>
                  <a:innerShdw blurRad="69850" dist="43180" dir="5400000">
                    <a:srgbClr val="000000">
                      <a:alpha val="65000"/>
                    </a:srgbClr>
                  </a:innerShdw>
                </a:effectLst>
                <a:latin typeface="HGS明朝E" panose="02020900000000000000" pitchFamily="18" charset="-128"/>
                <a:ea typeface="HGS明朝E" panose="02020900000000000000" pitchFamily="18" charset="-128"/>
              </a:rPr>
              <a:t>　２　</a:t>
            </a:r>
            <a:r>
              <a:rPr lang="zh-TW" altLang="en-US" sz="5400" b="1" dirty="0" smtClean="0">
                <a:ln w="1905"/>
                <a:solidFill>
                  <a:schemeClr val="tx1"/>
                </a:solidFill>
                <a:effectLst>
                  <a:innerShdw blurRad="69850" dist="43180" dir="5400000">
                    <a:srgbClr val="000000">
                      <a:alpha val="65000"/>
                    </a:srgbClr>
                  </a:innerShdw>
                </a:effectLst>
                <a:latin typeface="HGS明朝E" panose="02020900000000000000" pitchFamily="18" charset="-128"/>
                <a:ea typeface="HGS明朝E" panose="02020900000000000000" pitchFamily="18" charset="-128"/>
              </a:rPr>
              <a:t>部</a:t>
            </a:r>
            <a:r>
              <a:rPr lang="zh-TW" altLang="en-US" sz="5245" b="1" dirty="0">
                <a:ln w="1905"/>
                <a:solidFill>
                  <a:schemeClr val="tx1"/>
                </a:solidFill>
                <a:effectLst>
                  <a:innerShdw blurRad="69850" dist="43180" dir="5400000">
                    <a:srgbClr val="000000">
                      <a:alpha val="65000"/>
                    </a:srgbClr>
                  </a:innerShdw>
                </a:effectLst>
                <a:latin typeface="HGS明朝E" panose="02020900000000000000" pitchFamily="18" charset="-128"/>
                <a:ea typeface="HGS明朝E" panose="02020900000000000000" pitchFamily="18" charset="-128"/>
              </a:rPr>
              <a:t/>
            </a:r>
            <a:br>
              <a:rPr lang="zh-TW" altLang="en-US" sz="5245" b="1" dirty="0">
                <a:ln w="1905"/>
                <a:solidFill>
                  <a:schemeClr val="tx1"/>
                </a:solidFill>
                <a:effectLst>
                  <a:innerShdw blurRad="69850" dist="43180" dir="5400000">
                    <a:srgbClr val="000000">
                      <a:alpha val="65000"/>
                    </a:srgbClr>
                  </a:innerShdw>
                </a:effectLst>
                <a:latin typeface="HGS明朝E" panose="02020900000000000000" pitchFamily="18" charset="-128"/>
                <a:ea typeface="HGS明朝E" panose="02020900000000000000" pitchFamily="18" charset="-128"/>
              </a:rPr>
            </a:br>
            <a:r>
              <a:rPr lang="ja-JP" altLang="en-US" sz="5245" b="1" dirty="0" smtClean="0">
                <a:ln w="1905"/>
                <a:solidFill>
                  <a:schemeClr val="tx1"/>
                </a:solidFill>
                <a:effectLst>
                  <a:innerShdw blurRad="69850" dist="43180" dir="5400000">
                    <a:srgbClr val="000000">
                      <a:alpha val="65000"/>
                    </a:srgbClr>
                  </a:innerShdw>
                </a:effectLst>
                <a:latin typeface="HGS明朝E" panose="02020900000000000000" pitchFamily="18" charset="-128"/>
                <a:ea typeface="HGS明朝E" panose="02020900000000000000" pitchFamily="18" charset="-128"/>
              </a:rPr>
              <a:t>労働衛生</a:t>
            </a:r>
            <a:r>
              <a:rPr lang="zh-TW" altLang="en-US" sz="5245" b="1" dirty="0" smtClean="0">
                <a:ln w="1905"/>
                <a:solidFill>
                  <a:schemeClr val="tx1"/>
                </a:solidFill>
                <a:effectLst>
                  <a:innerShdw blurRad="69850" dist="43180" dir="5400000">
                    <a:srgbClr val="000000">
                      <a:alpha val="65000"/>
                    </a:srgbClr>
                  </a:innerShdw>
                </a:effectLst>
                <a:latin typeface="HGS明朝E" panose="02020900000000000000" pitchFamily="18" charset="-128"/>
                <a:ea typeface="HGS明朝E" panose="02020900000000000000" pitchFamily="18" charset="-128"/>
              </a:rPr>
              <a:t>編</a:t>
            </a:r>
            <a:endParaRPr lang="ja-JP" altLang="en-US" sz="5245" b="1" dirty="0">
              <a:ln w="1905"/>
              <a:solidFill>
                <a:schemeClr val="tx1"/>
              </a:solidFill>
              <a:effectLst>
                <a:innerShdw blurRad="69850" dist="43180" dir="5400000">
                  <a:srgbClr val="000000">
                    <a:alpha val="65000"/>
                  </a:srgbClr>
                </a:innerShdw>
              </a:effectLst>
              <a:latin typeface="HGS明朝E" panose="02020900000000000000" pitchFamily="18" charset="-128"/>
              <a:ea typeface="HGS明朝E" panose="02020900000000000000" pitchFamily="18" charset="-128"/>
            </a:endParaRPr>
          </a:p>
        </p:txBody>
      </p:sp>
    </p:spTree>
    <p:extLst>
      <p:ext uri="{BB962C8B-B14F-4D97-AF65-F5344CB8AC3E}">
        <p14:creationId xmlns:p14="http://schemas.microsoft.com/office/powerpoint/2010/main" val="117940996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a:bodyPr>
          <a:lstStyle/>
          <a:p>
            <a:r>
              <a:rPr kumimoji="1" lang="ja-JP" altLang="en-US" dirty="0" smtClean="0">
                <a:solidFill>
                  <a:schemeClr val="tx1"/>
                </a:solidFill>
              </a:rPr>
              <a:t>目　　　次</a:t>
            </a:r>
            <a:endParaRPr kumimoji="1" lang="ja-JP" altLang="en-US" dirty="0">
              <a:solidFill>
                <a:schemeClr val="tx1"/>
              </a:solidFill>
            </a:endParaRPr>
          </a:p>
        </p:txBody>
      </p:sp>
      <p:sp>
        <p:nvSpPr>
          <p:cNvPr id="3" name="正方形/長方形 2"/>
          <p:cNvSpPr/>
          <p:nvPr/>
        </p:nvSpPr>
        <p:spPr>
          <a:xfrm>
            <a:off x="1080000" y="1800000"/>
            <a:ext cx="7560000" cy="3970318"/>
          </a:xfrm>
          <a:prstGeom prst="rect">
            <a:avLst/>
          </a:prstGeom>
        </p:spPr>
        <p:txBody>
          <a:bodyPr wrap="square">
            <a:spAutoFit/>
          </a:bodyPr>
          <a:lstStyle/>
          <a:p>
            <a:pPr lvl="0" algn="dist">
              <a:defRPr/>
            </a:pPr>
            <a:r>
              <a:rPr lang="en-US" altLang="ja-JP" sz="2800" dirty="0" smtClean="0">
                <a:solidFill>
                  <a:prstClr val="black"/>
                </a:solidFill>
                <a:latin typeface="+mn-ea"/>
              </a:rPr>
              <a:t>Ⅰ</a:t>
            </a:r>
            <a:r>
              <a:rPr lang="ja-JP" altLang="en-US" sz="2800" dirty="0" smtClean="0">
                <a:solidFill>
                  <a:prstClr val="black"/>
                </a:solidFill>
                <a:latin typeface="+mn-ea"/>
              </a:rPr>
              <a:t>　労働衛生と</a:t>
            </a:r>
            <a:r>
              <a:rPr lang="ja-JP" altLang="en-US" sz="2800" dirty="0">
                <a:solidFill>
                  <a:prstClr val="black"/>
                </a:solidFill>
                <a:latin typeface="+mn-ea"/>
              </a:rPr>
              <a:t>は？　　</a:t>
            </a:r>
            <a:r>
              <a:rPr lang="ja-JP" altLang="en-US" sz="2800" dirty="0" smtClean="0">
                <a:solidFill>
                  <a:prstClr val="black"/>
                </a:solidFill>
                <a:latin typeface="+mn-ea"/>
              </a:rPr>
              <a:t>　　　　          　 ・</a:t>
            </a:r>
            <a:r>
              <a:rPr lang="ja-JP" altLang="en-US" sz="2800" dirty="0">
                <a:solidFill>
                  <a:prstClr val="black"/>
                </a:solidFill>
                <a:latin typeface="+mn-ea"/>
              </a:rPr>
              <a:t>・・・</a:t>
            </a:r>
            <a:r>
              <a:rPr lang="ja-JP" altLang="en-US" sz="2800" dirty="0" smtClean="0">
                <a:solidFill>
                  <a:prstClr val="black"/>
                </a:solidFill>
                <a:latin typeface="+mn-ea"/>
              </a:rPr>
              <a:t>・ </a:t>
            </a:r>
            <a:r>
              <a:rPr lang="en-US" altLang="ja-JP" sz="2800" dirty="0" smtClean="0">
                <a:solidFill>
                  <a:prstClr val="black"/>
                </a:solidFill>
                <a:latin typeface="+mn-ea"/>
              </a:rPr>
              <a:t>56</a:t>
            </a:r>
            <a:endParaRPr lang="en-US" altLang="ja-JP" sz="2800" dirty="0">
              <a:solidFill>
                <a:prstClr val="black"/>
              </a:solidFill>
              <a:latin typeface="+mn-ea"/>
            </a:endParaRPr>
          </a:p>
          <a:p>
            <a:pPr lvl="0" algn="dist">
              <a:defRPr/>
            </a:pPr>
            <a:r>
              <a:rPr lang="en-US" altLang="ja-JP" sz="2800" dirty="0" smtClean="0">
                <a:solidFill>
                  <a:prstClr val="black"/>
                </a:solidFill>
                <a:latin typeface="+mn-ea"/>
              </a:rPr>
              <a:t>Ⅱ</a:t>
            </a:r>
            <a:r>
              <a:rPr lang="ja-JP" altLang="en-US" sz="2800" dirty="0" smtClean="0">
                <a:solidFill>
                  <a:prstClr val="black"/>
                </a:solidFill>
                <a:latin typeface="+mn-ea"/>
              </a:rPr>
              <a:t>　労働</a:t>
            </a:r>
            <a:r>
              <a:rPr lang="ja-JP" altLang="en-US" sz="2800" dirty="0">
                <a:solidFill>
                  <a:prstClr val="black"/>
                </a:solidFill>
                <a:latin typeface="+mn-ea"/>
              </a:rPr>
              <a:t>衛生の</a:t>
            </a:r>
            <a:r>
              <a:rPr lang="ja-JP" altLang="en-US" sz="2800" dirty="0" smtClean="0">
                <a:solidFill>
                  <a:prstClr val="black"/>
                </a:solidFill>
                <a:latin typeface="+mn-ea"/>
              </a:rPr>
              <a:t>目的　　　　　　            </a:t>
            </a:r>
            <a:r>
              <a:rPr lang="ja-JP" altLang="en-US" sz="2800" dirty="0">
                <a:solidFill>
                  <a:prstClr val="black"/>
                </a:solidFill>
                <a:latin typeface="+mn-ea"/>
              </a:rPr>
              <a:t>・・・・</a:t>
            </a:r>
            <a:r>
              <a:rPr lang="ja-JP" altLang="en-US" sz="2800" dirty="0" smtClean="0">
                <a:solidFill>
                  <a:prstClr val="black"/>
                </a:solidFill>
                <a:latin typeface="+mn-ea"/>
              </a:rPr>
              <a:t>・ </a:t>
            </a:r>
            <a:r>
              <a:rPr lang="en-US" altLang="ja-JP" sz="2800" dirty="0" smtClean="0">
                <a:solidFill>
                  <a:prstClr val="black"/>
                </a:solidFill>
                <a:latin typeface="+mn-ea"/>
              </a:rPr>
              <a:t>57</a:t>
            </a:r>
            <a:endParaRPr lang="en-US" altLang="ja-JP" sz="2800" dirty="0">
              <a:latin typeface="+mn-ea"/>
            </a:endParaRPr>
          </a:p>
          <a:p>
            <a:pPr lvl="0" algn="dist">
              <a:defRPr/>
            </a:pPr>
            <a:r>
              <a:rPr lang="en-US" altLang="ja-JP" sz="2800" dirty="0" smtClean="0">
                <a:latin typeface="+mn-ea"/>
              </a:rPr>
              <a:t>Ⅲ</a:t>
            </a:r>
            <a:r>
              <a:rPr lang="ja-JP" altLang="en-US" sz="2800" dirty="0" smtClean="0">
                <a:latin typeface="+mn-ea"/>
              </a:rPr>
              <a:t>　</a:t>
            </a:r>
            <a:r>
              <a:rPr lang="ja-JP" altLang="en-US" sz="2800" dirty="0" smtClean="0">
                <a:solidFill>
                  <a:prstClr val="black"/>
                </a:solidFill>
                <a:latin typeface="+mn-ea"/>
              </a:rPr>
              <a:t>労働</a:t>
            </a:r>
            <a:r>
              <a:rPr lang="ja-JP" altLang="en-US" sz="2800" dirty="0">
                <a:solidFill>
                  <a:prstClr val="black"/>
                </a:solidFill>
                <a:latin typeface="+mn-ea"/>
              </a:rPr>
              <a:t>衛生対策に</a:t>
            </a:r>
            <a:r>
              <a:rPr lang="ja-JP" altLang="en-US" sz="2800" dirty="0" smtClean="0">
                <a:solidFill>
                  <a:prstClr val="black"/>
                </a:solidFill>
                <a:latin typeface="+mn-ea"/>
              </a:rPr>
              <a:t>ついて             </a:t>
            </a:r>
            <a:r>
              <a:rPr lang="ja-JP" altLang="en-US" sz="2800" dirty="0">
                <a:solidFill>
                  <a:prstClr val="black"/>
                </a:solidFill>
                <a:latin typeface="+mn-ea"/>
              </a:rPr>
              <a:t> </a:t>
            </a:r>
            <a:r>
              <a:rPr lang="ja-JP" altLang="en-US" sz="2800" dirty="0" smtClean="0">
                <a:solidFill>
                  <a:prstClr val="black"/>
                </a:solidFill>
                <a:latin typeface="+mn-ea"/>
              </a:rPr>
              <a:t>  ・</a:t>
            </a:r>
            <a:r>
              <a:rPr lang="ja-JP" altLang="en-US" sz="2800" dirty="0">
                <a:solidFill>
                  <a:prstClr val="black"/>
                </a:solidFill>
                <a:latin typeface="+mn-ea"/>
              </a:rPr>
              <a:t>・・・</a:t>
            </a:r>
            <a:r>
              <a:rPr lang="ja-JP" altLang="en-US" sz="2800" dirty="0" smtClean="0">
                <a:solidFill>
                  <a:prstClr val="black"/>
                </a:solidFill>
                <a:latin typeface="+mn-ea"/>
              </a:rPr>
              <a:t>・ </a:t>
            </a:r>
            <a:r>
              <a:rPr lang="en-US" altLang="ja-JP" sz="2800" dirty="0" smtClean="0">
                <a:solidFill>
                  <a:prstClr val="black"/>
                </a:solidFill>
                <a:latin typeface="+mn-ea"/>
              </a:rPr>
              <a:t>62</a:t>
            </a:r>
          </a:p>
          <a:p>
            <a:pPr algn="dist">
              <a:defRPr/>
            </a:pPr>
            <a:r>
              <a:rPr lang="en-US" altLang="ja-JP" sz="2800" dirty="0" smtClean="0">
                <a:solidFill>
                  <a:prstClr val="black"/>
                </a:solidFill>
                <a:latin typeface="+mn-ea"/>
              </a:rPr>
              <a:t>Ⅳ</a:t>
            </a:r>
            <a:r>
              <a:rPr lang="ja-JP" altLang="en-US" sz="2800" dirty="0">
                <a:solidFill>
                  <a:prstClr val="black"/>
                </a:solidFill>
                <a:latin typeface="+mn-ea"/>
              </a:rPr>
              <a:t>　基本的</a:t>
            </a:r>
            <a:r>
              <a:rPr lang="ja-JP" altLang="en-US" sz="2800" dirty="0" smtClean="0">
                <a:solidFill>
                  <a:prstClr val="black"/>
                </a:solidFill>
                <a:latin typeface="+mn-ea"/>
              </a:rPr>
              <a:t>対策                              ・</a:t>
            </a:r>
            <a:r>
              <a:rPr lang="ja-JP" altLang="en-US" sz="2800" dirty="0">
                <a:solidFill>
                  <a:prstClr val="black"/>
                </a:solidFill>
                <a:latin typeface="+mn-ea"/>
              </a:rPr>
              <a:t>・・・</a:t>
            </a:r>
            <a:r>
              <a:rPr lang="ja-JP" altLang="en-US" sz="2800" dirty="0" smtClean="0">
                <a:solidFill>
                  <a:prstClr val="black"/>
                </a:solidFill>
                <a:latin typeface="+mn-ea"/>
              </a:rPr>
              <a:t>・ </a:t>
            </a:r>
            <a:r>
              <a:rPr lang="en-US" altLang="ja-JP" sz="2800" dirty="0" smtClean="0">
                <a:solidFill>
                  <a:prstClr val="black"/>
                </a:solidFill>
                <a:latin typeface="+mn-ea"/>
              </a:rPr>
              <a:t>63</a:t>
            </a:r>
            <a:endParaRPr lang="en-US" altLang="ja-JP" sz="2800" dirty="0">
              <a:solidFill>
                <a:prstClr val="black"/>
              </a:solidFill>
              <a:latin typeface="+mn-ea"/>
            </a:endParaRPr>
          </a:p>
          <a:p>
            <a:pPr algn="dist">
              <a:defRPr/>
            </a:pPr>
            <a:r>
              <a:rPr lang="en-US" altLang="ja-JP" sz="2800" dirty="0" smtClean="0">
                <a:solidFill>
                  <a:prstClr val="black"/>
                </a:solidFill>
                <a:latin typeface="HGP明朝E" panose="02020900000000000000" pitchFamily="18" charset="-128"/>
                <a:ea typeface="HGP明朝E" panose="02020900000000000000" pitchFamily="18" charset="-128"/>
              </a:rPr>
              <a:t>Ⅴ</a:t>
            </a:r>
            <a:r>
              <a:rPr lang="zh-TW" altLang="en-US" sz="2800" dirty="0">
                <a:solidFill>
                  <a:prstClr val="black"/>
                </a:solidFill>
                <a:latin typeface="HGP明朝E" panose="02020900000000000000" pitchFamily="18" charset="-128"/>
                <a:ea typeface="HGP明朝E" panose="02020900000000000000" pitchFamily="18" charset="-128"/>
              </a:rPr>
              <a:t>　職業性疾病予防</a:t>
            </a:r>
            <a:r>
              <a:rPr lang="zh-TW" altLang="en-US" sz="2800" dirty="0" smtClean="0">
                <a:solidFill>
                  <a:prstClr val="black"/>
                </a:solidFill>
                <a:latin typeface="HGP明朝E" panose="02020900000000000000" pitchFamily="18" charset="-128"/>
                <a:ea typeface="HGP明朝E" panose="02020900000000000000" pitchFamily="18" charset="-128"/>
              </a:rPr>
              <a:t>対策                  </a:t>
            </a:r>
            <a:r>
              <a:rPr lang="ja-JP" altLang="en-US" sz="2800" dirty="0" smtClean="0">
                <a:solidFill>
                  <a:prstClr val="black"/>
                </a:solidFill>
                <a:latin typeface="+mn-ea"/>
              </a:rPr>
              <a:t>・</a:t>
            </a:r>
            <a:r>
              <a:rPr lang="ja-JP" altLang="en-US" sz="2800" dirty="0">
                <a:solidFill>
                  <a:prstClr val="black"/>
                </a:solidFill>
                <a:latin typeface="+mn-ea"/>
              </a:rPr>
              <a:t>・・・・ </a:t>
            </a:r>
            <a:r>
              <a:rPr lang="en-US" altLang="ja-JP" sz="2800" dirty="0" smtClean="0">
                <a:solidFill>
                  <a:prstClr val="black"/>
                </a:solidFill>
                <a:latin typeface="HGP明朝E" panose="02020900000000000000" pitchFamily="18" charset="-128"/>
                <a:ea typeface="HGP明朝E" panose="02020900000000000000" pitchFamily="18" charset="-128"/>
              </a:rPr>
              <a:t>74</a:t>
            </a:r>
            <a:endParaRPr lang="en-US" altLang="ja-JP" sz="2800" dirty="0">
              <a:solidFill>
                <a:prstClr val="black"/>
              </a:solidFill>
              <a:latin typeface="HGP明朝E" panose="02020900000000000000" pitchFamily="18" charset="-128"/>
              <a:ea typeface="HGP明朝E" panose="02020900000000000000" pitchFamily="18" charset="-128"/>
            </a:endParaRPr>
          </a:p>
          <a:p>
            <a:pPr algn="dist">
              <a:defRPr/>
            </a:pPr>
            <a:r>
              <a:rPr lang="en-US" altLang="ja-JP" sz="2800" dirty="0" smtClean="0">
                <a:solidFill>
                  <a:prstClr val="black"/>
                </a:solidFill>
                <a:latin typeface="HGP明朝E" panose="02020900000000000000" pitchFamily="18" charset="-128"/>
                <a:ea typeface="HGP明朝E" panose="02020900000000000000" pitchFamily="18" charset="-128"/>
              </a:rPr>
              <a:t>Ⅵ</a:t>
            </a:r>
            <a:r>
              <a:rPr lang="zh-TW" altLang="en-US" sz="2800" dirty="0">
                <a:solidFill>
                  <a:prstClr val="black"/>
                </a:solidFill>
                <a:latin typeface="HGP明朝E" panose="02020900000000000000" pitchFamily="18" charset="-128"/>
                <a:ea typeface="HGP明朝E" panose="02020900000000000000" pitchFamily="18" charset="-128"/>
              </a:rPr>
              <a:t>　健康確保</a:t>
            </a:r>
            <a:r>
              <a:rPr lang="zh-TW" altLang="en-US" sz="2800" dirty="0" smtClean="0">
                <a:solidFill>
                  <a:prstClr val="black"/>
                </a:solidFill>
                <a:latin typeface="HGP明朝E" panose="02020900000000000000" pitchFamily="18" charset="-128"/>
                <a:ea typeface="HGP明朝E" panose="02020900000000000000" pitchFamily="18" charset="-128"/>
              </a:rPr>
              <a:t>対策                           </a:t>
            </a:r>
            <a:r>
              <a:rPr lang="ja-JP" altLang="en-US" sz="2800" dirty="0" smtClean="0">
                <a:solidFill>
                  <a:prstClr val="black"/>
                </a:solidFill>
                <a:latin typeface="+mn-ea"/>
              </a:rPr>
              <a:t>・</a:t>
            </a:r>
            <a:r>
              <a:rPr lang="ja-JP" altLang="en-US" sz="2800" dirty="0">
                <a:solidFill>
                  <a:prstClr val="black"/>
                </a:solidFill>
                <a:latin typeface="+mn-ea"/>
              </a:rPr>
              <a:t>・・・・ </a:t>
            </a:r>
            <a:r>
              <a:rPr lang="en-US" altLang="ja-JP" sz="2800" dirty="0" smtClean="0">
                <a:solidFill>
                  <a:prstClr val="black"/>
                </a:solidFill>
                <a:latin typeface="HGP明朝E" panose="02020900000000000000" pitchFamily="18" charset="-128"/>
                <a:ea typeface="HGP明朝E" panose="02020900000000000000" pitchFamily="18" charset="-128"/>
              </a:rPr>
              <a:t>91</a:t>
            </a:r>
            <a:endParaRPr lang="en-US" altLang="ja-JP" sz="2800" dirty="0">
              <a:solidFill>
                <a:prstClr val="black"/>
              </a:solidFill>
              <a:latin typeface="HGP明朝E" panose="02020900000000000000" pitchFamily="18" charset="-128"/>
              <a:ea typeface="HGP明朝E" panose="02020900000000000000" pitchFamily="18" charset="-128"/>
            </a:endParaRPr>
          </a:p>
          <a:p>
            <a:pPr algn="dist">
              <a:defRPr/>
            </a:pPr>
            <a:r>
              <a:rPr lang="en-US" altLang="ja-JP" sz="2800" dirty="0" smtClean="0">
                <a:solidFill>
                  <a:prstClr val="black"/>
                </a:solidFill>
                <a:latin typeface="HGP明朝E" panose="02020900000000000000" pitchFamily="18" charset="-128"/>
                <a:ea typeface="HGP明朝E" panose="02020900000000000000" pitchFamily="18" charset="-128"/>
              </a:rPr>
              <a:t>Ⅶ</a:t>
            </a:r>
            <a:r>
              <a:rPr lang="ja-JP" altLang="en-US" sz="2800" dirty="0">
                <a:solidFill>
                  <a:prstClr val="black"/>
                </a:solidFill>
                <a:latin typeface="HGP明朝E" panose="02020900000000000000" pitchFamily="18" charset="-128"/>
                <a:ea typeface="HGP明朝E" panose="02020900000000000000" pitchFamily="18" charset="-128"/>
              </a:rPr>
              <a:t>　快適職場づくり</a:t>
            </a:r>
            <a:r>
              <a:rPr lang="ja-JP" altLang="en-US" sz="2800" dirty="0" smtClean="0">
                <a:solidFill>
                  <a:prstClr val="black"/>
                </a:solidFill>
                <a:latin typeface="HGP明朝E" panose="02020900000000000000" pitchFamily="18" charset="-128"/>
                <a:ea typeface="HGP明朝E" panose="02020900000000000000" pitchFamily="18" charset="-128"/>
              </a:rPr>
              <a:t>対策                   </a:t>
            </a:r>
            <a:r>
              <a:rPr lang="ja-JP" altLang="en-US" sz="2800" dirty="0" smtClean="0">
                <a:solidFill>
                  <a:prstClr val="black"/>
                </a:solidFill>
                <a:latin typeface="+mn-ea"/>
              </a:rPr>
              <a:t>・</a:t>
            </a:r>
            <a:r>
              <a:rPr lang="ja-JP" altLang="en-US" sz="2800" dirty="0">
                <a:solidFill>
                  <a:prstClr val="black"/>
                </a:solidFill>
                <a:latin typeface="+mn-ea"/>
              </a:rPr>
              <a:t>・・・・ </a:t>
            </a:r>
            <a:r>
              <a:rPr lang="en-US" altLang="ja-JP" sz="2800" dirty="0" smtClean="0">
                <a:solidFill>
                  <a:prstClr val="black"/>
                </a:solidFill>
                <a:latin typeface="+mn-ea"/>
              </a:rPr>
              <a:t>101</a:t>
            </a:r>
            <a:endParaRPr lang="en-US" altLang="ja-JP" sz="2800" dirty="0">
              <a:solidFill>
                <a:prstClr val="black"/>
              </a:solidFill>
              <a:latin typeface="+mn-ea"/>
            </a:endParaRPr>
          </a:p>
          <a:p>
            <a:pPr>
              <a:defRPr/>
            </a:pPr>
            <a:endParaRPr lang="en-US" altLang="ja-JP" sz="2800" dirty="0" smtClean="0">
              <a:solidFill>
                <a:prstClr val="black"/>
              </a:solidFill>
              <a:latin typeface="HGP明朝E" panose="02020900000000000000" pitchFamily="18" charset="-128"/>
            </a:endParaRPr>
          </a:p>
          <a:p>
            <a:pPr>
              <a:defRPr/>
            </a:pPr>
            <a:r>
              <a:rPr lang="ja-JP" altLang="en-US" sz="2800" dirty="0" smtClean="0">
                <a:solidFill>
                  <a:prstClr val="black"/>
                </a:solidFill>
                <a:latin typeface="HGP明朝E" panose="02020900000000000000" pitchFamily="18" charset="-128"/>
              </a:rPr>
              <a:t>（</a:t>
            </a:r>
            <a:r>
              <a:rPr lang="ja-JP" altLang="en-US" sz="2800" dirty="0">
                <a:solidFill>
                  <a:prstClr val="black"/>
                </a:solidFill>
                <a:latin typeface="HGP明朝E" panose="02020900000000000000" pitchFamily="18" charset="-128"/>
              </a:rPr>
              <a:t>数字はページ数</a:t>
            </a:r>
            <a:r>
              <a:rPr lang="en-US" altLang="ja-JP" sz="2800" dirty="0">
                <a:solidFill>
                  <a:prstClr val="black"/>
                </a:solidFill>
                <a:latin typeface="HGP明朝E" panose="02020900000000000000" pitchFamily="18" charset="-128"/>
              </a:rPr>
              <a:t>=</a:t>
            </a:r>
            <a:r>
              <a:rPr lang="ja-JP" altLang="en-US" sz="2800" dirty="0">
                <a:solidFill>
                  <a:prstClr val="black"/>
                </a:solidFill>
                <a:latin typeface="HGP明朝E" panose="02020900000000000000" pitchFamily="18" charset="-128"/>
              </a:rPr>
              <a:t>シート数）</a:t>
            </a:r>
            <a:endParaRPr lang="en-US" altLang="ja-JP" sz="2800" dirty="0">
              <a:solidFill>
                <a:prstClr val="black"/>
              </a:solidFill>
              <a:latin typeface="+mn-ea"/>
            </a:endParaRPr>
          </a:p>
        </p:txBody>
      </p:sp>
    </p:spTree>
    <p:extLst>
      <p:ext uri="{BB962C8B-B14F-4D97-AF65-F5344CB8AC3E}">
        <p14:creationId xmlns:p14="http://schemas.microsoft.com/office/powerpoint/2010/main" val="351743361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図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541690" y="5895474"/>
            <a:ext cx="1316132" cy="1125520"/>
          </a:xfrm>
          <a:prstGeom prst="rect">
            <a:avLst/>
          </a:prstGeom>
        </p:spPr>
      </p:pic>
      <p:sp>
        <p:nvSpPr>
          <p:cNvPr id="2" name="雲形吹き出し 1"/>
          <p:cNvSpPr/>
          <p:nvPr/>
        </p:nvSpPr>
        <p:spPr>
          <a:xfrm>
            <a:off x="720000" y="5516879"/>
            <a:ext cx="6737682" cy="1600201"/>
          </a:xfrm>
          <a:prstGeom prst="cloudCallout">
            <a:avLst>
              <a:gd name="adj1" fmla="val 49184"/>
              <a:gd name="adj2" fmla="val 28099"/>
            </a:avLst>
          </a:prstGeom>
        </p:spPr>
        <p:style>
          <a:lnRef idx="1">
            <a:schemeClr val="accent3"/>
          </a:lnRef>
          <a:fillRef idx="2">
            <a:schemeClr val="accent3"/>
          </a:fillRef>
          <a:effectRef idx="1">
            <a:schemeClr val="accent3"/>
          </a:effectRef>
          <a:fontRef idx="minor">
            <a:schemeClr val="dk1"/>
          </a:fontRef>
        </p:style>
        <p:txBody>
          <a:bodyPr rtlCol="0" anchor="ctr"/>
          <a:lstStyle/>
          <a:p>
            <a:pPr algn="ctr"/>
            <a:endParaRPr lang="ja-JP" altLang="en-US"/>
          </a:p>
        </p:txBody>
      </p:sp>
      <p:sp>
        <p:nvSpPr>
          <p:cNvPr id="3" name="正方形/長方形 2"/>
          <p:cNvSpPr/>
          <p:nvPr/>
        </p:nvSpPr>
        <p:spPr>
          <a:xfrm>
            <a:off x="930443" y="5704189"/>
            <a:ext cx="6480208" cy="1200329"/>
          </a:xfrm>
          <a:prstGeom prst="rect">
            <a:avLst/>
          </a:prstGeom>
        </p:spPr>
        <p:txBody>
          <a:bodyPr wrap="square">
            <a:spAutoFit/>
          </a:bodyPr>
          <a:lstStyle/>
          <a:p>
            <a:r>
              <a:rPr lang="ja-JP" altLang="en-US" sz="2400" b="1" dirty="0">
                <a:solidFill>
                  <a:prstClr val="black"/>
                </a:solidFill>
                <a:latin typeface="+mn-ea"/>
              </a:rPr>
              <a:t>　労働衛生のはじまり</a:t>
            </a:r>
            <a:r>
              <a:rPr lang="ja-JP" altLang="en-US" sz="2400" b="1" dirty="0" smtClean="0">
                <a:solidFill>
                  <a:prstClr val="black"/>
                </a:solidFill>
                <a:latin typeface="+mn-ea"/>
              </a:rPr>
              <a:t>は，明治</a:t>
            </a:r>
            <a:r>
              <a:rPr lang="ja-JP" altLang="en-US" sz="2400" b="1" dirty="0">
                <a:solidFill>
                  <a:prstClr val="black"/>
                </a:solidFill>
                <a:latin typeface="+mn-ea"/>
              </a:rPr>
              <a:t>から大正にかけての紡績業で働く女工が肺結核を蔓延</a:t>
            </a:r>
            <a:r>
              <a:rPr lang="ja-JP" altLang="en-US" sz="2400" b="1" dirty="0" smtClean="0">
                <a:solidFill>
                  <a:prstClr val="black"/>
                </a:solidFill>
                <a:latin typeface="+mn-ea"/>
              </a:rPr>
              <a:t>させ，それ</a:t>
            </a:r>
            <a:r>
              <a:rPr lang="ja-JP" altLang="en-US" sz="2400" b="1" dirty="0">
                <a:solidFill>
                  <a:prstClr val="black"/>
                </a:solidFill>
                <a:latin typeface="+mn-ea"/>
              </a:rPr>
              <a:t>が社会問題にまで発展したこと</a:t>
            </a:r>
            <a:r>
              <a:rPr lang="ja-JP" altLang="en-US" sz="2400" b="1" dirty="0" smtClean="0">
                <a:solidFill>
                  <a:prstClr val="black"/>
                </a:solidFill>
                <a:latin typeface="+mn-ea"/>
              </a:rPr>
              <a:t>からだよ。</a:t>
            </a:r>
            <a:endParaRPr lang="ja-JP" altLang="en-US" sz="2400" b="1" dirty="0">
              <a:solidFill>
                <a:prstClr val="black"/>
              </a:solidFill>
              <a:latin typeface="+mn-ea"/>
            </a:endParaRPr>
          </a:p>
        </p:txBody>
      </p:sp>
      <p:sp>
        <p:nvSpPr>
          <p:cNvPr id="13" name="Rectangle 2"/>
          <p:cNvSpPr txBox="1">
            <a:spLocks noGrp="1" noRot="1" noChangeArrowheads="1"/>
          </p:cNvSpPr>
          <p:nvPr>
            <p:ph type="title"/>
          </p:nvPr>
        </p:nvSpPr>
        <p:spPr>
          <a:xfrm>
            <a:off x="720000" y="719999"/>
            <a:ext cx="7920000" cy="720000"/>
          </a:xfrm>
          <a:prstGeom prst="rect">
            <a:avLst/>
          </a:prstGeom>
          <a:solidFill>
            <a:srgbClr val="FFFF00"/>
          </a:solidFill>
          <a:ln w="38100">
            <a:solidFill>
              <a:schemeClr val="tx1">
                <a:alpha val="94000"/>
              </a:schemeClr>
            </a:solidFill>
          </a:ln>
        </p:spPr>
        <p:txBody>
          <a:bodyPr vert="horz" lIns="88817" tIns="69934" rIns="88817" bIns="44408" rtlCol="0" anchor="ctr">
            <a:normAutofit/>
          </a:bodyPr>
          <a:lstStyle>
            <a:lvl1pPr algn="ctr" defTabSz="914400" rtl="0" eaLnBrk="1" latinLnBrk="0" hangingPunct="1">
              <a:spcBef>
                <a:spcPct val="0"/>
              </a:spcBef>
              <a:buNone/>
              <a:defRPr kumimoji="1" sz="4400" kern="1200">
                <a:solidFill>
                  <a:srgbClr val="FFFFFF"/>
                </a:solidFill>
                <a:latin typeface="+mj-lt"/>
                <a:ea typeface="+mj-ea"/>
                <a:cs typeface="+mj-cs"/>
              </a:defRPr>
            </a:lvl1pPr>
            <a:lvl2pPr eaLnBrk="1" hangingPunct="1">
              <a:defRPr kumimoji="1">
                <a:solidFill>
                  <a:schemeClr val="tx2"/>
                </a:solidFill>
              </a:defRPr>
            </a:lvl2pPr>
            <a:lvl3pPr eaLnBrk="1" hangingPunct="1">
              <a:defRPr kumimoji="1">
                <a:solidFill>
                  <a:schemeClr val="tx2"/>
                </a:solidFill>
              </a:defRPr>
            </a:lvl3pPr>
            <a:lvl4pPr eaLnBrk="1" hangingPunct="1">
              <a:defRPr kumimoji="1">
                <a:solidFill>
                  <a:schemeClr val="tx2"/>
                </a:solidFill>
              </a:defRPr>
            </a:lvl4pPr>
            <a:lvl5pPr eaLnBrk="1" hangingPunct="1">
              <a:defRPr kumimoji="1">
                <a:solidFill>
                  <a:schemeClr val="tx2"/>
                </a:solidFill>
              </a:defRPr>
            </a:lvl5pPr>
            <a:lvl6pPr eaLnBrk="1" hangingPunct="1">
              <a:defRPr kumimoji="1">
                <a:solidFill>
                  <a:schemeClr val="tx2"/>
                </a:solidFill>
              </a:defRPr>
            </a:lvl6pPr>
            <a:lvl7pPr eaLnBrk="1" hangingPunct="1">
              <a:defRPr kumimoji="1">
                <a:solidFill>
                  <a:schemeClr val="tx2"/>
                </a:solidFill>
              </a:defRPr>
            </a:lvl7pPr>
            <a:lvl8pPr eaLnBrk="1" hangingPunct="1">
              <a:defRPr kumimoji="1">
                <a:solidFill>
                  <a:schemeClr val="tx2"/>
                </a:solidFill>
              </a:defRPr>
            </a:lvl8pPr>
            <a:lvl9pPr eaLnBrk="1" hangingPunct="1">
              <a:defRPr kumimoji="1">
                <a:solidFill>
                  <a:schemeClr val="tx2"/>
                </a:solidFill>
              </a:defRPr>
            </a:lvl9pPr>
          </a:lstStyle>
          <a:p>
            <a:r>
              <a:rPr lang="en-US" altLang="ja-JP" sz="3200" b="1" dirty="0">
                <a:solidFill>
                  <a:prstClr val="black"/>
                </a:solidFill>
                <a:latin typeface="+mj-ea"/>
              </a:rPr>
              <a:t>Ⅰ</a:t>
            </a:r>
            <a:r>
              <a:rPr lang="ja-JP" altLang="en-US" sz="3200" b="1" dirty="0">
                <a:solidFill>
                  <a:prstClr val="black"/>
                </a:solidFill>
                <a:latin typeface="+mj-ea"/>
              </a:rPr>
              <a:t>　</a:t>
            </a:r>
            <a:r>
              <a:rPr lang="ja-JP" altLang="en-US" sz="3200" b="1" dirty="0" smtClean="0">
                <a:solidFill>
                  <a:prstClr val="black"/>
                </a:solidFill>
                <a:latin typeface="+mj-ea"/>
              </a:rPr>
              <a:t>労働衛生と</a:t>
            </a:r>
            <a:r>
              <a:rPr lang="ja-JP" altLang="en-US" sz="3200" b="1" dirty="0">
                <a:solidFill>
                  <a:prstClr val="black"/>
                </a:solidFill>
                <a:latin typeface="+mj-ea"/>
              </a:rPr>
              <a:t>は？</a:t>
            </a:r>
          </a:p>
        </p:txBody>
      </p:sp>
      <p:sp>
        <p:nvSpPr>
          <p:cNvPr id="6" name="対角する 2 つの角を切り取った四角形 5"/>
          <p:cNvSpPr/>
          <p:nvPr/>
        </p:nvSpPr>
        <p:spPr>
          <a:xfrm>
            <a:off x="720000" y="2160000"/>
            <a:ext cx="7920000" cy="3240000"/>
          </a:xfrm>
          <a:prstGeom prst="snip2Diag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ja-JP" altLang="en-US" sz="1832"/>
          </a:p>
        </p:txBody>
      </p:sp>
      <p:sp>
        <p:nvSpPr>
          <p:cNvPr id="7" name="Rectangle 3"/>
          <p:cNvSpPr txBox="1">
            <a:spLocks noRot="1" noChangeArrowheads="1"/>
          </p:cNvSpPr>
          <p:nvPr/>
        </p:nvSpPr>
        <p:spPr>
          <a:xfrm>
            <a:off x="997017" y="2383857"/>
            <a:ext cx="7498080" cy="2371825"/>
          </a:xfrm>
          <a:prstGeom prst="rect">
            <a:avLst/>
          </a:prstGeom>
          <a:noFill/>
          <a:ln>
            <a:noFill/>
          </a:ln>
        </p:spPr>
        <p:style>
          <a:lnRef idx="1">
            <a:schemeClr val="accent5"/>
          </a:lnRef>
          <a:fillRef idx="2">
            <a:schemeClr val="accent5"/>
          </a:fillRef>
          <a:effectRef idx="1">
            <a:schemeClr val="accent5"/>
          </a:effectRef>
          <a:fontRef idx="minor">
            <a:schemeClr val="dk1"/>
          </a:fontRef>
        </p:style>
        <p:txBody>
          <a:bodyPr vert="horz" lIns="91440" tIns="45720" rIns="91440" bIns="45720" rtlCol="0">
            <a:noAutofit/>
          </a:bodyPr>
          <a:lstStyle>
            <a:lvl1pPr marL="266456" indent="-266456" algn="l" defTabSz="888186" rtl="0" eaLnBrk="1" latinLnBrk="0" hangingPunct="1">
              <a:spcBef>
                <a:spcPct val="20000"/>
              </a:spcBef>
              <a:buClr>
                <a:schemeClr val="accent1"/>
              </a:buClr>
              <a:buSzPct val="100000"/>
              <a:buFont typeface="Symbol" pitchFamily="18" charset="2"/>
              <a:buChar char=""/>
              <a:defRPr kumimoji="1" sz="2332" kern="1200">
                <a:solidFill>
                  <a:schemeClr val="tx2"/>
                </a:solidFill>
                <a:latin typeface="+mn-lt"/>
                <a:ea typeface="+mn-ea"/>
                <a:cs typeface="+mn-cs"/>
              </a:defRPr>
            </a:lvl1pPr>
            <a:lvl2pPr marL="559743" indent="-266456" algn="l" defTabSz="888186" rtl="0" eaLnBrk="1" latinLnBrk="0" hangingPunct="1">
              <a:spcBef>
                <a:spcPct val="20000"/>
              </a:spcBef>
              <a:buClr>
                <a:schemeClr val="accent1"/>
              </a:buClr>
              <a:buSzPct val="100000"/>
              <a:buFont typeface="Symbol" pitchFamily="18" charset="2"/>
              <a:buChar char=""/>
              <a:defRPr kumimoji="1" sz="2138" kern="1200">
                <a:solidFill>
                  <a:schemeClr val="tx2"/>
                </a:solidFill>
                <a:latin typeface="+mn-lt"/>
                <a:ea typeface="+mn-ea"/>
                <a:cs typeface="+mn-cs"/>
              </a:defRPr>
            </a:lvl2pPr>
            <a:lvl3pPr marL="831134" indent="-222046" algn="l" defTabSz="888186" rtl="0" eaLnBrk="1" latinLnBrk="0" hangingPunct="1">
              <a:spcBef>
                <a:spcPct val="20000"/>
              </a:spcBef>
              <a:buClr>
                <a:schemeClr val="accent1"/>
              </a:buClr>
              <a:buSzPct val="100000"/>
              <a:buFont typeface="Symbol" pitchFamily="18" charset="2"/>
              <a:buChar char=""/>
              <a:defRPr kumimoji="1" sz="1943" kern="1200">
                <a:solidFill>
                  <a:schemeClr val="tx2"/>
                </a:solidFill>
                <a:latin typeface="+mn-lt"/>
                <a:ea typeface="+mn-ea"/>
                <a:cs typeface="+mn-cs"/>
              </a:defRPr>
            </a:lvl3pPr>
            <a:lvl4pPr marL="1110232" indent="-222046" algn="l" defTabSz="888186" rtl="0" eaLnBrk="1" latinLnBrk="0" hangingPunct="1">
              <a:spcBef>
                <a:spcPct val="20000"/>
              </a:spcBef>
              <a:buClr>
                <a:schemeClr val="accent1"/>
              </a:buClr>
              <a:buSzPct val="100000"/>
              <a:buFont typeface="Symbol" pitchFamily="18" charset="2"/>
              <a:buChar char=""/>
              <a:defRPr kumimoji="1" sz="1748" kern="1200">
                <a:solidFill>
                  <a:schemeClr val="tx2"/>
                </a:solidFill>
                <a:latin typeface="+mn-lt"/>
                <a:ea typeface="+mn-ea"/>
                <a:cs typeface="+mn-cs"/>
              </a:defRPr>
            </a:lvl4pPr>
            <a:lvl5pPr marL="1421098" indent="-222046" algn="l" defTabSz="888186" rtl="0" eaLnBrk="1" latinLnBrk="0" hangingPunct="1">
              <a:spcBef>
                <a:spcPct val="20000"/>
              </a:spcBef>
              <a:buClr>
                <a:schemeClr val="accent1"/>
              </a:buClr>
              <a:buSzPct val="100000"/>
              <a:buFont typeface="Symbol" pitchFamily="18" charset="2"/>
              <a:buChar char=""/>
              <a:defRPr kumimoji="1" sz="1554" kern="1200">
                <a:solidFill>
                  <a:schemeClr val="tx2"/>
                </a:solidFill>
                <a:latin typeface="+mn-lt"/>
                <a:ea typeface="+mn-ea"/>
                <a:cs typeface="+mn-cs"/>
              </a:defRPr>
            </a:lvl5pPr>
            <a:lvl6pPr marL="1731963" indent="-222046" algn="l" defTabSz="888186" rtl="0" eaLnBrk="1" latinLnBrk="0" hangingPunct="1">
              <a:spcBef>
                <a:spcPts val="373"/>
              </a:spcBef>
              <a:buClr>
                <a:schemeClr val="accent1"/>
              </a:buClr>
              <a:buFont typeface="Symbol" pitchFamily="18" charset="2"/>
              <a:buChar char="*"/>
              <a:defRPr kumimoji="1" sz="1359" kern="1200">
                <a:solidFill>
                  <a:schemeClr val="tx2"/>
                </a:solidFill>
                <a:latin typeface="+mn-lt"/>
                <a:ea typeface="+mn-ea"/>
                <a:cs typeface="+mn-cs"/>
              </a:defRPr>
            </a:lvl6pPr>
            <a:lvl7pPr marL="2042828" indent="-222046" algn="l" defTabSz="888186" rtl="0" eaLnBrk="1" latinLnBrk="0" hangingPunct="1">
              <a:spcBef>
                <a:spcPts val="373"/>
              </a:spcBef>
              <a:buClr>
                <a:schemeClr val="accent1"/>
              </a:buClr>
              <a:buFont typeface="Symbol" pitchFamily="18" charset="2"/>
              <a:buChar char="*"/>
              <a:defRPr kumimoji="1" sz="1359" kern="1200">
                <a:solidFill>
                  <a:schemeClr val="tx2"/>
                </a:solidFill>
                <a:latin typeface="+mn-lt"/>
                <a:ea typeface="+mn-ea"/>
                <a:cs typeface="+mn-cs"/>
              </a:defRPr>
            </a:lvl7pPr>
            <a:lvl8pPr marL="2353693" indent="-222046" algn="l" defTabSz="888186" rtl="0" eaLnBrk="1" latinLnBrk="0" hangingPunct="1">
              <a:spcBef>
                <a:spcPts val="373"/>
              </a:spcBef>
              <a:buClr>
                <a:schemeClr val="accent1"/>
              </a:buClr>
              <a:buFont typeface="Symbol" pitchFamily="18" charset="2"/>
              <a:buChar char="*"/>
              <a:defRPr kumimoji="1" sz="1359" kern="1200">
                <a:solidFill>
                  <a:schemeClr val="tx2"/>
                </a:solidFill>
                <a:latin typeface="+mn-lt"/>
                <a:ea typeface="+mn-ea"/>
                <a:cs typeface="+mn-cs"/>
              </a:defRPr>
            </a:lvl8pPr>
            <a:lvl9pPr marL="2664559" indent="-222046" algn="l" defTabSz="888186" rtl="0" eaLnBrk="1" latinLnBrk="0" hangingPunct="1">
              <a:spcBef>
                <a:spcPts val="373"/>
              </a:spcBef>
              <a:buClr>
                <a:schemeClr val="accent1"/>
              </a:buClr>
              <a:buFont typeface="Symbol" pitchFamily="18" charset="2"/>
              <a:buChar char="*"/>
              <a:defRPr kumimoji="1" sz="1359" kern="1200">
                <a:solidFill>
                  <a:schemeClr val="tx2"/>
                </a:solidFill>
                <a:latin typeface="+mn-lt"/>
                <a:ea typeface="+mn-ea"/>
                <a:cs typeface="+mn-cs"/>
              </a:defRPr>
            </a:lvl9pPr>
          </a:lstStyle>
          <a:p>
            <a:pPr marL="0" indent="0">
              <a:lnSpc>
                <a:spcPct val="150000"/>
              </a:lnSpc>
              <a:buNone/>
            </a:pPr>
            <a:r>
              <a:rPr lang="ja-JP" altLang="en-US" sz="2800" b="1" dirty="0" smtClean="0">
                <a:solidFill>
                  <a:schemeClr val="tx1"/>
                </a:solidFill>
                <a:latin typeface="+mn-ea"/>
              </a:rPr>
              <a:t>　</a:t>
            </a:r>
            <a:r>
              <a:rPr lang="en-US" altLang="ja-JP" sz="2800" b="1" dirty="0" smtClean="0">
                <a:solidFill>
                  <a:schemeClr val="tx1"/>
                </a:solidFill>
                <a:latin typeface="+mn-ea"/>
              </a:rPr>
              <a:t>｢</a:t>
            </a:r>
            <a:r>
              <a:rPr lang="ja-JP" altLang="en-US" sz="2800" b="1" dirty="0">
                <a:solidFill>
                  <a:schemeClr val="tx1"/>
                </a:solidFill>
                <a:latin typeface="+mn-ea"/>
              </a:rPr>
              <a:t>労働衛生</a:t>
            </a:r>
            <a:r>
              <a:rPr lang="en-US" altLang="ja-JP" sz="2800" b="1" dirty="0">
                <a:solidFill>
                  <a:schemeClr val="tx1"/>
                </a:solidFill>
                <a:latin typeface="+mn-ea"/>
              </a:rPr>
              <a:t>｣</a:t>
            </a:r>
            <a:r>
              <a:rPr lang="ja-JP" altLang="en-US" sz="2800" b="1" dirty="0">
                <a:solidFill>
                  <a:schemeClr val="tx1"/>
                </a:solidFill>
                <a:latin typeface="+mn-ea"/>
              </a:rPr>
              <a:t>がよく分からないとの意見は多い。</a:t>
            </a:r>
          </a:p>
          <a:p>
            <a:pPr marL="0" indent="0">
              <a:lnSpc>
                <a:spcPct val="150000"/>
              </a:lnSpc>
              <a:buNone/>
            </a:pPr>
            <a:r>
              <a:rPr lang="ja-JP" altLang="en-US" sz="2800" b="1" dirty="0" smtClean="0">
                <a:solidFill>
                  <a:schemeClr val="tx1"/>
                </a:solidFill>
                <a:latin typeface="+mn-ea"/>
              </a:rPr>
              <a:t>　</a:t>
            </a:r>
            <a:r>
              <a:rPr lang="en-US" altLang="ja-JP" sz="2800" b="1" dirty="0" smtClean="0">
                <a:solidFill>
                  <a:schemeClr val="tx1"/>
                </a:solidFill>
                <a:latin typeface="+mn-ea"/>
              </a:rPr>
              <a:t>｢</a:t>
            </a:r>
            <a:r>
              <a:rPr lang="ja-JP" altLang="en-US" sz="2800" b="1" dirty="0" smtClean="0">
                <a:solidFill>
                  <a:schemeClr val="tx1"/>
                </a:solidFill>
                <a:latin typeface="+mn-ea"/>
              </a:rPr>
              <a:t>労働衛生</a:t>
            </a:r>
            <a:r>
              <a:rPr lang="en-US" altLang="ja-JP" sz="2800" b="1" dirty="0" smtClean="0">
                <a:solidFill>
                  <a:schemeClr val="tx1"/>
                </a:solidFill>
                <a:latin typeface="+mn-ea"/>
              </a:rPr>
              <a:t>｣</a:t>
            </a:r>
            <a:r>
              <a:rPr lang="ja-JP" altLang="en-US" sz="2800" b="1" dirty="0" smtClean="0">
                <a:solidFill>
                  <a:schemeClr val="tx1"/>
                </a:solidFill>
                <a:latin typeface="+mn-ea"/>
              </a:rPr>
              <a:t>とは，</a:t>
            </a:r>
            <a:r>
              <a:rPr lang="en-US" altLang="ja-JP" sz="2800" b="1" dirty="0" smtClean="0">
                <a:solidFill>
                  <a:schemeClr val="tx1"/>
                </a:solidFill>
                <a:latin typeface="+mn-ea"/>
              </a:rPr>
              <a:t>｢Occupational Health｣</a:t>
            </a:r>
            <a:r>
              <a:rPr lang="ja-JP" altLang="en-US" sz="2800" b="1" dirty="0" smtClean="0">
                <a:solidFill>
                  <a:schemeClr val="tx1"/>
                </a:solidFill>
                <a:latin typeface="+mn-ea"/>
              </a:rPr>
              <a:t> の和訳で，職場における，労働者の職業性疾病の予防と健康の維持と向上のことである。</a:t>
            </a:r>
            <a:endParaRPr lang="ja-JP" altLang="en-US" sz="2800" b="1" dirty="0">
              <a:solidFill>
                <a:schemeClr val="tx1"/>
              </a:solidFill>
              <a:latin typeface="+mn-ea"/>
            </a:endParaRPr>
          </a:p>
        </p:txBody>
      </p:sp>
    </p:spTree>
    <p:extLst>
      <p:ext uri="{BB962C8B-B14F-4D97-AF65-F5344CB8AC3E}">
        <p14:creationId xmlns:p14="http://schemas.microsoft.com/office/powerpoint/2010/main" val="303256948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図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675417" y="6126480"/>
            <a:ext cx="1218854" cy="1042330"/>
          </a:xfrm>
          <a:prstGeom prst="rect">
            <a:avLst/>
          </a:prstGeom>
        </p:spPr>
      </p:pic>
      <p:sp>
        <p:nvSpPr>
          <p:cNvPr id="8" name="雲形吹き出し 7"/>
          <p:cNvSpPr/>
          <p:nvPr/>
        </p:nvSpPr>
        <p:spPr>
          <a:xfrm>
            <a:off x="561474" y="5471160"/>
            <a:ext cx="7234989" cy="1889759"/>
          </a:xfrm>
          <a:prstGeom prst="cloudCallout">
            <a:avLst>
              <a:gd name="adj1" fmla="val 48185"/>
              <a:gd name="adj2" fmla="val 19607"/>
            </a:avLst>
          </a:prstGeom>
        </p:spPr>
        <p:style>
          <a:lnRef idx="1">
            <a:schemeClr val="accent3"/>
          </a:lnRef>
          <a:fillRef idx="2">
            <a:schemeClr val="accent3"/>
          </a:fillRef>
          <a:effectRef idx="1">
            <a:schemeClr val="accent3"/>
          </a:effectRef>
          <a:fontRef idx="minor">
            <a:schemeClr val="dk1"/>
          </a:fontRef>
        </p:style>
        <p:txBody>
          <a:bodyPr rtlCol="0" anchor="ctr"/>
          <a:lstStyle/>
          <a:p>
            <a:pPr algn="ctr"/>
            <a:endParaRPr lang="ja-JP" altLang="en-US"/>
          </a:p>
        </p:txBody>
      </p:sp>
      <p:sp>
        <p:nvSpPr>
          <p:cNvPr id="2" name="正方形/長方形 1"/>
          <p:cNvSpPr/>
          <p:nvPr/>
        </p:nvSpPr>
        <p:spPr>
          <a:xfrm>
            <a:off x="1147864" y="5473272"/>
            <a:ext cx="6031149" cy="523220"/>
          </a:xfrm>
          <a:prstGeom prst="rect">
            <a:avLst/>
          </a:prstGeom>
        </p:spPr>
        <p:txBody>
          <a:bodyPr wrap="square">
            <a:spAutoFit/>
          </a:bodyPr>
          <a:lstStyle/>
          <a:p>
            <a:r>
              <a:rPr lang="ja-JP" altLang="en-US" sz="2800" b="1" dirty="0">
                <a:latin typeface="+mn-ea"/>
              </a:rPr>
              <a:t>　</a:t>
            </a:r>
            <a:endParaRPr lang="ja-JP" altLang="en-US" sz="2400" b="1" dirty="0">
              <a:latin typeface="+mn-ea"/>
            </a:endParaRPr>
          </a:p>
        </p:txBody>
      </p:sp>
      <p:sp>
        <p:nvSpPr>
          <p:cNvPr id="6" name="対角する 2 つの角を切り取った四角形 5"/>
          <p:cNvSpPr/>
          <p:nvPr/>
        </p:nvSpPr>
        <p:spPr>
          <a:xfrm>
            <a:off x="719999" y="2159999"/>
            <a:ext cx="7920000" cy="3240000"/>
          </a:xfrm>
          <a:prstGeom prst="snip2Diag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ja-JP" altLang="en-US" sz="1832"/>
          </a:p>
        </p:txBody>
      </p:sp>
      <p:sp>
        <p:nvSpPr>
          <p:cNvPr id="7" name="Rectangle 3"/>
          <p:cNvSpPr txBox="1">
            <a:spLocks noRot="1" noChangeArrowheads="1"/>
          </p:cNvSpPr>
          <p:nvPr/>
        </p:nvSpPr>
        <p:spPr>
          <a:xfrm>
            <a:off x="887128" y="2680688"/>
            <a:ext cx="7543800" cy="1969919"/>
          </a:xfrm>
          <a:prstGeom prst="rect">
            <a:avLst/>
          </a:prstGeom>
          <a:noFill/>
          <a:ln>
            <a:noFill/>
          </a:ln>
        </p:spPr>
        <p:style>
          <a:lnRef idx="1">
            <a:schemeClr val="accent5"/>
          </a:lnRef>
          <a:fillRef idx="2">
            <a:schemeClr val="accent5"/>
          </a:fillRef>
          <a:effectRef idx="1">
            <a:schemeClr val="accent5"/>
          </a:effectRef>
          <a:fontRef idx="minor">
            <a:schemeClr val="dk1"/>
          </a:fontRef>
        </p:style>
        <p:txBody>
          <a:bodyPr vert="horz" lIns="91440" tIns="45720" rIns="91440" bIns="45720" rtlCol="0">
            <a:noAutofit/>
          </a:bodyPr>
          <a:lstStyle>
            <a:lvl1pPr marL="266456" indent="-266456" algn="l" defTabSz="888186" rtl="0" eaLnBrk="1" latinLnBrk="0" hangingPunct="1">
              <a:spcBef>
                <a:spcPct val="20000"/>
              </a:spcBef>
              <a:buClr>
                <a:schemeClr val="accent1"/>
              </a:buClr>
              <a:buSzPct val="100000"/>
              <a:buFont typeface="Symbol" pitchFamily="18" charset="2"/>
              <a:buChar char=""/>
              <a:defRPr kumimoji="1" sz="2332" kern="1200">
                <a:solidFill>
                  <a:schemeClr val="tx2"/>
                </a:solidFill>
                <a:latin typeface="+mn-lt"/>
                <a:ea typeface="+mn-ea"/>
                <a:cs typeface="+mn-cs"/>
              </a:defRPr>
            </a:lvl1pPr>
            <a:lvl2pPr marL="559743" indent="-266456" algn="l" defTabSz="888186" rtl="0" eaLnBrk="1" latinLnBrk="0" hangingPunct="1">
              <a:spcBef>
                <a:spcPct val="20000"/>
              </a:spcBef>
              <a:buClr>
                <a:schemeClr val="accent1"/>
              </a:buClr>
              <a:buSzPct val="100000"/>
              <a:buFont typeface="Symbol" pitchFamily="18" charset="2"/>
              <a:buChar char=""/>
              <a:defRPr kumimoji="1" sz="2138" kern="1200">
                <a:solidFill>
                  <a:schemeClr val="tx2"/>
                </a:solidFill>
                <a:latin typeface="+mn-lt"/>
                <a:ea typeface="+mn-ea"/>
                <a:cs typeface="+mn-cs"/>
              </a:defRPr>
            </a:lvl2pPr>
            <a:lvl3pPr marL="831134" indent="-222046" algn="l" defTabSz="888186" rtl="0" eaLnBrk="1" latinLnBrk="0" hangingPunct="1">
              <a:spcBef>
                <a:spcPct val="20000"/>
              </a:spcBef>
              <a:buClr>
                <a:schemeClr val="accent1"/>
              </a:buClr>
              <a:buSzPct val="100000"/>
              <a:buFont typeface="Symbol" pitchFamily="18" charset="2"/>
              <a:buChar char=""/>
              <a:defRPr kumimoji="1" sz="1943" kern="1200">
                <a:solidFill>
                  <a:schemeClr val="tx2"/>
                </a:solidFill>
                <a:latin typeface="+mn-lt"/>
                <a:ea typeface="+mn-ea"/>
                <a:cs typeface="+mn-cs"/>
              </a:defRPr>
            </a:lvl3pPr>
            <a:lvl4pPr marL="1110232" indent="-222046" algn="l" defTabSz="888186" rtl="0" eaLnBrk="1" latinLnBrk="0" hangingPunct="1">
              <a:spcBef>
                <a:spcPct val="20000"/>
              </a:spcBef>
              <a:buClr>
                <a:schemeClr val="accent1"/>
              </a:buClr>
              <a:buSzPct val="100000"/>
              <a:buFont typeface="Symbol" pitchFamily="18" charset="2"/>
              <a:buChar char=""/>
              <a:defRPr kumimoji="1" sz="1748" kern="1200">
                <a:solidFill>
                  <a:schemeClr val="tx2"/>
                </a:solidFill>
                <a:latin typeface="+mn-lt"/>
                <a:ea typeface="+mn-ea"/>
                <a:cs typeface="+mn-cs"/>
              </a:defRPr>
            </a:lvl4pPr>
            <a:lvl5pPr marL="1421098" indent="-222046" algn="l" defTabSz="888186" rtl="0" eaLnBrk="1" latinLnBrk="0" hangingPunct="1">
              <a:spcBef>
                <a:spcPct val="20000"/>
              </a:spcBef>
              <a:buClr>
                <a:schemeClr val="accent1"/>
              </a:buClr>
              <a:buSzPct val="100000"/>
              <a:buFont typeface="Symbol" pitchFamily="18" charset="2"/>
              <a:buChar char=""/>
              <a:defRPr kumimoji="1" sz="1554" kern="1200">
                <a:solidFill>
                  <a:schemeClr val="tx2"/>
                </a:solidFill>
                <a:latin typeface="+mn-lt"/>
                <a:ea typeface="+mn-ea"/>
                <a:cs typeface="+mn-cs"/>
              </a:defRPr>
            </a:lvl5pPr>
            <a:lvl6pPr marL="1731963" indent="-222046" algn="l" defTabSz="888186" rtl="0" eaLnBrk="1" latinLnBrk="0" hangingPunct="1">
              <a:spcBef>
                <a:spcPts val="373"/>
              </a:spcBef>
              <a:buClr>
                <a:schemeClr val="accent1"/>
              </a:buClr>
              <a:buFont typeface="Symbol" pitchFamily="18" charset="2"/>
              <a:buChar char="*"/>
              <a:defRPr kumimoji="1" sz="1359" kern="1200">
                <a:solidFill>
                  <a:schemeClr val="tx2"/>
                </a:solidFill>
                <a:latin typeface="+mn-lt"/>
                <a:ea typeface="+mn-ea"/>
                <a:cs typeface="+mn-cs"/>
              </a:defRPr>
            </a:lvl6pPr>
            <a:lvl7pPr marL="2042828" indent="-222046" algn="l" defTabSz="888186" rtl="0" eaLnBrk="1" latinLnBrk="0" hangingPunct="1">
              <a:spcBef>
                <a:spcPts val="373"/>
              </a:spcBef>
              <a:buClr>
                <a:schemeClr val="accent1"/>
              </a:buClr>
              <a:buFont typeface="Symbol" pitchFamily="18" charset="2"/>
              <a:buChar char="*"/>
              <a:defRPr kumimoji="1" sz="1359" kern="1200">
                <a:solidFill>
                  <a:schemeClr val="tx2"/>
                </a:solidFill>
                <a:latin typeface="+mn-lt"/>
                <a:ea typeface="+mn-ea"/>
                <a:cs typeface="+mn-cs"/>
              </a:defRPr>
            </a:lvl7pPr>
            <a:lvl8pPr marL="2353693" indent="-222046" algn="l" defTabSz="888186" rtl="0" eaLnBrk="1" latinLnBrk="0" hangingPunct="1">
              <a:spcBef>
                <a:spcPts val="373"/>
              </a:spcBef>
              <a:buClr>
                <a:schemeClr val="accent1"/>
              </a:buClr>
              <a:buFont typeface="Symbol" pitchFamily="18" charset="2"/>
              <a:buChar char="*"/>
              <a:defRPr kumimoji="1" sz="1359" kern="1200">
                <a:solidFill>
                  <a:schemeClr val="tx2"/>
                </a:solidFill>
                <a:latin typeface="+mn-lt"/>
                <a:ea typeface="+mn-ea"/>
                <a:cs typeface="+mn-cs"/>
              </a:defRPr>
            </a:lvl8pPr>
            <a:lvl9pPr marL="2664559" indent="-222046" algn="l" defTabSz="888186" rtl="0" eaLnBrk="1" latinLnBrk="0" hangingPunct="1">
              <a:spcBef>
                <a:spcPts val="373"/>
              </a:spcBef>
              <a:buClr>
                <a:schemeClr val="accent1"/>
              </a:buClr>
              <a:buFont typeface="Symbol" pitchFamily="18" charset="2"/>
              <a:buChar char="*"/>
              <a:defRPr kumimoji="1" sz="1359" kern="1200">
                <a:solidFill>
                  <a:schemeClr val="tx2"/>
                </a:solidFill>
                <a:latin typeface="+mn-lt"/>
                <a:ea typeface="+mn-ea"/>
                <a:cs typeface="+mn-cs"/>
              </a:defRPr>
            </a:lvl9pPr>
          </a:lstStyle>
          <a:p>
            <a:pPr marL="0" indent="0">
              <a:lnSpc>
                <a:spcPct val="150000"/>
              </a:lnSpc>
              <a:buNone/>
              <a:defRPr/>
            </a:pPr>
            <a:r>
              <a:rPr lang="ja-JP" altLang="en-US" sz="2800" b="1" dirty="0">
                <a:solidFill>
                  <a:schemeClr val="tx1"/>
                </a:solidFill>
                <a:latin typeface="+mn-ea"/>
              </a:rPr>
              <a:t>　労働衛生の目的</a:t>
            </a:r>
            <a:r>
              <a:rPr lang="ja-JP" altLang="en-US" sz="2800" b="1" dirty="0" smtClean="0">
                <a:solidFill>
                  <a:schemeClr val="tx1"/>
                </a:solidFill>
                <a:latin typeface="+mn-ea"/>
              </a:rPr>
              <a:t>は，労働者の健康</a:t>
            </a:r>
            <a:r>
              <a:rPr lang="ja-JP" altLang="en-US" sz="2800" b="1" dirty="0">
                <a:solidFill>
                  <a:schemeClr val="tx1"/>
                </a:solidFill>
                <a:latin typeface="+mn-ea"/>
              </a:rPr>
              <a:t>を確保するととも</a:t>
            </a:r>
            <a:r>
              <a:rPr lang="ja-JP" altLang="en-US" sz="2800" b="1" dirty="0" smtClean="0">
                <a:solidFill>
                  <a:schemeClr val="tx1"/>
                </a:solidFill>
                <a:latin typeface="+mn-ea"/>
              </a:rPr>
              <a:t>に，快適</a:t>
            </a:r>
            <a:r>
              <a:rPr lang="ja-JP" altLang="en-US" sz="2800" b="1" dirty="0">
                <a:solidFill>
                  <a:schemeClr val="tx1"/>
                </a:solidFill>
                <a:latin typeface="+mn-ea"/>
              </a:rPr>
              <a:t>な職場環境の形成を促進する</a:t>
            </a:r>
            <a:r>
              <a:rPr lang="ja-JP" altLang="en-US" sz="2800" b="1" dirty="0" smtClean="0">
                <a:solidFill>
                  <a:schemeClr val="tx1"/>
                </a:solidFill>
                <a:latin typeface="+mn-ea"/>
              </a:rPr>
              <a:t>ことである。</a:t>
            </a:r>
            <a:endParaRPr lang="ja-JP" altLang="en-US" sz="2800" b="1" dirty="0">
              <a:solidFill>
                <a:schemeClr val="tx1"/>
              </a:solidFill>
              <a:latin typeface="+mn-ea"/>
            </a:endParaRPr>
          </a:p>
        </p:txBody>
      </p:sp>
      <p:sp>
        <p:nvSpPr>
          <p:cNvPr id="11" name="正方形/長方形 10"/>
          <p:cNvSpPr/>
          <p:nvPr/>
        </p:nvSpPr>
        <p:spPr>
          <a:xfrm>
            <a:off x="1051559" y="5785479"/>
            <a:ext cx="6675121" cy="1200329"/>
          </a:xfrm>
          <a:prstGeom prst="rect">
            <a:avLst/>
          </a:prstGeom>
        </p:spPr>
        <p:txBody>
          <a:bodyPr wrap="square">
            <a:spAutoFit/>
          </a:bodyPr>
          <a:lstStyle/>
          <a:p>
            <a:pPr defTabSz="891206">
              <a:defRPr/>
            </a:pPr>
            <a:r>
              <a:rPr lang="ja-JP" altLang="en-US" sz="2400" b="1" dirty="0">
                <a:latin typeface="+mn-ea"/>
              </a:rPr>
              <a:t>　　</a:t>
            </a:r>
            <a:r>
              <a:rPr lang="ja-JP" altLang="en-US" sz="2400" b="1" dirty="0" smtClean="0">
                <a:latin typeface="+mn-ea"/>
              </a:rPr>
              <a:t>従来</a:t>
            </a:r>
            <a:r>
              <a:rPr lang="en-US" altLang="ja-JP" sz="2400" b="1" dirty="0" smtClean="0">
                <a:latin typeface="+mn-ea"/>
              </a:rPr>
              <a:t>｢</a:t>
            </a:r>
            <a:r>
              <a:rPr lang="ja-JP" altLang="en-US" sz="2400" b="1" dirty="0" smtClean="0">
                <a:latin typeface="+mn-ea"/>
              </a:rPr>
              <a:t>職業性</a:t>
            </a:r>
            <a:r>
              <a:rPr lang="ja-JP" altLang="en-US" sz="2400" b="1" dirty="0">
                <a:latin typeface="+mn-ea"/>
              </a:rPr>
              <a:t>疾病等の発生を防止する</a:t>
            </a:r>
            <a:r>
              <a:rPr lang="ja-JP" altLang="en-US" sz="2400" b="1" dirty="0" smtClean="0">
                <a:latin typeface="+mn-ea"/>
              </a:rPr>
              <a:t>こと</a:t>
            </a:r>
            <a:r>
              <a:rPr lang="en-US" altLang="ja-JP" sz="2400" b="1" dirty="0" smtClean="0">
                <a:latin typeface="+mn-ea"/>
              </a:rPr>
              <a:t>｣</a:t>
            </a:r>
            <a:r>
              <a:rPr lang="ja-JP" altLang="en-US" sz="2400" b="1" dirty="0" smtClean="0">
                <a:latin typeface="+mn-ea"/>
              </a:rPr>
              <a:t>だったが，今は，</a:t>
            </a:r>
            <a:r>
              <a:rPr lang="en-US" altLang="ja-JP" sz="2400" b="1" dirty="0" smtClean="0">
                <a:latin typeface="+mn-ea"/>
              </a:rPr>
              <a:t>｢</a:t>
            </a:r>
            <a:r>
              <a:rPr lang="ja-JP" altLang="en-US" sz="2400" b="1" dirty="0" smtClean="0">
                <a:latin typeface="+mn-ea"/>
              </a:rPr>
              <a:t>健康的</a:t>
            </a:r>
            <a:r>
              <a:rPr lang="ja-JP" altLang="en-US" sz="2400" b="1" dirty="0">
                <a:latin typeface="+mn-ea"/>
              </a:rPr>
              <a:t>な労働の場を</a:t>
            </a:r>
            <a:r>
              <a:rPr lang="ja-JP" altLang="en-US" sz="2400" b="1" dirty="0" smtClean="0">
                <a:latin typeface="+mn-ea"/>
              </a:rPr>
              <a:t>つくり，労働者</a:t>
            </a:r>
            <a:r>
              <a:rPr lang="ja-JP" altLang="en-US" sz="2400" b="1" dirty="0">
                <a:latin typeface="+mn-ea"/>
              </a:rPr>
              <a:t>のより高い健康状態を確保する</a:t>
            </a:r>
            <a:r>
              <a:rPr lang="ja-JP" altLang="en-US" sz="2400" b="1" dirty="0" smtClean="0">
                <a:latin typeface="+mn-ea"/>
              </a:rPr>
              <a:t>こと</a:t>
            </a:r>
            <a:r>
              <a:rPr lang="en-US" altLang="ja-JP" sz="2400" b="1" dirty="0" smtClean="0">
                <a:latin typeface="+mn-ea"/>
              </a:rPr>
              <a:t>｣</a:t>
            </a:r>
            <a:r>
              <a:rPr lang="ja-JP" altLang="en-US" sz="2400" b="1" dirty="0" smtClean="0">
                <a:latin typeface="+mn-ea"/>
              </a:rPr>
              <a:t>にな</a:t>
            </a:r>
            <a:r>
              <a:rPr lang="ja-JP" altLang="en-US" sz="2400" b="1" dirty="0">
                <a:latin typeface="+mn-ea"/>
              </a:rPr>
              <a:t>った</a:t>
            </a:r>
            <a:r>
              <a:rPr lang="ja-JP" altLang="en-US" sz="2400" b="1" dirty="0" smtClean="0">
                <a:latin typeface="+mn-ea"/>
              </a:rPr>
              <a:t>よ。 </a:t>
            </a:r>
            <a:endParaRPr lang="ja-JP" altLang="en-US" sz="2400" b="1" dirty="0">
              <a:latin typeface="+mn-ea"/>
            </a:endParaRPr>
          </a:p>
        </p:txBody>
      </p:sp>
      <p:sp>
        <p:nvSpPr>
          <p:cNvPr id="12" name="Rectangle 2"/>
          <p:cNvSpPr txBox="1">
            <a:spLocks noGrp="1" noRot="1" noChangeArrowheads="1"/>
          </p:cNvSpPr>
          <p:nvPr>
            <p:ph type="title"/>
          </p:nvPr>
        </p:nvSpPr>
        <p:spPr>
          <a:xfrm>
            <a:off x="720725" y="720000"/>
            <a:ext cx="7920038" cy="719138"/>
          </a:xfrm>
          <a:prstGeom prst="rect">
            <a:avLst/>
          </a:prstGeom>
          <a:solidFill>
            <a:srgbClr val="FFFF00"/>
          </a:solidFill>
          <a:ln w="38100">
            <a:solidFill>
              <a:schemeClr val="tx1"/>
            </a:solidFill>
          </a:ln>
        </p:spPr>
        <p:txBody>
          <a:bodyPr vert="horz" lIns="88817" tIns="44408" rIns="88817" bIns="44408" rtlCol="0" anchor="ctr">
            <a:normAutofit/>
          </a:bodyPr>
          <a:lstStyle>
            <a:lvl1pPr algn="ctr" defTabSz="914400" rtl="0" eaLnBrk="1" latinLnBrk="0" hangingPunct="1">
              <a:spcBef>
                <a:spcPct val="0"/>
              </a:spcBef>
              <a:buNone/>
              <a:defRPr kumimoji="1" sz="4400" kern="1200">
                <a:solidFill>
                  <a:srgbClr val="FFFFFF"/>
                </a:solidFill>
                <a:latin typeface="+mj-lt"/>
                <a:ea typeface="+mj-ea"/>
                <a:cs typeface="+mj-cs"/>
              </a:defRPr>
            </a:lvl1pPr>
            <a:lvl2pPr eaLnBrk="1" hangingPunct="1">
              <a:defRPr kumimoji="1">
                <a:solidFill>
                  <a:schemeClr val="tx2"/>
                </a:solidFill>
              </a:defRPr>
            </a:lvl2pPr>
            <a:lvl3pPr eaLnBrk="1" hangingPunct="1">
              <a:defRPr kumimoji="1">
                <a:solidFill>
                  <a:schemeClr val="tx2"/>
                </a:solidFill>
              </a:defRPr>
            </a:lvl3pPr>
            <a:lvl4pPr eaLnBrk="1" hangingPunct="1">
              <a:defRPr kumimoji="1">
                <a:solidFill>
                  <a:schemeClr val="tx2"/>
                </a:solidFill>
              </a:defRPr>
            </a:lvl4pPr>
            <a:lvl5pPr eaLnBrk="1" hangingPunct="1">
              <a:defRPr kumimoji="1">
                <a:solidFill>
                  <a:schemeClr val="tx2"/>
                </a:solidFill>
              </a:defRPr>
            </a:lvl5pPr>
            <a:lvl6pPr eaLnBrk="1" hangingPunct="1">
              <a:defRPr kumimoji="1">
                <a:solidFill>
                  <a:schemeClr val="tx2"/>
                </a:solidFill>
              </a:defRPr>
            </a:lvl6pPr>
            <a:lvl7pPr eaLnBrk="1" hangingPunct="1">
              <a:defRPr kumimoji="1">
                <a:solidFill>
                  <a:schemeClr val="tx2"/>
                </a:solidFill>
              </a:defRPr>
            </a:lvl7pPr>
            <a:lvl8pPr eaLnBrk="1" hangingPunct="1">
              <a:defRPr kumimoji="1">
                <a:solidFill>
                  <a:schemeClr val="tx2"/>
                </a:solidFill>
              </a:defRPr>
            </a:lvl8pPr>
            <a:lvl9pPr eaLnBrk="1" hangingPunct="1">
              <a:defRPr kumimoji="1">
                <a:solidFill>
                  <a:schemeClr val="tx2"/>
                </a:solidFill>
              </a:defRPr>
            </a:lvl9pPr>
          </a:lstStyle>
          <a:p>
            <a:r>
              <a:rPr lang="ja-JP" altLang="en-US" sz="3108" b="1" dirty="0">
                <a:solidFill>
                  <a:prstClr val="black"/>
                </a:solidFill>
              </a:rPr>
              <a:t>　</a:t>
            </a:r>
            <a:r>
              <a:rPr lang="en-US" altLang="ja-JP" sz="3200" b="1" dirty="0">
                <a:solidFill>
                  <a:prstClr val="black"/>
                </a:solidFill>
                <a:latin typeface="+mj-ea"/>
              </a:rPr>
              <a:t>Ⅱ</a:t>
            </a:r>
            <a:r>
              <a:rPr lang="ja-JP" altLang="en-US" sz="3200" b="1" dirty="0">
                <a:solidFill>
                  <a:prstClr val="black"/>
                </a:solidFill>
                <a:latin typeface="+mj-ea"/>
              </a:rPr>
              <a:t>　</a:t>
            </a:r>
            <a:r>
              <a:rPr lang="ja-JP" altLang="en-US" sz="3200" b="1" dirty="0">
                <a:solidFill>
                  <a:prstClr val="black"/>
                </a:solidFill>
              </a:rPr>
              <a:t>労働衛生の</a:t>
            </a:r>
            <a:r>
              <a:rPr lang="ja-JP" altLang="en-US" sz="3200" b="1" dirty="0" smtClean="0">
                <a:solidFill>
                  <a:prstClr val="black"/>
                </a:solidFill>
              </a:rPr>
              <a:t>目的</a:t>
            </a:r>
            <a:endParaRPr lang="ja-JP" altLang="en-US" sz="3200" b="1" dirty="0">
              <a:solidFill>
                <a:prstClr val="black"/>
              </a:solidFill>
              <a:latin typeface="+mj-ea"/>
            </a:endParaRPr>
          </a:p>
        </p:txBody>
      </p:sp>
    </p:spTree>
    <p:extLst>
      <p:ext uri="{BB962C8B-B14F-4D97-AF65-F5344CB8AC3E}">
        <p14:creationId xmlns:p14="http://schemas.microsoft.com/office/powerpoint/2010/main" val="300135284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10" name="図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242281" y="5765931"/>
            <a:ext cx="1640463" cy="1402879"/>
          </a:xfrm>
          <a:prstGeom prst="rect">
            <a:avLst/>
          </a:prstGeom>
        </p:spPr>
      </p:pic>
      <p:sp>
        <p:nvSpPr>
          <p:cNvPr id="5" name="下矢印 4"/>
          <p:cNvSpPr/>
          <p:nvPr/>
        </p:nvSpPr>
        <p:spPr>
          <a:xfrm>
            <a:off x="4343699" y="2779481"/>
            <a:ext cx="629479" cy="559537"/>
          </a:xfrm>
          <a:prstGeom prst="downArrow">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ja-JP" altLang="en-US" sz="1832"/>
          </a:p>
        </p:txBody>
      </p:sp>
      <p:sp>
        <p:nvSpPr>
          <p:cNvPr id="7" name="Rectangle 2"/>
          <p:cNvSpPr txBox="1">
            <a:spLocks noGrp="1" noRot="1" noChangeArrowheads="1"/>
          </p:cNvSpPr>
          <p:nvPr>
            <p:ph type="title"/>
          </p:nvPr>
        </p:nvSpPr>
        <p:spPr>
          <a:xfrm>
            <a:off x="720000" y="720000"/>
            <a:ext cx="7920000" cy="720000"/>
          </a:xfrm>
          <a:prstGeom prst="rect">
            <a:avLst/>
          </a:prstGeom>
          <a:solidFill>
            <a:srgbClr val="FFFFCC"/>
          </a:solidFill>
          <a:ln w="38100">
            <a:solidFill>
              <a:schemeClr val="tx1"/>
            </a:solidFill>
          </a:ln>
        </p:spPr>
        <p:txBody>
          <a:bodyPr vert="horz" lIns="88817" tIns="44408" rIns="88817" bIns="44408" rtlCol="0" anchor="ctr">
            <a:normAutofit/>
          </a:bodyPr>
          <a:lstStyle>
            <a:lvl1pPr algn="ctr" defTabSz="914400" rtl="0" eaLnBrk="1" latinLnBrk="0" hangingPunct="1">
              <a:spcBef>
                <a:spcPct val="0"/>
              </a:spcBef>
              <a:buNone/>
              <a:defRPr kumimoji="1" sz="4400" kern="1200">
                <a:solidFill>
                  <a:srgbClr val="FFFFFF"/>
                </a:solidFill>
                <a:latin typeface="+mj-lt"/>
                <a:ea typeface="+mj-ea"/>
                <a:cs typeface="+mj-cs"/>
              </a:defRPr>
            </a:lvl1pPr>
            <a:lvl2pPr eaLnBrk="1" hangingPunct="1">
              <a:defRPr kumimoji="1">
                <a:solidFill>
                  <a:schemeClr val="tx2"/>
                </a:solidFill>
              </a:defRPr>
            </a:lvl2pPr>
            <a:lvl3pPr eaLnBrk="1" hangingPunct="1">
              <a:defRPr kumimoji="1">
                <a:solidFill>
                  <a:schemeClr val="tx2"/>
                </a:solidFill>
              </a:defRPr>
            </a:lvl3pPr>
            <a:lvl4pPr eaLnBrk="1" hangingPunct="1">
              <a:defRPr kumimoji="1">
                <a:solidFill>
                  <a:schemeClr val="tx2"/>
                </a:solidFill>
              </a:defRPr>
            </a:lvl4pPr>
            <a:lvl5pPr eaLnBrk="1" hangingPunct="1">
              <a:defRPr kumimoji="1">
                <a:solidFill>
                  <a:schemeClr val="tx2"/>
                </a:solidFill>
              </a:defRPr>
            </a:lvl5pPr>
            <a:lvl6pPr eaLnBrk="1" hangingPunct="1">
              <a:defRPr kumimoji="1">
                <a:solidFill>
                  <a:schemeClr val="tx2"/>
                </a:solidFill>
              </a:defRPr>
            </a:lvl6pPr>
            <a:lvl7pPr eaLnBrk="1" hangingPunct="1">
              <a:defRPr kumimoji="1">
                <a:solidFill>
                  <a:schemeClr val="tx2"/>
                </a:solidFill>
              </a:defRPr>
            </a:lvl7pPr>
            <a:lvl8pPr eaLnBrk="1" hangingPunct="1">
              <a:defRPr kumimoji="1">
                <a:solidFill>
                  <a:schemeClr val="tx2"/>
                </a:solidFill>
              </a:defRPr>
            </a:lvl8pPr>
            <a:lvl9pPr eaLnBrk="1" hangingPunct="1">
              <a:defRPr kumimoji="1">
                <a:solidFill>
                  <a:schemeClr val="tx2"/>
                </a:solidFill>
              </a:defRPr>
            </a:lvl9pPr>
          </a:lstStyle>
          <a:p>
            <a:r>
              <a:rPr lang="ja-JP" altLang="en-US" sz="3200" b="1" dirty="0">
                <a:solidFill>
                  <a:prstClr val="black"/>
                </a:solidFill>
              </a:rPr>
              <a:t>労働衛生</a:t>
            </a:r>
            <a:r>
              <a:rPr lang="ja-JP" altLang="en-US" sz="3200" b="1" dirty="0" smtClean="0">
                <a:solidFill>
                  <a:prstClr val="black"/>
                </a:solidFill>
              </a:rPr>
              <a:t>対策を進める</a:t>
            </a:r>
            <a:r>
              <a:rPr lang="ja-JP" altLang="en-US" sz="3200" b="1" dirty="0">
                <a:solidFill>
                  <a:prstClr val="black"/>
                </a:solidFill>
              </a:rPr>
              <a:t>に当たって</a:t>
            </a:r>
          </a:p>
        </p:txBody>
      </p:sp>
      <p:sp>
        <p:nvSpPr>
          <p:cNvPr id="9" name="雲形吹き出し 8"/>
          <p:cNvSpPr/>
          <p:nvPr/>
        </p:nvSpPr>
        <p:spPr>
          <a:xfrm>
            <a:off x="720000" y="5558588"/>
            <a:ext cx="6583679" cy="1371601"/>
          </a:xfrm>
          <a:prstGeom prst="cloudCallout">
            <a:avLst>
              <a:gd name="adj1" fmla="val 48901"/>
              <a:gd name="adj2" fmla="val 31020"/>
            </a:avLst>
          </a:prstGeom>
        </p:spPr>
        <p:style>
          <a:lnRef idx="1">
            <a:schemeClr val="accent3"/>
          </a:lnRef>
          <a:fillRef idx="2">
            <a:schemeClr val="accent3"/>
          </a:fillRef>
          <a:effectRef idx="1">
            <a:schemeClr val="accent3"/>
          </a:effectRef>
          <a:fontRef idx="minor">
            <a:schemeClr val="dk1"/>
          </a:fontRef>
        </p:style>
        <p:txBody>
          <a:bodyPr rtlCol="0" anchor="ctr"/>
          <a:lstStyle/>
          <a:p>
            <a:pPr algn="ctr"/>
            <a:endParaRPr lang="ja-JP" altLang="en-US"/>
          </a:p>
        </p:txBody>
      </p:sp>
      <p:sp>
        <p:nvSpPr>
          <p:cNvPr id="8" name="対角する 2 つの角を切り取った四角形 7"/>
          <p:cNvSpPr/>
          <p:nvPr/>
        </p:nvSpPr>
        <p:spPr>
          <a:xfrm>
            <a:off x="720000" y="2160000"/>
            <a:ext cx="7920000" cy="3240000"/>
          </a:xfrm>
          <a:prstGeom prst="snip2Diag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ja-JP" altLang="en-US" sz="1832"/>
          </a:p>
        </p:txBody>
      </p:sp>
      <p:sp>
        <p:nvSpPr>
          <p:cNvPr id="79875" name="正方形/長方形 3"/>
          <p:cNvSpPr>
            <a:spLocks noChangeArrowheads="1"/>
          </p:cNvSpPr>
          <p:nvPr/>
        </p:nvSpPr>
        <p:spPr bwMode="auto">
          <a:xfrm>
            <a:off x="823409" y="2403767"/>
            <a:ext cx="7757513" cy="26776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nSpc>
                <a:spcPct val="150000"/>
              </a:lnSpc>
              <a:buFont typeface="Wingdings" pitchFamily="2" charset="2"/>
              <a:buNone/>
            </a:pPr>
            <a:r>
              <a:rPr lang="ja-JP" altLang="en-US" sz="2800" b="1" dirty="0" smtClean="0">
                <a:solidFill>
                  <a:prstClr val="black"/>
                </a:solidFill>
                <a:latin typeface="+mn-ea"/>
              </a:rPr>
              <a:t>　労働</a:t>
            </a:r>
            <a:r>
              <a:rPr lang="ja-JP" altLang="en-US" sz="2800" b="1" dirty="0">
                <a:solidFill>
                  <a:prstClr val="black"/>
                </a:solidFill>
                <a:latin typeface="+mn-ea"/>
              </a:rPr>
              <a:t>衛生対策を進めるに当たって</a:t>
            </a:r>
            <a:r>
              <a:rPr lang="ja-JP" altLang="en-US" sz="2800" b="1" dirty="0" smtClean="0">
                <a:solidFill>
                  <a:prstClr val="black"/>
                </a:solidFill>
                <a:latin typeface="+mn-ea"/>
              </a:rPr>
              <a:t>は，作業</a:t>
            </a:r>
            <a:r>
              <a:rPr lang="ja-JP" altLang="en-US" sz="2800" b="1" dirty="0">
                <a:solidFill>
                  <a:prstClr val="black"/>
                </a:solidFill>
                <a:latin typeface="+mn-ea"/>
              </a:rPr>
              <a:t>環境と作業方法並びにそれらに対する労働者</a:t>
            </a:r>
            <a:r>
              <a:rPr lang="ja-JP" altLang="en-US" sz="2800" b="1" dirty="0" smtClean="0">
                <a:solidFill>
                  <a:prstClr val="black"/>
                </a:solidFill>
                <a:latin typeface="+mn-ea"/>
              </a:rPr>
              <a:t>の関わりを</a:t>
            </a:r>
            <a:r>
              <a:rPr lang="ja-JP" altLang="en-US" sz="2800" b="1" dirty="0">
                <a:solidFill>
                  <a:prstClr val="black"/>
                </a:solidFill>
                <a:latin typeface="+mn-ea"/>
              </a:rPr>
              <a:t>明らかにした上</a:t>
            </a:r>
            <a:r>
              <a:rPr lang="ja-JP" altLang="en-US" sz="2800" b="1" dirty="0" smtClean="0">
                <a:solidFill>
                  <a:prstClr val="black"/>
                </a:solidFill>
                <a:latin typeface="+mn-ea"/>
              </a:rPr>
              <a:t>で，適切</a:t>
            </a:r>
            <a:r>
              <a:rPr lang="ja-JP" altLang="en-US" sz="2800" b="1" dirty="0">
                <a:solidFill>
                  <a:prstClr val="black"/>
                </a:solidFill>
                <a:latin typeface="+mn-ea"/>
              </a:rPr>
              <a:t>な措置を講ずるととも</a:t>
            </a:r>
            <a:r>
              <a:rPr lang="ja-JP" altLang="en-US" sz="2800" b="1" dirty="0" smtClean="0">
                <a:solidFill>
                  <a:prstClr val="black"/>
                </a:solidFill>
                <a:latin typeface="+mn-ea"/>
              </a:rPr>
              <a:t>に，快適</a:t>
            </a:r>
            <a:r>
              <a:rPr lang="ja-JP" altLang="en-US" sz="2800" b="1" dirty="0">
                <a:solidFill>
                  <a:prstClr val="black"/>
                </a:solidFill>
                <a:latin typeface="+mn-ea"/>
              </a:rPr>
              <a:t>な職場環境の形成を進めることである。</a:t>
            </a:r>
          </a:p>
        </p:txBody>
      </p:sp>
      <p:sp>
        <p:nvSpPr>
          <p:cNvPr id="2" name="正方形/長方形 1"/>
          <p:cNvSpPr/>
          <p:nvPr/>
        </p:nvSpPr>
        <p:spPr>
          <a:xfrm>
            <a:off x="1272139" y="5751619"/>
            <a:ext cx="5839326" cy="830997"/>
          </a:xfrm>
          <a:prstGeom prst="rect">
            <a:avLst/>
          </a:prstGeom>
        </p:spPr>
        <p:txBody>
          <a:bodyPr wrap="square">
            <a:spAutoFit/>
          </a:bodyPr>
          <a:lstStyle/>
          <a:p>
            <a:r>
              <a:rPr lang="ja-JP" altLang="en-US" sz="2400" b="1" dirty="0" smtClean="0">
                <a:solidFill>
                  <a:prstClr val="black"/>
                </a:solidFill>
              </a:rPr>
              <a:t>　労働</a:t>
            </a:r>
            <a:r>
              <a:rPr lang="ja-JP" altLang="en-US" sz="2400" b="1" dirty="0">
                <a:solidFill>
                  <a:prstClr val="black"/>
                </a:solidFill>
              </a:rPr>
              <a:t>衛生</a:t>
            </a:r>
            <a:r>
              <a:rPr lang="ja-JP" altLang="en-US" sz="2400" b="1" dirty="0" smtClean="0">
                <a:solidFill>
                  <a:prstClr val="black"/>
                </a:solidFill>
              </a:rPr>
              <a:t>対策</a:t>
            </a:r>
            <a:r>
              <a:rPr lang="ja-JP" altLang="en-US" sz="2400" b="1" dirty="0" smtClean="0">
                <a:solidFill>
                  <a:prstClr val="black"/>
                </a:solidFill>
                <a:latin typeface="HGP明朝E" panose="02020900000000000000" pitchFamily="18" charset="-128"/>
              </a:rPr>
              <a:t>は，時代と共に変化するので，対策の経年的な流れを知るといいよ！</a:t>
            </a:r>
            <a:endParaRPr lang="ja-JP" altLang="en-US" sz="2400" b="1" dirty="0"/>
          </a:p>
        </p:txBody>
      </p:sp>
    </p:spTree>
    <p:extLst>
      <p:ext uri="{BB962C8B-B14F-4D97-AF65-F5344CB8AC3E}">
        <p14:creationId xmlns:p14="http://schemas.microsoft.com/office/powerpoint/2010/main" val="424043585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10" name="図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242281" y="5765931"/>
            <a:ext cx="1640463" cy="1402879"/>
          </a:xfrm>
          <a:prstGeom prst="rect">
            <a:avLst/>
          </a:prstGeom>
        </p:spPr>
      </p:pic>
      <p:sp>
        <p:nvSpPr>
          <p:cNvPr id="7" name="Rectangle 2"/>
          <p:cNvSpPr txBox="1">
            <a:spLocks noGrp="1" noRot="1" noChangeArrowheads="1"/>
          </p:cNvSpPr>
          <p:nvPr>
            <p:ph type="title"/>
          </p:nvPr>
        </p:nvSpPr>
        <p:spPr>
          <a:xfrm>
            <a:off x="720000" y="720000"/>
            <a:ext cx="7920000" cy="720000"/>
          </a:xfrm>
          <a:prstGeom prst="rect">
            <a:avLst/>
          </a:prstGeom>
          <a:solidFill>
            <a:srgbClr val="FFFFCC"/>
          </a:solidFill>
          <a:ln w="38100">
            <a:solidFill>
              <a:schemeClr val="tx1"/>
            </a:solidFill>
          </a:ln>
        </p:spPr>
        <p:txBody>
          <a:bodyPr vert="horz" lIns="88817" tIns="44408" rIns="88817" bIns="44408" rtlCol="0" anchor="ctr">
            <a:normAutofit/>
          </a:bodyPr>
          <a:lstStyle>
            <a:lvl1pPr algn="ctr" defTabSz="914400" rtl="0" eaLnBrk="1" latinLnBrk="0" hangingPunct="1">
              <a:spcBef>
                <a:spcPct val="0"/>
              </a:spcBef>
              <a:buNone/>
              <a:defRPr kumimoji="1" sz="4400" kern="1200">
                <a:solidFill>
                  <a:srgbClr val="FFFFFF"/>
                </a:solidFill>
                <a:latin typeface="+mj-lt"/>
                <a:ea typeface="+mj-ea"/>
                <a:cs typeface="+mj-cs"/>
              </a:defRPr>
            </a:lvl1pPr>
            <a:lvl2pPr eaLnBrk="1" hangingPunct="1">
              <a:defRPr kumimoji="1">
                <a:solidFill>
                  <a:schemeClr val="tx2"/>
                </a:solidFill>
              </a:defRPr>
            </a:lvl2pPr>
            <a:lvl3pPr eaLnBrk="1" hangingPunct="1">
              <a:defRPr kumimoji="1">
                <a:solidFill>
                  <a:schemeClr val="tx2"/>
                </a:solidFill>
              </a:defRPr>
            </a:lvl3pPr>
            <a:lvl4pPr eaLnBrk="1" hangingPunct="1">
              <a:defRPr kumimoji="1">
                <a:solidFill>
                  <a:schemeClr val="tx2"/>
                </a:solidFill>
              </a:defRPr>
            </a:lvl4pPr>
            <a:lvl5pPr eaLnBrk="1" hangingPunct="1">
              <a:defRPr kumimoji="1">
                <a:solidFill>
                  <a:schemeClr val="tx2"/>
                </a:solidFill>
              </a:defRPr>
            </a:lvl5pPr>
            <a:lvl6pPr eaLnBrk="1" hangingPunct="1">
              <a:defRPr kumimoji="1">
                <a:solidFill>
                  <a:schemeClr val="tx2"/>
                </a:solidFill>
              </a:defRPr>
            </a:lvl6pPr>
            <a:lvl7pPr eaLnBrk="1" hangingPunct="1">
              <a:defRPr kumimoji="1">
                <a:solidFill>
                  <a:schemeClr val="tx2"/>
                </a:solidFill>
              </a:defRPr>
            </a:lvl7pPr>
            <a:lvl8pPr eaLnBrk="1" hangingPunct="1">
              <a:defRPr kumimoji="1">
                <a:solidFill>
                  <a:schemeClr val="tx2"/>
                </a:solidFill>
              </a:defRPr>
            </a:lvl8pPr>
            <a:lvl9pPr eaLnBrk="1" hangingPunct="1">
              <a:defRPr kumimoji="1">
                <a:solidFill>
                  <a:schemeClr val="tx2"/>
                </a:solidFill>
              </a:defRPr>
            </a:lvl9pPr>
          </a:lstStyle>
          <a:p>
            <a:r>
              <a:rPr lang="ja-JP" altLang="en-US" sz="3200" b="1" dirty="0">
                <a:solidFill>
                  <a:prstClr val="black"/>
                </a:solidFill>
              </a:rPr>
              <a:t>労働衛生</a:t>
            </a:r>
            <a:r>
              <a:rPr lang="ja-JP" altLang="en-US" sz="3200" b="1" dirty="0" smtClean="0">
                <a:solidFill>
                  <a:prstClr val="black"/>
                </a:solidFill>
              </a:rPr>
              <a:t>対策の流れ</a:t>
            </a:r>
            <a:endParaRPr lang="ja-JP" altLang="en-US" sz="3200" b="1" dirty="0">
              <a:solidFill>
                <a:prstClr val="black"/>
              </a:solidFill>
            </a:endParaRPr>
          </a:p>
        </p:txBody>
      </p:sp>
      <p:sp>
        <p:nvSpPr>
          <p:cNvPr id="9" name="雲形吹き出し 8"/>
          <p:cNvSpPr/>
          <p:nvPr/>
        </p:nvSpPr>
        <p:spPr>
          <a:xfrm>
            <a:off x="720000" y="5544000"/>
            <a:ext cx="6280879" cy="1440000"/>
          </a:xfrm>
          <a:prstGeom prst="cloudCallout">
            <a:avLst>
              <a:gd name="adj1" fmla="val 48176"/>
              <a:gd name="adj2" fmla="val 19491"/>
            </a:avLst>
          </a:prstGeom>
        </p:spPr>
        <p:style>
          <a:lnRef idx="1">
            <a:schemeClr val="accent3"/>
          </a:lnRef>
          <a:fillRef idx="2">
            <a:schemeClr val="accent3"/>
          </a:fillRef>
          <a:effectRef idx="1">
            <a:schemeClr val="accent3"/>
          </a:effectRef>
          <a:fontRef idx="minor">
            <a:schemeClr val="dk1"/>
          </a:fontRef>
        </p:style>
        <p:txBody>
          <a:bodyPr rtlCol="0" anchor="ctr"/>
          <a:lstStyle/>
          <a:p>
            <a:pPr algn="ctr"/>
            <a:endParaRPr lang="ja-JP" altLang="en-US"/>
          </a:p>
        </p:txBody>
      </p:sp>
      <p:sp>
        <p:nvSpPr>
          <p:cNvPr id="2" name="正方形/長方形 1"/>
          <p:cNvSpPr/>
          <p:nvPr/>
        </p:nvSpPr>
        <p:spPr>
          <a:xfrm>
            <a:off x="1236452" y="5804240"/>
            <a:ext cx="5839326" cy="830997"/>
          </a:xfrm>
          <a:prstGeom prst="rect">
            <a:avLst/>
          </a:prstGeom>
        </p:spPr>
        <p:txBody>
          <a:bodyPr wrap="square">
            <a:spAutoFit/>
          </a:bodyPr>
          <a:lstStyle/>
          <a:p>
            <a:r>
              <a:rPr lang="zh-TW" altLang="en-US" sz="2400" b="1" dirty="0">
                <a:solidFill>
                  <a:srgbClr val="FF0000"/>
                </a:solidFill>
                <a:latin typeface="HGP明朝E" panose="02020900000000000000" pitchFamily="18" charset="-128"/>
                <a:ea typeface="HGP明朝E" panose="02020900000000000000" pitchFamily="18" charset="-128"/>
              </a:rPr>
              <a:t>平成</a:t>
            </a:r>
            <a:r>
              <a:rPr lang="en-US" altLang="zh-TW" sz="2400" b="1" dirty="0">
                <a:solidFill>
                  <a:srgbClr val="FF0000"/>
                </a:solidFill>
                <a:latin typeface="HGP明朝E" panose="02020900000000000000" pitchFamily="18" charset="-128"/>
                <a:ea typeface="HGP明朝E" panose="02020900000000000000" pitchFamily="18" charset="-128"/>
              </a:rPr>
              <a:t>24</a:t>
            </a:r>
            <a:r>
              <a:rPr lang="zh-TW" altLang="en-US" sz="2400" b="1" dirty="0">
                <a:solidFill>
                  <a:srgbClr val="FF0000"/>
                </a:solidFill>
                <a:latin typeface="HGP明朝E" panose="02020900000000000000" pitchFamily="18" charset="-128"/>
                <a:ea typeface="HGP明朝E" panose="02020900000000000000" pitchFamily="18" charset="-128"/>
              </a:rPr>
              <a:t>年</a:t>
            </a:r>
            <a:r>
              <a:rPr lang="zh-TW" altLang="en-US" sz="2400" b="1" dirty="0" smtClean="0">
                <a:solidFill>
                  <a:srgbClr val="FF0000"/>
                </a:solidFill>
                <a:latin typeface="HGP明朝E" panose="02020900000000000000" pitchFamily="18" charset="-128"/>
                <a:ea typeface="HGP明朝E" panose="02020900000000000000" pitchFamily="18" charset="-128"/>
              </a:rPr>
              <a:t>～</a:t>
            </a:r>
            <a:r>
              <a:rPr lang="ja-JP" altLang="en-US" sz="2400" b="1" dirty="0" smtClean="0">
                <a:solidFill>
                  <a:srgbClr val="FF0000"/>
                </a:solidFill>
                <a:latin typeface="HGP明朝E" panose="02020900000000000000" pitchFamily="18" charset="-128"/>
                <a:ea typeface="HGP明朝E" panose="02020900000000000000" pitchFamily="18" charset="-128"/>
              </a:rPr>
              <a:t>　</a:t>
            </a:r>
            <a:r>
              <a:rPr lang="zh-TW" altLang="en-US" sz="2400" b="1" dirty="0" smtClean="0">
                <a:solidFill>
                  <a:prstClr val="black"/>
                </a:solidFill>
                <a:latin typeface="HGP明朝E" panose="02020900000000000000" pitchFamily="18" charset="-128"/>
                <a:ea typeface="HGP明朝E" panose="02020900000000000000" pitchFamily="18" charset="-128"/>
              </a:rPr>
              <a:t>化学物質</a:t>
            </a:r>
            <a:r>
              <a:rPr lang="en-US" altLang="ja-JP" sz="2400" b="1" dirty="0" smtClean="0">
                <a:solidFill>
                  <a:prstClr val="black"/>
                </a:solidFill>
                <a:latin typeface="HGP明朝E" panose="02020900000000000000" pitchFamily="18" charset="-128"/>
                <a:ea typeface="HGP明朝E" panose="02020900000000000000" pitchFamily="18" charset="-128"/>
              </a:rPr>
              <a:t>(</a:t>
            </a:r>
            <a:r>
              <a:rPr lang="ja-JP" altLang="en-US" sz="2400" b="1" dirty="0" smtClean="0">
                <a:solidFill>
                  <a:prstClr val="black"/>
                </a:solidFill>
                <a:latin typeface="HGP明朝E" panose="02020900000000000000" pitchFamily="18" charset="-128"/>
                <a:ea typeface="HGP明朝E" panose="02020900000000000000" pitchFamily="18" charset="-128"/>
              </a:rPr>
              <a:t>ＳＤＳ</a:t>
            </a:r>
            <a:r>
              <a:rPr lang="en-US" altLang="ja-JP" sz="2400" b="1" dirty="0" smtClean="0">
                <a:solidFill>
                  <a:prstClr val="black"/>
                </a:solidFill>
                <a:latin typeface="HGP明朝E" panose="02020900000000000000" pitchFamily="18" charset="-128"/>
                <a:ea typeface="HGP明朝E" panose="02020900000000000000" pitchFamily="18" charset="-128"/>
              </a:rPr>
              <a:t>),</a:t>
            </a:r>
            <a:r>
              <a:rPr lang="zh-TW" altLang="en-US" sz="2400" b="1" dirty="0" smtClean="0">
                <a:solidFill>
                  <a:prstClr val="black"/>
                </a:solidFill>
                <a:latin typeface="HGP明朝E" panose="02020900000000000000" pitchFamily="18" charset="-128"/>
                <a:ea typeface="HGP明朝E" panose="02020900000000000000" pitchFamily="18" charset="-128"/>
              </a:rPr>
              <a:t>過重労働</a:t>
            </a:r>
            <a:r>
              <a:rPr lang="en-US" altLang="ja-JP" sz="2400" b="1" dirty="0" smtClean="0">
                <a:solidFill>
                  <a:prstClr val="black"/>
                </a:solidFill>
                <a:latin typeface="HGP明朝E" panose="02020900000000000000" pitchFamily="18" charset="-128"/>
                <a:ea typeface="HGP明朝E" panose="02020900000000000000" pitchFamily="18" charset="-128"/>
              </a:rPr>
              <a:t>,</a:t>
            </a:r>
            <a:r>
              <a:rPr lang="ja-JP" altLang="en-US" sz="2400" b="1" dirty="0" smtClean="0">
                <a:solidFill>
                  <a:prstClr val="black"/>
                </a:solidFill>
                <a:latin typeface="HGP明朝E" panose="02020900000000000000" pitchFamily="18" charset="-128"/>
                <a:ea typeface="HGP明朝E" panose="02020900000000000000" pitchFamily="18" charset="-128"/>
              </a:rPr>
              <a:t>ストレスチェック</a:t>
            </a:r>
            <a:r>
              <a:rPr lang="ja-JP" altLang="en-US" sz="2400" b="1" dirty="0">
                <a:solidFill>
                  <a:prstClr val="black"/>
                </a:solidFill>
                <a:latin typeface="HGP明朝E" panose="02020900000000000000" pitchFamily="18" charset="-128"/>
              </a:rPr>
              <a:t>など次々に新た</a:t>
            </a:r>
            <a:r>
              <a:rPr lang="ja-JP" altLang="en-US" sz="2400" b="1" dirty="0" smtClean="0">
                <a:solidFill>
                  <a:prstClr val="black"/>
                </a:solidFill>
                <a:latin typeface="HGP明朝E" panose="02020900000000000000" pitchFamily="18" charset="-128"/>
              </a:rPr>
              <a:t>な課題</a:t>
            </a:r>
            <a:endParaRPr lang="ja-JP" altLang="en-US" sz="2400" b="1" dirty="0">
              <a:solidFill>
                <a:prstClr val="black"/>
              </a:solidFill>
              <a:latin typeface="HGP明朝E" panose="02020900000000000000" pitchFamily="18" charset="-128"/>
            </a:endParaRPr>
          </a:p>
        </p:txBody>
      </p:sp>
      <p:sp>
        <p:nvSpPr>
          <p:cNvPr id="3" name="ホームベース 2"/>
          <p:cNvSpPr/>
          <p:nvPr/>
        </p:nvSpPr>
        <p:spPr>
          <a:xfrm>
            <a:off x="720000" y="2160000"/>
            <a:ext cx="2520000" cy="3240000"/>
          </a:xfrm>
          <a:prstGeom prst="homePlate">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kumimoji="1" lang="ja-JP" altLang="en-US"/>
          </a:p>
        </p:txBody>
      </p:sp>
      <p:sp>
        <p:nvSpPr>
          <p:cNvPr id="79875" name="正方形/長方形 3"/>
          <p:cNvSpPr>
            <a:spLocks noChangeArrowheads="1"/>
          </p:cNvSpPr>
          <p:nvPr/>
        </p:nvSpPr>
        <p:spPr bwMode="auto">
          <a:xfrm>
            <a:off x="681085" y="2663149"/>
            <a:ext cx="2575643" cy="22467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buFont typeface="Wingdings" pitchFamily="2" charset="2"/>
              <a:buNone/>
            </a:pPr>
            <a:r>
              <a:rPr lang="ja-JP" altLang="en-US" sz="2800" b="1" dirty="0" smtClean="0">
                <a:solidFill>
                  <a:srgbClr val="FF0000"/>
                </a:solidFill>
                <a:latin typeface="+mn-ea"/>
              </a:rPr>
              <a:t>昭和</a:t>
            </a:r>
            <a:r>
              <a:rPr lang="en-US" altLang="ja-JP" sz="2800" b="1" dirty="0" smtClean="0">
                <a:solidFill>
                  <a:srgbClr val="FF0000"/>
                </a:solidFill>
                <a:latin typeface="+mn-ea"/>
              </a:rPr>
              <a:t>22</a:t>
            </a:r>
            <a:r>
              <a:rPr lang="ja-JP" altLang="en-US" sz="2800" b="1" dirty="0" smtClean="0">
                <a:solidFill>
                  <a:srgbClr val="FF0000"/>
                </a:solidFill>
                <a:latin typeface="+mn-ea"/>
              </a:rPr>
              <a:t>年～</a:t>
            </a:r>
            <a:endParaRPr lang="en-US" altLang="ja-JP" sz="2800" b="1" dirty="0" smtClean="0">
              <a:solidFill>
                <a:srgbClr val="FF0000"/>
              </a:solidFill>
              <a:latin typeface="+mn-ea"/>
            </a:endParaRPr>
          </a:p>
          <a:p>
            <a:pPr>
              <a:buFont typeface="Wingdings" pitchFamily="2" charset="2"/>
              <a:buNone/>
            </a:pPr>
            <a:r>
              <a:rPr lang="zh-TW" altLang="en-US" sz="2800" b="1" dirty="0" smtClean="0">
                <a:solidFill>
                  <a:prstClr val="black"/>
                </a:solidFill>
                <a:latin typeface="HGP明朝E" panose="02020900000000000000" pitchFamily="18" charset="-128"/>
                <a:ea typeface="HGP明朝E" panose="02020900000000000000" pitchFamily="18" charset="-128"/>
              </a:rPr>
              <a:t>職業性疾病</a:t>
            </a:r>
            <a:endParaRPr lang="en-US" altLang="zh-TW" sz="2800" b="1" dirty="0" smtClean="0">
              <a:solidFill>
                <a:prstClr val="black"/>
              </a:solidFill>
              <a:latin typeface="HGP明朝E" panose="02020900000000000000" pitchFamily="18" charset="-128"/>
              <a:ea typeface="HGP明朝E" panose="02020900000000000000" pitchFamily="18" charset="-128"/>
            </a:endParaRPr>
          </a:p>
          <a:p>
            <a:pPr>
              <a:buFont typeface="Wingdings" pitchFamily="2" charset="2"/>
              <a:buNone/>
            </a:pPr>
            <a:r>
              <a:rPr lang="ja-JP" altLang="en-US" sz="2800" b="1" dirty="0" smtClean="0">
                <a:solidFill>
                  <a:prstClr val="black"/>
                </a:solidFill>
                <a:latin typeface="HGP明朝E" panose="02020900000000000000" pitchFamily="18" charset="-128"/>
                <a:ea typeface="HGP明朝E" panose="02020900000000000000" pitchFamily="18" charset="-128"/>
              </a:rPr>
              <a:t>じん肺</a:t>
            </a:r>
            <a:r>
              <a:rPr lang="en-US" altLang="ja-JP" sz="2800" b="1" dirty="0" smtClean="0">
                <a:solidFill>
                  <a:prstClr val="black"/>
                </a:solidFill>
                <a:latin typeface="HGP明朝E" panose="02020900000000000000" pitchFamily="18" charset="-128"/>
                <a:ea typeface="HGP明朝E" panose="02020900000000000000" pitchFamily="18" charset="-128"/>
              </a:rPr>
              <a:t>,</a:t>
            </a:r>
            <a:r>
              <a:rPr lang="ja-JP" altLang="en-US" sz="2800" b="1" dirty="0" smtClean="0">
                <a:solidFill>
                  <a:prstClr val="black"/>
                </a:solidFill>
                <a:latin typeface="HGP明朝E" panose="02020900000000000000" pitchFamily="18" charset="-128"/>
                <a:ea typeface="HGP明朝E" panose="02020900000000000000" pitchFamily="18" charset="-128"/>
              </a:rPr>
              <a:t>鉛中毒</a:t>
            </a:r>
            <a:endParaRPr lang="en-US" altLang="ja-JP" sz="2800" b="1" dirty="0" smtClean="0">
              <a:solidFill>
                <a:prstClr val="black"/>
              </a:solidFill>
              <a:latin typeface="HGP明朝E" panose="02020900000000000000" pitchFamily="18" charset="-128"/>
              <a:ea typeface="HGP明朝E" panose="02020900000000000000" pitchFamily="18" charset="-128"/>
            </a:endParaRPr>
          </a:p>
          <a:p>
            <a:pPr>
              <a:buFont typeface="Wingdings" pitchFamily="2" charset="2"/>
              <a:buNone/>
            </a:pPr>
            <a:r>
              <a:rPr lang="ja-JP" altLang="en-US" sz="2800" b="1" dirty="0" smtClean="0">
                <a:solidFill>
                  <a:prstClr val="black"/>
                </a:solidFill>
                <a:latin typeface="HGP明朝E" panose="02020900000000000000" pitchFamily="18" charset="-128"/>
                <a:ea typeface="HGP明朝E" panose="02020900000000000000" pitchFamily="18" charset="-128"/>
              </a:rPr>
              <a:t>特定化学物質</a:t>
            </a:r>
            <a:endParaRPr lang="en-US" altLang="ja-JP" sz="2800" b="1" dirty="0" smtClean="0">
              <a:solidFill>
                <a:prstClr val="black"/>
              </a:solidFill>
              <a:latin typeface="HGP明朝E" panose="02020900000000000000" pitchFamily="18" charset="-128"/>
              <a:ea typeface="HGP明朝E" panose="02020900000000000000" pitchFamily="18" charset="-128"/>
            </a:endParaRPr>
          </a:p>
          <a:p>
            <a:pPr>
              <a:buFont typeface="Wingdings" pitchFamily="2" charset="2"/>
              <a:buNone/>
            </a:pPr>
            <a:r>
              <a:rPr lang="ja-JP" altLang="en-US" sz="2800" b="1" dirty="0" smtClean="0">
                <a:solidFill>
                  <a:prstClr val="black"/>
                </a:solidFill>
                <a:latin typeface="HGP明朝E" panose="02020900000000000000" pitchFamily="18" charset="-128"/>
                <a:ea typeface="HGP明朝E" panose="02020900000000000000" pitchFamily="18" charset="-128"/>
              </a:rPr>
              <a:t>有機溶剤</a:t>
            </a:r>
            <a:endParaRPr lang="ja-JP" altLang="en-US" sz="2800" b="1" dirty="0">
              <a:solidFill>
                <a:prstClr val="black"/>
              </a:solidFill>
              <a:latin typeface="HGP明朝E" panose="02020900000000000000" pitchFamily="18" charset="-128"/>
              <a:ea typeface="HGP明朝E" panose="02020900000000000000" pitchFamily="18" charset="-128"/>
            </a:endParaRPr>
          </a:p>
        </p:txBody>
      </p:sp>
      <p:sp>
        <p:nvSpPr>
          <p:cNvPr id="15" name="ホームベース 14"/>
          <p:cNvSpPr/>
          <p:nvPr/>
        </p:nvSpPr>
        <p:spPr>
          <a:xfrm>
            <a:off x="3240000" y="2159999"/>
            <a:ext cx="2520000" cy="3240000"/>
          </a:xfrm>
          <a:prstGeom prst="homePlate">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kumimoji="1" lang="ja-JP" altLang="en-US"/>
          </a:p>
        </p:txBody>
      </p:sp>
      <p:sp>
        <p:nvSpPr>
          <p:cNvPr id="16" name="ホームベース 15"/>
          <p:cNvSpPr/>
          <p:nvPr/>
        </p:nvSpPr>
        <p:spPr>
          <a:xfrm>
            <a:off x="5760000" y="2160000"/>
            <a:ext cx="2700000" cy="3240000"/>
          </a:xfrm>
          <a:prstGeom prst="homePlate">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kumimoji="1" lang="ja-JP" altLang="en-US"/>
          </a:p>
        </p:txBody>
      </p:sp>
      <p:sp>
        <p:nvSpPr>
          <p:cNvPr id="12" name="正方形/長方形 3"/>
          <p:cNvSpPr>
            <a:spLocks noChangeArrowheads="1"/>
          </p:cNvSpPr>
          <p:nvPr/>
        </p:nvSpPr>
        <p:spPr bwMode="auto">
          <a:xfrm>
            <a:off x="3269681" y="2619418"/>
            <a:ext cx="2481240" cy="22467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buFont typeface="Wingdings" pitchFamily="2" charset="2"/>
              <a:buNone/>
            </a:pPr>
            <a:r>
              <a:rPr lang="ja-JP" altLang="en-US" sz="2800" b="1" dirty="0" smtClean="0">
                <a:solidFill>
                  <a:srgbClr val="FF0000"/>
                </a:solidFill>
                <a:latin typeface="+mn-ea"/>
              </a:rPr>
              <a:t>昭和</a:t>
            </a:r>
            <a:r>
              <a:rPr lang="en-US" altLang="ja-JP" sz="2800" b="1" dirty="0" smtClean="0">
                <a:solidFill>
                  <a:srgbClr val="FF0000"/>
                </a:solidFill>
                <a:latin typeface="+mn-ea"/>
              </a:rPr>
              <a:t>47</a:t>
            </a:r>
            <a:r>
              <a:rPr lang="ja-JP" altLang="en-US" sz="2800" b="1" dirty="0" smtClean="0">
                <a:solidFill>
                  <a:srgbClr val="FF0000"/>
                </a:solidFill>
                <a:latin typeface="+mn-ea"/>
              </a:rPr>
              <a:t>年</a:t>
            </a:r>
            <a:r>
              <a:rPr lang="ja-JP" altLang="en-US" sz="2800" b="1" dirty="0">
                <a:solidFill>
                  <a:srgbClr val="FF0000"/>
                </a:solidFill>
                <a:latin typeface="+mn-ea"/>
              </a:rPr>
              <a:t>～</a:t>
            </a:r>
            <a:endParaRPr lang="en-US" altLang="ja-JP" sz="2800" b="1" dirty="0">
              <a:solidFill>
                <a:srgbClr val="FF0000"/>
              </a:solidFill>
              <a:latin typeface="+mn-ea"/>
            </a:endParaRPr>
          </a:p>
          <a:p>
            <a:r>
              <a:rPr lang="ja-JP" altLang="en-US" sz="2800" b="1" dirty="0" smtClean="0">
                <a:solidFill>
                  <a:prstClr val="black"/>
                </a:solidFill>
                <a:latin typeface="+mn-ea"/>
              </a:rPr>
              <a:t>ＳＨＰ</a:t>
            </a:r>
            <a:r>
              <a:rPr lang="en-US" altLang="ja-JP" sz="2800" b="1" dirty="0" smtClean="0">
                <a:solidFill>
                  <a:prstClr val="black"/>
                </a:solidFill>
                <a:latin typeface="+mn-ea"/>
              </a:rPr>
              <a:t>,</a:t>
            </a:r>
            <a:r>
              <a:rPr lang="ja-JP" altLang="en-US" sz="2800" b="1" dirty="0" smtClean="0">
                <a:solidFill>
                  <a:prstClr val="black"/>
                </a:solidFill>
                <a:latin typeface="+mn-ea"/>
              </a:rPr>
              <a:t>ＴＨＰ</a:t>
            </a:r>
            <a:endParaRPr lang="en-US" altLang="ja-JP" sz="2800" b="1" dirty="0">
              <a:solidFill>
                <a:prstClr val="black"/>
              </a:solidFill>
              <a:latin typeface="+mn-ea"/>
            </a:endParaRPr>
          </a:p>
          <a:p>
            <a:pPr>
              <a:buFont typeface="Wingdings" pitchFamily="2" charset="2"/>
              <a:buNone/>
            </a:pPr>
            <a:r>
              <a:rPr lang="ja-JP" altLang="en-US" sz="2800" b="1" dirty="0" smtClean="0">
                <a:solidFill>
                  <a:prstClr val="black"/>
                </a:solidFill>
                <a:latin typeface="+mn-ea"/>
              </a:rPr>
              <a:t>ＶＤＴ</a:t>
            </a:r>
            <a:endParaRPr lang="en-US" altLang="ja-JP" sz="2800" b="1" dirty="0" smtClean="0">
              <a:solidFill>
                <a:prstClr val="black"/>
              </a:solidFill>
              <a:latin typeface="+mn-ea"/>
            </a:endParaRPr>
          </a:p>
          <a:p>
            <a:pPr>
              <a:buFont typeface="Wingdings" pitchFamily="2" charset="2"/>
              <a:buNone/>
            </a:pPr>
            <a:r>
              <a:rPr lang="ja-JP" altLang="en-US" sz="2800" b="1" dirty="0" smtClean="0">
                <a:solidFill>
                  <a:prstClr val="black"/>
                </a:solidFill>
                <a:latin typeface="+mn-ea"/>
              </a:rPr>
              <a:t>メンタルヘルス</a:t>
            </a:r>
            <a:endParaRPr lang="en-US" altLang="ja-JP" sz="2800" b="1" dirty="0" smtClean="0">
              <a:solidFill>
                <a:prstClr val="black"/>
              </a:solidFill>
              <a:latin typeface="+mn-ea"/>
            </a:endParaRPr>
          </a:p>
          <a:p>
            <a:pPr>
              <a:buFont typeface="Wingdings" pitchFamily="2" charset="2"/>
              <a:buNone/>
            </a:pPr>
            <a:r>
              <a:rPr lang="ja-JP" altLang="en-US" sz="2800" b="1" dirty="0" smtClean="0">
                <a:solidFill>
                  <a:prstClr val="black"/>
                </a:solidFill>
                <a:latin typeface="+mn-ea"/>
              </a:rPr>
              <a:t>作業</a:t>
            </a:r>
            <a:r>
              <a:rPr lang="ja-JP" altLang="en-US" sz="2800" b="1" dirty="0">
                <a:solidFill>
                  <a:prstClr val="black"/>
                </a:solidFill>
                <a:latin typeface="+mn-ea"/>
              </a:rPr>
              <a:t>環境</a:t>
            </a:r>
            <a:endParaRPr lang="en-US" altLang="ja-JP" sz="2800" b="1" dirty="0">
              <a:solidFill>
                <a:prstClr val="black"/>
              </a:solidFill>
              <a:latin typeface="+mn-ea"/>
            </a:endParaRPr>
          </a:p>
        </p:txBody>
      </p:sp>
      <p:sp>
        <p:nvSpPr>
          <p:cNvPr id="14" name="正方形/長方形 3"/>
          <p:cNvSpPr>
            <a:spLocks noChangeArrowheads="1"/>
          </p:cNvSpPr>
          <p:nvPr/>
        </p:nvSpPr>
        <p:spPr bwMode="auto">
          <a:xfrm>
            <a:off x="5698682" y="2613198"/>
            <a:ext cx="2916000" cy="22467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buFont typeface="Wingdings" pitchFamily="2" charset="2"/>
              <a:buNone/>
            </a:pPr>
            <a:r>
              <a:rPr lang="ja-JP" altLang="en-US" sz="2800" b="1" dirty="0" smtClean="0">
                <a:solidFill>
                  <a:srgbClr val="FF0000"/>
                </a:solidFill>
                <a:latin typeface="+mn-ea"/>
              </a:rPr>
              <a:t>平成元年～</a:t>
            </a:r>
            <a:endParaRPr lang="en-US" altLang="ja-JP" sz="2800" b="1" dirty="0" smtClean="0">
              <a:solidFill>
                <a:srgbClr val="FF0000"/>
              </a:solidFill>
              <a:latin typeface="+mn-ea"/>
            </a:endParaRPr>
          </a:p>
          <a:p>
            <a:pPr>
              <a:buFont typeface="Wingdings" pitchFamily="2" charset="2"/>
              <a:buNone/>
            </a:pPr>
            <a:r>
              <a:rPr lang="zh-TW" altLang="en-US" sz="2800" b="1" dirty="0" smtClean="0">
                <a:solidFill>
                  <a:prstClr val="black"/>
                </a:solidFill>
                <a:latin typeface="HGP明朝E" panose="02020900000000000000" pitchFamily="18" charset="-128"/>
                <a:ea typeface="HGP明朝E" panose="02020900000000000000" pitchFamily="18" charset="-128"/>
              </a:rPr>
              <a:t>生活</a:t>
            </a:r>
            <a:r>
              <a:rPr lang="zh-TW" altLang="en-US" sz="2800" b="1" dirty="0">
                <a:solidFill>
                  <a:prstClr val="black"/>
                </a:solidFill>
                <a:latin typeface="HGP明朝E" panose="02020900000000000000" pitchFamily="18" charset="-128"/>
                <a:ea typeface="HGP明朝E" panose="02020900000000000000" pitchFamily="18" charset="-128"/>
              </a:rPr>
              <a:t>習慣病対策</a:t>
            </a:r>
            <a:endParaRPr lang="en-US" altLang="ja-JP" sz="2800" b="1" dirty="0" smtClean="0">
              <a:solidFill>
                <a:prstClr val="black"/>
              </a:solidFill>
              <a:latin typeface="HGP明朝E" panose="02020900000000000000" pitchFamily="18" charset="-128"/>
              <a:ea typeface="HGP明朝E" panose="02020900000000000000" pitchFamily="18" charset="-128"/>
            </a:endParaRPr>
          </a:p>
          <a:p>
            <a:pPr>
              <a:buFont typeface="Wingdings" pitchFamily="2" charset="2"/>
              <a:buNone/>
            </a:pPr>
            <a:r>
              <a:rPr lang="ja-JP" altLang="en-US" sz="2800" b="1" dirty="0" smtClean="0">
                <a:solidFill>
                  <a:prstClr val="black"/>
                </a:solidFill>
                <a:latin typeface="+mn-ea"/>
              </a:rPr>
              <a:t>産業</a:t>
            </a:r>
            <a:r>
              <a:rPr lang="ja-JP" altLang="en-US" sz="2800" b="1" dirty="0">
                <a:solidFill>
                  <a:prstClr val="black"/>
                </a:solidFill>
                <a:latin typeface="+mn-ea"/>
              </a:rPr>
              <a:t>保健</a:t>
            </a:r>
            <a:r>
              <a:rPr lang="ja-JP" altLang="en-US" sz="2800" b="1" dirty="0" smtClean="0">
                <a:solidFill>
                  <a:prstClr val="black"/>
                </a:solidFill>
                <a:latin typeface="+mn-ea"/>
              </a:rPr>
              <a:t>センター</a:t>
            </a:r>
            <a:endParaRPr lang="en-US" altLang="ja-JP" sz="2800" b="1" dirty="0" smtClean="0">
              <a:solidFill>
                <a:prstClr val="black"/>
              </a:solidFill>
              <a:latin typeface="+mn-ea"/>
            </a:endParaRPr>
          </a:p>
          <a:p>
            <a:pPr>
              <a:buFont typeface="Wingdings" pitchFamily="2" charset="2"/>
              <a:buNone/>
            </a:pPr>
            <a:r>
              <a:rPr lang="ja-JP" altLang="en-US" sz="2800" b="1" dirty="0" smtClean="0">
                <a:solidFill>
                  <a:prstClr val="black"/>
                </a:solidFill>
                <a:latin typeface="+mn-ea"/>
              </a:rPr>
              <a:t>腰痛</a:t>
            </a:r>
            <a:r>
              <a:rPr lang="en-US" altLang="ja-JP" sz="2800" b="1" dirty="0" smtClean="0">
                <a:solidFill>
                  <a:prstClr val="black"/>
                </a:solidFill>
                <a:latin typeface="+mn-ea"/>
              </a:rPr>
              <a:t>,</a:t>
            </a:r>
            <a:r>
              <a:rPr lang="ja-JP" altLang="en-US" sz="2800" b="1" dirty="0" smtClean="0">
                <a:solidFill>
                  <a:prstClr val="black"/>
                </a:solidFill>
                <a:latin typeface="+mn-ea"/>
              </a:rPr>
              <a:t>熱中症</a:t>
            </a:r>
            <a:endParaRPr lang="en-US" altLang="ja-JP" sz="2800" b="1" dirty="0" smtClean="0">
              <a:solidFill>
                <a:prstClr val="black"/>
              </a:solidFill>
              <a:latin typeface="+mn-ea"/>
            </a:endParaRPr>
          </a:p>
          <a:p>
            <a:pPr>
              <a:buFont typeface="Wingdings" pitchFamily="2" charset="2"/>
              <a:buNone/>
            </a:pPr>
            <a:r>
              <a:rPr lang="ja-JP" altLang="en-US" sz="2800" b="1" dirty="0" smtClean="0">
                <a:solidFill>
                  <a:prstClr val="black"/>
                </a:solidFill>
                <a:latin typeface="+mn-ea"/>
              </a:rPr>
              <a:t>快適職場</a:t>
            </a:r>
            <a:endParaRPr lang="ja-JP" altLang="en-US" sz="2800" b="1" dirty="0">
              <a:solidFill>
                <a:prstClr val="black"/>
              </a:solidFill>
              <a:latin typeface="+mn-ea"/>
            </a:endParaRPr>
          </a:p>
        </p:txBody>
      </p:sp>
    </p:spTree>
    <p:extLst>
      <p:ext uri="{BB962C8B-B14F-4D97-AF65-F5344CB8AC3E}">
        <p14:creationId xmlns:p14="http://schemas.microsoft.com/office/powerpoint/2010/main" val="81320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4" descr="無題"/>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a:xfrm>
            <a:off x="1980000" y="3240000"/>
            <a:ext cx="5401522" cy="3600000"/>
          </a:xfrm>
          <a:prstGeom prst="rect">
            <a:avLst/>
          </a:prstGeom>
          <a:noFill/>
          <a:ln w="28575">
            <a:solidFill>
              <a:schemeClr val="tx1"/>
            </a:solidFill>
          </a:ln>
        </p:spPr>
      </p:pic>
      <p:sp>
        <p:nvSpPr>
          <p:cNvPr id="2" name="タイトル 1"/>
          <p:cNvSpPr>
            <a:spLocks noGrp="1"/>
          </p:cNvSpPr>
          <p:nvPr>
            <p:ph type="title"/>
          </p:nvPr>
        </p:nvSpPr>
        <p:spPr>
          <a:xfrm>
            <a:off x="552078" y="574395"/>
            <a:ext cx="8423910" cy="1593072"/>
          </a:xfrm>
        </p:spPr>
        <p:txBody>
          <a:bodyPr>
            <a:noAutofit/>
          </a:bodyPr>
          <a:lstStyle/>
          <a:p>
            <a:pPr lvl="1" algn="ctr" fontAlgn="base">
              <a:spcBef>
                <a:spcPct val="0"/>
              </a:spcBef>
              <a:spcAft>
                <a:spcPct val="0"/>
              </a:spcAft>
              <a:defRPr/>
            </a:pPr>
            <a:r>
              <a:rPr lang="ja-JP" altLang="en-US" sz="5400" b="1" dirty="0" smtClean="0">
                <a:ln w="1905"/>
                <a:solidFill>
                  <a:schemeClr val="tx1"/>
                </a:solidFill>
                <a:effectLst>
                  <a:innerShdw blurRad="69850" dist="43180" dir="5400000">
                    <a:srgbClr val="000000">
                      <a:alpha val="65000"/>
                    </a:srgbClr>
                  </a:innerShdw>
                </a:effectLst>
                <a:latin typeface="+mj-ea"/>
              </a:rPr>
              <a:t>第　</a:t>
            </a:r>
            <a:r>
              <a:rPr lang="en-US" altLang="ja-JP" sz="5400" b="1" dirty="0" smtClean="0">
                <a:ln w="1905"/>
                <a:solidFill>
                  <a:schemeClr val="tx1"/>
                </a:solidFill>
                <a:effectLst>
                  <a:innerShdw blurRad="69850" dist="43180" dir="5400000">
                    <a:srgbClr val="000000">
                      <a:alpha val="65000"/>
                    </a:srgbClr>
                  </a:innerShdw>
                </a:effectLst>
                <a:latin typeface="+mj-ea"/>
              </a:rPr>
              <a:t>1</a:t>
            </a:r>
            <a:r>
              <a:rPr lang="ja-JP" altLang="en-US" sz="5400" b="1" dirty="0" smtClean="0">
                <a:ln w="1905"/>
                <a:solidFill>
                  <a:schemeClr val="tx1"/>
                </a:solidFill>
                <a:effectLst>
                  <a:innerShdw blurRad="69850" dist="43180" dir="5400000">
                    <a:srgbClr val="000000">
                      <a:alpha val="65000"/>
                    </a:srgbClr>
                  </a:innerShdw>
                </a:effectLst>
                <a:latin typeface="+mj-ea"/>
              </a:rPr>
              <a:t>　部</a:t>
            </a:r>
            <a:r>
              <a:rPr lang="en-US" altLang="ja-JP" sz="5400" b="1" dirty="0">
                <a:ln w="1905"/>
                <a:solidFill>
                  <a:schemeClr val="tx1"/>
                </a:solidFill>
                <a:effectLst>
                  <a:innerShdw blurRad="69850" dist="43180" dir="5400000">
                    <a:srgbClr val="000000">
                      <a:alpha val="65000"/>
                    </a:srgbClr>
                  </a:innerShdw>
                </a:effectLst>
                <a:latin typeface="+mj-ea"/>
              </a:rPr>
              <a:t/>
            </a:r>
            <a:br>
              <a:rPr lang="en-US" altLang="ja-JP" sz="5400" b="1" dirty="0">
                <a:ln w="1905"/>
                <a:solidFill>
                  <a:schemeClr val="tx1"/>
                </a:solidFill>
                <a:effectLst>
                  <a:innerShdw blurRad="69850" dist="43180" dir="5400000">
                    <a:srgbClr val="000000">
                      <a:alpha val="65000"/>
                    </a:srgbClr>
                  </a:innerShdw>
                </a:effectLst>
                <a:latin typeface="+mj-ea"/>
              </a:rPr>
            </a:br>
            <a:r>
              <a:rPr lang="ja-JP" altLang="en-US" sz="5400" b="1" dirty="0" smtClean="0">
                <a:ln w="1905"/>
                <a:solidFill>
                  <a:schemeClr val="tx1"/>
                </a:solidFill>
                <a:effectLst>
                  <a:innerShdw blurRad="69850" dist="43180" dir="5400000">
                    <a:srgbClr val="000000">
                      <a:alpha val="65000"/>
                    </a:srgbClr>
                  </a:innerShdw>
                </a:effectLst>
                <a:latin typeface="+mj-ea"/>
              </a:rPr>
              <a:t>安　全　編</a:t>
            </a:r>
            <a:endParaRPr lang="ja-JP" altLang="en-US" sz="5400" b="1" dirty="0">
              <a:ln w="1905"/>
              <a:solidFill>
                <a:schemeClr val="tx1"/>
              </a:solidFill>
              <a:effectLst>
                <a:innerShdw blurRad="69850" dist="43180" dir="5400000">
                  <a:srgbClr val="000000">
                    <a:alpha val="65000"/>
                  </a:srgbClr>
                </a:innerShdw>
              </a:effectLst>
              <a:latin typeface="+mj-ea"/>
              <a:ea typeface="+mj-ea"/>
            </a:endParaRPr>
          </a:p>
        </p:txBody>
      </p:sp>
    </p:spTree>
    <p:extLst>
      <p:ext uri="{BB962C8B-B14F-4D97-AF65-F5344CB8AC3E}">
        <p14:creationId xmlns:p14="http://schemas.microsoft.com/office/powerpoint/2010/main" val="259324910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10" name="図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975581" y="5848350"/>
            <a:ext cx="1410429" cy="1206160"/>
          </a:xfrm>
          <a:prstGeom prst="rect">
            <a:avLst/>
          </a:prstGeom>
        </p:spPr>
      </p:pic>
      <p:sp>
        <p:nvSpPr>
          <p:cNvPr id="5" name="下矢印 4"/>
          <p:cNvSpPr/>
          <p:nvPr/>
        </p:nvSpPr>
        <p:spPr>
          <a:xfrm>
            <a:off x="4343699" y="2779481"/>
            <a:ext cx="629479" cy="559537"/>
          </a:xfrm>
          <a:prstGeom prst="downArrow">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ja-JP" altLang="en-US" sz="1832"/>
          </a:p>
        </p:txBody>
      </p:sp>
      <p:sp>
        <p:nvSpPr>
          <p:cNvPr id="7" name="Rectangle 2"/>
          <p:cNvSpPr txBox="1">
            <a:spLocks noGrp="1" noRot="1" noChangeArrowheads="1"/>
          </p:cNvSpPr>
          <p:nvPr>
            <p:ph type="title"/>
          </p:nvPr>
        </p:nvSpPr>
        <p:spPr>
          <a:xfrm>
            <a:off x="720000" y="720000"/>
            <a:ext cx="7920000" cy="720000"/>
          </a:xfrm>
          <a:prstGeom prst="rect">
            <a:avLst/>
          </a:prstGeom>
          <a:solidFill>
            <a:srgbClr val="FFFFCC"/>
          </a:solidFill>
          <a:ln w="38100">
            <a:solidFill>
              <a:schemeClr val="tx1"/>
            </a:solidFill>
          </a:ln>
        </p:spPr>
        <p:txBody>
          <a:bodyPr vert="horz" lIns="88817" tIns="44408" rIns="88817" bIns="44408" rtlCol="0" anchor="ctr">
            <a:normAutofit/>
          </a:bodyPr>
          <a:lstStyle>
            <a:lvl1pPr algn="ctr" defTabSz="914400" rtl="0" eaLnBrk="1" latinLnBrk="0" hangingPunct="1">
              <a:spcBef>
                <a:spcPct val="0"/>
              </a:spcBef>
              <a:buNone/>
              <a:defRPr kumimoji="1" sz="4400" kern="1200">
                <a:solidFill>
                  <a:srgbClr val="FFFFFF"/>
                </a:solidFill>
                <a:latin typeface="+mj-lt"/>
                <a:ea typeface="+mj-ea"/>
                <a:cs typeface="+mj-cs"/>
              </a:defRPr>
            </a:lvl1pPr>
            <a:lvl2pPr eaLnBrk="1" hangingPunct="1">
              <a:defRPr kumimoji="1">
                <a:solidFill>
                  <a:schemeClr val="tx2"/>
                </a:solidFill>
              </a:defRPr>
            </a:lvl2pPr>
            <a:lvl3pPr eaLnBrk="1" hangingPunct="1">
              <a:defRPr kumimoji="1">
                <a:solidFill>
                  <a:schemeClr val="tx2"/>
                </a:solidFill>
              </a:defRPr>
            </a:lvl3pPr>
            <a:lvl4pPr eaLnBrk="1" hangingPunct="1">
              <a:defRPr kumimoji="1">
                <a:solidFill>
                  <a:schemeClr val="tx2"/>
                </a:solidFill>
              </a:defRPr>
            </a:lvl4pPr>
            <a:lvl5pPr eaLnBrk="1" hangingPunct="1">
              <a:defRPr kumimoji="1">
                <a:solidFill>
                  <a:schemeClr val="tx2"/>
                </a:solidFill>
              </a:defRPr>
            </a:lvl5pPr>
            <a:lvl6pPr eaLnBrk="1" hangingPunct="1">
              <a:defRPr kumimoji="1">
                <a:solidFill>
                  <a:schemeClr val="tx2"/>
                </a:solidFill>
              </a:defRPr>
            </a:lvl6pPr>
            <a:lvl7pPr eaLnBrk="1" hangingPunct="1">
              <a:defRPr kumimoji="1">
                <a:solidFill>
                  <a:schemeClr val="tx2"/>
                </a:solidFill>
              </a:defRPr>
            </a:lvl7pPr>
            <a:lvl8pPr eaLnBrk="1" hangingPunct="1">
              <a:defRPr kumimoji="1">
                <a:solidFill>
                  <a:schemeClr val="tx2"/>
                </a:solidFill>
              </a:defRPr>
            </a:lvl8pPr>
            <a:lvl9pPr eaLnBrk="1" hangingPunct="1">
              <a:defRPr kumimoji="1">
                <a:solidFill>
                  <a:schemeClr val="tx2"/>
                </a:solidFill>
              </a:defRPr>
            </a:lvl9pPr>
          </a:lstStyle>
          <a:p>
            <a:r>
              <a:rPr lang="zh-TW" altLang="en-US" sz="3200" b="1" dirty="0">
                <a:solidFill>
                  <a:prstClr val="black"/>
                </a:solidFill>
                <a:latin typeface="HGP明朝E" panose="02020900000000000000" pitchFamily="18" charset="-128"/>
                <a:ea typeface="HGP明朝E" panose="02020900000000000000" pitchFamily="18" charset="-128"/>
              </a:rPr>
              <a:t>労働衛生</a:t>
            </a:r>
            <a:r>
              <a:rPr lang="zh-TW" altLang="en-US" sz="3200" b="1" dirty="0" smtClean="0">
                <a:solidFill>
                  <a:prstClr val="black"/>
                </a:solidFill>
                <a:latin typeface="HGP明朝E" panose="02020900000000000000" pitchFamily="18" charset="-128"/>
                <a:ea typeface="HGP明朝E" panose="02020900000000000000" pitchFamily="18" charset="-128"/>
              </a:rPr>
              <a:t>関連</a:t>
            </a:r>
            <a:r>
              <a:rPr lang="ja-JP" altLang="en-US" sz="3200" b="1" dirty="0" smtClean="0">
                <a:solidFill>
                  <a:prstClr val="black"/>
                </a:solidFill>
                <a:latin typeface="HGP明朝E" panose="02020900000000000000" pitchFamily="18" charset="-128"/>
                <a:ea typeface="HGP明朝E" panose="02020900000000000000" pitchFamily="18" charset="-128"/>
              </a:rPr>
              <a:t>法令</a:t>
            </a:r>
            <a:endParaRPr lang="zh-TW" altLang="en-US" sz="3200" b="1" dirty="0">
              <a:solidFill>
                <a:prstClr val="black"/>
              </a:solidFill>
              <a:latin typeface="HGP明朝E" panose="02020900000000000000" pitchFamily="18" charset="-128"/>
              <a:ea typeface="HGP明朝E" panose="02020900000000000000" pitchFamily="18" charset="-128"/>
            </a:endParaRPr>
          </a:p>
        </p:txBody>
      </p:sp>
      <p:sp>
        <p:nvSpPr>
          <p:cNvPr id="9" name="雲形吹き出し 8"/>
          <p:cNvSpPr/>
          <p:nvPr/>
        </p:nvSpPr>
        <p:spPr>
          <a:xfrm>
            <a:off x="720000" y="5712190"/>
            <a:ext cx="6280879" cy="1134781"/>
          </a:xfrm>
          <a:prstGeom prst="cloudCallout">
            <a:avLst>
              <a:gd name="adj1" fmla="val 45429"/>
              <a:gd name="adj2" fmla="val 43618"/>
            </a:avLst>
          </a:prstGeom>
        </p:spPr>
        <p:style>
          <a:lnRef idx="1">
            <a:schemeClr val="accent3"/>
          </a:lnRef>
          <a:fillRef idx="2">
            <a:schemeClr val="accent3"/>
          </a:fillRef>
          <a:effectRef idx="1">
            <a:schemeClr val="accent3"/>
          </a:effectRef>
          <a:fontRef idx="minor">
            <a:schemeClr val="dk1"/>
          </a:fontRef>
        </p:style>
        <p:txBody>
          <a:bodyPr rtlCol="0" anchor="ctr"/>
          <a:lstStyle/>
          <a:p>
            <a:pPr algn="ctr"/>
            <a:endParaRPr lang="ja-JP" altLang="en-US"/>
          </a:p>
        </p:txBody>
      </p:sp>
      <p:sp>
        <p:nvSpPr>
          <p:cNvPr id="8" name="対角する 2 つの角を切り取った四角形 7"/>
          <p:cNvSpPr/>
          <p:nvPr/>
        </p:nvSpPr>
        <p:spPr>
          <a:xfrm>
            <a:off x="720000" y="2160000"/>
            <a:ext cx="7920000" cy="3240000"/>
          </a:xfrm>
          <a:prstGeom prst="snip2Diag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ja-JP" altLang="en-US" sz="1832"/>
          </a:p>
        </p:txBody>
      </p:sp>
      <p:sp>
        <p:nvSpPr>
          <p:cNvPr id="79875" name="正方形/長方形 3"/>
          <p:cNvSpPr>
            <a:spLocks noChangeArrowheads="1"/>
          </p:cNvSpPr>
          <p:nvPr/>
        </p:nvSpPr>
        <p:spPr bwMode="auto">
          <a:xfrm>
            <a:off x="857000" y="2455444"/>
            <a:ext cx="7603956" cy="26776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nSpc>
                <a:spcPct val="150000"/>
              </a:lnSpc>
            </a:pPr>
            <a:r>
              <a:rPr lang="ja-JP" altLang="en-US" sz="2800" b="1" dirty="0" smtClean="0">
                <a:solidFill>
                  <a:prstClr val="black"/>
                </a:solidFill>
                <a:latin typeface="+mn-ea"/>
              </a:rPr>
              <a:t>　労働衛生関係の法令等は，主に，労働</a:t>
            </a:r>
            <a:r>
              <a:rPr lang="ja-JP" altLang="en-US" sz="2800" b="1" dirty="0">
                <a:solidFill>
                  <a:prstClr val="black"/>
                </a:solidFill>
                <a:latin typeface="+mn-ea"/>
              </a:rPr>
              <a:t>安全</a:t>
            </a:r>
            <a:r>
              <a:rPr lang="ja-JP" altLang="en-US" sz="2800" b="1" dirty="0" smtClean="0">
                <a:solidFill>
                  <a:prstClr val="black"/>
                </a:solidFill>
                <a:latin typeface="+mn-ea"/>
              </a:rPr>
              <a:t>衛生法などの３つの法律，</a:t>
            </a:r>
            <a:r>
              <a:rPr lang="zh-TW" altLang="en-US" sz="2800" b="1" dirty="0" smtClean="0">
                <a:solidFill>
                  <a:prstClr val="black"/>
                </a:solidFill>
                <a:latin typeface="HGP明朝E" panose="02020900000000000000" pitchFamily="18" charset="-128"/>
                <a:ea typeface="HGP明朝E" panose="02020900000000000000" pitchFamily="18" charset="-128"/>
              </a:rPr>
              <a:t>労働</a:t>
            </a:r>
            <a:r>
              <a:rPr lang="zh-TW" altLang="en-US" sz="2800" b="1" dirty="0">
                <a:solidFill>
                  <a:prstClr val="black"/>
                </a:solidFill>
                <a:latin typeface="HGP明朝E" panose="02020900000000000000" pitchFamily="18" charset="-128"/>
                <a:ea typeface="HGP明朝E" panose="02020900000000000000" pitchFamily="18" charset="-128"/>
              </a:rPr>
              <a:t>安全衛生法</a:t>
            </a:r>
            <a:r>
              <a:rPr lang="zh-TW" altLang="en-US" sz="2800" b="1" dirty="0" smtClean="0">
                <a:solidFill>
                  <a:prstClr val="black"/>
                </a:solidFill>
                <a:latin typeface="HGP明朝E" panose="02020900000000000000" pitchFamily="18" charset="-128"/>
                <a:ea typeface="HGP明朝E" panose="02020900000000000000" pitchFamily="18" charset="-128"/>
              </a:rPr>
              <a:t>施行令</a:t>
            </a:r>
            <a:r>
              <a:rPr lang="ja-JP" altLang="en-US" sz="2800" b="1" dirty="0" smtClean="0">
                <a:solidFill>
                  <a:prstClr val="black"/>
                </a:solidFill>
                <a:latin typeface="HGP明朝E" panose="02020900000000000000" pitchFamily="18" charset="-128"/>
                <a:ea typeface="HGP明朝E" panose="02020900000000000000" pitchFamily="18" charset="-128"/>
              </a:rPr>
              <a:t>などの２つの政令，労働</a:t>
            </a:r>
            <a:r>
              <a:rPr lang="ja-JP" altLang="en-US" sz="2800" b="1" dirty="0">
                <a:solidFill>
                  <a:prstClr val="black"/>
                </a:solidFill>
                <a:latin typeface="HGP明朝E" panose="02020900000000000000" pitchFamily="18" charset="-128"/>
                <a:ea typeface="HGP明朝E" panose="02020900000000000000" pitchFamily="18" charset="-128"/>
              </a:rPr>
              <a:t>安全衛生</a:t>
            </a:r>
            <a:r>
              <a:rPr lang="ja-JP" altLang="en-US" sz="2800" b="1" dirty="0" smtClean="0">
                <a:solidFill>
                  <a:prstClr val="black"/>
                </a:solidFill>
                <a:latin typeface="HGP明朝E" panose="02020900000000000000" pitchFamily="18" charset="-128"/>
                <a:ea typeface="HGP明朝E" panose="02020900000000000000" pitchFamily="18" charset="-128"/>
              </a:rPr>
              <a:t>規則などの１２の特別規則</a:t>
            </a:r>
            <a:r>
              <a:rPr lang="ja-JP" altLang="en-US" sz="2800" b="1" dirty="0" smtClean="0">
                <a:solidFill>
                  <a:prstClr val="black"/>
                </a:solidFill>
                <a:latin typeface="+mn-ea"/>
              </a:rPr>
              <a:t>で</a:t>
            </a:r>
            <a:r>
              <a:rPr lang="ja-JP" altLang="en-US" sz="2800" b="1" dirty="0">
                <a:solidFill>
                  <a:prstClr val="black"/>
                </a:solidFill>
                <a:latin typeface="+mn-ea"/>
              </a:rPr>
              <a:t>定められている</a:t>
            </a:r>
            <a:r>
              <a:rPr lang="ja-JP" altLang="en-US" sz="2800" b="1" dirty="0" smtClean="0">
                <a:solidFill>
                  <a:prstClr val="black"/>
                </a:solidFill>
                <a:latin typeface="+mn-ea"/>
              </a:rPr>
              <a:t>。</a:t>
            </a:r>
            <a:endParaRPr lang="ja-JP" altLang="en-US" sz="2800" b="1" dirty="0">
              <a:solidFill>
                <a:prstClr val="black"/>
              </a:solidFill>
              <a:latin typeface="+mn-ea"/>
            </a:endParaRPr>
          </a:p>
        </p:txBody>
      </p:sp>
      <p:sp>
        <p:nvSpPr>
          <p:cNvPr id="2" name="正方形/長方形 1"/>
          <p:cNvSpPr/>
          <p:nvPr/>
        </p:nvSpPr>
        <p:spPr>
          <a:xfrm>
            <a:off x="990600" y="5919259"/>
            <a:ext cx="5839326" cy="830997"/>
          </a:xfrm>
          <a:prstGeom prst="rect">
            <a:avLst/>
          </a:prstGeom>
        </p:spPr>
        <p:txBody>
          <a:bodyPr wrap="square">
            <a:spAutoFit/>
          </a:bodyPr>
          <a:lstStyle/>
          <a:p>
            <a:r>
              <a:rPr lang="ja-JP" altLang="en-US" sz="2400" b="1" dirty="0" smtClean="0">
                <a:solidFill>
                  <a:prstClr val="black"/>
                </a:solidFill>
              </a:rPr>
              <a:t>　労働衛生対策の流れと同様，法令関係の流れも見てみよう</a:t>
            </a:r>
            <a:r>
              <a:rPr lang="ja-JP" altLang="en-US" sz="2400" b="1" dirty="0" smtClean="0">
                <a:solidFill>
                  <a:prstClr val="black"/>
                </a:solidFill>
                <a:latin typeface="HGP明朝E" panose="02020900000000000000" pitchFamily="18" charset="-128"/>
              </a:rPr>
              <a:t>！</a:t>
            </a:r>
            <a:endParaRPr lang="ja-JP" altLang="en-US" sz="2400" b="1" dirty="0"/>
          </a:p>
        </p:txBody>
      </p:sp>
    </p:spTree>
    <p:extLst>
      <p:ext uri="{BB962C8B-B14F-4D97-AF65-F5344CB8AC3E}">
        <p14:creationId xmlns:p14="http://schemas.microsoft.com/office/powerpoint/2010/main" val="58594157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10" name="図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242281" y="5765931"/>
            <a:ext cx="1640463" cy="1402879"/>
          </a:xfrm>
          <a:prstGeom prst="rect">
            <a:avLst/>
          </a:prstGeom>
        </p:spPr>
      </p:pic>
      <p:sp>
        <p:nvSpPr>
          <p:cNvPr id="5" name="下矢印 4"/>
          <p:cNvSpPr/>
          <p:nvPr/>
        </p:nvSpPr>
        <p:spPr>
          <a:xfrm>
            <a:off x="4343699" y="2779481"/>
            <a:ext cx="629479" cy="559537"/>
          </a:xfrm>
          <a:prstGeom prst="downArrow">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ja-JP" altLang="en-US" sz="1832"/>
          </a:p>
        </p:txBody>
      </p:sp>
      <p:sp>
        <p:nvSpPr>
          <p:cNvPr id="7" name="Rectangle 2"/>
          <p:cNvSpPr txBox="1">
            <a:spLocks noGrp="1" noRot="1" noChangeArrowheads="1"/>
          </p:cNvSpPr>
          <p:nvPr>
            <p:ph type="title"/>
          </p:nvPr>
        </p:nvSpPr>
        <p:spPr>
          <a:xfrm>
            <a:off x="720000" y="720000"/>
            <a:ext cx="7920000" cy="720000"/>
          </a:xfrm>
          <a:prstGeom prst="rect">
            <a:avLst/>
          </a:prstGeom>
          <a:solidFill>
            <a:srgbClr val="FFFFCC"/>
          </a:solidFill>
          <a:ln w="38100">
            <a:solidFill>
              <a:schemeClr val="tx1"/>
            </a:solidFill>
          </a:ln>
        </p:spPr>
        <p:txBody>
          <a:bodyPr vert="horz" lIns="88817" tIns="44408" rIns="88817" bIns="44408" rtlCol="0" anchor="ctr">
            <a:normAutofit/>
          </a:bodyPr>
          <a:lstStyle>
            <a:lvl1pPr algn="ctr" defTabSz="914400" rtl="0" eaLnBrk="1" latinLnBrk="0" hangingPunct="1">
              <a:spcBef>
                <a:spcPct val="0"/>
              </a:spcBef>
              <a:buNone/>
              <a:defRPr kumimoji="1" sz="4400" kern="1200">
                <a:solidFill>
                  <a:srgbClr val="FFFFFF"/>
                </a:solidFill>
                <a:latin typeface="+mj-lt"/>
                <a:ea typeface="+mj-ea"/>
                <a:cs typeface="+mj-cs"/>
              </a:defRPr>
            </a:lvl1pPr>
            <a:lvl2pPr eaLnBrk="1" hangingPunct="1">
              <a:defRPr kumimoji="1">
                <a:solidFill>
                  <a:schemeClr val="tx2"/>
                </a:solidFill>
              </a:defRPr>
            </a:lvl2pPr>
            <a:lvl3pPr eaLnBrk="1" hangingPunct="1">
              <a:defRPr kumimoji="1">
                <a:solidFill>
                  <a:schemeClr val="tx2"/>
                </a:solidFill>
              </a:defRPr>
            </a:lvl3pPr>
            <a:lvl4pPr eaLnBrk="1" hangingPunct="1">
              <a:defRPr kumimoji="1">
                <a:solidFill>
                  <a:schemeClr val="tx2"/>
                </a:solidFill>
              </a:defRPr>
            </a:lvl4pPr>
            <a:lvl5pPr eaLnBrk="1" hangingPunct="1">
              <a:defRPr kumimoji="1">
                <a:solidFill>
                  <a:schemeClr val="tx2"/>
                </a:solidFill>
              </a:defRPr>
            </a:lvl5pPr>
            <a:lvl6pPr eaLnBrk="1" hangingPunct="1">
              <a:defRPr kumimoji="1">
                <a:solidFill>
                  <a:schemeClr val="tx2"/>
                </a:solidFill>
              </a:defRPr>
            </a:lvl6pPr>
            <a:lvl7pPr eaLnBrk="1" hangingPunct="1">
              <a:defRPr kumimoji="1">
                <a:solidFill>
                  <a:schemeClr val="tx2"/>
                </a:solidFill>
              </a:defRPr>
            </a:lvl7pPr>
            <a:lvl8pPr eaLnBrk="1" hangingPunct="1">
              <a:defRPr kumimoji="1">
                <a:solidFill>
                  <a:schemeClr val="tx2"/>
                </a:solidFill>
              </a:defRPr>
            </a:lvl8pPr>
            <a:lvl9pPr eaLnBrk="1" hangingPunct="1">
              <a:defRPr kumimoji="1">
                <a:solidFill>
                  <a:schemeClr val="tx2"/>
                </a:solidFill>
              </a:defRPr>
            </a:lvl9pPr>
          </a:lstStyle>
          <a:p>
            <a:r>
              <a:rPr lang="ja-JP" altLang="en-US" sz="3200" b="1" dirty="0">
                <a:solidFill>
                  <a:prstClr val="black"/>
                </a:solidFill>
              </a:rPr>
              <a:t>労働衛生</a:t>
            </a:r>
            <a:r>
              <a:rPr lang="ja-JP" altLang="en-US" sz="3200" b="1" dirty="0" smtClean="0">
                <a:solidFill>
                  <a:prstClr val="black"/>
                </a:solidFill>
              </a:rPr>
              <a:t>対策のポイント</a:t>
            </a:r>
            <a:endParaRPr lang="ja-JP" altLang="en-US" sz="3200" b="1" dirty="0">
              <a:solidFill>
                <a:prstClr val="black"/>
              </a:solidFill>
            </a:endParaRPr>
          </a:p>
        </p:txBody>
      </p:sp>
      <p:sp>
        <p:nvSpPr>
          <p:cNvPr id="9" name="雲形吹き出し 8"/>
          <p:cNvSpPr/>
          <p:nvPr/>
        </p:nvSpPr>
        <p:spPr>
          <a:xfrm>
            <a:off x="720000" y="5760000"/>
            <a:ext cx="6280879" cy="1134781"/>
          </a:xfrm>
          <a:prstGeom prst="cloudCallout">
            <a:avLst>
              <a:gd name="adj1" fmla="val 45429"/>
              <a:gd name="adj2" fmla="val 43618"/>
            </a:avLst>
          </a:prstGeom>
        </p:spPr>
        <p:style>
          <a:lnRef idx="1">
            <a:schemeClr val="accent3"/>
          </a:lnRef>
          <a:fillRef idx="2">
            <a:schemeClr val="accent3"/>
          </a:fillRef>
          <a:effectRef idx="1">
            <a:schemeClr val="accent3"/>
          </a:effectRef>
          <a:fontRef idx="minor">
            <a:schemeClr val="dk1"/>
          </a:fontRef>
        </p:style>
        <p:txBody>
          <a:bodyPr rtlCol="0" anchor="ctr"/>
          <a:lstStyle/>
          <a:p>
            <a:pPr algn="ctr"/>
            <a:endParaRPr lang="ja-JP" altLang="en-US"/>
          </a:p>
        </p:txBody>
      </p:sp>
      <p:sp>
        <p:nvSpPr>
          <p:cNvPr id="8" name="対角する 2 つの角を切り取った四角形 7"/>
          <p:cNvSpPr/>
          <p:nvPr/>
        </p:nvSpPr>
        <p:spPr>
          <a:xfrm>
            <a:off x="720000" y="2160000"/>
            <a:ext cx="7920000" cy="3240000"/>
          </a:xfrm>
          <a:prstGeom prst="snip2Diag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ja-JP" altLang="en-US" sz="1832"/>
          </a:p>
        </p:txBody>
      </p:sp>
      <p:sp>
        <p:nvSpPr>
          <p:cNvPr id="79875" name="正方形/長方形 3"/>
          <p:cNvSpPr>
            <a:spLocks noChangeArrowheads="1"/>
          </p:cNvSpPr>
          <p:nvPr/>
        </p:nvSpPr>
        <p:spPr bwMode="auto">
          <a:xfrm>
            <a:off x="962526" y="2160000"/>
            <a:ext cx="7539790" cy="3323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nSpc>
                <a:spcPct val="150000"/>
              </a:lnSpc>
              <a:buFont typeface="Wingdings" pitchFamily="2" charset="2"/>
              <a:buNone/>
            </a:pPr>
            <a:r>
              <a:rPr lang="ja-JP" altLang="en-US" sz="2800" b="1" dirty="0" smtClean="0">
                <a:solidFill>
                  <a:prstClr val="black"/>
                </a:solidFill>
                <a:latin typeface="+mn-ea"/>
              </a:rPr>
              <a:t>　労働衛生対策の範囲は広過ぎる。</a:t>
            </a:r>
            <a:endParaRPr lang="en-US" altLang="ja-JP" sz="2800" b="1" dirty="0" smtClean="0">
              <a:solidFill>
                <a:prstClr val="black"/>
              </a:solidFill>
              <a:latin typeface="+mn-ea"/>
            </a:endParaRPr>
          </a:p>
          <a:p>
            <a:pPr>
              <a:lnSpc>
                <a:spcPct val="150000"/>
              </a:lnSpc>
              <a:buFont typeface="Wingdings" pitchFamily="2" charset="2"/>
              <a:buNone/>
            </a:pPr>
            <a:r>
              <a:rPr lang="ja-JP" altLang="en-US" sz="2800" b="1" dirty="0" smtClean="0">
                <a:solidFill>
                  <a:prstClr val="black"/>
                </a:solidFill>
                <a:latin typeface="+mn-ea"/>
              </a:rPr>
              <a:t>　また，変化</a:t>
            </a:r>
            <a:r>
              <a:rPr lang="en-US" altLang="ja-JP" sz="2800" b="1" dirty="0" smtClean="0">
                <a:solidFill>
                  <a:prstClr val="black"/>
                </a:solidFill>
                <a:latin typeface="+mn-ea"/>
              </a:rPr>
              <a:t>(</a:t>
            </a:r>
            <a:r>
              <a:rPr lang="ja-JP" altLang="en-US" sz="2800" b="1" dirty="0" smtClean="0">
                <a:solidFill>
                  <a:prstClr val="black"/>
                </a:solidFill>
                <a:latin typeface="+mn-ea"/>
              </a:rPr>
              <a:t>法改正等</a:t>
            </a:r>
            <a:r>
              <a:rPr lang="en-US" altLang="ja-JP" sz="2800" b="1" dirty="0" smtClean="0">
                <a:solidFill>
                  <a:prstClr val="black"/>
                </a:solidFill>
                <a:latin typeface="+mn-ea"/>
              </a:rPr>
              <a:t>)</a:t>
            </a:r>
            <a:r>
              <a:rPr lang="ja-JP" altLang="en-US" sz="2800" b="1" dirty="0" smtClean="0">
                <a:solidFill>
                  <a:prstClr val="black"/>
                </a:solidFill>
                <a:latin typeface="+mn-ea"/>
              </a:rPr>
              <a:t>が多過ぎる。</a:t>
            </a:r>
            <a:endParaRPr lang="en-US" altLang="ja-JP" sz="2800" b="1" dirty="0" smtClean="0">
              <a:solidFill>
                <a:prstClr val="black"/>
              </a:solidFill>
              <a:latin typeface="+mn-ea"/>
            </a:endParaRPr>
          </a:p>
          <a:p>
            <a:pPr>
              <a:lnSpc>
                <a:spcPct val="150000"/>
              </a:lnSpc>
              <a:buFont typeface="Wingdings" pitchFamily="2" charset="2"/>
              <a:buNone/>
            </a:pPr>
            <a:r>
              <a:rPr lang="ja-JP" altLang="en-US" sz="2800" b="1" dirty="0" smtClean="0">
                <a:solidFill>
                  <a:prstClr val="black"/>
                </a:solidFill>
                <a:latin typeface="+mn-ea"/>
              </a:rPr>
              <a:t>　よって，ポイントは，基本的対策をルーチン化し，それ以外の対策を効果的かつ効率的に行うことである。</a:t>
            </a:r>
            <a:endParaRPr lang="en-US" altLang="ja-JP" sz="2800" b="1" dirty="0" smtClean="0">
              <a:solidFill>
                <a:prstClr val="black"/>
              </a:solidFill>
              <a:latin typeface="+mn-ea"/>
            </a:endParaRPr>
          </a:p>
        </p:txBody>
      </p:sp>
      <p:sp>
        <p:nvSpPr>
          <p:cNvPr id="2" name="正方形/長方形 1"/>
          <p:cNvSpPr/>
          <p:nvPr/>
        </p:nvSpPr>
        <p:spPr>
          <a:xfrm>
            <a:off x="1201948" y="5890504"/>
            <a:ext cx="5839326" cy="830997"/>
          </a:xfrm>
          <a:prstGeom prst="rect">
            <a:avLst/>
          </a:prstGeom>
        </p:spPr>
        <p:txBody>
          <a:bodyPr wrap="square">
            <a:spAutoFit/>
          </a:bodyPr>
          <a:lstStyle/>
          <a:p>
            <a:r>
              <a:rPr lang="ja-JP" altLang="en-US" sz="2400" b="1" dirty="0" smtClean="0">
                <a:solidFill>
                  <a:prstClr val="black"/>
                </a:solidFill>
              </a:rPr>
              <a:t>　労働</a:t>
            </a:r>
            <a:r>
              <a:rPr lang="ja-JP" altLang="en-US" sz="2400" b="1" dirty="0">
                <a:solidFill>
                  <a:prstClr val="black"/>
                </a:solidFill>
              </a:rPr>
              <a:t>衛生</a:t>
            </a:r>
            <a:r>
              <a:rPr lang="ja-JP" altLang="en-US" sz="2400" b="1" dirty="0" smtClean="0">
                <a:solidFill>
                  <a:prstClr val="black"/>
                </a:solidFill>
              </a:rPr>
              <a:t>対策</a:t>
            </a:r>
            <a:r>
              <a:rPr lang="ja-JP" altLang="en-US" sz="2400" b="1" dirty="0" smtClean="0">
                <a:solidFill>
                  <a:prstClr val="black"/>
                </a:solidFill>
                <a:latin typeface="HGP明朝E" panose="02020900000000000000" pitchFamily="18" charset="-128"/>
              </a:rPr>
              <a:t>は，基本</a:t>
            </a:r>
            <a:r>
              <a:rPr lang="ja-JP" altLang="en-US" sz="2400" b="1" dirty="0">
                <a:solidFill>
                  <a:prstClr val="black"/>
                </a:solidFill>
                <a:latin typeface="HGP明朝E" panose="02020900000000000000" pitchFamily="18" charset="-128"/>
              </a:rPr>
              <a:t>対策</a:t>
            </a:r>
            <a:r>
              <a:rPr lang="ja-JP" altLang="en-US" sz="2400" b="1" dirty="0" smtClean="0">
                <a:solidFill>
                  <a:prstClr val="black"/>
                </a:solidFill>
                <a:latin typeface="HGP明朝E" panose="02020900000000000000" pitchFamily="18" charset="-128"/>
              </a:rPr>
              <a:t>をはじめ，必要な対策から実施するのがポイントだよ！</a:t>
            </a:r>
            <a:endParaRPr lang="ja-JP" altLang="en-US" sz="2400" b="1" dirty="0"/>
          </a:p>
        </p:txBody>
      </p:sp>
    </p:spTree>
    <p:extLst>
      <p:ext uri="{BB962C8B-B14F-4D97-AF65-F5344CB8AC3E}">
        <p14:creationId xmlns:p14="http://schemas.microsoft.com/office/powerpoint/2010/main" val="386850353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10" name="図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242281" y="5765931"/>
            <a:ext cx="1640463" cy="1402879"/>
          </a:xfrm>
          <a:prstGeom prst="rect">
            <a:avLst/>
          </a:prstGeom>
        </p:spPr>
      </p:pic>
      <p:sp>
        <p:nvSpPr>
          <p:cNvPr id="5" name="下矢印 4"/>
          <p:cNvSpPr/>
          <p:nvPr/>
        </p:nvSpPr>
        <p:spPr>
          <a:xfrm>
            <a:off x="4343699" y="2779481"/>
            <a:ext cx="629479" cy="559537"/>
          </a:xfrm>
          <a:prstGeom prst="downArrow">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ja-JP" altLang="en-US" sz="1832"/>
          </a:p>
        </p:txBody>
      </p:sp>
      <p:sp>
        <p:nvSpPr>
          <p:cNvPr id="7" name="Rectangle 2"/>
          <p:cNvSpPr txBox="1">
            <a:spLocks noGrp="1" noRot="1" noChangeArrowheads="1"/>
          </p:cNvSpPr>
          <p:nvPr>
            <p:ph type="title"/>
          </p:nvPr>
        </p:nvSpPr>
        <p:spPr>
          <a:xfrm>
            <a:off x="720000" y="720000"/>
            <a:ext cx="7920000" cy="720000"/>
          </a:xfrm>
          <a:prstGeom prst="rect">
            <a:avLst/>
          </a:prstGeom>
          <a:solidFill>
            <a:srgbClr val="FFFF00"/>
          </a:solidFill>
          <a:ln w="38100">
            <a:solidFill>
              <a:schemeClr val="tx1"/>
            </a:solidFill>
          </a:ln>
        </p:spPr>
        <p:txBody>
          <a:bodyPr vert="horz" lIns="88817" tIns="44408" rIns="88817" bIns="44408" rtlCol="0" anchor="ctr">
            <a:normAutofit/>
          </a:bodyPr>
          <a:lstStyle>
            <a:lvl1pPr algn="ctr" defTabSz="914400" rtl="0" eaLnBrk="1" latinLnBrk="0" hangingPunct="1">
              <a:spcBef>
                <a:spcPct val="0"/>
              </a:spcBef>
              <a:buNone/>
              <a:defRPr kumimoji="1" sz="4400" kern="1200">
                <a:solidFill>
                  <a:srgbClr val="FFFFFF"/>
                </a:solidFill>
                <a:latin typeface="+mj-lt"/>
                <a:ea typeface="+mj-ea"/>
                <a:cs typeface="+mj-cs"/>
              </a:defRPr>
            </a:lvl1pPr>
            <a:lvl2pPr eaLnBrk="1" hangingPunct="1">
              <a:defRPr kumimoji="1">
                <a:solidFill>
                  <a:schemeClr val="tx2"/>
                </a:solidFill>
              </a:defRPr>
            </a:lvl2pPr>
            <a:lvl3pPr eaLnBrk="1" hangingPunct="1">
              <a:defRPr kumimoji="1">
                <a:solidFill>
                  <a:schemeClr val="tx2"/>
                </a:solidFill>
              </a:defRPr>
            </a:lvl3pPr>
            <a:lvl4pPr eaLnBrk="1" hangingPunct="1">
              <a:defRPr kumimoji="1">
                <a:solidFill>
                  <a:schemeClr val="tx2"/>
                </a:solidFill>
              </a:defRPr>
            </a:lvl4pPr>
            <a:lvl5pPr eaLnBrk="1" hangingPunct="1">
              <a:defRPr kumimoji="1">
                <a:solidFill>
                  <a:schemeClr val="tx2"/>
                </a:solidFill>
              </a:defRPr>
            </a:lvl5pPr>
            <a:lvl6pPr eaLnBrk="1" hangingPunct="1">
              <a:defRPr kumimoji="1">
                <a:solidFill>
                  <a:schemeClr val="tx2"/>
                </a:solidFill>
              </a:defRPr>
            </a:lvl6pPr>
            <a:lvl7pPr eaLnBrk="1" hangingPunct="1">
              <a:defRPr kumimoji="1">
                <a:solidFill>
                  <a:schemeClr val="tx2"/>
                </a:solidFill>
              </a:defRPr>
            </a:lvl7pPr>
            <a:lvl8pPr eaLnBrk="1" hangingPunct="1">
              <a:defRPr kumimoji="1">
                <a:solidFill>
                  <a:schemeClr val="tx2"/>
                </a:solidFill>
              </a:defRPr>
            </a:lvl8pPr>
            <a:lvl9pPr eaLnBrk="1" hangingPunct="1">
              <a:defRPr kumimoji="1">
                <a:solidFill>
                  <a:schemeClr val="tx2"/>
                </a:solidFill>
              </a:defRPr>
            </a:lvl9pPr>
          </a:lstStyle>
          <a:p>
            <a:r>
              <a:rPr lang="en-US" altLang="ja-JP" sz="3200" b="1" dirty="0" smtClean="0">
                <a:solidFill>
                  <a:prstClr val="black"/>
                </a:solidFill>
              </a:rPr>
              <a:t>Ⅲ</a:t>
            </a:r>
            <a:r>
              <a:rPr lang="ja-JP" altLang="en-US" sz="3200" b="1" dirty="0" smtClean="0">
                <a:solidFill>
                  <a:prstClr val="black"/>
                </a:solidFill>
              </a:rPr>
              <a:t>　労働</a:t>
            </a:r>
            <a:r>
              <a:rPr lang="ja-JP" altLang="en-US" sz="3200" b="1" dirty="0">
                <a:solidFill>
                  <a:prstClr val="black"/>
                </a:solidFill>
              </a:rPr>
              <a:t>衛生対策について</a:t>
            </a:r>
          </a:p>
        </p:txBody>
      </p:sp>
      <p:sp>
        <p:nvSpPr>
          <p:cNvPr id="9" name="雲形吹き出し 8"/>
          <p:cNvSpPr/>
          <p:nvPr/>
        </p:nvSpPr>
        <p:spPr>
          <a:xfrm>
            <a:off x="720000" y="5655040"/>
            <a:ext cx="6703484" cy="1134781"/>
          </a:xfrm>
          <a:prstGeom prst="cloudCallout">
            <a:avLst>
              <a:gd name="adj1" fmla="val 45429"/>
              <a:gd name="adj2" fmla="val 43618"/>
            </a:avLst>
          </a:prstGeom>
        </p:spPr>
        <p:style>
          <a:lnRef idx="1">
            <a:schemeClr val="accent3"/>
          </a:lnRef>
          <a:fillRef idx="2">
            <a:schemeClr val="accent3"/>
          </a:fillRef>
          <a:effectRef idx="1">
            <a:schemeClr val="accent3"/>
          </a:effectRef>
          <a:fontRef idx="minor">
            <a:schemeClr val="dk1"/>
          </a:fontRef>
        </p:style>
        <p:txBody>
          <a:bodyPr rtlCol="0" anchor="ctr"/>
          <a:lstStyle/>
          <a:p>
            <a:pPr algn="ctr"/>
            <a:endParaRPr lang="ja-JP" altLang="en-US"/>
          </a:p>
        </p:txBody>
      </p:sp>
      <p:sp>
        <p:nvSpPr>
          <p:cNvPr id="8" name="対角する 2 つの角を切り取った四角形 7"/>
          <p:cNvSpPr/>
          <p:nvPr/>
        </p:nvSpPr>
        <p:spPr>
          <a:xfrm>
            <a:off x="720000" y="2160000"/>
            <a:ext cx="7920000" cy="3240000"/>
          </a:xfrm>
          <a:prstGeom prst="snip2Diag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ja-JP" altLang="en-US" sz="1832"/>
          </a:p>
        </p:txBody>
      </p:sp>
      <p:sp>
        <p:nvSpPr>
          <p:cNvPr id="79875" name="正方形/長方形 3"/>
          <p:cNvSpPr>
            <a:spLocks noChangeArrowheads="1"/>
          </p:cNvSpPr>
          <p:nvPr/>
        </p:nvSpPr>
        <p:spPr bwMode="auto">
          <a:xfrm>
            <a:off x="2795847" y="2341202"/>
            <a:ext cx="4114800" cy="26776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nSpc>
                <a:spcPct val="150000"/>
              </a:lnSpc>
              <a:buFont typeface="Wingdings" pitchFamily="2" charset="2"/>
              <a:buNone/>
            </a:pPr>
            <a:r>
              <a:rPr lang="ja-JP" altLang="en-US" sz="2800" b="1" dirty="0">
                <a:solidFill>
                  <a:prstClr val="black"/>
                </a:solidFill>
                <a:latin typeface="+mn-ea"/>
              </a:rPr>
              <a:t>１　</a:t>
            </a:r>
            <a:r>
              <a:rPr lang="ja-JP" altLang="en-US" sz="2800" b="1" dirty="0" smtClean="0">
                <a:solidFill>
                  <a:prstClr val="black"/>
                </a:solidFill>
                <a:latin typeface="+mn-ea"/>
              </a:rPr>
              <a:t>基本的対策</a:t>
            </a:r>
            <a:endParaRPr lang="ja-JP" altLang="en-US" sz="2800" b="1" dirty="0">
              <a:solidFill>
                <a:prstClr val="black"/>
              </a:solidFill>
              <a:latin typeface="+mn-ea"/>
            </a:endParaRPr>
          </a:p>
          <a:p>
            <a:pPr>
              <a:lnSpc>
                <a:spcPct val="150000"/>
              </a:lnSpc>
              <a:buFont typeface="Wingdings" pitchFamily="2" charset="2"/>
              <a:buNone/>
            </a:pPr>
            <a:r>
              <a:rPr lang="ja-JP" altLang="en-US" sz="2800" b="1" dirty="0" smtClean="0">
                <a:solidFill>
                  <a:prstClr val="black"/>
                </a:solidFill>
                <a:latin typeface="+mn-ea"/>
              </a:rPr>
              <a:t>２</a:t>
            </a:r>
            <a:r>
              <a:rPr lang="ja-JP" altLang="en-US" sz="2800" b="1" dirty="0">
                <a:solidFill>
                  <a:prstClr val="black"/>
                </a:solidFill>
                <a:latin typeface="+mn-ea"/>
              </a:rPr>
              <a:t>　職業性疾病予防対策</a:t>
            </a:r>
          </a:p>
          <a:p>
            <a:pPr>
              <a:lnSpc>
                <a:spcPct val="150000"/>
              </a:lnSpc>
              <a:buFont typeface="Wingdings" pitchFamily="2" charset="2"/>
              <a:buNone/>
            </a:pPr>
            <a:r>
              <a:rPr lang="ja-JP" altLang="en-US" sz="2800" b="1" dirty="0" smtClean="0">
                <a:solidFill>
                  <a:prstClr val="black"/>
                </a:solidFill>
                <a:latin typeface="+mn-ea"/>
              </a:rPr>
              <a:t>３</a:t>
            </a:r>
            <a:r>
              <a:rPr lang="ja-JP" altLang="en-US" sz="2800" b="1" dirty="0">
                <a:solidFill>
                  <a:prstClr val="black"/>
                </a:solidFill>
                <a:latin typeface="+mn-ea"/>
              </a:rPr>
              <a:t>　健康確保対策</a:t>
            </a:r>
          </a:p>
          <a:p>
            <a:pPr>
              <a:lnSpc>
                <a:spcPct val="150000"/>
              </a:lnSpc>
              <a:buFont typeface="Wingdings" pitchFamily="2" charset="2"/>
              <a:buNone/>
            </a:pPr>
            <a:r>
              <a:rPr lang="ja-JP" altLang="en-US" sz="2800" b="1" dirty="0" smtClean="0">
                <a:solidFill>
                  <a:prstClr val="black"/>
                </a:solidFill>
                <a:latin typeface="+mn-ea"/>
              </a:rPr>
              <a:t>４</a:t>
            </a:r>
            <a:r>
              <a:rPr lang="ja-JP" altLang="en-US" sz="2800" b="1" dirty="0">
                <a:solidFill>
                  <a:prstClr val="black"/>
                </a:solidFill>
                <a:latin typeface="+mn-ea"/>
              </a:rPr>
              <a:t>　快適職場づくり対策</a:t>
            </a:r>
          </a:p>
        </p:txBody>
      </p:sp>
      <p:sp>
        <p:nvSpPr>
          <p:cNvPr id="2" name="正方形/長方形 1"/>
          <p:cNvSpPr/>
          <p:nvPr/>
        </p:nvSpPr>
        <p:spPr>
          <a:xfrm>
            <a:off x="1234440" y="5794933"/>
            <a:ext cx="6061494" cy="830997"/>
          </a:xfrm>
          <a:prstGeom prst="rect">
            <a:avLst/>
          </a:prstGeom>
        </p:spPr>
        <p:txBody>
          <a:bodyPr wrap="square">
            <a:spAutoFit/>
          </a:bodyPr>
          <a:lstStyle/>
          <a:p>
            <a:r>
              <a:rPr lang="ja-JP" altLang="en-US" sz="2400" b="1" dirty="0" smtClean="0">
                <a:solidFill>
                  <a:prstClr val="black"/>
                </a:solidFill>
              </a:rPr>
              <a:t>　労働</a:t>
            </a:r>
            <a:r>
              <a:rPr lang="ja-JP" altLang="en-US" sz="2400" b="1" dirty="0">
                <a:solidFill>
                  <a:prstClr val="black"/>
                </a:solidFill>
              </a:rPr>
              <a:t>衛生</a:t>
            </a:r>
            <a:r>
              <a:rPr lang="ja-JP" altLang="en-US" sz="2400" b="1" dirty="0" smtClean="0">
                <a:solidFill>
                  <a:prstClr val="black"/>
                </a:solidFill>
              </a:rPr>
              <a:t>対策</a:t>
            </a:r>
            <a:r>
              <a:rPr lang="ja-JP" altLang="en-US" sz="2400" b="1" dirty="0" smtClean="0">
                <a:solidFill>
                  <a:prstClr val="black"/>
                </a:solidFill>
                <a:latin typeface="HGP明朝E" panose="02020900000000000000" pitchFamily="18" charset="-128"/>
              </a:rPr>
              <a:t>は，新たな対策や重点の変更が多いので，常に情報収集の必要があるよ！</a:t>
            </a:r>
            <a:endParaRPr lang="ja-JP" altLang="en-US" sz="2400" b="1" dirty="0"/>
          </a:p>
        </p:txBody>
      </p:sp>
    </p:spTree>
    <p:extLst>
      <p:ext uri="{BB962C8B-B14F-4D97-AF65-F5344CB8AC3E}">
        <p14:creationId xmlns:p14="http://schemas.microsoft.com/office/powerpoint/2010/main" val="6098541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11" name="図 1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404731" y="5904854"/>
            <a:ext cx="1478013" cy="1263956"/>
          </a:xfrm>
          <a:prstGeom prst="rect">
            <a:avLst/>
          </a:prstGeom>
        </p:spPr>
      </p:pic>
      <p:sp>
        <p:nvSpPr>
          <p:cNvPr id="7" name="Rectangle 2"/>
          <p:cNvSpPr txBox="1">
            <a:spLocks noGrp="1" noRot="1" noChangeArrowheads="1"/>
          </p:cNvSpPr>
          <p:nvPr>
            <p:ph type="title"/>
          </p:nvPr>
        </p:nvSpPr>
        <p:spPr>
          <a:xfrm>
            <a:off x="720000" y="720000"/>
            <a:ext cx="7920000" cy="720000"/>
          </a:xfrm>
          <a:prstGeom prst="rect">
            <a:avLst/>
          </a:prstGeom>
          <a:solidFill>
            <a:srgbClr val="FFFF00"/>
          </a:solidFill>
          <a:ln w="38100">
            <a:solidFill>
              <a:schemeClr val="tx1"/>
            </a:solidFill>
          </a:ln>
        </p:spPr>
        <p:txBody>
          <a:bodyPr vert="horz" lIns="88817" tIns="44408" rIns="88817" bIns="44408" rtlCol="0" anchor="ctr">
            <a:normAutofit/>
          </a:bodyPr>
          <a:lstStyle>
            <a:lvl1pPr algn="ctr" defTabSz="914400" rtl="0" eaLnBrk="1" latinLnBrk="0" hangingPunct="1">
              <a:spcBef>
                <a:spcPct val="0"/>
              </a:spcBef>
              <a:buNone/>
              <a:defRPr kumimoji="1" sz="4400" kern="1200">
                <a:solidFill>
                  <a:srgbClr val="FFFFFF"/>
                </a:solidFill>
                <a:latin typeface="+mj-lt"/>
                <a:ea typeface="+mj-ea"/>
                <a:cs typeface="+mj-cs"/>
              </a:defRPr>
            </a:lvl1pPr>
            <a:lvl2pPr eaLnBrk="1" hangingPunct="1">
              <a:defRPr kumimoji="1">
                <a:solidFill>
                  <a:schemeClr val="tx2"/>
                </a:solidFill>
              </a:defRPr>
            </a:lvl2pPr>
            <a:lvl3pPr eaLnBrk="1" hangingPunct="1">
              <a:defRPr kumimoji="1">
                <a:solidFill>
                  <a:schemeClr val="tx2"/>
                </a:solidFill>
              </a:defRPr>
            </a:lvl3pPr>
            <a:lvl4pPr eaLnBrk="1" hangingPunct="1">
              <a:defRPr kumimoji="1">
                <a:solidFill>
                  <a:schemeClr val="tx2"/>
                </a:solidFill>
              </a:defRPr>
            </a:lvl4pPr>
            <a:lvl5pPr eaLnBrk="1" hangingPunct="1">
              <a:defRPr kumimoji="1">
                <a:solidFill>
                  <a:schemeClr val="tx2"/>
                </a:solidFill>
              </a:defRPr>
            </a:lvl5pPr>
            <a:lvl6pPr eaLnBrk="1" hangingPunct="1">
              <a:defRPr kumimoji="1">
                <a:solidFill>
                  <a:schemeClr val="tx2"/>
                </a:solidFill>
              </a:defRPr>
            </a:lvl6pPr>
            <a:lvl7pPr eaLnBrk="1" hangingPunct="1">
              <a:defRPr kumimoji="1">
                <a:solidFill>
                  <a:schemeClr val="tx2"/>
                </a:solidFill>
              </a:defRPr>
            </a:lvl7pPr>
            <a:lvl8pPr eaLnBrk="1" hangingPunct="1">
              <a:defRPr kumimoji="1">
                <a:solidFill>
                  <a:schemeClr val="tx2"/>
                </a:solidFill>
              </a:defRPr>
            </a:lvl8pPr>
            <a:lvl9pPr eaLnBrk="1" hangingPunct="1">
              <a:defRPr kumimoji="1">
                <a:solidFill>
                  <a:schemeClr val="tx2"/>
                </a:solidFill>
              </a:defRPr>
            </a:lvl9pPr>
          </a:lstStyle>
          <a:p>
            <a:r>
              <a:rPr lang="en-US" altLang="ja-JP" sz="3200" b="1" dirty="0" smtClean="0">
                <a:solidFill>
                  <a:prstClr val="black"/>
                </a:solidFill>
                <a:latin typeface="+mn-ea"/>
                <a:ea typeface="+mn-ea"/>
              </a:rPr>
              <a:t>Ⅳ</a:t>
            </a:r>
            <a:r>
              <a:rPr lang="ja-JP" altLang="en-US" sz="3200" b="1" dirty="0" smtClean="0">
                <a:solidFill>
                  <a:prstClr val="black"/>
                </a:solidFill>
                <a:latin typeface="+mn-ea"/>
                <a:ea typeface="+mn-ea"/>
              </a:rPr>
              <a:t>　基本的対策</a:t>
            </a:r>
            <a:endParaRPr lang="ja-JP" altLang="en-US" sz="3200" b="1" dirty="0">
              <a:solidFill>
                <a:prstClr val="black"/>
              </a:solidFill>
            </a:endParaRPr>
          </a:p>
        </p:txBody>
      </p:sp>
      <p:sp>
        <p:nvSpPr>
          <p:cNvPr id="10" name="雲形吹き出し 9"/>
          <p:cNvSpPr/>
          <p:nvPr/>
        </p:nvSpPr>
        <p:spPr>
          <a:xfrm>
            <a:off x="720000" y="5979886"/>
            <a:ext cx="6730551" cy="899885"/>
          </a:xfrm>
          <a:prstGeom prst="cloudCallout">
            <a:avLst>
              <a:gd name="adj1" fmla="val 46987"/>
              <a:gd name="adj2" fmla="val 27691"/>
            </a:avLst>
          </a:prstGeom>
        </p:spPr>
        <p:style>
          <a:lnRef idx="1">
            <a:schemeClr val="accent3"/>
          </a:lnRef>
          <a:fillRef idx="2">
            <a:schemeClr val="accent3"/>
          </a:fillRef>
          <a:effectRef idx="1">
            <a:schemeClr val="accent3"/>
          </a:effectRef>
          <a:fontRef idx="minor">
            <a:schemeClr val="dk1"/>
          </a:fontRef>
        </p:style>
        <p:txBody>
          <a:bodyPr rtlCol="0" anchor="ctr"/>
          <a:lstStyle/>
          <a:p>
            <a:pPr algn="ctr"/>
            <a:endParaRPr lang="ja-JP" altLang="en-US"/>
          </a:p>
        </p:txBody>
      </p:sp>
      <p:sp>
        <p:nvSpPr>
          <p:cNvPr id="30723" name="Rectangle 3"/>
          <p:cNvSpPr>
            <a:spLocks noGrp="1" noRot="1" noChangeArrowheads="1"/>
          </p:cNvSpPr>
          <p:nvPr>
            <p:ph idx="4294967295"/>
          </p:nvPr>
        </p:nvSpPr>
        <p:spPr>
          <a:xfrm>
            <a:off x="1272166" y="6144715"/>
            <a:ext cx="6506345" cy="647971"/>
          </a:xfrm>
        </p:spPr>
        <p:txBody>
          <a:bodyPr>
            <a:normAutofit/>
          </a:bodyPr>
          <a:lstStyle/>
          <a:p>
            <a:pPr marL="0" indent="0">
              <a:buNone/>
              <a:defRPr/>
            </a:pPr>
            <a:r>
              <a:rPr lang="ja-JP" altLang="en-US" sz="2400" b="1" dirty="0" smtClean="0">
                <a:solidFill>
                  <a:prstClr val="black"/>
                </a:solidFill>
                <a:latin typeface="+mn-ea"/>
              </a:rPr>
              <a:t>　基本的</a:t>
            </a:r>
            <a:r>
              <a:rPr lang="ja-JP" altLang="en-US" sz="2400" b="1" dirty="0">
                <a:solidFill>
                  <a:prstClr val="black"/>
                </a:solidFill>
                <a:latin typeface="+mn-ea"/>
              </a:rPr>
              <a:t>対策</a:t>
            </a:r>
            <a:r>
              <a:rPr lang="ja-JP" altLang="en-US" sz="2400" b="1" dirty="0" smtClean="0">
                <a:solidFill>
                  <a:prstClr val="black"/>
                </a:solidFill>
                <a:latin typeface="+mn-ea"/>
              </a:rPr>
              <a:t>は，個別対策の入り口だよ</a:t>
            </a:r>
            <a:r>
              <a:rPr lang="ja-JP" altLang="en-US" sz="2400" b="1" dirty="0" smtClean="0">
                <a:solidFill>
                  <a:schemeClr val="accent4">
                    <a:lumMod val="10000"/>
                  </a:schemeClr>
                </a:solidFill>
              </a:rPr>
              <a:t>。</a:t>
            </a:r>
            <a:endParaRPr lang="en-US" altLang="ja-JP" sz="2400" b="1" dirty="0">
              <a:solidFill>
                <a:schemeClr val="accent4">
                  <a:lumMod val="10000"/>
                </a:schemeClr>
              </a:solidFill>
            </a:endParaRPr>
          </a:p>
        </p:txBody>
      </p:sp>
      <p:sp>
        <p:nvSpPr>
          <p:cNvPr id="8" name="対角する 2 つの角を切り取った四角形 7"/>
          <p:cNvSpPr/>
          <p:nvPr/>
        </p:nvSpPr>
        <p:spPr>
          <a:xfrm>
            <a:off x="720000" y="2160000"/>
            <a:ext cx="7920000" cy="3240000"/>
          </a:xfrm>
          <a:prstGeom prst="snip2Diag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ja-JP" altLang="en-US" sz="1832"/>
          </a:p>
        </p:txBody>
      </p:sp>
      <p:sp>
        <p:nvSpPr>
          <p:cNvPr id="9" name="Rectangle 3"/>
          <p:cNvSpPr txBox="1">
            <a:spLocks noRot="1" noChangeArrowheads="1"/>
          </p:cNvSpPr>
          <p:nvPr/>
        </p:nvSpPr>
        <p:spPr>
          <a:xfrm>
            <a:off x="986589" y="2383346"/>
            <a:ext cx="7523748" cy="3155190"/>
          </a:xfrm>
          <a:prstGeom prst="rect">
            <a:avLst/>
          </a:prstGeom>
          <a:noFill/>
          <a:ln>
            <a:noFill/>
          </a:ln>
        </p:spPr>
        <p:style>
          <a:lnRef idx="1">
            <a:schemeClr val="accent5"/>
          </a:lnRef>
          <a:fillRef idx="2">
            <a:schemeClr val="accent5"/>
          </a:fillRef>
          <a:effectRef idx="1">
            <a:schemeClr val="accent5"/>
          </a:effectRef>
          <a:fontRef idx="minor">
            <a:schemeClr val="dk1"/>
          </a:fontRef>
        </p:style>
        <p:txBody>
          <a:bodyPr vert="horz" lIns="91440" tIns="45720" rIns="91440" bIns="45720" rtlCol="0">
            <a:noAutofit/>
          </a:bodyPr>
          <a:lstStyle>
            <a:lvl1pPr marL="266456" indent="-266456" algn="l" defTabSz="888186" rtl="0" eaLnBrk="1" latinLnBrk="0" hangingPunct="1">
              <a:spcBef>
                <a:spcPct val="20000"/>
              </a:spcBef>
              <a:buClr>
                <a:schemeClr val="accent1"/>
              </a:buClr>
              <a:buSzPct val="100000"/>
              <a:buFont typeface="Symbol" pitchFamily="18" charset="2"/>
              <a:buChar char=""/>
              <a:defRPr kumimoji="1" sz="2332" kern="1200">
                <a:solidFill>
                  <a:schemeClr val="tx2"/>
                </a:solidFill>
                <a:latin typeface="+mn-lt"/>
                <a:ea typeface="+mn-ea"/>
                <a:cs typeface="+mn-cs"/>
              </a:defRPr>
            </a:lvl1pPr>
            <a:lvl2pPr marL="559743" indent="-266456" algn="l" defTabSz="888186" rtl="0" eaLnBrk="1" latinLnBrk="0" hangingPunct="1">
              <a:spcBef>
                <a:spcPct val="20000"/>
              </a:spcBef>
              <a:buClr>
                <a:schemeClr val="accent1"/>
              </a:buClr>
              <a:buSzPct val="100000"/>
              <a:buFont typeface="Symbol" pitchFamily="18" charset="2"/>
              <a:buChar char=""/>
              <a:defRPr kumimoji="1" sz="2138" kern="1200">
                <a:solidFill>
                  <a:schemeClr val="tx2"/>
                </a:solidFill>
                <a:latin typeface="+mn-lt"/>
                <a:ea typeface="+mn-ea"/>
                <a:cs typeface="+mn-cs"/>
              </a:defRPr>
            </a:lvl2pPr>
            <a:lvl3pPr marL="831134" indent="-222046" algn="l" defTabSz="888186" rtl="0" eaLnBrk="1" latinLnBrk="0" hangingPunct="1">
              <a:spcBef>
                <a:spcPct val="20000"/>
              </a:spcBef>
              <a:buClr>
                <a:schemeClr val="accent1"/>
              </a:buClr>
              <a:buSzPct val="100000"/>
              <a:buFont typeface="Symbol" pitchFamily="18" charset="2"/>
              <a:buChar char=""/>
              <a:defRPr kumimoji="1" sz="1943" kern="1200">
                <a:solidFill>
                  <a:schemeClr val="tx2"/>
                </a:solidFill>
                <a:latin typeface="+mn-lt"/>
                <a:ea typeface="+mn-ea"/>
                <a:cs typeface="+mn-cs"/>
              </a:defRPr>
            </a:lvl3pPr>
            <a:lvl4pPr marL="1110232" indent="-222046" algn="l" defTabSz="888186" rtl="0" eaLnBrk="1" latinLnBrk="0" hangingPunct="1">
              <a:spcBef>
                <a:spcPct val="20000"/>
              </a:spcBef>
              <a:buClr>
                <a:schemeClr val="accent1"/>
              </a:buClr>
              <a:buSzPct val="100000"/>
              <a:buFont typeface="Symbol" pitchFamily="18" charset="2"/>
              <a:buChar char=""/>
              <a:defRPr kumimoji="1" sz="1748" kern="1200">
                <a:solidFill>
                  <a:schemeClr val="tx2"/>
                </a:solidFill>
                <a:latin typeface="+mn-lt"/>
                <a:ea typeface="+mn-ea"/>
                <a:cs typeface="+mn-cs"/>
              </a:defRPr>
            </a:lvl4pPr>
            <a:lvl5pPr marL="1421098" indent="-222046" algn="l" defTabSz="888186" rtl="0" eaLnBrk="1" latinLnBrk="0" hangingPunct="1">
              <a:spcBef>
                <a:spcPct val="20000"/>
              </a:spcBef>
              <a:buClr>
                <a:schemeClr val="accent1"/>
              </a:buClr>
              <a:buSzPct val="100000"/>
              <a:buFont typeface="Symbol" pitchFamily="18" charset="2"/>
              <a:buChar char=""/>
              <a:defRPr kumimoji="1" sz="1554" kern="1200">
                <a:solidFill>
                  <a:schemeClr val="tx2"/>
                </a:solidFill>
                <a:latin typeface="+mn-lt"/>
                <a:ea typeface="+mn-ea"/>
                <a:cs typeface="+mn-cs"/>
              </a:defRPr>
            </a:lvl5pPr>
            <a:lvl6pPr marL="1731963" indent="-222046" algn="l" defTabSz="888186" rtl="0" eaLnBrk="1" latinLnBrk="0" hangingPunct="1">
              <a:spcBef>
                <a:spcPts val="373"/>
              </a:spcBef>
              <a:buClr>
                <a:schemeClr val="accent1"/>
              </a:buClr>
              <a:buFont typeface="Symbol" pitchFamily="18" charset="2"/>
              <a:buChar char="*"/>
              <a:defRPr kumimoji="1" sz="1359" kern="1200">
                <a:solidFill>
                  <a:schemeClr val="tx2"/>
                </a:solidFill>
                <a:latin typeface="+mn-lt"/>
                <a:ea typeface="+mn-ea"/>
                <a:cs typeface="+mn-cs"/>
              </a:defRPr>
            </a:lvl6pPr>
            <a:lvl7pPr marL="2042828" indent="-222046" algn="l" defTabSz="888186" rtl="0" eaLnBrk="1" latinLnBrk="0" hangingPunct="1">
              <a:spcBef>
                <a:spcPts val="373"/>
              </a:spcBef>
              <a:buClr>
                <a:schemeClr val="accent1"/>
              </a:buClr>
              <a:buFont typeface="Symbol" pitchFamily="18" charset="2"/>
              <a:buChar char="*"/>
              <a:defRPr kumimoji="1" sz="1359" kern="1200">
                <a:solidFill>
                  <a:schemeClr val="tx2"/>
                </a:solidFill>
                <a:latin typeface="+mn-lt"/>
                <a:ea typeface="+mn-ea"/>
                <a:cs typeface="+mn-cs"/>
              </a:defRPr>
            </a:lvl7pPr>
            <a:lvl8pPr marL="2353693" indent="-222046" algn="l" defTabSz="888186" rtl="0" eaLnBrk="1" latinLnBrk="0" hangingPunct="1">
              <a:spcBef>
                <a:spcPts val="373"/>
              </a:spcBef>
              <a:buClr>
                <a:schemeClr val="accent1"/>
              </a:buClr>
              <a:buFont typeface="Symbol" pitchFamily="18" charset="2"/>
              <a:buChar char="*"/>
              <a:defRPr kumimoji="1" sz="1359" kern="1200">
                <a:solidFill>
                  <a:schemeClr val="tx2"/>
                </a:solidFill>
                <a:latin typeface="+mn-lt"/>
                <a:ea typeface="+mn-ea"/>
                <a:cs typeface="+mn-cs"/>
              </a:defRPr>
            </a:lvl8pPr>
            <a:lvl9pPr marL="2664559" indent="-222046" algn="l" defTabSz="888186" rtl="0" eaLnBrk="1" latinLnBrk="0" hangingPunct="1">
              <a:spcBef>
                <a:spcPts val="373"/>
              </a:spcBef>
              <a:buClr>
                <a:schemeClr val="accent1"/>
              </a:buClr>
              <a:buFont typeface="Symbol" pitchFamily="18" charset="2"/>
              <a:buChar char="*"/>
              <a:defRPr kumimoji="1" sz="1359" kern="1200">
                <a:solidFill>
                  <a:schemeClr val="tx2"/>
                </a:solidFill>
                <a:latin typeface="+mn-lt"/>
                <a:ea typeface="+mn-ea"/>
                <a:cs typeface="+mn-cs"/>
              </a:defRPr>
            </a:lvl9pPr>
          </a:lstStyle>
          <a:p>
            <a:pPr marL="0" indent="0">
              <a:lnSpc>
                <a:spcPct val="150000"/>
              </a:lnSpc>
              <a:buNone/>
              <a:defRPr/>
            </a:pPr>
            <a:r>
              <a:rPr lang="ja-JP" altLang="en-US" sz="2800" b="1" dirty="0">
                <a:solidFill>
                  <a:schemeClr val="tx1"/>
                </a:solidFill>
                <a:latin typeface="+mn-ea"/>
              </a:rPr>
              <a:t>　</a:t>
            </a:r>
            <a:r>
              <a:rPr lang="ja-JP" altLang="en-US" sz="2800" b="1" dirty="0" smtClean="0">
                <a:solidFill>
                  <a:schemeClr val="tx1"/>
                </a:solidFill>
                <a:latin typeface="+mn-ea"/>
              </a:rPr>
              <a:t>基本的対策には，①</a:t>
            </a:r>
            <a:r>
              <a:rPr lang="en-US" altLang="ja-JP" sz="2800" b="1" dirty="0" smtClean="0">
                <a:solidFill>
                  <a:schemeClr val="tx1"/>
                </a:solidFill>
                <a:latin typeface="+mn-ea"/>
              </a:rPr>
              <a:t>｢</a:t>
            </a:r>
            <a:r>
              <a:rPr lang="ja-JP" altLang="en-US" sz="2800" b="1" dirty="0" smtClean="0">
                <a:solidFill>
                  <a:schemeClr val="tx1"/>
                </a:solidFill>
                <a:latin typeface="+mn-ea"/>
              </a:rPr>
              <a:t>労働</a:t>
            </a:r>
            <a:r>
              <a:rPr lang="ja-JP" altLang="en-US" sz="2800" b="1" dirty="0">
                <a:solidFill>
                  <a:schemeClr val="tx1"/>
                </a:solidFill>
                <a:latin typeface="+mn-ea"/>
              </a:rPr>
              <a:t>衛生管理体制の</a:t>
            </a:r>
            <a:r>
              <a:rPr lang="ja-JP" altLang="en-US" sz="2800" b="1" dirty="0" smtClean="0">
                <a:solidFill>
                  <a:schemeClr val="tx1"/>
                </a:solidFill>
                <a:latin typeface="+mn-ea"/>
              </a:rPr>
              <a:t>確立</a:t>
            </a:r>
            <a:r>
              <a:rPr lang="en-US" altLang="ja-JP" sz="2800" b="1" dirty="0" smtClean="0">
                <a:solidFill>
                  <a:schemeClr val="tx1"/>
                </a:solidFill>
                <a:latin typeface="+mn-ea"/>
              </a:rPr>
              <a:t>｣,</a:t>
            </a:r>
            <a:r>
              <a:rPr lang="ja-JP" altLang="en-US" sz="2800" b="1" dirty="0" smtClean="0">
                <a:solidFill>
                  <a:schemeClr val="tx1"/>
                </a:solidFill>
                <a:latin typeface="+mn-ea"/>
              </a:rPr>
              <a:t>②</a:t>
            </a:r>
            <a:r>
              <a:rPr lang="en-US" altLang="ja-JP" sz="2800" b="1" dirty="0" smtClean="0">
                <a:solidFill>
                  <a:schemeClr val="tx1"/>
                </a:solidFill>
                <a:latin typeface="+mn-ea"/>
              </a:rPr>
              <a:t>｢</a:t>
            </a:r>
            <a:r>
              <a:rPr lang="ja-JP" altLang="en-US" sz="2800" b="1" dirty="0" smtClean="0">
                <a:solidFill>
                  <a:schemeClr val="tx1"/>
                </a:solidFill>
                <a:latin typeface="+mn-ea"/>
              </a:rPr>
              <a:t>作業</a:t>
            </a:r>
            <a:r>
              <a:rPr lang="ja-JP" altLang="en-US" sz="2800" b="1" dirty="0">
                <a:solidFill>
                  <a:schemeClr val="tx1"/>
                </a:solidFill>
                <a:latin typeface="+mn-ea"/>
              </a:rPr>
              <a:t>環境</a:t>
            </a:r>
            <a:r>
              <a:rPr lang="ja-JP" altLang="en-US" sz="2800" b="1" dirty="0" smtClean="0">
                <a:solidFill>
                  <a:schemeClr val="tx1"/>
                </a:solidFill>
                <a:latin typeface="+mn-ea"/>
              </a:rPr>
              <a:t>管理</a:t>
            </a:r>
            <a:r>
              <a:rPr lang="en-US" altLang="ja-JP" sz="2800" b="1" dirty="0" smtClean="0">
                <a:solidFill>
                  <a:schemeClr val="tx1"/>
                </a:solidFill>
                <a:latin typeface="+mn-ea"/>
              </a:rPr>
              <a:t>｣,</a:t>
            </a:r>
            <a:r>
              <a:rPr lang="ja-JP" altLang="en-US" sz="2800" b="1" dirty="0" smtClean="0">
                <a:solidFill>
                  <a:schemeClr val="tx1"/>
                </a:solidFill>
                <a:latin typeface="+mn-ea"/>
              </a:rPr>
              <a:t>③</a:t>
            </a:r>
            <a:r>
              <a:rPr lang="en-US" altLang="ja-JP" sz="2800" b="1" dirty="0" smtClean="0">
                <a:solidFill>
                  <a:schemeClr val="tx1"/>
                </a:solidFill>
                <a:latin typeface="+mn-ea"/>
              </a:rPr>
              <a:t>｢</a:t>
            </a:r>
            <a:r>
              <a:rPr lang="ja-JP" altLang="en-US" sz="2800" b="1" dirty="0" smtClean="0">
                <a:solidFill>
                  <a:schemeClr val="tx1"/>
                </a:solidFill>
                <a:latin typeface="+mn-ea"/>
              </a:rPr>
              <a:t>作業管理</a:t>
            </a:r>
            <a:r>
              <a:rPr lang="en-US" altLang="ja-JP" sz="2800" b="1" dirty="0" smtClean="0">
                <a:solidFill>
                  <a:schemeClr val="tx1"/>
                </a:solidFill>
                <a:latin typeface="+mn-ea"/>
              </a:rPr>
              <a:t>｣,</a:t>
            </a:r>
            <a:r>
              <a:rPr lang="ja-JP" altLang="en-US" sz="2800" b="1" dirty="0" smtClean="0">
                <a:solidFill>
                  <a:schemeClr val="tx1"/>
                </a:solidFill>
                <a:latin typeface="+mn-ea"/>
              </a:rPr>
              <a:t>④</a:t>
            </a:r>
            <a:r>
              <a:rPr lang="en-US" altLang="ja-JP" sz="2800" b="1" dirty="0" smtClean="0">
                <a:solidFill>
                  <a:schemeClr val="tx1"/>
                </a:solidFill>
                <a:latin typeface="+mn-ea"/>
              </a:rPr>
              <a:t>｢</a:t>
            </a:r>
            <a:r>
              <a:rPr lang="ja-JP" altLang="en-US" sz="2800" b="1" dirty="0" smtClean="0">
                <a:solidFill>
                  <a:schemeClr val="tx1"/>
                </a:solidFill>
                <a:latin typeface="+mn-ea"/>
              </a:rPr>
              <a:t>健康管理</a:t>
            </a:r>
            <a:r>
              <a:rPr lang="en-US" altLang="ja-JP" sz="2800" b="1" dirty="0" smtClean="0">
                <a:solidFill>
                  <a:schemeClr val="tx1"/>
                </a:solidFill>
                <a:latin typeface="+mn-ea"/>
              </a:rPr>
              <a:t>｣,</a:t>
            </a:r>
            <a:r>
              <a:rPr lang="ja-JP" altLang="en-US" sz="2800" b="1" dirty="0" smtClean="0">
                <a:solidFill>
                  <a:schemeClr val="tx1"/>
                </a:solidFill>
                <a:latin typeface="+mn-ea"/>
              </a:rPr>
              <a:t>⑤</a:t>
            </a:r>
            <a:r>
              <a:rPr lang="en-US" altLang="ja-JP" sz="2800" b="1" dirty="0" smtClean="0">
                <a:solidFill>
                  <a:schemeClr val="tx1"/>
                </a:solidFill>
                <a:latin typeface="+mn-ea"/>
              </a:rPr>
              <a:t>｢</a:t>
            </a:r>
            <a:r>
              <a:rPr lang="ja-JP" altLang="en-US" sz="2800" b="1" dirty="0" smtClean="0">
                <a:solidFill>
                  <a:schemeClr val="tx1"/>
                </a:solidFill>
                <a:latin typeface="+mn-ea"/>
              </a:rPr>
              <a:t>労働</a:t>
            </a:r>
            <a:r>
              <a:rPr lang="ja-JP" altLang="en-US" sz="2800" b="1" dirty="0">
                <a:solidFill>
                  <a:schemeClr val="tx1"/>
                </a:solidFill>
                <a:latin typeface="+mn-ea"/>
              </a:rPr>
              <a:t>衛生</a:t>
            </a:r>
            <a:r>
              <a:rPr lang="ja-JP" altLang="en-US" sz="2800" b="1" dirty="0" smtClean="0">
                <a:solidFill>
                  <a:schemeClr val="tx1"/>
                </a:solidFill>
                <a:latin typeface="+mn-ea"/>
              </a:rPr>
              <a:t>教育</a:t>
            </a:r>
            <a:r>
              <a:rPr lang="en-US" altLang="ja-JP" sz="2800" b="1" dirty="0" smtClean="0">
                <a:solidFill>
                  <a:schemeClr val="tx1"/>
                </a:solidFill>
                <a:latin typeface="+mn-ea"/>
              </a:rPr>
              <a:t>｣,</a:t>
            </a:r>
            <a:r>
              <a:rPr lang="ja-JP" altLang="en-US" sz="2800" b="1" dirty="0" smtClean="0">
                <a:solidFill>
                  <a:schemeClr val="tx1"/>
                </a:solidFill>
                <a:latin typeface="+mn-ea"/>
              </a:rPr>
              <a:t>⑥</a:t>
            </a:r>
            <a:r>
              <a:rPr lang="en-US" altLang="ja-JP" sz="2800" b="1" dirty="0" smtClean="0">
                <a:solidFill>
                  <a:schemeClr val="tx1"/>
                </a:solidFill>
                <a:latin typeface="+mn-ea"/>
              </a:rPr>
              <a:t>｢</a:t>
            </a:r>
            <a:r>
              <a:rPr lang="ja-JP" altLang="en-US" sz="2800" b="1" dirty="0" smtClean="0">
                <a:solidFill>
                  <a:schemeClr val="tx1"/>
                </a:solidFill>
                <a:latin typeface="+mn-ea"/>
              </a:rPr>
              <a:t>労働安全衛生マネジメントシステム・リスクアセスメント</a:t>
            </a:r>
            <a:r>
              <a:rPr lang="en-US" altLang="ja-JP" sz="2800" b="1" dirty="0" smtClean="0">
                <a:solidFill>
                  <a:schemeClr val="tx1"/>
                </a:solidFill>
                <a:latin typeface="+mn-ea"/>
              </a:rPr>
              <a:t>｣</a:t>
            </a:r>
            <a:r>
              <a:rPr lang="ja-JP" altLang="en-US" sz="2800" b="1" dirty="0" smtClean="0">
                <a:solidFill>
                  <a:schemeClr val="tx1"/>
                </a:solidFill>
                <a:latin typeface="+mn-ea"/>
              </a:rPr>
              <a:t>がある。</a:t>
            </a:r>
            <a:endParaRPr lang="ja-JP" altLang="en-US" sz="2800" b="1" dirty="0">
              <a:solidFill>
                <a:schemeClr val="tx1"/>
              </a:solidFill>
              <a:latin typeface="+mn-ea"/>
            </a:endParaRPr>
          </a:p>
        </p:txBody>
      </p:sp>
    </p:spTree>
    <p:extLst>
      <p:ext uri="{BB962C8B-B14F-4D97-AF65-F5344CB8AC3E}">
        <p14:creationId xmlns:p14="http://schemas.microsoft.com/office/powerpoint/2010/main" val="318214198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図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242281" y="5765931"/>
            <a:ext cx="1640463" cy="1402879"/>
          </a:xfrm>
          <a:prstGeom prst="rect">
            <a:avLst/>
          </a:prstGeom>
        </p:spPr>
      </p:pic>
      <p:sp>
        <p:nvSpPr>
          <p:cNvPr id="7" name="Rectangle 2"/>
          <p:cNvSpPr txBox="1">
            <a:spLocks noGrp="1" noRot="1" noChangeArrowheads="1"/>
          </p:cNvSpPr>
          <p:nvPr>
            <p:ph type="title"/>
          </p:nvPr>
        </p:nvSpPr>
        <p:spPr>
          <a:xfrm>
            <a:off x="720000" y="720000"/>
            <a:ext cx="7920000" cy="720000"/>
          </a:xfrm>
          <a:prstGeom prst="rect">
            <a:avLst/>
          </a:prstGeom>
          <a:solidFill>
            <a:srgbClr val="FFFFCC"/>
          </a:solidFill>
          <a:ln w="38100">
            <a:solidFill>
              <a:schemeClr val="tx1"/>
            </a:solidFill>
          </a:ln>
        </p:spPr>
        <p:txBody>
          <a:bodyPr vert="horz" lIns="88817" tIns="44408" rIns="88817" bIns="44408" rtlCol="0" anchor="ctr">
            <a:normAutofit/>
          </a:bodyPr>
          <a:lstStyle>
            <a:lvl1pPr algn="ctr" defTabSz="914400" rtl="0" eaLnBrk="1" latinLnBrk="0" hangingPunct="1">
              <a:spcBef>
                <a:spcPct val="0"/>
              </a:spcBef>
              <a:buNone/>
              <a:defRPr kumimoji="1" sz="4400" kern="1200">
                <a:solidFill>
                  <a:srgbClr val="FFFFFF"/>
                </a:solidFill>
                <a:latin typeface="+mj-lt"/>
                <a:ea typeface="+mj-ea"/>
                <a:cs typeface="+mj-cs"/>
              </a:defRPr>
            </a:lvl1pPr>
            <a:lvl2pPr eaLnBrk="1" hangingPunct="1">
              <a:defRPr kumimoji="1">
                <a:solidFill>
                  <a:schemeClr val="tx2"/>
                </a:solidFill>
              </a:defRPr>
            </a:lvl2pPr>
            <a:lvl3pPr eaLnBrk="1" hangingPunct="1">
              <a:defRPr kumimoji="1">
                <a:solidFill>
                  <a:schemeClr val="tx2"/>
                </a:solidFill>
              </a:defRPr>
            </a:lvl3pPr>
            <a:lvl4pPr eaLnBrk="1" hangingPunct="1">
              <a:defRPr kumimoji="1">
                <a:solidFill>
                  <a:schemeClr val="tx2"/>
                </a:solidFill>
              </a:defRPr>
            </a:lvl4pPr>
            <a:lvl5pPr eaLnBrk="1" hangingPunct="1">
              <a:defRPr kumimoji="1">
                <a:solidFill>
                  <a:schemeClr val="tx2"/>
                </a:solidFill>
              </a:defRPr>
            </a:lvl5pPr>
            <a:lvl6pPr eaLnBrk="1" hangingPunct="1">
              <a:defRPr kumimoji="1">
                <a:solidFill>
                  <a:schemeClr val="tx2"/>
                </a:solidFill>
              </a:defRPr>
            </a:lvl6pPr>
            <a:lvl7pPr eaLnBrk="1" hangingPunct="1">
              <a:defRPr kumimoji="1">
                <a:solidFill>
                  <a:schemeClr val="tx2"/>
                </a:solidFill>
              </a:defRPr>
            </a:lvl7pPr>
            <a:lvl8pPr eaLnBrk="1" hangingPunct="1">
              <a:defRPr kumimoji="1">
                <a:solidFill>
                  <a:schemeClr val="tx2"/>
                </a:solidFill>
              </a:defRPr>
            </a:lvl8pPr>
            <a:lvl9pPr eaLnBrk="1" hangingPunct="1">
              <a:defRPr kumimoji="1">
                <a:solidFill>
                  <a:schemeClr val="tx2"/>
                </a:solidFill>
              </a:defRPr>
            </a:lvl9pPr>
          </a:lstStyle>
          <a:p>
            <a:r>
              <a:rPr lang="ja-JP" altLang="en-US" sz="3200" b="1" dirty="0">
                <a:solidFill>
                  <a:prstClr val="black"/>
                </a:solidFill>
                <a:latin typeface="+mn-ea"/>
                <a:ea typeface="+mn-ea"/>
              </a:rPr>
              <a:t>労働衛生の３</a:t>
            </a:r>
            <a:r>
              <a:rPr lang="ja-JP" altLang="en-US" sz="3200" b="1" dirty="0" smtClean="0">
                <a:solidFill>
                  <a:prstClr val="black"/>
                </a:solidFill>
                <a:latin typeface="+mn-ea"/>
                <a:ea typeface="+mn-ea"/>
              </a:rPr>
              <a:t>管理</a:t>
            </a:r>
            <a:endParaRPr lang="ja-JP" altLang="en-US" sz="3200" b="1" dirty="0">
              <a:solidFill>
                <a:prstClr val="black"/>
              </a:solidFill>
              <a:latin typeface="+mn-ea"/>
              <a:ea typeface="+mn-ea"/>
            </a:endParaRPr>
          </a:p>
        </p:txBody>
      </p:sp>
      <p:sp>
        <p:nvSpPr>
          <p:cNvPr id="9" name="雲形吹き出し 8"/>
          <p:cNvSpPr/>
          <p:nvPr/>
        </p:nvSpPr>
        <p:spPr>
          <a:xfrm>
            <a:off x="749754" y="6052457"/>
            <a:ext cx="6457843" cy="740228"/>
          </a:xfrm>
          <a:prstGeom prst="cloudCallout">
            <a:avLst>
              <a:gd name="adj1" fmla="val 48994"/>
              <a:gd name="adj2" fmla="val 33966"/>
            </a:avLst>
          </a:prstGeom>
        </p:spPr>
        <p:style>
          <a:lnRef idx="1">
            <a:schemeClr val="accent3"/>
          </a:lnRef>
          <a:fillRef idx="2">
            <a:schemeClr val="accent3"/>
          </a:fillRef>
          <a:effectRef idx="1">
            <a:schemeClr val="accent3"/>
          </a:effectRef>
          <a:fontRef idx="minor">
            <a:schemeClr val="dk1"/>
          </a:fontRef>
        </p:style>
        <p:txBody>
          <a:bodyPr rtlCol="0" anchor="ctr"/>
          <a:lstStyle/>
          <a:p>
            <a:pPr algn="ctr"/>
            <a:endParaRPr lang="ja-JP" altLang="en-US"/>
          </a:p>
        </p:txBody>
      </p:sp>
      <p:sp>
        <p:nvSpPr>
          <p:cNvPr id="11" name="Rectangle 2"/>
          <p:cNvSpPr txBox="1">
            <a:spLocks noChangeArrowheads="1"/>
          </p:cNvSpPr>
          <p:nvPr/>
        </p:nvSpPr>
        <p:spPr>
          <a:xfrm>
            <a:off x="1103086" y="6226629"/>
            <a:ext cx="6019068" cy="435428"/>
          </a:xfrm>
          <a:prstGeom prst="rect">
            <a:avLst/>
          </a:prstGeom>
        </p:spPr>
        <p:txBody>
          <a:bodyPr vert="horz" lIns="91440" tIns="45720" rIns="91440" bIns="45720" rtlCol="0">
            <a:noAutofit/>
          </a:bodyPr>
          <a:lstStyle>
            <a:lvl1pPr marL="266456" indent="-266456" algn="l" defTabSz="888186" rtl="0" eaLnBrk="1" latinLnBrk="0" hangingPunct="1">
              <a:spcBef>
                <a:spcPct val="20000"/>
              </a:spcBef>
              <a:buClr>
                <a:schemeClr val="accent1"/>
              </a:buClr>
              <a:buSzPct val="100000"/>
              <a:buFont typeface="Symbol" pitchFamily="18" charset="2"/>
              <a:buChar char=""/>
              <a:defRPr kumimoji="1" sz="2332" kern="1200">
                <a:solidFill>
                  <a:schemeClr val="tx2"/>
                </a:solidFill>
                <a:latin typeface="+mn-lt"/>
                <a:ea typeface="+mn-ea"/>
                <a:cs typeface="+mn-cs"/>
              </a:defRPr>
            </a:lvl1pPr>
            <a:lvl2pPr marL="559743" indent="-266456" algn="l" defTabSz="888186" rtl="0" eaLnBrk="1" latinLnBrk="0" hangingPunct="1">
              <a:spcBef>
                <a:spcPct val="20000"/>
              </a:spcBef>
              <a:buClr>
                <a:schemeClr val="accent1"/>
              </a:buClr>
              <a:buSzPct val="100000"/>
              <a:buFont typeface="Symbol" pitchFamily="18" charset="2"/>
              <a:buChar char=""/>
              <a:defRPr kumimoji="1" sz="2138" kern="1200">
                <a:solidFill>
                  <a:schemeClr val="tx2"/>
                </a:solidFill>
                <a:latin typeface="+mn-lt"/>
                <a:ea typeface="+mn-ea"/>
                <a:cs typeface="+mn-cs"/>
              </a:defRPr>
            </a:lvl2pPr>
            <a:lvl3pPr marL="831134" indent="-222046" algn="l" defTabSz="888186" rtl="0" eaLnBrk="1" latinLnBrk="0" hangingPunct="1">
              <a:spcBef>
                <a:spcPct val="20000"/>
              </a:spcBef>
              <a:buClr>
                <a:schemeClr val="accent1"/>
              </a:buClr>
              <a:buSzPct val="100000"/>
              <a:buFont typeface="Symbol" pitchFamily="18" charset="2"/>
              <a:buChar char=""/>
              <a:defRPr kumimoji="1" sz="1943" kern="1200">
                <a:solidFill>
                  <a:schemeClr val="tx2"/>
                </a:solidFill>
                <a:latin typeface="+mn-lt"/>
                <a:ea typeface="+mn-ea"/>
                <a:cs typeface="+mn-cs"/>
              </a:defRPr>
            </a:lvl3pPr>
            <a:lvl4pPr marL="1110232" indent="-222046" algn="l" defTabSz="888186" rtl="0" eaLnBrk="1" latinLnBrk="0" hangingPunct="1">
              <a:spcBef>
                <a:spcPct val="20000"/>
              </a:spcBef>
              <a:buClr>
                <a:schemeClr val="accent1"/>
              </a:buClr>
              <a:buSzPct val="100000"/>
              <a:buFont typeface="Symbol" pitchFamily="18" charset="2"/>
              <a:buChar char=""/>
              <a:defRPr kumimoji="1" sz="1748" kern="1200">
                <a:solidFill>
                  <a:schemeClr val="tx2"/>
                </a:solidFill>
                <a:latin typeface="+mn-lt"/>
                <a:ea typeface="+mn-ea"/>
                <a:cs typeface="+mn-cs"/>
              </a:defRPr>
            </a:lvl4pPr>
            <a:lvl5pPr marL="1421098" indent="-222046" algn="l" defTabSz="888186" rtl="0" eaLnBrk="1" latinLnBrk="0" hangingPunct="1">
              <a:spcBef>
                <a:spcPct val="20000"/>
              </a:spcBef>
              <a:buClr>
                <a:schemeClr val="accent1"/>
              </a:buClr>
              <a:buSzPct val="100000"/>
              <a:buFont typeface="Symbol" pitchFamily="18" charset="2"/>
              <a:buChar char=""/>
              <a:defRPr kumimoji="1" sz="1554" kern="1200">
                <a:solidFill>
                  <a:schemeClr val="tx2"/>
                </a:solidFill>
                <a:latin typeface="+mn-lt"/>
                <a:ea typeface="+mn-ea"/>
                <a:cs typeface="+mn-cs"/>
              </a:defRPr>
            </a:lvl5pPr>
            <a:lvl6pPr marL="1731963" indent="-222046" algn="l" defTabSz="888186" rtl="0" eaLnBrk="1" latinLnBrk="0" hangingPunct="1">
              <a:spcBef>
                <a:spcPts val="373"/>
              </a:spcBef>
              <a:buClr>
                <a:schemeClr val="accent1"/>
              </a:buClr>
              <a:buFont typeface="Symbol" pitchFamily="18" charset="2"/>
              <a:buChar char="*"/>
              <a:defRPr kumimoji="1" sz="1359" kern="1200">
                <a:solidFill>
                  <a:schemeClr val="tx2"/>
                </a:solidFill>
                <a:latin typeface="+mn-lt"/>
                <a:ea typeface="+mn-ea"/>
                <a:cs typeface="+mn-cs"/>
              </a:defRPr>
            </a:lvl6pPr>
            <a:lvl7pPr marL="2042828" indent="-222046" algn="l" defTabSz="888186" rtl="0" eaLnBrk="1" latinLnBrk="0" hangingPunct="1">
              <a:spcBef>
                <a:spcPts val="373"/>
              </a:spcBef>
              <a:buClr>
                <a:schemeClr val="accent1"/>
              </a:buClr>
              <a:buFont typeface="Symbol" pitchFamily="18" charset="2"/>
              <a:buChar char="*"/>
              <a:defRPr kumimoji="1" sz="1359" kern="1200">
                <a:solidFill>
                  <a:schemeClr val="tx2"/>
                </a:solidFill>
                <a:latin typeface="+mn-lt"/>
                <a:ea typeface="+mn-ea"/>
                <a:cs typeface="+mn-cs"/>
              </a:defRPr>
            </a:lvl7pPr>
            <a:lvl8pPr marL="2353693" indent="-222046" algn="l" defTabSz="888186" rtl="0" eaLnBrk="1" latinLnBrk="0" hangingPunct="1">
              <a:spcBef>
                <a:spcPts val="373"/>
              </a:spcBef>
              <a:buClr>
                <a:schemeClr val="accent1"/>
              </a:buClr>
              <a:buFont typeface="Symbol" pitchFamily="18" charset="2"/>
              <a:buChar char="*"/>
              <a:defRPr kumimoji="1" sz="1359" kern="1200">
                <a:solidFill>
                  <a:schemeClr val="tx2"/>
                </a:solidFill>
                <a:latin typeface="+mn-lt"/>
                <a:ea typeface="+mn-ea"/>
                <a:cs typeface="+mn-cs"/>
              </a:defRPr>
            </a:lvl8pPr>
            <a:lvl9pPr marL="2664559" indent="-222046" algn="l" defTabSz="888186" rtl="0" eaLnBrk="1" latinLnBrk="0" hangingPunct="1">
              <a:spcBef>
                <a:spcPts val="373"/>
              </a:spcBef>
              <a:buClr>
                <a:schemeClr val="accent1"/>
              </a:buClr>
              <a:buFont typeface="Symbol" pitchFamily="18" charset="2"/>
              <a:buChar char="*"/>
              <a:defRPr kumimoji="1" sz="1359" kern="1200">
                <a:solidFill>
                  <a:schemeClr val="tx2"/>
                </a:solidFill>
                <a:latin typeface="+mn-lt"/>
                <a:ea typeface="+mn-ea"/>
                <a:cs typeface="+mn-cs"/>
              </a:defRPr>
            </a:lvl9pPr>
          </a:lstStyle>
          <a:p>
            <a:pPr marL="0" indent="0">
              <a:buNone/>
              <a:defRPr/>
            </a:pPr>
            <a:r>
              <a:rPr lang="ja-JP" altLang="en-US" sz="2400" b="1" dirty="0" smtClean="0">
                <a:solidFill>
                  <a:prstClr val="black"/>
                </a:solidFill>
                <a:latin typeface="+mn-ea"/>
              </a:rPr>
              <a:t>基本的対策の中心が労働</a:t>
            </a:r>
            <a:r>
              <a:rPr lang="ja-JP" altLang="en-US" sz="2400" b="1" dirty="0">
                <a:solidFill>
                  <a:prstClr val="black"/>
                </a:solidFill>
                <a:latin typeface="+mn-ea"/>
              </a:rPr>
              <a:t>衛生</a:t>
            </a:r>
            <a:r>
              <a:rPr lang="ja-JP" altLang="en-US" sz="2400" b="1" dirty="0" smtClean="0">
                <a:solidFill>
                  <a:prstClr val="black"/>
                </a:solidFill>
                <a:latin typeface="+mn-ea"/>
              </a:rPr>
              <a:t>の３管理だよ。</a:t>
            </a:r>
            <a:endParaRPr lang="en-US" altLang="ja-JP" sz="2400" b="1" dirty="0">
              <a:solidFill>
                <a:schemeClr val="accent4">
                  <a:lumMod val="10000"/>
                </a:schemeClr>
              </a:solidFill>
            </a:endParaRPr>
          </a:p>
        </p:txBody>
      </p:sp>
      <p:sp>
        <p:nvSpPr>
          <p:cNvPr id="8" name="対角する 2 つの角を切り取った四角形 7"/>
          <p:cNvSpPr/>
          <p:nvPr/>
        </p:nvSpPr>
        <p:spPr>
          <a:xfrm>
            <a:off x="720000" y="2160000"/>
            <a:ext cx="7920000" cy="3240000"/>
          </a:xfrm>
          <a:prstGeom prst="snip2Diag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ja-JP" altLang="en-US" sz="1832"/>
          </a:p>
        </p:txBody>
      </p:sp>
      <p:sp>
        <p:nvSpPr>
          <p:cNvPr id="434178" name="Rectangle 2"/>
          <p:cNvSpPr>
            <a:spLocks noGrp="1" noChangeArrowheads="1"/>
          </p:cNvSpPr>
          <p:nvPr>
            <p:ph sz="quarter" idx="4294967295"/>
          </p:nvPr>
        </p:nvSpPr>
        <p:spPr>
          <a:xfrm>
            <a:off x="894793" y="2470514"/>
            <a:ext cx="7640663" cy="2754629"/>
          </a:xfrm>
          <a:noFill/>
          <a:ln w="28575">
            <a:noFill/>
          </a:ln>
        </p:spPr>
        <p:txBody>
          <a:bodyPr rtlCol="0">
            <a:noAutofit/>
          </a:bodyPr>
          <a:lstStyle/>
          <a:p>
            <a:pPr marL="0" indent="0">
              <a:lnSpc>
                <a:spcPts val="4000"/>
              </a:lnSpc>
              <a:buNone/>
              <a:defRPr/>
            </a:pPr>
            <a:r>
              <a:rPr lang="ja-JP" altLang="en-US" sz="2800" b="1" dirty="0" smtClean="0">
                <a:solidFill>
                  <a:schemeClr val="accent4">
                    <a:lumMod val="10000"/>
                  </a:schemeClr>
                </a:solidFill>
                <a:latin typeface="+mn-ea"/>
              </a:rPr>
              <a:t>　労働</a:t>
            </a:r>
            <a:r>
              <a:rPr lang="ja-JP" altLang="en-US" sz="2800" b="1" dirty="0">
                <a:solidFill>
                  <a:schemeClr val="accent4">
                    <a:lumMod val="10000"/>
                  </a:schemeClr>
                </a:solidFill>
                <a:latin typeface="+mn-ea"/>
              </a:rPr>
              <a:t>衛生管理</a:t>
            </a:r>
            <a:r>
              <a:rPr lang="ja-JP" altLang="en-US" sz="2800" b="1" dirty="0" smtClean="0">
                <a:solidFill>
                  <a:schemeClr val="accent4">
                    <a:lumMod val="10000"/>
                  </a:schemeClr>
                </a:solidFill>
                <a:latin typeface="+mn-ea"/>
              </a:rPr>
              <a:t>は，作業</a:t>
            </a:r>
            <a:r>
              <a:rPr lang="ja-JP" altLang="en-US" sz="2800" b="1" dirty="0">
                <a:solidFill>
                  <a:schemeClr val="accent4">
                    <a:lumMod val="10000"/>
                  </a:schemeClr>
                </a:solidFill>
                <a:latin typeface="+mn-ea"/>
              </a:rPr>
              <a:t>方法や衛生状態に有害となる原因を</a:t>
            </a:r>
            <a:r>
              <a:rPr lang="ja-JP" altLang="en-US" sz="2800" b="1" dirty="0" smtClean="0">
                <a:solidFill>
                  <a:schemeClr val="accent4">
                    <a:lumMod val="10000"/>
                  </a:schemeClr>
                </a:solidFill>
                <a:latin typeface="+mn-ea"/>
              </a:rPr>
              <a:t>知り，必要</a:t>
            </a:r>
            <a:r>
              <a:rPr lang="ja-JP" altLang="en-US" sz="2800" b="1" dirty="0">
                <a:solidFill>
                  <a:schemeClr val="accent4">
                    <a:lumMod val="10000"/>
                  </a:schemeClr>
                </a:solidFill>
                <a:latin typeface="+mn-ea"/>
              </a:rPr>
              <a:t>な措置を行なって人体の健康障害を防止すること</a:t>
            </a:r>
            <a:r>
              <a:rPr lang="ja-JP" altLang="en-US" sz="2800" b="1" dirty="0" smtClean="0">
                <a:solidFill>
                  <a:schemeClr val="accent4">
                    <a:lumMod val="10000"/>
                  </a:schemeClr>
                </a:solidFill>
                <a:latin typeface="+mn-ea"/>
              </a:rPr>
              <a:t>であり，この基本となるのが，労働</a:t>
            </a:r>
            <a:r>
              <a:rPr lang="ja-JP" altLang="en-US" sz="2800" b="1" dirty="0">
                <a:solidFill>
                  <a:schemeClr val="accent4">
                    <a:lumMod val="10000"/>
                  </a:schemeClr>
                </a:solidFill>
                <a:latin typeface="+mn-ea"/>
              </a:rPr>
              <a:t>衛生</a:t>
            </a:r>
            <a:r>
              <a:rPr lang="ja-JP" altLang="en-US" sz="2800" b="1" dirty="0" smtClean="0">
                <a:solidFill>
                  <a:schemeClr val="accent4">
                    <a:lumMod val="10000"/>
                  </a:schemeClr>
                </a:solidFill>
                <a:latin typeface="+mn-ea"/>
              </a:rPr>
              <a:t>の３管理</a:t>
            </a:r>
            <a:r>
              <a:rPr lang="ja-JP" altLang="en-US" sz="2800" b="1" dirty="0">
                <a:solidFill>
                  <a:schemeClr val="accent4">
                    <a:lumMod val="10000"/>
                  </a:schemeClr>
                </a:solidFill>
                <a:latin typeface="+mn-ea"/>
              </a:rPr>
              <a:t>と</a:t>
            </a:r>
            <a:r>
              <a:rPr lang="ja-JP" altLang="en-US" sz="2800" b="1" dirty="0" smtClean="0">
                <a:solidFill>
                  <a:schemeClr val="accent4">
                    <a:lumMod val="10000"/>
                  </a:schemeClr>
                </a:solidFill>
                <a:latin typeface="+mn-ea"/>
              </a:rPr>
              <a:t>呼ばれる，作業</a:t>
            </a:r>
            <a:r>
              <a:rPr lang="ja-JP" altLang="en-US" sz="2800" b="1" dirty="0">
                <a:solidFill>
                  <a:schemeClr val="accent4">
                    <a:lumMod val="10000"/>
                  </a:schemeClr>
                </a:solidFill>
                <a:latin typeface="+mn-ea"/>
              </a:rPr>
              <a:t>環境</a:t>
            </a:r>
            <a:r>
              <a:rPr lang="ja-JP" altLang="en-US" sz="2800" b="1" dirty="0" smtClean="0">
                <a:solidFill>
                  <a:schemeClr val="accent4">
                    <a:lumMod val="10000"/>
                  </a:schemeClr>
                </a:solidFill>
                <a:latin typeface="+mn-ea"/>
              </a:rPr>
              <a:t>管理，作業</a:t>
            </a:r>
            <a:r>
              <a:rPr lang="ja-JP" altLang="en-US" sz="2800" b="1" dirty="0">
                <a:solidFill>
                  <a:schemeClr val="accent4">
                    <a:lumMod val="10000"/>
                  </a:schemeClr>
                </a:solidFill>
                <a:latin typeface="+mn-ea"/>
              </a:rPr>
              <a:t>管理及び健康</a:t>
            </a:r>
            <a:r>
              <a:rPr lang="ja-JP" altLang="en-US" sz="2800" b="1" dirty="0" smtClean="0">
                <a:solidFill>
                  <a:schemeClr val="accent4">
                    <a:lumMod val="10000"/>
                  </a:schemeClr>
                </a:solidFill>
                <a:latin typeface="+mn-ea"/>
              </a:rPr>
              <a:t>管理である。</a:t>
            </a:r>
            <a:endParaRPr lang="ja-JP" altLang="en-US" sz="2800" b="1" dirty="0">
              <a:solidFill>
                <a:schemeClr val="accent4">
                  <a:lumMod val="10000"/>
                </a:schemeClr>
              </a:solidFill>
              <a:latin typeface="+mn-ea"/>
            </a:endParaRPr>
          </a:p>
        </p:txBody>
      </p:sp>
    </p:spTree>
    <p:extLst>
      <p:ext uri="{BB962C8B-B14F-4D97-AF65-F5344CB8AC3E}">
        <p14:creationId xmlns:p14="http://schemas.microsoft.com/office/powerpoint/2010/main" val="363459574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図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242281" y="5765931"/>
            <a:ext cx="1640463" cy="1402879"/>
          </a:xfrm>
          <a:prstGeom prst="rect">
            <a:avLst/>
          </a:prstGeom>
        </p:spPr>
      </p:pic>
      <p:sp>
        <p:nvSpPr>
          <p:cNvPr id="7" name="Rectangle 2"/>
          <p:cNvSpPr txBox="1">
            <a:spLocks noGrp="1" noRot="1" noChangeArrowheads="1"/>
          </p:cNvSpPr>
          <p:nvPr>
            <p:ph type="title"/>
          </p:nvPr>
        </p:nvSpPr>
        <p:spPr>
          <a:xfrm>
            <a:off x="720000" y="720000"/>
            <a:ext cx="7920000" cy="720000"/>
          </a:xfrm>
          <a:prstGeom prst="rect">
            <a:avLst/>
          </a:prstGeom>
          <a:solidFill>
            <a:srgbClr val="FFFFCC"/>
          </a:solidFill>
          <a:ln w="38100">
            <a:solidFill>
              <a:schemeClr val="tx1"/>
            </a:solidFill>
          </a:ln>
        </p:spPr>
        <p:txBody>
          <a:bodyPr vert="horz" lIns="88817" tIns="44408" rIns="88817" bIns="44408" rtlCol="0" anchor="ctr">
            <a:normAutofit/>
          </a:bodyPr>
          <a:lstStyle>
            <a:lvl1pPr algn="ctr" defTabSz="914400" rtl="0" eaLnBrk="1" latinLnBrk="0" hangingPunct="1">
              <a:spcBef>
                <a:spcPct val="0"/>
              </a:spcBef>
              <a:buNone/>
              <a:defRPr kumimoji="1" sz="4400" kern="1200">
                <a:solidFill>
                  <a:srgbClr val="FFFFFF"/>
                </a:solidFill>
                <a:latin typeface="+mj-lt"/>
                <a:ea typeface="+mj-ea"/>
                <a:cs typeface="+mj-cs"/>
              </a:defRPr>
            </a:lvl1pPr>
            <a:lvl2pPr eaLnBrk="1" hangingPunct="1">
              <a:defRPr kumimoji="1">
                <a:solidFill>
                  <a:schemeClr val="tx2"/>
                </a:solidFill>
              </a:defRPr>
            </a:lvl2pPr>
            <a:lvl3pPr eaLnBrk="1" hangingPunct="1">
              <a:defRPr kumimoji="1">
                <a:solidFill>
                  <a:schemeClr val="tx2"/>
                </a:solidFill>
              </a:defRPr>
            </a:lvl3pPr>
            <a:lvl4pPr eaLnBrk="1" hangingPunct="1">
              <a:defRPr kumimoji="1">
                <a:solidFill>
                  <a:schemeClr val="tx2"/>
                </a:solidFill>
              </a:defRPr>
            </a:lvl4pPr>
            <a:lvl5pPr eaLnBrk="1" hangingPunct="1">
              <a:defRPr kumimoji="1">
                <a:solidFill>
                  <a:schemeClr val="tx2"/>
                </a:solidFill>
              </a:defRPr>
            </a:lvl5pPr>
            <a:lvl6pPr eaLnBrk="1" hangingPunct="1">
              <a:defRPr kumimoji="1">
                <a:solidFill>
                  <a:schemeClr val="tx2"/>
                </a:solidFill>
              </a:defRPr>
            </a:lvl6pPr>
            <a:lvl7pPr eaLnBrk="1" hangingPunct="1">
              <a:defRPr kumimoji="1">
                <a:solidFill>
                  <a:schemeClr val="tx2"/>
                </a:solidFill>
              </a:defRPr>
            </a:lvl7pPr>
            <a:lvl8pPr eaLnBrk="1" hangingPunct="1">
              <a:defRPr kumimoji="1">
                <a:solidFill>
                  <a:schemeClr val="tx2"/>
                </a:solidFill>
              </a:defRPr>
            </a:lvl8pPr>
            <a:lvl9pPr eaLnBrk="1" hangingPunct="1">
              <a:defRPr kumimoji="1">
                <a:solidFill>
                  <a:schemeClr val="tx2"/>
                </a:solidFill>
              </a:defRPr>
            </a:lvl9pPr>
          </a:lstStyle>
          <a:p>
            <a:r>
              <a:rPr lang="ja-JP" altLang="en-US" sz="3200" b="1" dirty="0">
                <a:solidFill>
                  <a:prstClr val="black"/>
                </a:solidFill>
                <a:latin typeface="+mj-ea"/>
              </a:rPr>
              <a:t>健康管理</a:t>
            </a:r>
          </a:p>
        </p:txBody>
      </p:sp>
      <p:sp>
        <p:nvSpPr>
          <p:cNvPr id="9" name="雲形吹き出し 8"/>
          <p:cNvSpPr/>
          <p:nvPr/>
        </p:nvSpPr>
        <p:spPr>
          <a:xfrm>
            <a:off x="720000" y="5760000"/>
            <a:ext cx="6457843" cy="1251284"/>
          </a:xfrm>
          <a:prstGeom prst="cloudCallout">
            <a:avLst>
              <a:gd name="adj1" fmla="val 48994"/>
              <a:gd name="adj2" fmla="val 33966"/>
            </a:avLst>
          </a:prstGeom>
        </p:spPr>
        <p:style>
          <a:lnRef idx="1">
            <a:schemeClr val="accent3"/>
          </a:lnRef>
          <a:fillRef idx="2">
            <a:schemeClr val="accent3"/>
          </a:fillRef>
          <a:effectRef idx="1">
            <a:schemeClr val="accent3"/>
          </a:effectRef>
          <a:fontRef idx="minor">
            <a:schemeClr val="dk1"/>
          </a:fontRef>
        </p:style>
        <p:txBody>
          <a:bodyPr rtlCol="0" anchor="ctr"/>
          <a:lstStyle/>
          <a:p>
            <a:pPr algn="ctr"/>
            <a:endParaRPr lang="ja-JP" altLang="en-US"/>
          </a:p>
        </p:txBody>
      </p:sp>
      <p:sp>
        <p:nvSpPr>
          <p:cNvPr id="11" name="Rectangle 2"/>
          <p:cNvSpPr txBox="1">
            <a:spLocks noChangeArrowheads="1"/>
          </p:cNvSpPr>
          <p:nvPr/>
        </p:nvSpPr>
        <p:spPr>
          <a:xfrm>
            <a:off x="1313940" y="5953691"/>
            <a:ext cx="5745192" cy="792620"/>
          </a:xfrm>
          <a:prstGeom prst="rect">
            <a:avLst/>
          </a:prstGeom>
        </p:spPr>
        <p:txBody>
          <a:bodyPr vert="horz" lIns="91440" tIns="45720" rIns="91440" bIns="45720" rtlCol="0">
            <a:noAutofit/>
          </a:bodyPr>
          <a:lstStyle>
            <a:lvl1pPr marL="266456" indent="-266456" algn="l" defTabSz="888186" rtl="0" eaLnBrk="1" latinLnBrk="0" hangingPunct="1">
              <a:spcBef>
                <a:spcPct val="20000"/>
              </a:spcBef>
              <a:buClr>
                <a:schemeClr val="accent1"/>
              </a:buClr>
              <a:buSzPct val="100000"/>
              <a:buFont typeface="Symbol" pitchFamily="18" charset="2"/>
              <a:buChar char=""/>
              <a:defRPr kumimoji="1" sz="2332" kern="1200">
                <a:solidFill>
                  <a:schemeClr val="tx2"/>
                </a:solidFill>
                <a:latin typeface="+mn-lt"/>
                <a:ea typeface="+mn-ea"/>
                <a:cs typeface="+mn-cs"/>
              </a:defRPr>
            </a:lvl1pPr>
            <a:lvl2pPr marL="559743" indent="-266456" algn="l" defTabSz="888186" rtl="0" eaLnBrk="1" latinLnBrk="0" hangingPunct="1">
              <a:spcBef>
                <a:spcPct val="20000"/>
              </a:spcBef>
              <a:buClr>
                <a:schemeClr val="accent1"/>
              </a:buClr>
              <a:buSzPct val="100000"/>
              <a:buFont typeface="Symbol" pitchFamily="18" charset="2"/>
              <a:buChar char=""/>
              <a:defRPr kumimoji="1" sz="2138" kern="1200">
                <a:solidFill>
                  <a:schemeClr val="tx2"/>
                </a:solidFill>
                <a:latin typeface="+mn-lt"/>
                <a:ea typeface="+mn-ea"/>
                <a:cs typeface="+mn-cs"/>
              </a:defRPr>
            </a:lvl2pPr>
            <a:lvl3pPr marL="831134" indent="-222046" algn="l" defTabSz="888186" rtl="0" eaLnBrk="1" latinLnBrk="0" hangingPunct="1">
              <a:spcBef>
                <a:spcPct val="20000"/>
              </a:spcBef>
              <a:buClr>
                <a:schemeClr val="accent1"/>
              </a:buClr>
              <a:buSzPct val="100000"/>
              <a:buFont typeface="Symbol" pitchFamily="18" charset="2"/>
              <a:buChar char=""/>
              <a:defRPr kumimoji="1" sz="1943" kern="1200">
                <a:solidFill>
                  <a:schemeClr val="tx2"/>
                </a:solidFill>
                <a:latin typeface="+mn-lt"/>
                <a:ea typeface="+mn-ea"/>
                <a:cs typeface="+mn-cs"/>
              </a:defRPr>
            </a:lvl3pPr>
            <a:lvl4pPr marL="1110232" indent="-222046" algn="l" defTabSz="888186" rtl="0" eaLnBrk="1" latinLnBrk="0" hangingPunct="1">
              <a:spcBef>
                <a:spcPct val="20000"/>
              </a:spcBef>
              <a:buClr>
                <a:schemeClr val="accent1"/>
              </a:buClr>
              <a:buSzPct val="100000"/>
              <a:buFont typeface="Symbol" pitchFamily="18" charset="2"/>
              <a:buChar char=""/>
              <a:defRPr kumimoji="1" sz="1748" kern="1200">
                <a:solidFill>
                  <a:schemeClr val="tx2"/>
                </a:solidFill>
                <a:latin typeface="+mn-lt"/>
                <a:ea typeface="+mn-ea"/>
                <a:cs typeface="+mn-cs"/>
              </a:defRPr>
            </a:lvl4pPr>
            <a:lvl5pPr marL="1421098" indent="-222046" algn="l" defTabSz="888186" rtl="0" eaLnBrk="1" latinLnBrk="0" hangingPunct="1">
              <a:spcBef>
                <a:spcPct val="20000"/>
              </a:spcBef>
              <a:buClr>
                <a:schemeClr val="accent1"/>
              </a:buClr>
              <a:buSzPct val="100000"/>
              <a:buFont typeface="Symbol" pitchFamily="18" charset="2"/>
              <a:buChar char=""/>
              <a:defRPr kumimoji="1" sz="1554" kern="1200">
                <a:solidFill>
                  <a:schemeClr val="tx2"/>
                </a:solidFill>
                <a:latin typeface="+mn-lt"/>
                <a:ea typeface="+mn-ea"/>
                <a:cs typeface="+mn-cs"/>
              </a:defRPr>
            </a:lvl5pPr>
            <a:lvl6pPr marL="1731963" indent="-222046" algn="l" defTabSz="888186" rtl="0" eaLnBrk="1" latinLnBrk="0" hangingPunct="1">
              <a:spcBef>
                <a:spcPts val="373"/>
              </a:spcBef>
              <a:buClr>
                <a:schemeClr val="accent1"/>
              </a:buClr>
              <a:buFont typeface="Symbol" pitchFamily="18" charset="2"/>
              <a:buChar char="*"/>
              <a:defRPr kumimoji="1" sz="1359" kern="1200">
                <a:solidFill>
                  <a:schemeClr val="tx2"/>
                </a:solidFill>
                <a:latin typeface="+mn-lt"/>
                <a:ea typeface="+mn-ea"/>
                <a:cs typeface="+mn-cs"/>
              </a:defRPr>
            </a:lvl6pPr>
            <a:lvl7pPr marL="2042828" indent="-222046" algn="l" defTabSz="888186" rtl="0" eaLnBrk="1" latinLnBrk="0" hangingPunct="1">
              <a:spcBef>
                <a:spcPts val="373"/>
              </a:spcBef>
              <a:buClr>
                <a:schemeClr val="accent1"/>
              </a:buClr>
              <a:buFont typeface="Symbol" pitchFamily="18" charset="2"/>
              <a:buChar char="*"/>
              <a:defRPr kumimoji="1" sz="1359" kern="1200">
                <a:solidFill>
                  <a:schemeClr val="tx2"/>
                </a:solidFill>
                <a:latin typeface="+mn-lt"/>
                <a:ea typeface="+mn-ea"/>
                <a:cs typeface="+mn-cs"/>
              </a:defRPr>
            </a:lvl7pPr>
            <a:lvl8pPr marL="2353693" indent="-222046" algn="l" defTabSz="888186" rtl="0" eaLnBrk="1" latinLnBrk="0" hangingPunct="1">
              <a:spcBef>
                <a:spcPts val="373"/>
              </a:spcBef>
              <a:buClr>
                <a:schemeClr val="accent1"/>
              </a:buClr>
              <a:buFont typeface="Symbol" pitchFamily="18" charset="2"/>
              <a:buChar char="*"/>
              <a:defRPr kumimoji="1" sz="1359" kern="1200">
                <a:solidFill>
                  <a:schemeClr val="tx2"/>
                </a:solidFill>
                <a:latin typeface="+mn-lt"/>
                <a:ea typeface="+mn-ea"/>
                <a:cs typeface="+mn-cs"/>
              </a:defRPr>
            </a:lvl8pPr>
            <a:lvl9pPr marL="2664559" indent="-222046" algn="l" defTabSz="888186" rtl="0" eaLnBrk="1" latinLnBrk="0" hangingPunct="1">
              <a:spcBef>
                <a:spcPts val="373"/>
              </a:spcBef>
              <a:buClr>
                <a:schemeClr val="accent1"/>
              </a:buClr>
              <a:buFont typeface="Symbol" pitchFamily="18" charset="2"/>
              <a:buChar char="*"/>
              <a:defRPr kumimoji="1" sz="1359" kern="1200">
                <a:solidFill>
                  <a:schemeClr val="tx2"/>
                </a:solidFill>
                <a:latin typeface="+mn-lt"/>
                <a:ea typeface="+mn-ea"/>
                <a:cs typeface="+mn-cs"/>
              </a:defRPr>
            </a:lvl9pPr>
          </a:lstStyle>
          <a:p>
            <a:pPr marL="0" indent="0">
              <a:buNone/>
              <a:defRPr/>
            </a:pPr>
            <a:r>
              <a:rPr lang="ja-JP" altLang="en-US" sz="2400" b="1" dirty="0" smtClean="0">
                <a:solidFill>
                  <a:prstClr val="black"/>
                </a:solidFill>
                <a:latin typeface="+mn-ea"/>
              </a:rPr>
              <a:t>　</a:t>
            </a:r>
            <a:r>
              <a:rPr lang="en-US" altLang="ja-JP" sz="2400" b="1" dirty="0" smtClean="0">
                <a:solidFill>
                  <a:prstClr val="black"/>
                </a:solidFill>
                <a:latin typeface="+mn-ea"/>
              </a:rPr>
              <a:t>｢</a:t>
            </a:r>
            <a:r>
              <a:rPr lang="ja-JP" altLang="en-US" sz="2400" b="1" dirty="0" smtClean="0">
                <a:solidFill>
                  <a:prstClr val="black"/>
                </a:solidFill>
                <a:latin typeface="+mn-ea"/>
              </a:rPr>
              <a:t>健康</a:t>
            </a:r>
            <a:r>
              <a:rPr lang="en-US" altLang="ja-JP" sz="2400" b="1" dirty="0" smtClean="0">
                <a:solidFill>
                  <a:prstClr val="black"/>
                </a:solidFill>
                <a:latin typeface="+mn-ea"/>
              </a:rPr>
              <a:t>｣</a:t>
            </a:r>
            <a:r>
              <a:rPr lang="ja-JP" altLang="en-US" sz="2400" b="1" dirty="0" smtClean="0">
                <a:solidFill>
                  <a:prstClr val="black"/>
                </a:solidFill>
                <a:latin typeface="+mn-ea"/>
              </a:rPr>
              <a:t>を管理するために労働衛生管理があるといっても過言ではないよ。</a:t>
            </a:r>
            <a:endParaRPr lang="en-US" altLang="ja-JP" sz="2400" b="1" dirty="0">
              <a:solidFill>
                <a:schemeClr val="accent4">
                  <a:lumMod val="10000"/>
                </a:schemeClr>
              </a:solidFill>
            </a:endParaRPr>
          </a:p>
        </p:txBody>
      </p:sp>
      <p:sp>
        <p:nvSpPr>
          <p:cNvPr id="8" name="対角する 2 つの角を切り取った四角形 7"/>
          <p:cNvSpPr/>
          <p:nvPr/>
        </p:nvSpPr>
        <p:spPr>
          <a:xfrm>
            <a:off x="720000" y="2160000"/>
            <a:ext cx="7920000" cy="3240000"/>
          </a:xfrm>
          <a:prstGeom prst="snip2Diag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ja-JP" altLang="en-US" sz="1832"/>
          </a:p>
        </p:txBody>
      </p:sp>
      <p:sp>
        <p:nvSpPr>
          <p:cNvPr id="434178" name="Rectangle 2"/>
          <p:cNvSpPr>
            <a:spLocks noGrp="1" noChangeArrowheads="1"/>
          </p:cNvSpPr>
          <p:nvPr>
            <p:ph sz="quarter" idx="4294967295"/>
          </p:nvPr>
        </p:nvSpPr>
        <p:spPr>
          <a:xfrm>
            <a:off x="862264" y="2484710"/>
            <a:ext cx="7534976" cy="2674189"/>
          </a:xfrm>
          <a:noFill/>
          <a:ln w="28575">
            <a:noFill/>
          </a:ln>
        </p:spPr>
        <p:txBody>
          <a:bodyPr rtlCol="0">
            <a:noAutofit/>
          </a:bodyPr>
          <a:lstStyle/>
          <a:p>
            <a:pPr marL="0" indent="0">
              <a:lnSpc>
                <a:spcPct val="150000"/>
              </a:lnSpc>
              <a:buNone/>
              <a:defRPr/>
            </a:pPr>
            <a:r>
              <a:rPr lang="ja-JP" altLang="en-US" sz="2800" b="1" dirty="0" smtClean="0">
                <a:solidFill>
                  <a:schemeClr val="accent4">
                    <a:lumMod val="10000"/>
                  </a:schemeClr>
                </a:solidFill>
                <a:latin typeface="+mn-ea"/>
              </a:rPr>
              <a:t>　</a:t>
            </a:r>
            <a:r>
              <a:rPr lang="ja-JP" altLang="en-US" sz="2800" b="1" dirty="0">
                <a:solidFill>
                  <a:schemeClr val="accent4">
                    <a:lumMod val="10000"/>
                  </a:schemeClr>
                </a:solidFill>
                <a:latin typeface="+mn-ea"/>
              </a:rPr>
              <a:t>事業場における労働者の健康管理について</a:t>
            </a:r>
            <a:r>
              <a:rPr lang="ja-JP" altLang="en-US" sz="2800" b="1" dirty="0" smtClean="0">
                <a:solidFill>
                  <a:schemeClr val="accent4">
                    <a:lumMod val="10000"/>
                  </a:schemeClr>
                </a:solidFill>
                <a:latin typeface="+mn-ea"/>
              </a:rPr>
              <a:t>は，労働</a:t>
            </a:r>
            <a:r>
              <a:rPr lang="ja-JP" altLang="en-US" sz="2800" b="1" dirty="0">
                <a:solidFill>
                  <a:schemeClr val="accent4">
                    <a:lumMod val="10000"/>
                  </a:schemeClr>
                </a:solidFill>
                <a:latin typeface="+mn-ea"/>
              </a:rPr>
              <a:t>安全衛生法第</a:t>
            </a:r>
            <a:r>
              <a:rPr lang="en-US" altLang="ja-JP" sz="2800" b="1" dirty="0">
                <a:solidFill>
                  <a:schemeClr val="accent4">
                    <a:lumMod val="10000"/>
                  </a:schemeClr>
                </a:solidFill>
                <a:latin typeface="+mn-ea"/>
              </a:rPr>
              <a:t>66</a:t>
            </a:r>
            <a:r>
              <a:rPr lang="ja-JP" altLang="en-US" sz="2800" b="1" dirty="0" smtClean="0">
                <a:solidFill>
                  <a:schemeClr val="accent4">
                    <a:lumMod val="10000"/>
                  </a:schemeClr>
                </a:solidFill>
                <a:latin typeface="+mn-ea"/>
              </a:rPr>
              <a:t>条で，「定められた健康診断を</a:t>
            </a:r>
            <a:r>
              <a:rPr lang="ja-JP" altLang="en-US" sz="2800" b="1" dirty="0">
                <a:solidFill>
                  <a:schemeClr val="accent4">
                    <a:lumMod val="10000"/>
                  </a:schemeClr>
                </a:solidFill>
                <a:latin typeface="+mn-ea"/>
              </a:rPr>
              <a:t>行わなければ</a:t>
            </a:r>
            <a:r>
              <a:rPr lang="ja-JP" altLang="en-US" sz="2800" b="1" dirty="0" smtClean="0">
                <a:solidFill>
                  <a:schemeClr val="accent4">
                    <a:lumMod val="10000"/>
                  </a:schemeClr>
                </a:solidFill>
                <a:latin typeface="+mn-ea"/>
              </a:rPr>
              <a:t>ならない」と，事</a:t>
            </a:r>
            <a:r>
              <a:rPr lang="ja-JP" altLang="en-US" sz="2800" b="1" dirty="0">
                <a:solidFill>
                  <a:schemeClr val="accent4">
                    <a:lumMod val="10000"/>
                  </a:schemeClr>
                </a:solidFill>
                <a:latin typeface="+mn-ea"/>
              </a:rPr>
              <a:t>業者にその責任を課している。 　</a:t>
            </a:r>
          </a:p>
        </p:txBody>
      </p:sp>
    </p:spTree>
    <p:extLst>
      <p:ext uri="{BB962C8B-B14F-4D97-AF65-F5344CB8AC3E}">
        <p14:creationId xmlns:p14="http://schemas.microsoft.com/office/powerpoint/2010/main" val="220078280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図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242281" y="5765931"/>
            <a:ext cx="1640463" cy="1402879"/>
          </a:xfrm>
          <a:prstGeom prst="rect">
            <a:avLst/>
          </a:prstGeom>
        </p:spPr>
      </p:pic>
      <p:sp>
        <p:nvSpPr>
          <p:cNvPr id="7" name="Rectangle 2"/>
          <p:cNvSpPr txBox="1">
            <a:spLocks noGrp="1" noRot="1" noChangeArrowheads="1"/>
          </p:cNvSpPr>
          <p:nvPr>
            <p:ph type="title"/>
          </p:nvPr>
        </p:nvSpPr>
        <p:spPr>
          <a:xfrm>
            <a:off x="720000" y="720000"/>
            <a:ext cx="7920000" cy="720000"/>
          </a:xfrm>
          <a:prstGeom prst="rect">
            <a:avLst/>
          </a:prstGeom>
          <a:solidFill>
            <a:srgbClr val="FFFFCC"/>
          </a:solidFill>
          <a:ln w="38100">
            <a:solidFill>
              <a:schemeClr val="tx1"/>
            </a:solidFill>
          </a:ln>
        </p:spPr>
        <p:txBody>
          <a:bodyPr vert="horz" lIns="88817" tIns="44408" rIns="88817" bIns="44408" rtlCol="0" anchor="ctr">
            <a:normAutofit/>
          </a:bodyPr>
          <a:lstStyle>
            <a:lvl1pPr algn="ctr" defTabSz="914400" rtl="0" eaLnBrk="1" latinLnBrk="0" hangingPunct="1">
              <a:spcBef>
                <a:spcPct val="0"/>
              </a:spcBef>
              <a:buNone/>
              <a:defRPr kumimoji="1" sz="4400" kern="1200">
                <a:solidFill>
                  <a:srgbClr val="FFFFFF"/>
                </a:solidFill>
                <a:latin typeface="+mj-lt"/>
                <a:ea typeface="+mj-ea"/>
                <a:cs typeface="+mj-cs"/>
              </a:defRPr>
            </a:lvl1pPr>
            <a:lvl2pPr eaLnBrk="1" hangingPunct="1">
              <a:defRPr kumimoji="1">
                <a:solidFill>
                  <a:schemeClr val="tx2"/>
                </a:solidFill>
              </a:defRPr>
            </a:lvl2pPr>
            <a:lvl3pPr eaLnBrk="1" hangingPunct="1">
              <a:defRPr kumimoji="1">
                <a:solidFill>
                  <a:schemeClr val="tx2"/>
                </a:solidFill>
              </a:defRPr>
            </a:lvl3pPr>
            <a:lvl4pPr eaLnBrk="1" hangingPunct="1">
              <a:defRPr kumimoji="1">
                <a:solidFill>
                  <a:schemeClr val="tx2"/>
                </a:solidFill>
              </a:defRPr>
            </a:lvl4pPr>
            <a:lvl5pPr eaLnBrk="1" hangingPunct="1">
              <a:defRPr kumimoji="1">
                <a:solidFill>
                  <a:schemeClr val="tx2"/>
                </a:solidFill>
              </a:defRPr>
            </a:lvl5pPr>
            <a:lvl6pPr eaLnBrk="1" hangingPunct="1">
              <a:defRPr kumimoji="1">
                <a:solidFill>
                  <a:schemeClr val="tx2"/>
                </a:solidFill>
              </a:defRPr>
            </a:lvl6pPr>
            <a:lvl7pPr eaLnBrk="1" hangingPunct="1">
              <a:defRPr kumimoji="1">
                <a:solidFill>
                  <a:schemeClr val="tx2"/>
                </a:solidFill>
              </a:defRPr>
            </a:lvl7pPr>
            <a:lvl8pPr eaLnBrk="1" hangingPunct="1">
              <a:defRPr kumimoji="1">
                <a:solidFill>
                  <a:schemeClr val="tx2"/>
                </a:solidFill>
              </a:defRPr>
            </a:lvl8pPr>
            <a:lvl9pPr eaLnBrk="1" hangingPunct="1">
              <a:defRPr kumimoji="1">
                <a:solidFill>
                  <a:schemeClr val="tx2"/>
                </a:solidFill>
              </a:defRPr>
            </a:lvl9pPr>
          </a:lstStyle>
          <a:p>
            <a:r>
              <a:rPr lang="ja-JP" altLang="en-US" sz="3200" b="1" dirty="0" smtClean="0">
                <a:solidFill>
                  <a:prstClr val="black"/>
                </a:solidFill>
                <a:latin typeface="+mj-ea"/>
              </a:rPr>
              <a:t>健康診断</a:t>
            </a:r>
            <a:endParaRPr lang="ja-JP" altLang="en-US" sz="3200" b="1" dirty="0">
              <a:solidFill>
                <a:prstClr val="black"/>
              </a:solidFill>
              <a:latin typeface="+mj-ea"/>
            </a:endParaRPr>
          </a:p>
        </p:txBody>
      </p:sp>
      <p:sp>
        <p:nvSpPr>
          <p:cNvPr id="9" name="雲形吹き出し 8"/>
          <p:cNvSpPr/>
          <p:nvPr/>
        </p:nvSpPr>
        <p:spPr>
          <a:xfrm>
            <a:off x="764269" y="6050604"/>
            <a:ext cx="6457843" cy="875490"/>
          </a:xfrm>
          <a:prstGeom prst="cloudCallout">
            <a:avLst>
              <a:gd name="adj1" fmla="val 48994"/>
              <a:gd name="adj2" fmla="val 33966"/>
            </a:avLst>
          </a:prstGeom>
        </p:spPr>
        <p:style>
          <a:lnRef idx="1">
            <a:schemeClr val="accent3"/>
          </a:lnRef>
          <a:fillRef idx="2">
            <a:schemeClr val="accent3"/>
          </a:fillRef>
          <a:effectRef idx="1">
            <a:schemeClr val="accent3"/>
          </a:effectRef>
          <a:fontRef idx="minor">
            <a:schemeClr val="dk1"/>
          </a:fontRef>
        </p:style>
        <p:txBody>
          <a:bodyPr rtlCol="0" anchor="ctr"/>
          <a:lstStyle/>
          <a:p>
            <a:pPr algn="ctr"/>
            <a:endParaRPr lang="ja-JP" altLang="en-US"/>
          </a:p>
        </p:txBody>
      </p:sp>
      <p:sp>
        <p:nvSpPr>
          <p:cNvPr id="11" name="Rectangle 2"/>
          <p:cNvSpPr txBox="1">
            <a:spLocks noChangeArrowheads="1"/>
          </p:cNvSpPr>
          <p:nvPr/>
        </p:nvSpPr>
        <p:spPr>
          <a:xfrm>
            <a:off x="1393809" y="6206247"/>
            <a:ext cx="5745192" cy="543648"/>
          </a:xfrm>
          <a:prstGeom prst="rect">
            <a:avLst/>
          </a:prstGeom>
        </p:spPr>
        <p:txBody>
          <a:bodyPr vert="horz" lIns="91440" tIns="45720" rIns="91440" bIns="45720" rtlCol="0">
            <a:noAutofit/>
          </a:bodyPr>
          <a:lstStyle>
            <a:lvl1pPr marL="266456" indent="-266456" algn="l" defTabSz="888186" rtl="0" eaLnBrk="1" latinLnBrk="0" hangingPunct="1">
              <a:spcBef>
                <a:spcPct val="20000"/>
              </a:spcBef>
              <a:buClr>
                <a:schemeClr val="accent1"/>
              </a:buClr>
              <a:buSzPct val="100000"/>
              <a:buFont typeface="Symbol" pitchFamily="18" charset="2"/>
              <a:buChar char=""/>
              <a:defRPr kumimoji="1" sz="2332" kern="1200">
                <a:solidFill>
                  <a:schemeClr val="tx2"/>
                </a:solidFill>
                <a:latin typeface="+mn-lt"/>
                <a:ea typeface="+mn-ea"/>
                <a:cs typeface="+mn-cs"/>
              </a:defRPr>
            </a:lvl1pPr>
            <a:lvl2pPr marL="559743" indent="-266456" algn="l" defTabSz="888186" rtl="0" eaLnBrk="1" latinLnBrk="0" hangingPunct="1">
              <a:spcBef>
                <a:spcPct val="20000"/>
              </a:spcBef>
              <a:buClr>
                <a:schemeClr val="accent1"/>
              </a:buClr>
              <a:buSzPct val="100000"/>
              <a:buFont typeface="Symbol" pitchFamily="18" charset="2"/>
              <a:buChar char=""/>
              <a:defRPr kumimoji="1" sz="2138" kern="1200">
                <a:solidFill>
                  <a:schemeClr val="tx2"/>
                </a:solidFill>
                <a:latin typeface="+mn-lt"/>
                <a:ea typeface="+mn-ea"/>
                <a:cs typeface="+mn-cs"/>
              </a:defRPr>
            </a:lvl2pPr>
            <a:lvl3pPr marL="831134" indent="-222046" algn="l" defTabSz="888186" rtl="0" eaLnBrk="1" latinLnBrk="0" hangingPunct="1">
              <a:spcBef>
                <a:spcPct val="20000"/>
              </a:spcBef>
              <a:buClr>
                <a:schemeClr val="accent1"/>
              </a:buClr>
              <a:buSzPct val="100000"/>
              <a:buFont typeface="Symbol" pitchFamily="18" charset="2"/>
              <a:buChar char=""/>
              <a:defRPr kumimoji="1" sz="1943" kern="1200">
                <a:solidFill>
                  <a:schemeClr val="tx2"/>
                </a:solidFill>
                <a:latin typeface="+mn-lt"/>
                <a:ea typeface="+mn-ea"/>
                <a:cs typeface="+mn-cs"/>
              </a:defRPr>
            </a:lvl3pPr>
            <a:lvl4pPr marL="1110232" indent="-222046" algn="l" defTabSz="888186" rtl="0" eaLnBrk="1" latinLnBrk="0" hangingPunct="1">
              <a:spcBef>
                <a:spcPct val="20000"/>
              </a:spcBef>
              <a:buClr>
                <a:schemeClr val="accent1"/>
              </a:buClr>
              <a:buSzPct val="100000"/>
              <a:buFont typeface="Symbol" pitchFamily="18" charset="2"/>
              <a:buChar char=""/>
              <a:defRPr kumimoji="1" sz="1748" kern="1200">
                <a:solidFill>
                  <a:schemeClr val="tx2"/>
                </a:solidFill>
                <a:latin typeface="+mn-lt"/>
                <a:ea typeface="+mn-ea"/>
                <a:cs typeface="+mn-cs"/>
              </a:defRPr>
            </a:lvl4pPr>
            <a:lvl5pPr marL="1421098" indent="-222046" algn="l" defTabSz="888186" rtl="0" eaLnBrk="1" latinLnBrk="0" hangingPunct="1">
              <a:spcBef>
                <a:spcPct val="20000"/>
              </a:spcBef>
              <a:buClr>
                <a:schemeClr val="accent1"/>
              </a:buClr>
              <a:buSzPct val="100000"/>
              <a:buFont typeface="Symbol" pitchFamily="18" charset="2"/>
              <a:buChar char=""/>
              <a:defRPr kumimoji="1" sz="1554" kern="1200">
                <a:solidFill>
                  <a:schemeClr val="tx2"/>
                </a:solidFill>
                <a:latin typeface="+mn-lt"/>
                <a:ea typeface="+mn-ea"/>
                <a:cs typeface="+mn-cs"/>
              </a:defRPr>
            </a:lvl5pPr>
            <a:lvl6pPr marL="1731963" indent="-222046" algn="l" defTabSz="888186" rtl="0" eaLnBrk="1" latinLnBrk="0" hangingPunct="1">
              <a:spcBef>
                <a:spcPts val="373"/>
              </a:spcBef>
              <a:buClr>
                <a:schemeClr val="accent1"/>
              </a:buClr>
              <a:buFont typeface="Symbol" pitchFamily="18" charset="2"/>
              <a:buChar char="*"/>
              <a:defRPr kumimoji="1" sz="1359" kern="1200">
                <a:solidFill>
                  <a:schemeClr val="tx2"/>
                </a:solidFill>
                <a:latin typeface="+mn-lt"/>
                <a:ea typeface="+mn-ea"/>
                <a:cs typeface="+mn-cs"/>
              </a:defRPr>
            </a:lvl6pPr>
            <a:lvl7pPr marL="2042828" indent="-222046" algn="l" defTabSz="888186" rtl="0" eaLnBrk="1" latinLnBrk="0" hangingPunct="1">
              <a:spcBef>
                <a:spcPts val="373"/>
              </a:spcBef>
              <a:buClr>
                <a:schemeClr val="accent1"/>
              </a:buClr>
              <a:buFont typeface="Symbol" pitchFamily="18" charset="2"/>
              <a:buChar char="*"/>
              <a:defRPr kumimoji="1" sz="1359" kern="1200">
                <a:solidFill>
                  <a:schemeClr val="tx2"/>
                </a:solidFill>
                <a:latin typeface="+mn-lt"/>
                <a:ea typeface="+mn-ea"/>
                <a:cs typeface="+mn-cs"/>
              </a:defRPr>
            </a:lvl7pPr>
            <a:lvl8pPr marL="2353693" indent="-222046" algn="l" defTabSz="888186" rtl="0" eaLnBrk="1" latinLnBrk="0" hangingPunct="1">
              <a:spcBef>
                <a:spcPts val="373"/>
              </a:spcBef>
              <a:buClr>
                <a:schemeClr val="accent1"/>
              </a:buClr>
              <a:buFont typeface="Symbol" pitchFamily="18" charset="2"/>
              <a:buChar char="*"/>
              <a:defRPr kumimoji="1" sz="1359" kern="1200">
                <a:solidFill>
                  <a:schemeClr val="tx2"/>
                </a:solidFill>
                <a:latin typeface="+mn-lt"/>
                <a:ea typeface="+mn-ea"/>
                <a:cs typeface="+mn-cs"/>
              </a:defRPr>
            </a:lvl8pPr>
            <a:lvl9pPr marL="2664559" indent="-222046" algn="l" defTabSz="888186" rtl="0" eaLnBrk="1" latinLnBrk="0" hangingPunct="1">
              <a:spcBef>
                <a:spcPts val="373"/>
              </a:spcBef>
              <a:buClr>
                <a:schemeClr val="accent1"/>
              </a:buClr>
              <a:buFont typeface="Symbol" pitchFamily="18" charset="2"/>
              <a:buChar char="*"/>
              <a:defRPr kumimoji="1" sz="1359" kern="1200">
                <a:solidFill>
                  <a:schemeClr val="tx2"/>
                </a:solidFill>
                <a:latin typeface="+mn-lt"/>
                <a:ea typeface="+mn-ea"/>
                <a:cs typeface="+mn-cs"/>
              </a:defRPr>
            </a:lvl9pPr>
          </a:lstStyle>
          <a:p>
            <a:pPr marL="0" indent="0">
              <a:buNone/>
              <a:defRPr/>
            </a:pPr>
            <a:r>
              <a:rPr lang="ja-JP" altLang="en-US" sz="2400" b="1" dirty="0" smtClean="0">
                <a:solidFill>
                  <a:prstClr val="black"/>
                </a:solidFill>
                <a:latin typeface="+mn-ea"/>
              </a:rPr>
              <a:t>健康診断にもいろいろな種類があるね。</a:t>
            </a:r>
            <a:endParaRPr lang="en-US" altLang="ja-JP" sz="2400" b="1" dirty="0">
              <a:solidFill>
                <a:schemeClr val="accent4">
                  <a:lumMod val="10000"/>
                </a:schemeClr>
              </a:solidFill>
            </a:endParaRPr>
          </a:p>
        </p:txBody>
      </p:sp>
      <p:sp>
        <p:nvSpPr>
          <p:cNvPr id="8" name="対角する 2 つの角を切り取った四角形 7"/>
          <p:cNvSpPr/>
          <p:nvPr/>
        </p:nvSpPr>
        <p:spPr>
          <a:xfrm>
            <a:off x="720000" y="2160000"/>
            <a:ext cx="7920000" cy="3240000"/>
          </a:xfrm>
          <a:prstGeom prst="snip2Diag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ja-JP" altLang="en-US" sz="1832"/>
          </a:p>
        </p:txBody>
      </p:sp>
      <p:sp>
        <p:nvSpPr>
          <p:cNvPr id="434178" name="Rectangle 2"/>
          <p:cNvSpPr>
            <a:spLocks noGrp="1" noChangeArrowheads="1"/>
          </p:cNvSpPr>
          <p:nvPr>
            <p:ph sz="quarter" idx="4294967295"/>
          </p:nvPr>
        </p:nvSpPr>
        <p:spPr>
          <a:xfrm>
            <a:off x="716280" y="2259334"/>
            <a:ext cx="7894320" cy="3242664"/>
          </a:xfrm>
          <a:noFill/>
          <a:ln w="28575">
            <a:noFill/>
          </a:ln>
        </p:spPr>
        <p:txBody>
          <a:bodyPr rtlCol="0">
            <a:noAutofit/>
          </a:bodyPr>
          <a:lstStyle/>
          <a:p>
            <a:pPr marL="0" indent="0">
              <a:buNone/>
              <a:defRPr/>
            </a:pPr>
            <a:r>
              <a:rPr lang="ja-JP" altLang="en-US" sz="2800" b="1" dirty="0" smtClean="0">
                <a:solidFill>
                  <a:schemeClr val="accent4">
                    <a:lumMod val="10000"/>
                  </a:schemeClr>
                </a:solidFill>
                <a:latin typeface="+mn-ea"/>
              </a:rPr>
              <a:t>　一般</a:t>
            </a:r>
            <a:r>
              <a:rPr lang="ja-JP" altLang="en-US" sz="2800" b="1" dirty="0">
                <a:solidFill>
                  <a:schemeClr val="accent4">
                    <a:lumMod val="10000"/>
                  </a:schemeClr>
                </a:solidFill>
                <a:latin typeface="+mn-ea"/>
              </a:rPr>
              <a:t>健康診断</a:t>
            </a:r>
            <a:r>
              <a:rPr lang="ja-JP" altLang="en-US" sz="2800" b="1" dirty="0" smtClean="0">
                <a:solidFill>
                  <a:schemeClr val="accent4">
                    <a:lumMod val="10000"/>
                  </a:schemeClr>
                </a:solidFill>
                <a:latin typeface="+mn-ea"/>
              </a:rPr>
              <a:t>は，①雇入時，②定期，③特定</a:t>
            </a:r>
            <a:r>
              <a:rPr lang="ja-JP" altLang="en-US" sz="2800" b="1" dirty="0">
                <a:solidFill>
                  <a:schemeClr val="accent4">
                    <a:lumMod val="10000"/>
                  </a:schemeClr>
                </a:solidFill>
                <a:latin typeface="+mn-ea"/>
              </a:rPr>
              <a:t>業務</a:t>
            </a:r>
            <a:r>
              <a:rPr lang="ja-JP" altLang="en-US" sz="2800" b="1" dirty="0" smtClean="0">
                <a:solidFill>
                  <a:schemeClr val="accent4">
                    <a:lumMod val="10000"/>
                  </a:schemeClr>
                </a:solidFill>
                <a:latin typeface="+mn-ea"/>
              </a:rPr>
              <a:t>従事者，④海外</a:t>
            </a:r>
            <a:r>
              <a:rPr lang="ja-JP" altLang="en-US" sz="2800" b="1" dirty="0">
                <a:solidFill>
                  <a:schemeClr val="accent4">
                    <a:lumMod val="10000"/>
                  </a:schemeClr>
                </a:solidFill>
                <a:latin typeface="+mn-ea"/>
              </a:rPr>
              <a:t>派遣</a:t>
            </a:r>
            <a:r>
              <a:rPr lang="ja-JP" altLang="en-US" sz="2800" b="1" dirty="0" smtClean="0">
                <a:solidFill>
                  <a:schemeClr val="accent4">
                    <a:lumMod val="10000"/>
                  </a:schemeClr>
                </a:solidFill>
                <a:latin typeface="+mn-ea"/>
              </a:rPr>
              <a:t>労働者，⑤結核，⑥給食</a:t>
            </a:r>
            <a:r>
              <a:rPr lang="ja-JP" altLang="en-US" sz="2800" b="1" dirty="0">
                <a:solidFill>
                  <a:schemeClr val="accent4">
                    <a:lumMod val="10000"/>
                  </a:schemeClr>
                </a:solidFill>
                <a:latin typeface="+mn-ea"/>
              </a:rPr>
              <a:t>従業員の</a:t>
            </a:r>
            <a:r>
              <a:rPr lang="ja-JP" altLang="en-US" sz="2800" b="1" dirty="0" smtClean="0">
                <a:solidFill>
                  <a:schemeClr val="accent4">
                    <a:lumMod val="10000"/>
                  </a:schemeClr>
                </a:solidFill>
                <a:latin typeface="+mn-ea"/>
              </a:rPr>
              <a:t>検便</a:t>
            </a:r>
            <a:r>
              <a:rPr lang="ja-JP" altLang="en-US" sz="2800" b="1" dirty="0">
                <a:solidFill>
                  <a:schemeClr val="accent4">
                    <a:lumMod val="10000"/>
                  </a:schemeClr>
                </a:solidFill>
                <a:latin typeface="+mn-ea"/>
              </a:rPr>
              <a:t>など</a:t>
            </a:r>
            <a:r>
              <a:rPr lang="ja-JP" altLang="en-US" sz="2800" b="1" dirty="0" smtClean="0">
                <a:solidFill>
                  <a:schemeClr val="accent4">
                    <a:lumMod val="10000"/>
                  </a:schemeClr>
                </a:solidFill>
                <a:latin typeface="+mn-ea"/>
              </a:rPr>
              <a:t>。</a:t>
            </a:r>
            <a:r>
              <a:rPr lang="en-US" altLang="ja-JP" sz="1050" b="1" dirty="0" smtClean="0">
                <a:solidFill>
                  <a:schemeClr val="accent4">
                    <a:lumMod val="10000"/>
                  </a:schemeClr>
                </a:solidFill>
                <a:latin typeface="+mn-ea"/>
              </a:rPr>
              <a:t/>
            </a:r>
            <a:br>
              <a:rPr lang="en-US" altLang="ja-JP" sz="1050" b="1" dirty="0" smtClean="0">
                <a:solidFill>
                  <a:schemeClr val="accent4">
                    <a:lumMod val="10000"/>
                  </a:schemeClr>
                </a:solidFill>
                <a:latin typeface="+mn-ea"/>
              </a:rPr>
            </a:br>
            <a:r>
              <a:rPr lang="ja-JP" altLang="en-US" sz="2800" b="1" dirty="0">
                <a:solidFill>
                  <a:schemeClr val="accent4">
                    <a:lumMod val="10000"/>
                  </a:schemeClr>
                </a:solidFill>
                <a:latin typeface="+mn-ea"/>
              </a:rPr>
              <a:t>　</a:t>
            </a:r>
            <a:r>
              <a:rPr lang="ja-JP" altLang="en-US" sz="2800" b="1" dirty="0" smtClean="0">
                <a:solidFill>
                  <a:schemeClr val="accent4">
                    <a:lumMod val="10000"/>
                  </a:schemeClr>
                </a:solidFill>
                <a:latin typeface="+mn-ea"/>
              </a:rPr>
              <a:t>特殊</a:t>
            </a:r>
            <a:r>
              <a:rPr lang="ja-JP" altLang="en-US" sz="2800" b="1" dirty="0">
                <a:solidFill>
                  <a:schemeClr val="accent4">
                    <a:lumMod val="10000"/>
                  </a:schemeClr>
                </a:solidFill>
                <a:latin typeface="+mn-ea"/>
              </a:rPr>
              <a:t>健康</a:t>
            </a:r>
            <a:r>
              <a:rPr lang="ja-JP" altLang="en-US" sz="2800" b="1" dirty="0" smtClean="0">
                <a:solidFill>
                  <a:schemeClr val="accent4">
                    <a:lumMod val="10000"/>
                  </a:schemeClr>
                </a:solidFill>
                <a:latin typeface="+mn-ea"/>
              </a:rPr>
              <a:t>診断は，有害</a:t>
            </a:r>
            <a:r>
              <a:rPr lang="ja-JP" altLang="en-US" sz="2800" b="1" dirty="0">
                <a:solidFill>
                  <a:schemeClr val="accent4">
                    <a:lumMod val="10000"/>
                  </a:schemeClr>
                </a:solidFill>
                <a:latin typeface="+mn-ea"/>
              </a:rPr>
              <a:t>業務従事者に</a:t>
            </a:r>
            <a:r>
              <a:rPr lang="ja-JP" altLang="en-US" sz="2800" b="1" dirty="0" smtClean="0">
                <a:solidFill>
                  <a:schemeClr val="accent4">
                    <a:lumMod val="10000"/>
                  </a:schemeClr>
                </a:solidFill>
                <a:latin typeface="+mn-ea"/>
              </a:rPr>
              <a:t>対して，①</a:t>
            </a:r>
            <a:r>
              <a:rPr lang="ja-JP" altLang="en-US" sz="2800" b="1" dirty="0">
                <a:solidFill>
                  <a:schemeClr val="accent4">
                    <a:lumMod val="10000"/>
                  </a:schemeClr>
                </a:solidFill>
                <a:latin typeface="+mn-ea"/>
              </a:rPr>
              <a:t>電離放射</a:t>
            </a:r>
            <a:r>
              <a:rPr lang="ja-JP" altLang="en-US" sz="2800" b="1" dirty="0" smtClean="0">
                <a:solidFill>
                  <a:schemeClr val="accent4">
                    <a:lumMod val="10000"/>
                  </a:schemeClr>
                </a:solidFill>
                <a:latin typeface="+mn-ea"/>
              </a:rPr>
              <a:t>線，②高気圧作業，③鉛，④</a:t>
            </a:r>
            <a:r>
              <a:rPr lang="ja-JP" altLang="en-US" sz="2800" b="1" dirty="0">
                <a:solidFill>
                  <a:schemeClr val="accent4">
                    <a:lumMod val="10000"/>
                  </a:schemeClr>
                </a:solidFill>
                <a:latin typeface="+mn-ea"/>
              </a:rPr>
              <a:t>四アルキル</a:t>
            </a:r>
            <a:r>
              <a:rPr lang="ja-JP" altLang="en-US" sz="2800" b="1" dirty="0" smtClean="0">
                <a:solidFill>
                  <a:schemeClr val="accent4">
                    <a:lumMod val="10000"/>
                  </a:schemeClr>
                </a:solidFill>
                <a:latin typeface="+mn-ea"/>
              </a:rPr>
              <a:t>鉛，⑤有機溶剤，⑥特定化学物質，⑦石綿，⑧じん肺などがある。</a:t>
            </a:r>
            <a:endParaRPr lang="ja-JP" altLang="en-US" sz="2800" b="1" dirty="0">
              <a:solidFill>
                <a:schemeClr val="accent4">
                  <a:lumMod val="10000"/>
                </a:schemeClr>
              </a:solidFill>
              <a:latin typeface="+mn-ea"/>
            </a:endParaRPr>
          </a:p>
        </p:txBody>
      </p:sp>
    </p:spTree>
    <p:extLst>
      <p:ext uri="{BB962C8B-B14F-4D97-AF65-F5344CB8AC3E}">
        <p14:creationId xmlns:p14="http://schemas.microsoft.com/office/powerpoint/2010/main" val="168204234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図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242281" y="5765931"/>
            <a:ext cx="1640463" cy="1402879"/>
          </a:xfrm>
          <a:prstGeom prst="rect">
            <a:avLst/>
          </a:prstGeom>
        </p:spPr>
      </p:pic>
      <p:sp>
        <p:nvSpPr>
          <p:cNvPr id="7" name="Rectangle 2"/>
          <p:cNvSpPr txBox="1">
            <a:spLocks noGrp="1" noRot="1" noChangeArrowheads="1"/>
          </p:cNvSpPr>
          <p:nvPr>
            <p:ph type="title"/>
          </p:nvPr>
        </p:nvSpPr>
        <p:spPr>
          <a:xfrm>
            <a:off x="720000" y="720000"/>
            <a:ext cx="7920000" cy="720000"/>
          </a:xfrm>
          <a:prstGeom prst="rect">
            <a:avLst/>
          </a:prstGeom>
          <a:solidFill>
            <a:srgbClr val="FFFFCC"/>
          </a:solidFill>
          <a:ln w="38100">
            <a:solidFill>
              <a:schemeClr val="tx1"/>
            </a:solidFill>
          </a:ln>
        </p:spPr>
        <p:txBody>
          <a:bodyPr vert="horz" lIns="88817" tIns="44408" rIns="88817" bIns="44408" rtlCol="0" anchor="ctr">
            <a:normAutofit/>
          </a:bodyPr>
          <a:lstStyle>
            <a:lvl1pPr algn="ctr" defTabSz="914400" rtl="0" eaLnBrk="1" latinLnBrk="0" hangingPunct="1">
              <a:spcBef>
                <a:spcPct val="0"/>
              </a:spcBef>
              <a:buNone/>
              <a:defRPr kumimoji="1" sz="4400" kern="1200">
                <a:solidFill>
                  <a:srgbClr val="FFFFFF"/>
                </a:solidFill>
                <a:latin typeface="+mj-lt"/>
                <a:ea typeface="+mj-ea"/>
                <a:cs typeface="+mj-cs"/>
              </a:defRPr>
            </a:lvl1pPr>
            <a:lvl2pPr eaLnBrk="1" hangingPunct="1">
              <a:defRPr kumimoji="1">
                <a:solidFill>
                  <a:schemeClr val="tx2"/>
                </a:solidFill>
              </a:defRPr>
            </a:lvl2pPr>
            <a:lvl3pPr eaLnBrk="1" hangingPunct="1">
              <a:defRPr kumimoji="1">
                <a:solidFill>
                  <a:schemeClr val="tx2"/>
                </a:solidFill>
              </a:defRPr>
            </a:lvl3pPr>
            <a:lvl4pPr eaLnBrk="1" hangingPunct="1">
              <a:defRPr kumimoji="1">
                <a:solidFill>
                  <a:schemeClr val="tx2"/>
                </a:solidFill>
              </a:defRPr>
            </a:lvl4pPr>
            <a:lvl5pPr eaLnBrk="1" hangingPunct="1">
              <a:defRPr kumimoji="1">
                <a:solidFill>
                  <a:schemeClr val="tx2"/>
                </a:solidFill>
              </a:defRPr>
            </a:lvl5pPr>
            <a:lvl6pPr eaLnBrk="1" hangingPunct="1">
              <a:defRPr kumimoji="1">
                <a:solidFill>
                  <a:schemeClr val="tx2"/>
                </a:solidFill>
              </a:defRPr>
            </a:lvl6pPr>
            <a:lvl7pPr eaLnBrk="1" hangingPunct="1">
              <a:defRPr kumimoji="1">
                <a:solidFill>
                  <a:schemeClr val="tx2"/>
                </a:solidFill>
              </a:defRPr>
            </a:lvl7pPr>
            <a:lvl8pPr eaLnBrk="1" hangingPunct="1">
              <a:defRPr kumimoji="1">
                <a:solidFill>
                  <a:schemeClr val="tx2"/>
                </a:solidFill>
              </a:defRPr>
            </a:lvl8pPr>
            <a:lvl9pPr eaLnBrk="1" hangingPunct="1">
              <a:defRPr kumimoji="1">
                <a:solidFill>
                  <a:schemeClr val="tx2"/>
                </a:solidFill>
              </a:defRPr>
            </a:lvl9pPr>
          </a:lstStyle>
          <a:p>
            <a:r>
              <a:rPr lang="ja-JP" altLang="en-US" sz="3200" b="1" dirty="0">
                <a:solidFill>
                  <a:prstClr val="black"/>
                </a:solidFill>
                <a:latin typeface="+mj-ea"/>
              </a:rPr>
              <a:t>健康診断の受診義務</a:t>
            </a:r>
          </a:p>
        </p:txBody>
      </p:sp>
      <p:sp>
        <p:nvSpPr>
          <p:cNvPr id="9" name="雲形吹き出し 8"/>
          <p:cNvSpPr/>
          <p:nvPr/>
        </p:nvSpPr>
        <p:spPr>
          <a:xfrm>
            <a:off x="720000" y="5446296"/>
            <a:ext cx="6550931" cy="1672390"/>
          </a:xfrm>
          <a:prstGeom prst="cloudCallout">
            <a:avLst>
              <a:gd name="adj1" fmla="val 48994"/>
              <a:gd name="adj2" fmla="val 33966"/>
            </a:avLst>
          </a:prstGeom>
        </p:spPr>
        <p:style>
          <a:lnRef idx="1">
            <a:schemeClr val="accent3"/>
          </a:lnRef>
          <a:fillRef idx="2">
            <a:schemeClr val="accent3"/>
          </a:fillRef>
          <a:effectRef idx="1">
            <a:schemeClr val="accent3"/>
          </a:effectRef>
          <a:fontRef idx="minor">
            <a:schemeClr val="dk1"/>
          </a:fontRef>
        </p:style>
        <p:txBody>
          <a:bodyPr rtlCol="0" anchor="ctr"/>
          <a:lstStyle/>
          <a:p>
            <a:pPr algn="ctr"/>
            <a:endParaRPr lang="ja-JP" altLang="en-US"/>
          </a:p>
        </p:txBody>
      </p:sp>
      <p:sp>
        <p:nvSpPr>
          <p:cNvPr id="11" name="Rectangle 2"/>
          <p:cNvSpPr txBox="1">
            <a:spLocks noChangeArrowheads="1"/>
          </p:cNvSpPr>
          <p:nvPr/>
        </p:nvSpPr>
        <p:spPr>
          <a:xfrm>
            <a:off x="1018779" y="5623561"/>
            <a:ext cx="5865963" cy="1173192"/>
          </a:xfrm>
          <a:prstGeom prst="rect">
            <a:avLst/>
          </a:prstGeom>
        </p:spPr>
        <p:txBody>
          <a:bodyPr vert="horz" lIns="91440" tIns="45720" rIns="91440" bIns="45720" rtlCol="0">
            <a:noAutofit/>
          </a:bodyPr>
          <a:lstStyle>
            <a:lvl1pPr marL="266456" indent="-266456" algn="l" defTabSz="888186" rtl="0" eaLnBrk="1" latinLnBrk="0" hangingPunct="1">
              <a:spcBef>
                <a:spcPct val="20000"/>
              </a:spcBef>
              <a:buClr>
                <a:schemeClr val="accent1"/>
              </a:buClr>
              <a:buSzPct val="100000"/>
              <a:buFont typeface="Symbol" pitchFamily="18" charset="2"/>
              <a:buChar char=""/>
              <a:defRPr kumimoji="1" sz="2332" kern="1200">
                <a:solidFill>
                  <a:schemeClr val="tx2"/>
                </a:solidFill>
                <a:latin typeface="+mn-lt"/>
                <a:ea typeface="+mn-ea"/>
                <a:cs typeface="+mn-cs"/>
              </a:defRPr>
            </a:lvl1pPr>
            <a:lvl2pPr marL="559743" indent="-266456" algn="l" defTabSz="888186" rtl="0" eaLnBrk="1" latinLnBrk="0" hangingPunct="1">
              <a:spcBef>
                <a:spcPct val="20000"/>
              </a:spcBef>
              <a:buClr>
                <a:schemeClr val="accent1"/>
              </a:buClr>
              <a:buSzPct val="100000"/>
              <a:buFont typeface="Symbol" pitchFamily="18" charset="2"/>
              <a:buChar char=""/>
              <a:defRPr kumimoji="1" sz="2138" kern="1200">
                <a:solidFill>
                  <a:schemeClr val="tx2"/>
                </a:solidFill>
                <a:latin typeface="+mn-lt"/>
                <a:ea typeface="+mn-ea"/>
                <a:cs typeface="+mn-cs"/>
              </a:defRPr>
            </a:lvl2pPr>
            <a:lvl3pPr marL="831134" indent="-222046" algn="l" defTabSz="888186" rtl="0" eaLnBrk="1" latinLnBrk="0" hangingPunct="1">
              <a:spcBef>
                <a:spcPct val="20000"/>
              </a:spcBef>
              <a:buClr>
                <a:schemeClr val="accent1"/>
              </a:buClr>
              <a:buSzPct val="100000"/>
              <a:buFont typeface="Symbol" pitchFamily="18" charset="2"/>
              <a:buChar char=""/>
              <a:defRPr kumimoji="1" sz="1943" kern="1200">
                <a:solidFill>
                  <a:schemeClr val="tx2"/>
                </a:solidFill>
                <a:latin typeface="+mn-lt"/>
                <a:ea typeface="+mn-ea"/>
                <a:cs typeface="+mn-cs"/>
              </a:defRPr>
            </a:lvl3pPr>
            <a:lvl4pPr marL="1110232" indent="-222046" algn="l" defTabSz="888186" rtl="0" eaLnBrk="1" latinLnBrk="0" hangingPunct="1">
              <a:spcBef>
                <a:spcPct val="20000"/>
              </a:spcBef>
              <a:buClr>
                <a:schemeClr val="accent1"/>
              </a:buClr>
              <a:buSzPct val="100000"/>
              <a:buFont typeface="Symbol" pitchFamily="18" charset="2"/>
              <a:buChar char=""/>
              <a:defRPr kumimoji="1" sz="1748" kern="1200">
                <a:solidFill>
                  <a:schemeClr val="tx2"/>
                </a:solidFill>
                <a:latin typeface="+mn-lt"/>
                <a:ea typeface="+mn-ea"/>
                <a:cs typeface="+mn-cs"/>
              </a:defRPr>
            </a:lvl4pPr>
            <a:lvl5pPr marL="1421098" indent="-222046" algn="l" defTabSz="888186" rtl="0" eaLnBrk="1" latinLnBrk="0" hangingPunct="1">
              <a:spcBef>
                <a:spcPct val="20000"/>
              </a:spcBef>
              <a:buClr>
                <a:schemeClr val="accent1"/>
              </a:buClr>
              <a:buSzPct val="100000"/>
              <a:buFont typeface="Symbol" pitchFamily="18" charset="2"/>
              <a:buChar char=""/>
              <a:defRPr kumimoji="1" sz="1554" kern="1200">
                <a:solidFill>
                  <a:schemeClr val="tx2"/>
                </a:solidFill>
                <a:latin typeface="+mn-lt"/>
                <a:ea typeface="+mn-ea"/>
                <a:cs typeface="+mn-cs"/>
              </a:defRPr>
            </a:lvl5pPr>
            <a:lvl6pPr marL="1731963" indent="-222046" algn="l" defTabSz="888186" rtl="0" eaLnBrk="1" latinLnBrk="0" hangingPunct="1">
              <a:spcBef>
                <a:spcPts val="373"/>
              </a:spcBef>
              <a:buClr>
                <a:schemeClr val="accent1"/>
              </a:buClr>
              <a:buFont typeface="Symbol" pitchFamily="18" charset="2"/>
              <a:buChar char="*"/>
              <a:defRPr kumimoji="1" sz="1359" kern="1200">
                <a:solidFill>
                  <a:schemeClr val="tx2"/>
                </a:solidFill>
                <a:latin typeface="+mn-lt"/>
                <a:ea typeface="+mn-ea"/>
                <a:cs typeface="+mn-cs"/>
              </a:defRPr>
            </a:lvl6pPr>
            <a:lvl7pPr marL="2042828" indent="-222046" algn="l" defTabSz="888186" rtl="0" eaLnBrk="1" latinLnBrk="0" hangingPunct="1">
              <a:spcBef>
                <a:spcPts val="373"/>
              </a:spcBef>
              <a:buClr>
                <a:schemeClr val="accent1"/>
              </a:buClr>
              <a:buFont typeface="Symbol" pitchFamily="18" charset="2"/>
              <a:buChar char="*"/>
              <a:defRPr kumimoji="1" sz="1359" kern="1200">
                <a:solidFill>
                  <a:schemeClr val="tx2"/>
                </a:solidFill>
                <a:latin typeface="+mn-lt"/>
                <a:ea typeface="+mn-ea"/>
                <a:cs typeface="+mn-cs"/>
              </a:defRPr>
            </a:lvl7pPr>
            <a:lvl8pPr marL="2353693" indent="-222046" algn="l" defTabSz="888186" rtl="0" eaLnBrk="1" latinLnBrk="0" hangingPunct="1">
              <a:spcBef>
                <a:spcPts val="373"/>
              </a:spcBef>
              <a:buClr>
                <a:schemeClr val="accent1"/>
              </a:buClr>
              <a:buFont typeface="Symbol" pitchFamily="18" charset="2"/>
              <a:buChar char="*"/>
              <a:defRPr kumimoji="1" sz="1359" kern="1200">
                <a:solidFill>
                  <a:schemeClr val="tx2"/>
                </a:solidFill>
                <a:latin typeface="+mn-lt"/>
                <a:ea typeface="+mn-ea"/>
                <a:cs typeface="+mn-cs"/>
              </a:defRPr>
            </a:lvl8pPr>
            <a:lvl9pPr marL="2664559" indent="-222046" algn="l" defTabSz="888186" rtl="0" eaLnBrk="1" latinLnBrk="0" hangingPunct="1">
              <a:spcBef>
                <a:spcPts val="373"/>
              </a:spcBef>
              <a:buClr>
                <a:schemeClr val="accent1"/>
              </a:buClr>
              <a:buFont typeface="Symbol" pitchFamily="18" charset="2"/>
              <a:buChar char="*"/>
              <a:defRPr kumimoji="1" sz="1359" kern="1200">
                <a:solidFill>
                  <a:schemeClr val="tx2"/>
                </a:solidFill>
                <a:latin typeface="+mn-lt"/>
                <a:ea typeface="+mn-ea"/>
                <a:cs typeface="+mn-cs"/>
              </a:defRPr>
            </a:lvl9pPr>
          </a:lstStyle>
          <a:p>
            <a:pPr marL="0" indent="0">
              <a:buNone/>
              <a:defRPr/>
            </a:pPr>
            <a:r>
              <a:rPr lang="ja-JP" altLang="en-US" sz="2400" b="1" dirty="0" smtClean="0">
                <a:solidFill>
                  <a:prstClr val="black"/>
                </a:solidFill>
                <a:latin typeface="+mn-ea"/>
              </a:rPr>
              <a:t>　健康診断を受診しない労働者に対して，安衛法上</a:t>
            </a:r>
            <a:r>
              <a:rPr lang="ja-JP" altLang="en-US" sz="2400" b="1" dirty="0">
                <a:solidFill>
                  <a:prstClr val="black"/>
                </a:solidFill>
                <a:latin typeface="+mn-ea"/>
              </a:rPr>
              <a:t>の罰則はない</a:t>
            </a:r>
            <a:r>
              <a:rPr lang="ja-JP" altLang="en-US" sz="2400" b="1" dirty="0" smtClean="0">
                <a:solidFill>
                  <a:prstClr val="black"/>
                </a:solidFill>
                <a:latin typeface="+mn-ea"/>
              </a:rPr>
              <a:t>が，戒告</a:t>
            </a:r>
            <a:r>
              <a:rPr lang="ja-JP" altLang="en-US" sz="2400" b="1" dirty="0">
                <a:solidFill>
                  <a:prstClr val="black"/>
                </a:solidFill>
                <a:latin typeface="+mn-ea"/>
              </a:rPr>
              <a:t>程度の軽い懲戒処分は</a:t>
            </a:r>
            <a:r>
              <a:rPr lang="ja-JP" altLang="en-US" sz="2400" b="1" dirty="0" smtClean="0">
                <a:solidFill>
                  <a:prstClr val="black"/>
                </a:solidFill>
                <a:latin typeface="+mn-ea"/>
              </a:rPr>
              <a:t>可能だといわれているよ。</a:t>
            </a:r>
            <a:endParaRPr lang="en-US" altLang="ja-JP" sz="2400" b="1" dirty="0">
              <a:solidFill>
                <a:schemeClr val="accent4">
                  <a:lumMod val="10000"/>
                </a:schemeClr>
              </a:solidFill>
            </a:endParaRPr>
          </a:p>
        </p:txBody>
      </p:sp>
      <p:sp>
        <p:nvSpPr>
          <p:cNvPr id="8" name="対角する 2 つの角を切り取った四角形 7"/>
          <p:cNvSpPr/>
          <p:nvPr/>
        </p:nvSpPr>
        <p:spPr>
          <a:xfrm>
            <a:off x="720000" y="2160000"/>
            <a:ext cx="7920000" cy="3240000"/>
          </a:xfrm>
          <a:prstGeom prst="snip2Diag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ja-JP" altLang="en-US" sz="1832"/>
          </a:p>
        </p:txBody>
      </p:sp>
      <p:sp>
        <p:nvSpPr>
          <p:cNvPr id="434178" name="Rectangle 2"/>
          <p:cNvSpPr>
            <a:spLocks noGrp="1" noChangeArrowheads="1"/>
          </p:cNvSpPr>
          <p:nvPr>
            <p:ph sz="quarter" idx="4294967295"/>
          </p:nvPr>
        </p:nvSpPr>
        <p:spPr>
          <a:xfrm>
            <a:off x="914197" y="2609036"/>
            <a:ext cx="7640663" cy="2083280"/>
          </a:xfrm>
          <a:noFill/>
          <a:ln w="28575">
            <a:noFill/>
          </a:ln>
        </p:spPr>
        <p:txBody>
          <a:bodyPr rtlCol="0">
            <a:noAutofit/>
          </a:bodyPr>
          <a:lstStyle/>
          <a:p>
            <a:pPr marL="0" indent="0">
              <a:lnSpc>
                <a:spcPct val="150000"/>
              </a:lnSpc>
              <a:buNone/>
              <a:defRPr/>
            </a:pPr>
            <a:r>
              <a:rPr lang="ja-JP" altLang="en-US" sz="2800" b="1" dirty="0">
                <a:solidFill>
                  <a:schemeClr val="accent4">
                    <a:lumMod val="10000"/>
                  </a:schemeClr>
                </a:solidFill>
                <a:latin typeface="+mn-ea"/>
              </a:rPr>
              <a:t>　</a:t>
            </a:r>
            <a:r>
              <a:rPr lang="ja-JP" altLang="en-US" sz="2800" b="1" dirty="0" smtClean="0">
                <a:solidFill>
                  <a:schemeClr val="accent4">
                    <a:lumMod val="10000"/>
                  </a:schemeClr>
                </a:solidFill>
                <a:latin typeface="+mn-ea"/>
              </a:rPr>
              <a:t>安衛法では，使用者には健康診断の実施義務</a:t>
            </a:r>
            <a:r>
              <a:rPr lang="ja-JP" altLang="en-US" sz="2800" b="1" dirty="0">
                <a:solidFill>
                  <a:schemeClr val="accent4">
                    <a:lumMod val="10000"/>
                  </a:schemeClr>
                </a:solidFill>
                <a:latin typeface="+mn-ea"/>
              </a:rPr>
              <a:t>があると同時</a:t>
            </a:r>
            <a:r>
              <a:rPr lang="ja-JP" altLang="en-US" sz="2800" b="1" dirty="0" smtClean="0">
                <a:solidFill>
                  <a:schemeClr val="accent4">
                    <a:lumMod val="10000"/>
                  </a:schemeClr>
                </a:solidFill>
                <a:latin typeface="+mn-ea"/>
              </a:rPr>
              <a:t>に，労働者</a:t>
            </a:r>
            <a:r>
              <a:rPr lang="ja-JP" altLang="en-US" sz="2800" b="1" dirty="0">
                <a:solidFill>
                  <a:schemeClr val="accent4">
                    <a:lumMod val="10000"/>
                  </a:schemeClr>
                </a:solidFill>
                <a:latin typeface="+mn-ea"/>
              </a:rPr>
              <a:t>に</a:t>
            </a:r>
            <a:r>
              <a:rPr lang="ja-JP" altLang="en-US" sz="2800" b="1" dirty="0" smtClean="0">
                <a:solidFill>
                  <a:schemeClr val="accent4">
                    <a:lumMod val="10000"/>
                  </a:schemeClr>
                </a:solidFill>
                <a:latin typeface="+mn-ea"/>
              </a:rPr>
              <a:t>も健康診断の受診</a:t>
            </a:r>
            <a:r>
              <a:rPr lang="ja-JP" altLang="en-US" sz="2800" b="1" dirty="0">
                <a:solidFill>
                  <a:schemeClr val="accent4">
                    <a:lumMod val="10000"/>
                  </a:schemeClr>
                </a:solidFill>
                <a:latin typeface="+mn-ea"/>
              </a:rPr>
              <a:t>義務が</a:t>
            </a:r>
            <a:r>
              <a:rPr lang="ja-JP" altLang="en-US" sz="2800" b="1" dirty="0" smtClean="0">
                <a:solidFill>
                  <a:schemeClr val="accent4">
                    <a:lumMod val="10000"/>
                  </a:schemeClr>
                </a:solidFill>
                <a:latin typeface="+mn-ea"/>
              </a:rPr>
              <a:t>ある，と</a:t>
            </a:r>
            <a:r>
              <a:rPr lang="ja-JP" altLang="en-US" sz="2800" b="1" dirty="0">
                <a:solidFill>
                  <a:schemeClr val="accent4">
                    <a:lumMod val="10000"/>
                  </a:schemeClr>
                </a:solidFill>
                <a:latin typeface="+mn-ea"/>
              </a:rPr>
              <a:t>いう対等の責任を負う</a:t>
            </a:r>
            <a:r>
              <a:rPr lang="ja-JP" altLang="en-US" sz="2800" b="1" dirty="0" smtClean="0">
                <a:solidFill>
                  <a:schemeClr val="accent4">
                    <a:lumMod val="10000"/>
                  </a:schemeClr>
                </a:solidFill>
                <a:latin typeface="+mn-ea"/>
              </a:rPr>
              <a:t>立場である。</a:t>
            </a:r>
            <a:endParaRPr lang="ja-JP" altLang="en-US" sz="2800" b="1" dirty="0">
              <a:solidFill>
                <a:schemeClr val="accent4">
                  <a:lumMod val="10000"/>
                </a:schemeClr>
              </a:solidFill>
              <a:latin typeface="+mn-ea"/>
            </a:endParaRPr>
          </a:p>
          <a:p>
            <a:pPr marL="0" indent="0">
              <a:lnSpc>
                <a:spcPct val="150000"/>
              </a:lnSpc>
              <a:buNone/>
              <a:defRPr/>
            </a:pPr>
            <a:r>
              <a:rPr lang="ja-JP" altLang="en-US" sz="2800" b="1" dirty="0">
                <a:solidFill>
                  <a:schemeClr val="accent4">
                    <a:lumMod val="10000"/>
                  </a:schemeClr>
                </a:solidFill>
                <a:latin typeface="+mn-ea"/>
              </a:rPr>
              <a:t>　　</a:t>
            </a:r>
          </a:p>
        </p:txBody>
      </p:sp>
    </p:spTree>
    <p:extLst>
      <p:ext uri="{BB962C8B-B14F-4D97-AF65-F5344CB8AC3E}">
        <p14:creationId xmlns:p14="http://schemas.microsoft.com/office/powerpoint/2010/main" val="358652849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63" name="Text Box 3"/>
          <p:cNvSpPr txBox="1">
            <a:spLocks noChangeArrowheads="1"/>
          </p:cNvSpPr>
          <p:nvPr/>
        </p:nvSpPr>
        <p:spPr bwMode="auto">
          <a:xfrm>
            <a:off x="889117" y="1679023"/>
            <a:ext cx="7606748" cy="840420"/>
          </a:xfrm>
          <a:prstGeom prst="rect">
            <a:avLst/>
          </a:prstGeom>
          <a:ln>
            <a:headEnd/>
            <a:tailEnd/>
          </a:ln>
          <a:extLst/>
        </p:spPr>
        <p:style>
          <a:lnRef idx="1">
            <a:schemeClr val="accent4"/>
          </a:lnRef>
          <a:fillRef idx="2">
            <a:schemeClr val="accent4"/>
          </a:fillRef>
          <a:effectRef idx="1">
            <a:schemeClr val="accent4"/>
          </a:effectRef>
          <a:fontRef idx="minor">
            <a:schemeClr val="dk1"/>
          </a:fontRef>
        </p:style>
        <p:txBody>
          <a:bodyPr wrap="square" lIns="93596" tIns="46798" rIns="93596" bIns="46798">
            <a:spAutoFit/>
          </a:bodyPr>
          <a:lstStyle>
            <a:lvl1pPr eaLnBrk="0" hangingPunct="0">
              <a:defRPr kumimoji="1" sz="2800">
                <a:solidFill>
                  <a:schemeClr val="tx1"/>
                </a:solidFill>
                <a:latin typeface="Arial" charset="0"/>
                <a:ea typeface="ＭＳ Ｐゴシック" charset="-128"/>
              </a:defRPr>
            </a:lvl1pPr>
            <a:lvl2pPr marL="742950" indent="-285750" eaLnBrk="0" hangingPunct="0">
              <a:defRPr kumimoji="1" sz="2800">
                <a:solidFill>
                  <a:schemeClr val="tx1"/>
                </a:solidFill>
                <a:latin typeface="Arial" charset="0"/>
                <a:ea typeface="ＭＳ Ｐゴシック" charset="-128"/>
              </a:defRPr>
            </a:lvl2pPr>
            <a:lvl3pPr marL="1143000" indent="-228600" eaLnBrk="0" hangingPunct="0">
              <a:defRPr kumimoji="1" sz="2800">
                <a:solidFill>
                  <a:schemeClr val="tx1"/>
                </a:solidFill>
                <a:latin typeface="Arial" charset="0"/>
                <a:ea typeface="ＭＳ Ｐゴシック" charset="-128"/>
              </a:defRPr>
            </a:lvl3pPr>
            <a:lvl4pPr marL="1600200" indent="-228600" eaLnBrk="0" hangingPunct="0">
              <a:defRPr kumimoji="1" sz="2800">
                <a:solidFill>
                  <a:schemeClr val="tx1"/>
                </a:solidFill>
                <a:latin typeface="Arial" charset="0"/>
                <a:ea typeface="ＭＳ Ｐゴシック" charset="-128"/>
              </a:defRPr>
            </a:lvl4pPr>
            <a:lvl5pPr marL="2057400" indent="-228600" eaLnBrk="0" hangingPunct="0">
              <a:defRPr kumimoji="1" sz="2800">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sz="2800">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sz="2800">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sz="2800">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sz="2800">
                <a:solidFill>
                  <a:schemeClr val="tx1"/>
                </a:solidFill>
                <a:latin typeface="Arial" charset="0"/>
                <a:ea typeface="ＭＳ Ｐゴシック" charset="-128"/>
              </a:defRPr>
            </a:lvl9pPr>
          </a:lstStyle>
          <a:p>
            <a:pPr algn="ctr" eaLnBrk="1" fontAlgn="base" hangingPunct="1">
              <a:spcBef>
                <a:spcPct val="0"/>
              </a:spcBef>
              <a:spcAft>
                <a:spcPct val="0"/>
              </a:spcAft>
            </a:pPr>
            <a:r>
              <a:rPr lang="ja-JP" altLang="en-US" b="1" dirty="0">
                <a:latin typeface="HGP明朝E"/>
                <a:ea typeface="HGP明朝E"/>
              </a:rPr>
              <a:t>健康</a:t>
            </a:r>
            <a:r>
              <a:rPr lang="ja-JP" altLang="en-US" b="1" dirty="0" smtClean="0">
                <a:latin typeface="HGP明朝E"/>
                <a:ea typeface="HGP明朝E"/>
              </a:rPr>
              <a:t>診断</a:t>
            </a:r>
            <a:r>
              <a:rPr lang="en-US" altLang="ja-JP" b="1" dirty="0" smtClean="0">
                <a:latin typeface="HGP明朝E"/>
                <a:ea typeface="HGP明朝E"/>
              </a:rPr>
              <a:t>(</a:t>
            </a:r>
            <a:r>
              <a:rPr lang="ja-JP" altLang="en-US" b="1" dirty="0" smtClean="0">
                <a:latin typeface="HGP明朝E"/>
                <a:ea typeface="HGP明朝E"/>
              </a:rPr>
              <a:t>一般</a:t>
            </a:r>
            <a:r>
              <a:rPr lang="en-US" altLang="ja-JP" b="1" dirty="0" smtClean="0">
                <a:latin typeface="HGP明朝E"/>
                <a:ea typeface="HGP明朝E"/>
              </a:rPr>
              <a:t>,</a:t>
            </a:r>
            <a:r>
              <a:rPr lang="ja-JP" altLang="en-US" b="1" dirty="0" smtClean="0">
                <a:latin typeface="HGP明朝E"/>
                <a:ea typeface="HGP明朝E"/>
              </a:rPr>
              <a:t>特殊</a:t>
            </a:r>
            <a:r>
              <a:rPr lang="en-US" altLang="ja-JP" b="1" dirty="0" smtClean="0">
                <a:latin typeface="HGP明朝E"/>
                <a:ea typeface="HGP明朝E"/>
              </a:rPr>
              <a:t>)(</a:t>
            </a:r>
            <a:r>
              <a:rPr lang="zh-TW" altLang="en-US" b="1" dirty="0" smtClean="0">
                <a:latin typeface="HGP明朝E"/>
                <a:ea typeface="HGP明朝E"/>
              </a:rPr>
              <a:t>安衛法</a:t>
            </a:r>
            <a:r>
              <a:rPr lang="ja-JP" altLang="en-US" b="1" dirty="0" smtClean="0">
                <a:latin typeface="HGP明朝E"/>
                <a:ea typeface="HGP明朝E"/>
              </a:rPr>
              <a:t>第</a:t>
            </a:r>
            <a:r>
              <a:rPr lang="en-US" altLang="ja-JP" b="1" dirty="0" smtClean="0">
                <a:latin typeface="HGP明朝E"/>
                <a:ea typeface="HGP明朝E"/>
              </a:rPr>
              <a:t>66</a:t>
            </a:r>
            <a:r>
              <a:rPr lang="ja-JP" altLang="en-US" b="1" dirty="0" smtClean="0">
                <a:latin typeface="HGP明朝E"/>
                <a:ea typeface="HGP明朝E"/>
              </a:rPr>
              <a:t>条</a:t>
            </a:r>
            <a:r>
              <a:rPr lang="en-US" altLang="ja-JP" b="1" dirty="0" smtClean="0">
                <a:latin typeface="HGP明朝E"/>
                <a:ea typeface="HGP明朝E"/>
              </a:rPr>
              <a:t>)</a:t>
            </a:r>
          </a:p>
          <a:p>
            <a:pPr algn="ctr" eaLnBrk="1" fontAlgn="base" hangingPunct="1">
              <a:spcBef>
                <a:spcPct val="0"/>
              </a:spcBef>
              <a:spcAft>
                <a:spcPct val="0"/>
              </a:spcAft>
            </a:pPr>
            <a:r>
              <a:rPr lang="ja-JP" altLang="en-US" sz="2047" b="1" dirty="0">
                <a:latin typeface="HGP明朝E"/>
                <a:ea typeface="HGP明朝E"/>
              </a:rPr>
              <a:t>自発的健康</a:t>
            </a:r>
            <a:r>
              <a:rPr lang="ja-JP" altLang="en-US" sz="2047" b="1" dirty="0" smtClean="0">
                <a:latin typeface="HGP明朝E"/>
                <a:ea typeface="HGP明朝E"/>
              </a:rPr>
              <a:t>診断　深夜業</a:t>
            </a:r>
            <a:r>
              <a:rPr lang="en-US" altLang="ja-JP" sz="2047" b="1" dirty="0" smtClean="0">
                <a:latin typeface="HGP明朝E"/>
                <a:ea typeface="HGP明朝E"/>
              </a:rPr>
              <a:t>(</a:t>
            </a:r>
            <a:r>
              <a:rPr lang="ja-JP" altLang="en-US" sz="2047" b="1" dirty="0" smtClean="0">
                <a:latin typeface="HGP明朝E"/>
                <a:ea typeface="HGP明朝E"/>
              </a:rPr>
              <a:t>同法</a:t>
            </a:r>
            <a:r>
              <a:rPr lang="ja-JP" altLang="en-US" sz="2047" b="1" dirty="0">
                <a:latin typeface="HGP明朝E"/>
                <a:ea typeface="HGP明朝E"/>
              </a:rPr>
              <a:t>第</a:t>
            </a:r>
            <a:r>
              <a:rPr lang="en-US" altLang="ja-JP" sz="2047" b="1" dirty="0">
                <a:latin typeface="HGP明朝E"/>
                <a:ea typeface="HGP明朝E"/>
              </a:rPr>
              <a:t>66</a:t>
            </a:r>
            <a:r>
              <a:rPr lang="ja-JP" altLang="en-US" sz="2047" b="1" dirty="0">
                <a:latin typeface="HGP明朝E"/>
                <a:ea typeface="HGP明朝E"/>
              </a:rPr>
              <a:t>条の</a:t>
            </a:r>
            <a:r>
              <a:rPr lang="ja-JP" altLang="en-US" sz="2047" b="1" dirty="0" smtClean="0">
                <a:latin typeface="HGP明朝E"/>
                <a:ea typeface="HGP明朝E"/>
              </a:rPr>
              <a:t>２</a:t>
            </a:r>
            <a:r>
              <a:rPr lang="en-US" altLang="ja-JP" sz="2047" b="1" dirty="0" smtClean="0">
                <a:latin typeface="HGP明朝E"/>
                <a:ea typeface="HGP明朝E"/>
              </a:rPr>
              <a:t>)</a:t>
            </a:r>
            <a:endParaRPr lang="ja-JP" altLang="en-US" sz="2047" b="1" dirty="0">
              <a:latin typeface="HGP明朝E"/>
              <a:ea typeface="HGP明朝E"/>
            </a:endParaRPr>
          </a:p>
        </p:txBody>
      </p:sp>
      <p:sp>
        <p:nvSpPr>
          <p:cNvPr id="194564" name="Text Box 4"/>
          <p:cNvSpPr txBox="1">
            <a:spLocks noChangeArrowheads="1"/>
          </p:cNvSpPr>
          <p:nvPr/>
        </p:nvSpPr>
        <p:spPr bwMode="auto">
          <a:xfrm>
            <a:off x="1379621" y="2955235"/>
            <a:ext cx="6898105" cy="833174"/>
          </a:xfrm>
          <a:prstGeom prst="rect">
            <a:avLst/>
          </a:prstGeom>
          <a:ln>
            <a:headEnd/>
            <a:tailEnd/>
          </a:ln>
          <a:extLst/>
        </p:spPr>
        <p:style>
          <a:lnRef idx="1">
            <a:schemeClr val="accent3"/>
          </a:lnRef>
          <a:fillRef idx="2">
            <a:schemeClr val="accent3"/>
          </a:fillRef>
          <a:effectRef idx="1">
            <a:schemeClr val="accent3"/>
          </a:effectRef>
          <a:fontRef idx="minor">
            <a:schemeClr val="dk1"/>
          </a:fontRef>
        </p:style>
        <p:txBody>
          <a:bodyPr wrap="square" lIns="93596" tIns="46798" rIns="93596" bIns="46798">
            <a:spAutoFit/>
          </a:bodyPr>
          <a:lstStyle>
            <a:lvl1pPr eaLnBrk="0" hangingPunct="0">
              <a:defRPr kumimoji="1" sz="2800">
                <a:solidFill>
                  <a:schemeClr val="tx1"/>
                </a:solidFill>
                <a:latin typeface="Arial" charset="0"/>
                <a:ea typeface="ＭＳ Ｐゴシック" charset="-128"/>
              </a:defRPr>
            </a:lvl1pPr>
            <a:lvl2pPr marL="742950" indent="-285750" eaLnBrk="0" hangingPunct="0">
              <a:defRPr kumimoji="1" sz="2800">
                <a:solidFill>
                  <a:schemeClr val="tx1"/>
                </a:solidFill>
                <a:latin typeface="Arial" charset="0"/>
                <a:ea typeface="ＭＳ Ｐゴシック" charset="-128"/>
              </a:defRPr>
            </a:lvl2pPr>
            <a:lvl3pPr marL="1143000" indent="-228600" eaLnBrk="0" hangingPunct="0">
              <a:defRPr kumimoji="1" sz="2800">
                <a:solidFill>
                  <a:schemeClr val="tx1"/>
                </a:solidFill>
                <a:latin typeface="Arial" charset="0"/>
                <a:ea typeface="ＭＳ Ｐゴシック" charset="-128"/>
              </a:defRPr>
            </a:lvl3pPr>
            <a:lvl4pPr marL="1600200" indent="-228600" eaLnBrk="0" hangingPunct="0">
              <a:defRPr kumimoji="1" sz="2800">
                <a:solidFill>
                  <a:schemeClr val="tx1"/>
                </a:solidFill>
                <a:latin typeface="Arial" charset="0"/>
                <a:ea typeface="ＭＳ Ｐゴシック" charset="-128"/>
              </a:defRPr>
            </a:lvl4pPr>
            <a:lvl5pPr marL="2057400" indent="-228600" eaLnBrk="0" hangingPunct="0">
              <a:defRPr kumimoji="1" sz="2800">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sz="2800">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sz="2800">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sz="2800">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sz="2800">
                <a:solidFill>
                  <a:schemeClr val="tx1"/>
                </a:solidFill>
                <a:latin typeface="Arial" charset="0"/>
                <a:ea typeface="ＭＳ Ｐゴシック" charset="-128"/>
              </a:defRPr>
            </a:lvl9pPr>
          </a:lstStyle>
          <a:p>
            <a:pPr algn="ctr" eaLnBrk="1" fontAlgn="base" hangingPunct="1">
              <a:spcBef>
                <a:spcPct val="0"/>
              </a:spcBef>
              <a:spcAft>
                <a:spcPct val="0"/>
              </a:spcAft>
            </a:pPr>
            <a:r>
              <a:rPr lang="ja-JP" altLang="en-US" sz="2400" b="1" dirty="0">
                <a:latin typeface="HGS明朝E" panose="02020900000000000000" pitchFamily="18" charset="-128"/>
                <a:ea typeface="HGS明朝E" panose="02020900000000000000" pitchFamily="18" charset="-128"/>
              </a:rPr>
              <a:t>医師の診断</a:t>
            </a:r>
            <a:r>
              <a:rPr lang="ja-JP" altLang="en-US" sz="2400" b="1" dirty="0" smtClean="0">
                <a:latin typeface="HGS明朝E" panose="02020900000000000000" pitchFamily="18" charset="-128"/>
                <a:ea typeface="HGS明朝E" panose="02020900000000000000" pitchFamily="18" charset="-128"/>
              </a:rPr>
              <a:t>区分　　　　　　　　記録</a:t>
            </a:r>
            <a:r>
              <a:rPr lang="ja-JP" altLang="en-US" sz="2400" b="1" dirty="0">
                <a:latin typeface="HGS明朝E" panose="02020900000000000000" pitchFamily="18" charset="-128"/>
                <a:ea typeface="HGS明朝E" panose="02020900000000000000" pitchFamily="18" charset="-128"/>
              </a:rPr>
              <a:t>を</a:t>
            </a:r>
            <a:r>
              <a:rPr lang="ja-JP" altLang="en-US" sz="2400" b="1" dirty="0" smtClean="0">
                <a:latin typeface="HGS明朝E" panose="02020900000000000000" pitchFamily="18" charset="-128"/>
                <a:ea typeface="HGS明朝E" panose="02020900000000000000" pitchFamily="18" charset="-128"/>
              </a:rPr>
              <a:t>保存</a:t>
            </a:r>
            <a:endParaRPr lang="en-US" altLang="ja-JP" sz="2400" b="1" dirty="0" smtClean="0">
              <a:latin typeface="HGS明朝E" panose="02020900000000000000" pitchFamily="18" charset="-128"/>
              <a:ea typeface="HGS明朝E" panose="02020900000000000000" pitchFamily="18" charset="-128"/>
            </a:endParaRPr>
          </a:p>
          <a:p>
            <a:pPr algn="ctr" eaLnBrk="1" fontAlgn="base" hangingPunct="1">
              <a:spcBef>
                <a:spcPct val="0"/>
              </a:spcBef>
              <a:spcAft>
                <a:spcPct val="0"/>
              </a:spcAft>
            </a:pPr>
            <a:r>
              <a:rPr lang="ja-JP" altLang="en-US" sz="2400" b="1" dirty="0" smtClean="0">
                <a:latin typeface="HGS明朝E" panose="02020900000000000000" pitchFamily="18" charset="-128"/>
                <a:ea typeface="HGS明朝E" panose="02020900000000000000" pitchFamily="18" charset="-128"/>
              </a:rPr>
              <a:t>異常なし</a:t>
            </a:r>
            <a:r>
              <a:rPr lang="en-US" altLang="ja-JP" sz="2400" b="1" dirty="0" smtClean="0">
                <a:latin typeface="HGS明朝E" panose="02020900000000000000" pitchFamily="18" charset="-128"/>
                <a:ea typeface="HGS明朝E" panose="02020900000000000000" pitchFamily="18" charset="-128"/>
              </a:rPr>
              <a:t>,</a:t>
            </a:r>
            <a:r>
              <a:rPr lang="ja-JP" altLang="en-US" sz="2400" b="1" dirty="0" smtClean="0">
                <a:latin typeface="HGS明朝E" panose="02020900000000000000" pitchFamily="18" charset="-128"/>
                <a:ea typeface="HGS明朝E" panose="02020900000000000000" pitchFamily="18" charset="-128"/>
              </a:rPr>
              <a:t>異常あり</a:t>
            </a:r>
            <a:r>
              <a:rPr lang="en-US" altLang="ja-JP" sz="2400" b="1" dirty="0" smtClean="0">
                <a:latin typeface="HGS明朝E" panose="02020900000000000000" pitchFamily="18" charset="-128"/>
                <a:ea typeface="HGS明朝E" panose="02020900000000000000" pitchFamily="18" charset="-128"/>
              </a:rPr>
              <a:t>(</a:t>
            </a:r>
            <a:r>
              <a:rPr lang="ja-JP" altLang="en-US" sz="2400" b="1" dirty="0" smtClean="0">
                <a:latin typeface="HGS明朝E" panose="02020900000000000000" pitchFamily="18" charset="-128"/>
                <a:ea typeface="HGS明朝E" panose="02020900000000000000" pitchFamily="18" charset="-128"/>
              </a:rPr>
              <a:t>要精密検査</a:t>
            </a:r>
            <a:r>
              <a:rPr lang="en-US" altLang="ja-JP" sz="2400" b="1" dirty="0" smtClean="0">
                <a:latin typeface="HGS明朝E" panose="02020900000000000000" pitchFamily="18" charset="-128"/>
                <a:ea typeface="HGS明朝E" panose="02020900000000000000" pitchFamily="18" charset="-128"/>
              </a:rPr>
              <a:t>,</a:t>
            </a:r>
            <a:r>
              <a:rPr lang="ja-JP" altLang="en-US" sz="2400" b="1" dirty="0" smtClean="0">
                <a:latin typeface="HGS明朝E" panose="02020900000000000000" pitchFamily="18" charset="-128"/>
                <a:ea typeface="HGS明朝E" panose="02020900000000000000" pitchFamily="18" charset="-128"/>
              </a:rPr>
              <a:t>要治療等</a:t>
            </a:r>
            <a:r>
              <a:rPr lang="en-US" altLang="ja-JP" sz="2400" b="1" dirty="0" smtClean="0">
                <a:latin typeface="HGS明朝E" panose="02020900000000000000" pitchFamily="18" charset="-128"/>
                <a:ea typeface="HGS明朝E" panose="02020900000000000000" pitchFamily="18" charset="-128"/>
              </a:rPr>
              <a:t>)</a:t>
            </a:r>
            <a:endParaRPr lang="ja-JP" altLang="en-US" sz="2400" b="1" dirty="0">
              <a:latin typeface="HGS明朝E" panose="02020900000000000000" pitchFamily="18" charset="-128"/>
              <a:ea typeface="HGS明朝E" panose="02020900000000000000" pitchFamily="18" charset="-128"/>
            </a:endParaRPr>
          </a:p>
        </p:txBody>
      </p:sp>
      <p:sp>
        <p:nvSpPr>
          <p:cNvPr id="194565" name="Text Box 5"/>
          <p:cNvSpPr txBox="1">
            <a:spLocks noChangeArrowheads="1"/>
          </p:cNvSpPr>
          <p:nvPr/>
        </p:nvSpPr>
        <p:spPr bwMode="auto">
          <a:xfrm>
            <a:off x="2502569" y="4716015"/>
            <a:ext cx="3905904" cy="1202506"/>
          </a:xfrm>
          <a:prstGeom prst="rect">
            <a:avLst/>
          </a:prstGeom>
          <a:ln>
            <a:headEnd/>
            <a:tailEnd/>
          </a:ln>
          <a:extLst/>
        </p:spPr>
        <p:style>
          <a:lnRef idx="1">
            <a:schemeClr val="accent2"/>
          </a:lnRef>
          <a:fillRef idx="2">
            <a:schemeClr val="accent2"/>
          </a:fillRef>
          <a:effectRef idx="1">
            <a:schemeClr val="accent2"/>
          </a:effectRef>
          <a:fontRef idx="minor">
            <a:schemeClr val="dk1"/>
          </a:fontRef>
        </p:style>
        <p:txBody>
          <a:bodyPr wrap="square" lIns="93596" tIns="46798" rIns="93596" bIns="46798">
            <a:spAutoFit/>
          </a:bodyPr>
          <a:lstStyle>
            <a:lvl1pPr eaLnBrk="0" hangingPunct="0">
              <a:defRPr kumimoji="1" sz="2800">
                <a:solidFill>
                  <a:schemeClr val="tx1"/>
                </a:solidFill>
                <a:latin typeface="Arial" charset="0"/>
                <a:ea typeface="ＭＳ Ｐゴシック" charset="-128"/>
              </a:defRPr>
            </a:lvl1pPr>
            <a:lvl2pPr marL="742950" indent="-285750" eaLnBrk="0" hangingPunct="0">
              <a:defRPr kumimoji="1" sz="2800">
                <a:solidFill>
                  <a:schemeClr val="tx1"/>
                </a:solidFill>
                <a:latin typeface="Arial" charset="0"/>
                <a:ea typeface="ＭＳ Ｐゴシック" charset="-128"/>
              </a:defRPr>
            </a:lvl2pPr>
            <a:lvl3pPr marL="1143000" indent="-228600" eaLnBrk="0" hangingPunct="0">
              <a:defRPr kumimoji="1" sz="2800">
                <a:solidFill>
                  <a:schemeClr val="tx1"/>
                </a:solidFill>
                <a:latin typeface="Arial" charset="0"/>
                <a:ea typeface="ＭＳ Ｐゴシック" charset="-128"/>
              </a:defRPr>
            </a:lvl3pPr>
            <a:lvl4pPr marL="1600200" indent="-228600" eaLnBrk="0" hangingPunct="0">
              <a:defRPr kumimoji="1" sz="2800">
                <a:solidFill>
                  <a:schemeClr val="tx1"/>
                </a:solidFill>
                <a:latin typeface="Arial" charset="0"/>
                <a:ea typeface="ＭＳ Ｐゴシック" charset="-128"/>
              </a:defRPr>
            </a:lvl4pPr>
            <a:lvl5pPr marL="2057400" indent="-228600" eaLnBrk="0" hangingPunct="0">
              <a:defRPr kumimoji="1" sz="2800">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sz="2800">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sz="2800">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sz="2800">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sz="2800">
                <a:solidFill>
                  <a:schemeClr val="tx1"/>
                </a:solidFill>
                <a:latin typeface="Arial" charset="0"/>
                <a:ea typeface="ＭＳ Ｐゴシック" charset="-128"/>
              </a:defRPr>
            </a:lvl9pPr>
          </a:lstStyle>
          <a:p>
            <a:pPr eaLnBrk="1" fontAlgn="base" hangingPunct="1">
              <a:spcBef>
                <a:spcPct val="0"/>
              </a:spcBef>
              <a:spcAft>
                <a:spcPct val="0"/>
              </a:spcAft>
            </a:pPr>
            <a:r>
              <a:rPr lang="ja-JP" altLang="en-US" sz="2400" b="1" dirty="0" smtClean="0">
                <a:solidFill>
                  <a:srgbClr val="000000"/>
                </a:solidFill>
                <a:latin typeface="HGS明朝E" panose="02020900000000000000" pitchFamily="18" charset="-128"/>
                <a:ea typeface="HGS明朝E" panose="02020900000000000000" pitchFamily="18" charset="-128"/>
              </a:rPr>
              <a:t>労働者</a:t>
            </a:r>
            <a:r>
              <a:rPr lang="ja-JP" altLang="en-US" sz="2400" b="1" dirty="0">
                <a:solidFill>
                  <a:srgbClr val="000000"/>
                </a:solidFill>
                <a:latin typeface="HGS明朝E" panose="02020900000000000000" pitchFamily="18" charset="-128"/>
                <a:ea typeface="HGS明朝E" panose="02020900000000000000" pitchFamily="18" charset="-128"/>
              </a:rPr>
              <a:t>の健康保持に必要な措置について医師等の意見</a:t>
            </a:r>
            <a:r>
              <a:rPr lang="ja-JP" altLang="en-US" sz="2400" b="1" dirty="0" smtClean="0">
                <a:solidFill>
                  <a:srgbClr val="000000"/>
                </a:solidFill>
                <a:latin typeface="HGS明朝E" panose="02020900000000000000" pitchFamily="18" charset="-128"/>
                <a:ea typeface="HGS明朝E" panose="02020900000000000000" pitchFamily="18" charset="-128"/>
              </a:rPr>
              <a:t>聴取</a:t>
            </a:r>
            <a:r>
              <a:rPr lang="en-US" altLang="ja-JP" sz="2400" b="1" dirty="0" smtClean="0">
                <a:solidFill>
                  <a:srgbClr val="000000"/>
                </a:solidFill>
                <a:latin typeface="HGS明朝E" panose="02020900000000000000" pitchFamily="18" charset="-128"/>
                <a:ea typeface="HGS明朝E" panose="02020900000000000000" pitchFamily="18" charset="-128"/>
              </a:rPr>
              <a:t>(</a:t>
            </a:r>
            <a:r>
              <a:rPr lang="zh-TW" altLang="en-US" sz="2400" b="1" dirty="0" smtClean="0">
                <a:latin typeface="HGP明朝E"/>
                <a:ea typeface="HGP明朝E"/>
              </a:rPr>
              <a:t>安衛法</a:t>
            </a:r>
            <a:r>
              <a:rPr lang="ja-JP" altLang="en-US" sz="2400" b="1" dirty="0" smtClean="0">
                <a:solidFill>
                  <a:srgbClr val="000000"/>
                </a:solidFill>
                <a:latin typeface="HGS明朝E" panose="02020900000000000000" pitchFamily="18" charset="-128"/>
                <a:ea typeface="HGS明朝E" panose="02020900000000000000" pitchFamily="18" charset="-128"/>
              </a:rPr>
              <a:t>第</a:t>
            </a:r>
            <a:r>
              <a:rPr lang="en-US" altLang="ja-JP" sz="2400" b="1" dirty="0" smtClean="0">
                <a:solidFill>
                  <a:srgbClr val="000000"/>
                </a:solidFill>
                <a:latin typeface="HGS明朝E" panose="02020900000000000000" pitchFamily="18" charset="-128"/>
                <a:ea typeface="HGS明朝E" panose="02020900000000000000" pitchFamily="18" charset="-128"/>
              </a:rPr>
              <a:t>66</a:t>
            </a:r>
            <a:r>
              <a:rPr lang="ja-JP" altLang="en-US" sz="2400" b="1" dirty="0">
                <a:solidFill>
                  <a:srgbClr val="000000"/>
                </a:solidFill>
                <a:latin typeface="HGS明朝E" panose="02020900000000000000" pitchFamily="18" charset="-128"/>
                <a:ea typeface="HGS明朝E" panose="02020900000000000000" pitchFamily="18" charset="-128"/>
              </a:rPr>
              <a:t>条</a:t>
            </a:r>
            <a:r>
              <a:rPr lang="ja-JP" altLang="en-US" sz="2400" b="1" dirty="0" smtClean="0">
                <a:solidFill>
                  <a:srgbClr val="000000"/>
                </a:solidFill>
                <a:latin typeface="HGS明朝E" panose="02020900000000000000" pitchFamily="18" charset="-128"/>
                <a:ea typeface="HGS明朝E" panose="02020900000000000000" pitchFamily="18" charset="-128"/>
              </a:rPr>
              <a:t>の</a:t>
            </a:r>
            <a:r>
              <a:rPr lang="en-US" altLang="ja-JP" sz="2400" b="1" dirty="0" smtClean="0">
                <a:solidFill>
                  <a:srgbClr val="000000"/>
                </a:solidFill>
                <a:latin typeface="HGS明朝E" panose="02020900000000000000" pitchFamily="18" charset="-128"/>
                <a:ea typeface="HGS明朝E" panose="02020900000000000000" pitchFamily="18" charset="-128"/>
              </a:rPr>
              <a:t>4)</a:t>
            </a:r>
            <a:endParaRPr lang="en-US" altLang="ja-JP" sz="2400" b="1" dirty="0">
              <a:solidFill>
                <a:srgbClr val="000000"/>
              </a:solidFill>
              <a:latin typeface="HGS明朝E" panose="02020900000000000000" pitchFamily="18" charset="-128"/>
              <a:ea typeface="HGS明朝E" panose="02020900000000000000" pitchFamily="18" charset="-128"/>
            </a:endParaRPr>
          </a:p>
        </p:txBody>
      </p:sp>
      <p:sp>
        <p:nvSpPr>
          <p:cNvPr id="194566" name="Text Box 6"/>
          <p:cNvSpPr txBox="1">
            <a:spLocks noChangeArrowheads="1"/>
          </p:cNvSpPr>
          <p:nvPr/>
        </p:nvSpPr>
        <p:spPr bwMode="auto">
          <a:xfrm>
            <a:off x="1750682" y="6313122"/>
            <a:ext cx="2045297" cy="463842"/>
          </a:xfrm>
          <a:prstGeom prst="rect">
            <a:avLst/>
          </a:prstGeom>
          <a:ln>
            <a:headEnd/>
            <a:tailEnd/>
          </a:ln>
          <a:extLst/>
        </p:spPr>
        <p:style>
          <a:lnRef idx="1">
            <a:schemeClr val="accent1"/>
          </a:lnRef>
          <a:fillRef idx="2">
            <a:schemeClr val="accent1"/>
          </a:fillRef>
          <a:effectRef idx="1">
            <a:schemeClr val="accent1"/>
          </a:effectRef>
          <a:fontRef idx="minor">
            <a:schemeClr val="dk1"/>
          </a:fontRef>
        </p:style>
        <p:txBody>
          <a:bodyPr wrap="none" lIns="93596" tIns="46798" rIns="93596" bIns="46798">
            <a:spAutoFit/>
          </a:bodyPr>
          <a:lstStyle>
            <a:lvl1pPr eaLnBrk="0" hangingPunct="0">
              <a:defRPr kumimoji="1" sz="2800">
                <a:solidFill>
                  <a:schemeClr val="tx1"/>
                </a:solidFill>
                <a:latin typeface="Arial" charset="0"/>
                <a:ea typeface="ＭＳ Ｐゴシック" charset="-128"/>
              </a:defRPr>
            </a:lvl1pPr>
            <a:lvl2pPr marL="742950" indent="-285750" eaLnBrk="0" hangingPunct="0">
              <a:defRPr kumimoji="1" sz="2800">
                <a:solidFill>
                  <a:schemeClr val="tx1"/>
                </a:solidFill>
                <a:latin typeface="Arial" charset="0"/>
                <a:ea typeface="ＭＳ Ｐゴシック" charset="-128"/>
              </a:defRPr>
            </a:lvl2pPr>
            <a:lvl3pPr marL="1143000" indent="-228600" eaLnBrk="0" hangingPunct="0">
              <a:defRPr kumimoji="1" sz="2800">
                <a:solidFill>
                  <a:schemeClr val="tx1"/>
                </a:solidFill>
                <a:latin typeface="Arial" charset="0"/>
                <a:ea typeface="ＭＳ Ｐゴシック" charset="-128"/>
              </a:defRPr>
            </a:lvl3pPr>
            <a:lvl4pPr marL="1600200" indent="-228600" eaLnBrk="0" hangingPunct="0">
              <a:defRPr kumimoji="1" sz="2800">
                <a:solidFill>
                  <a:schemeClr val="tx1"/>
                </a:solidFill>
                <a:latin typeface="Arial" charset="0"/>
                <a:ea typeface="ＭＳ Ｐゴシック" charset="-128"/>
              </a:defRPr>
            </a:lvl4pPr>
            <a:lvl5pPr marL="2057400" indent="-228600" eaLnBrk="0" hangingPunct="0">
              <a:defRPr kumimoji="1" sz="2800">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sz="2800">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sz="2800">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sz="2800">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sz="2800">
                <a:solidFill>
                  <a:schemeClr val="tx1"/>
                </a:solidFill>
                <a:latin typeface="Arial" charset="0"/>
                <a:ea typeface="ＭＳ Ｐゴシック" charset="-128"/>
              </a:defRPr>
            </a:lvl9pPr>
          </a:lstStyle>
          <a:p>
            <a:pPr eaLnBrk="1" fontAlgn="base" hangingPunct="1">
              <a:spcBef>
                <a:spcPct val="0"/>
              </a:spcBef>
              <a:spcAft>
                <a:spcPct val="0"/>
              </a:spcAft>
            </a:pPr>
            <a:r>
              <a:rPr lang="ja-JP" altLang="en-US" sz="2400" b="1" dirty="0">
                <a:solidFill>
                  <a:srgbClr val="000000"/>
                </a:solidFill>
                <a:latin typeface="HGS明朝E" panose="02020900000000000000" pitchFamily="18" charset="-128"/>
                <a:ea typeface="HGS明朝E" panose="02020900000000000000" pitchFamily="18" charset="-128"/>
              </a:rPr>
              <a:t>就業上の措置</a:t>
            </a:r>
          </a:p>
        </p:txBody>
      </p:sp>
      <p:sp>
        <p:nvSpPr>
          <p:cNvPr id="194567" name="Rectangle 7"/>
          <p:cNvSpPr>
            <a:spLocks noChangeArrowheads="1"/>
          </p:cNvSpPr>
          <p:nvPr/>
        </p:nvSpPr>
        <p:spPr bwMode="auto">
          <a:xfrm>
            <a:off x="6625389" y="5810032"/>
            <a:ext cx="2326106" cy="1417982"/>
          </a:xfrm>
          <a:prstGeom prst="rect">
            <a:avLst/>
          </a:prstGeom>
          <a:ln>
            <a:headEnd/>
            <a:tailEnd/>
          </a:ln>
          <a:extLst/>
        </p:spPr>
        <p:style>
          <a:lnRef idx="1">
            <a:schemeClr val="accent5"/>
          </a:lnRef>
          <a:fillRef idx="2">
            <a:schemeClr val="accent5"/>
          </a:fillRef>
          <a:effectRef idx="1">
            <a:schemeClr val="accent5"/>
          </a:effectRef>
          <a:fontRef idx="minor">
            <a:schemeClr val="dk1"/>
          </a:fontRef>
        </p:style>
        <p:txBody>
          <a:bodyPr wrap="none" anchor="ctr"/>
          <a:lstStyle/>
          <a:p>
            <a:pPr fontAlgn="base">
              <a:spcBef>
                <a:spcPct val="0"/>
              </a:spcBef>
              <a:spcAft>
                <a:spcPct val="0"/>
              </a:spcAft>
            </a:pPr>
            <a:endParaRPr lang="ja-JP" altLang="en-US" sz="1998">
              <a:solidFill>
                <a:srgbClr val="002060"/>
              </a:solidFill>
            </a:endParaRPr>
          </a:p>
        </p:txBody>
      </p:sp>
      <p:sp>
        <p:nvSpPr>
          <p:cNvPr id="194568" name="Text Box 8"/>
          <p:cNvSpPr txBox="1">
            <a:spLocks noChangeArrowheads="1"/>
          </p:cNvSpPr>
          <p:nvPr/>
        </p:nvSpPr>
        <p:spPr bwMode="auto">
          <a:xfrm>
            <a:off x="6516175" y="5958732"/>
            <a:ext cx="2660606" cy="2542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3596" tIns="46798" rIns="93596" bIns="46798">
            <a:spAutoFit/>
          </a:bodyPr>
          <a:lstStyle>
            <a:lvl1pPr eaLnBrk="0" hangingPunct="0">
              <a:defRPr kumimoji="1" sz="2800">
                <a:solidFill>
                  <a:schemeClr val="tx1"/>
                </a:solidFill>
                <a:latin typeface="Arial" charset="0"/>
                <a:ea typeface="ＭＳ Ｐゴシック" charset="-128"/>
              </a:defRPr>
            </a:lvl1pPr>
            <a:lvl2pPr marL="742950" indent="-285750" eaLnBrk="0" hangingPunct="0">
              <a:defRPr kumimoji="1" sz="2800">
                <a:solidFill>
                  <a:schemeClr val="tx1"/>
                </a:solidFill>
                <a:latin typeface="Arial" charset="0"/>
                <a:ea typeface="ＭＳ Ｐゴシック" charset="-128"/>
              </a:defRPr>
            </a:lvl2pPr>
            <a:lvl3pPr marL="1143000" indent="-228600" eaLnBrk="0" hangingPunct="0">
              <a:defRPr kumimoji="1" sz="2800">
                <a:solidFill>
                  <a:schemeClr val="tx1"/>
                </a:solidFill>
                <a:latin typeface="Arial" charset="0"/>
                <a:ea typeface="ＭＳ Ｐゴシック" charset="-128"/>
              </a:defRPr>
            </a:lvl3pPr>
            <a:lvl4pPr marL="1600200" indent="-228600" eaLnBrk="0" hangingPunct="0">
              <a:defRPr kumimoji="1" sz="2800">
                <a:solidFill>
                  <a:schemeClr val="tx1"/>
                </a:solidFill>
                <a:latin typeface="Arial" charset="0"/>
                <a:ea typeface="ＭＳ Ｐゴシック" charset="-128"/>
              </a:defRPr>
            </a:lvl4pPr>
            <a:lvl5pPr marL="2057400" indent="-228600" eaLnBrk="0" hangingPunct="0">
              <a:defRPr kumimoji="1" sz="2800">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sz="2800">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sz="2800">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sz="2800">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sz="2800">
                <a:solidFill>
                  <a:schemeClr val="tx1"/>
                </a:solidFill>
                <a:latin typeface="Arial" charset="0"/>
                <a:ea typeface="ＭＳ Ｐゴシック" charset="-128"/>
              </a:defRPr>
            </a:lvl9pPr>
          </a:lstStyle>
          <a:p>
            <a:pPr eaLnBrk="1" fontAlgn="base" hangingPunct="1">
              <a:lnSpc>
                <a:spcPts val="1228"/>
              </a:lnSpc>
              <a:spcBef>
                <a:spcPct val="50000"/>
              </a:spcBef>
              <a:spcAft>
                <a:spcPct val="0"/>
              </a:spcAft>
            </a:pPr>
            <a:r>
              <a:rPr lang="ja-JP" altLang="en-US" sz="2000" dirty="0" smtClean="0">
                <a:solidFill>
                  <a:srgbClr val="000000"/>
                </a:solidFill>
                <a:latin typeface="HGP明朝E"/>
                <a:ea typeface="HGP明朝E"/>
              </a:rPr>
              <a:t>二次</a:t>
            </a:r>
            <a:r>
              <a:rPr lang="ja-JP" altLang="en-US" sz="2000" dirty="0">
                <a:solidFill>
                  <a:srgbClr val="000000"/>
                </a:solidFill>
                <a:latin typeface="HGP明朝E"/>
                <a:ea typeface="HGP明朝E"/>
              </a:rPr>
              <a:t>健康診断等給付</a:t>
            </a:r>
          </a:p>
        </p:txBody>
      </p:sp>
      <p:sp>
        <p:nvSpPr>
          <p:cNvPr id="194569" name="Text Box 9"/>
          <p:cNvSpPr txBox="1">
            <a:spLocks noChangeArrowheads="1"/>
          </p:cNvSpPr>
          <p:nvPr/>
        </p:nvSpPr>
        <p:spPr bwMode="auto">
          <a:xfrm>
            <a:off x="6969030" y="6255522"/>
            <a:ext cx="1488574" cy="352519"/>
          </a:xfrm>
          <a:prstGeom prst="rect">
            <a:avLst/>
          </a:prstGeom>
          <a:noFill/>
          <a:ln w="9525">
            <a:solidFill>
              <a:srgbClr val="002060"/>
            </a:solidFill>
            <a:miter lim="800000"/>
            <a:headEnd/>
            <a:tailEnd/>
          </a:ln>
          <a:extLst>
            <a:ext uri="{909E8E84-426E-40DD-AFC4-6F175D3DCCD1}">
              <a14:hiddenFill xmlns:a14="http://schemas.microsoft.com/office/drawing/2010/main">
                <a:solidFill>
                  <a:srgbClr val="FFFFFF"/>
                </a:solidFill>
              </a14:hiddenFill>
            </a:ext>
          </a:extLst>
        </p:spPr>
        <p:txBody>
          <a:bodyPr wrap="none" lIns="93596" tIns="46798" rIns="93596" bIns="46798">
            <a:spAutoFit/>
          </a:bodyPr>
          <a:lstStyle>
            <a:lvl1pPr eaLnBrk="0" hangingPunct="0">
              <a:defRPr kumimoji="1" sz="2800">
                <a:solidFill>
                  <a:schemeClr val="tx1"/>
                </a:solidFill>
                <a:latin typeface="Arial" charset="0"/>
                <a:ea typeface="ＭＳ Ｐゴシック" charset="-128"/>
              </a:defRPr>
            </a:lvl1pPr>
            <a:lvl2pPr marL="742950" indent="-285750" eaLnBrk="0" hangingPunct="0">
              <a:defRPr kumimoji="1" sz="2800">
                <a:solidFill>
                  <a:schemeClr val="tx1"/>
                </a:solidFill>
                <a:latin typeface="Arial" charset="0"/>
                <a:ea typeface="ＭＳ Ｐゴシック" charset="-128"/>
              </a:defRPr>
            </a:lvl2pPr>
            <a:lvl3pPr marL="1143000" indent="-228600" eaLnBrk="0" hangingPunct="0">
              <a:defRPr kumimoji="1" sz="2800">
                <a:solidFill>
                  <a:schemeClr val="tx1"/>
                </a:solidFill>
                <a:latin typeface="Arial" charset="0"/>
                <a:ea typeface="ＭＳ Ｐゴシック" charset="-128"/>
              </a:defRPr>
            </a:lvl3pPr>
            <a:lvl4pPr marL="1600200" indent="-228600" eaLnBrk="0" hangingPunct="0">
              <a:defRPr kumimoji="1" sz="2800">
                <a:solidFill>
                  <a:schemeClr val="tx1"/>
                </a:solidFill>
                <a:latin typeface="Arial" charset="0"/>
                <a:ea typeface="ＭＳ Ｐゴシック" charset="-128"/>
              </a:defRPr>
            </a:lvl4pPr>
            <a:lvl5pPr marL="2057400" indent="-228600" eaLnBrk="0" hangingPunct="0">
              <a:defRPr kumimoji="1" sz="2800">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sz="2800">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sz="2800">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sz="2800">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sz="2800">
                <a:solidFill>
                  <a:schemeClr val="tx1"/>
                </a:solidFill>
                <a:latin typeface="Arial" charset="0"/>
                <a:ea typeface="ＭＳ Ｐゴシック" charset="-128"/>
              </a:defRPr>
            </a:lvl9pPr>
          </a:lstStyle>
          <a:p>
            <a:pPr eaLnBrk="1" fontAlgn="base" hangingPunct="1">
              <a:spcBef>
                <a:spcPct val="0"/>
              </a:spcBef>
              <a:spcAft>
                <a:spcPct val="0"/>
              </a:spcAft>
            </a:pPr>
            <a:r>
              <a:rPr lang="ja-JP" altLang="en-US" sz="1638" b="1" dirty="0">
                <a:solidFill>
                  <a:srgbClr val="002060"/>
                </a:solidFill>
                <a:latin typeface="Times New Roman" pitchFamily="18" charset="0"/>
              </a:rPr>
              <a:t>二次健康診断</a:t>
            </a:r>
          </a:p>
        </p:txBody>
      </p:sp>
      <p:sp>
        <p:nvSpPr>
          <p:cNvPr id="194570" name="Text Box 10"/>
          <p:cNvSpPr txBox="1">
            <a:spLocks noChangeArrowheads="1"/>
          </p:cNvSpPr>
          <p:nvPr/>
        </p:nvSpPr>
        <p:spPr bwMode="auto">
          <a:xfrm>
            <a:off x="6995533" y="6745340"/>
            <a:ext cx="1488574" cy="352519"/>
          </a:xfrm>
          <a:prstGeom prst="rect">
            <a:avLst/>
          </a:prstGeom>
          <a:noFill/>
          <a:ln w="9525">
            <a:solidFill>
              <a:srgbClr val="002060"/>
            </a:solidFill>
            <a:miter lim="800000"/>
            <a:headEnd/>
            <a:tailEnd/>
          </a:ln>
          <a:extLst>
            <a:ext uri="{909E8E84-426E-40DD-AFC4-6F175D3DCCD1}">
              <a14:hiddenFill xmlns:a14="http://schemas.microsoft.com/office/drawing/2010/main">
                <a:solidFill>
                  <a:srgbClr val="FFFFFF"/>
                </a:solidFill>
              </a14:hiddenFill>
            </a:ext>
          </a:extLst>
        </p:spPr>
        <p:txBody>
          <a:bodyPr wrap="none" lIns="93596" tIns="46798" rIns="93596" bIns="46798">
            <a:spAutoFit/>
          </a:bodyPr>
          <a:lstStyle>
            <a:lvl1pPr eaLnBrk="0" hangingPunct="0">
              <a:defRPr kumimoji="1" sz="2800">
                <a:solidFill>
                  <a:schemeClr val="tx1"/>
                </a:solidFill>
                <a:latin typeface="Arial" charset="0"/>
                <a:ea typeface="ＭＳ Ｐゴシック" charset="-128"/>
              </a:defRPr>
            </a:lvl1pPr>
            <a:lvl2pPr marL="742950" indent="-285750" eaLnBrk="0" hangingPunct="0">
              <a:defRPr kumimoji="1" sz="2800">
                <a:solidFill>
                  <a:schemeClr val="tx1"/>
                </a:solidFill>
                <a:latin typeface="Arial" charset="0"/>
                <a:ea typeface="ＭＳ Ｐゴシック" charset="-128"/>
              </a:defRPr>
            </a:lvl2pPr>
            <a:lvl3pPr marL="1143000" indent="-228600" eaLnBrk="0" hangingPunct="0">
              <a:defRPr kumimoji="1" sz="2800">
                <a:solidFill>
                  <a:schemeClr val="tx1"/>
                </a:solidFill>
                <a:latin typeface="Arial" charset="0"/>
                <a:ea typeface="ＭＳ Ｐゴシック" charset="-128"/>
              </a:defRPr>
            </a:lvl3pPr>
            <a:lvl4pPr marL="1600200" indent="-228600" eaLnBrk="0" hangingPunct="0">
              <a:defRPr kumimoji="1" sz="2800">
                <a:solidFill>
                  <a:schemeClr val="tx1"/>
                </a:solidFill>
                <a:latin typeface="Arial" charset="0"/>
                <a:ea typeface="ＭＳ Ｐゴシック" charset="-128"/>
              </a:defRPr>
            </a:lvl4pPr>
            <a:lvl5pPr marL="2057400" indent="-228600" eaLnBrk="0" hangingPunct="0">
              <a:defRPr kumimoji="1" sz="2800">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sz="2800">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sz="2800">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sz="2800">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sz="2800">
                <a:solidFill>
                  <a:schemeClr val="tx1"/>
                </a:solidFill>
                <a:latin typeface="Arial" charset="0"/>
                <a:ea typeface="ＭＳ Ｐゴシック" charset="-128"/>
              </a:defRPr>
            </a:lvl9pPr>
          </a:lstStyle>
          <a:p>
            <a:pPr eaLnBrk="1" fontAlgn="base" hangingPunct="1">
              <a:spcBef>
                <a:spcPct val="0"/>
              </a:spcBef>
              <a:spcAft>
                <a:spcPct val="0"/>
              </a:spcAft>
            </a:pPr>
            <a:r>
              <a:rPr lang="ja-JP" altLang="en-US" sz="1638" b="1" dirty="0">
                <a:solidFill>
                  <a:srgbClr val="002060"/>
                </a:solidFill>
                <a:latin typeface="Times New Roman" pitchFamily="18" charset="0"/>
              </a:rPr>
              <a:t>特定保健指導</a:t>
            </a:r>
          </a:p>
        </p:txBody>
      </p:sp>
      <p:sp>
        <p:nvSpPr>
          <p:cNvPr id="194571" name="Line 14"/>
          <p:cNvSpPr>
            <a:spLocks noChangeShapeType="1"/>
          </p:cNvSpPr>
          <p:nvPr/>
        </p:nvSpPr>
        <p:spPr bwMode="auto">
          <a:xfrm>
            <a:off x="4599174" y="2553814"/>
            <a:ext cx="0" cy="389996"/>
          </a:xfrm>
          <a:prstGeom prst="line">
            <a:avLst/>
          </a:prstGeom>
          <a:noFill/>
          <a:ln w="57150">
            <a:solidFill>
              <a:srgbClr val="002060"/>
            </a:solidFill>
            <a:round/>
            <a:headEnd/>
            <a:tailEnd type="triangle" w="med" len="med"/>
          </a:ln>
          <a:extLst>
            <a:ext uri="{909E8E84-426E-40DD-AFC4-6F175D3DCCD1}">
              <a14:hiddenFill xmlns:a14="http://schemas.microsoft.com/office/drawing/2010/main">
                <a:noFill/>
              </a14:hiddenFill>
            </a:ext>
          </a:extLst>
        </p:spPr>
        <p:txBody>
          <a:bodyPr wrap="none"/>
          <a:lstStyle/>
          <a:p>
            <a:pPr fontAlgn="base">
              <a:spcBef>
                <a:spcPct val="0"/>
              </a:spcBef>
              <a:spcAft>
                <a:spcPct val="0"/>
              </a:spcAft>
            </a:pPr>
            <a:endParaRPr lang="ja-JP" altLang="en-US" sz="2866">
              <a:solidFill>
                <a:prstClr val="black"/>
              </a:solidFill>
            </a:endParaRPr>
          </a:p>
        </p:txBody>
      </p:sp>
      <p:sp>
        <p:nvSpPr>
          <p:cNvPr id="194573" name="Text Box 17"/>
          <p:cNvSpPr txBox="1">
            <a:spLocks noChangeArrowheads="1"/>
          </p:cNvSpPr>
          <p:nvPr/>
        </p:nvSpPr>
        <p:spPr bwMode="auto">
          <a:xfrm>
            <a:off x="3835422" y="4269492"/>
            <a:ext cx="1980853" cy="463842"/>
          </a:xfrm>
          <a:prstGeom prst="rect">
            <a:avLst/>
          </a:prstGeom>
          <a:solidFill>
            <a:srgbClr val="FFFF00"/>
          </a:solidFill>
          <a:ln>
            <a:solidFill>
              <a:schemeClr val="tx1"/>
            </a:solidFill>
          </a:ln>
          <a:extLst/>
        </p:spPr>
        <p:txBody>
          <a:bodyPr lIns="93596" tIns="46798" rIns="93596" bIns="46798">
            <a:spAutoFit/>
          </a:bodyPr>
          <a:lstStyle>
            <a:lvl1pPr eaLnBrk="0" hangingPunct="0">
              <a:defRPr kumimoji="1" sz="2800">
                <a:solidFill>
                  <a:schemeClr val="tx1"/>
                </a:solidFill>
                <a:latin typeface="Arial" charset="0"/>
                <a:ea typeface="ＭＳ Ｐゴシック" charset="-128"/>
              </a:defRPr>
            </a:lvl1pPr>
            <a:lvl2pPr marL="742950" indent="-285750" eaLnBrk="0" hangingPunct="0">
              <a:defRPr kumimoji="1" sz="2800">
                <a:solidFill>
                  <a:schemeClr val="tx1"/>
                </a:solidFill>
                <a:latin typeface="Arial" charset="0"/>
                <a:ea typeface="ＭＳ Ｐゴシック" charset="-128"/>
              </a:defRPr>
            </a:lvl2pPr>
            <a:lvl3pPr marL="1143000" indent="-228600" eaLnBrk="0" hangingPunct="0">
              <a:defRPr kumimoji="1" sz="2800">
                <a:solidFill>
                  <a:schemeClr val="tx1"/>
                </a:solidFill>
                <a:latin typeface="Arial" charset="0"/>
                <a:ea typeface="ＭＳ Ｐゴシック" charset="-128"/>
              </a:defRPr>
            </a:lvl3pPr>
            <a:lvl4pPr marL="1600200" indent="-228600" eaLnBrk="0" hangingPunct="0">
              <a:defRPr kumimoji="1" sz="2800">
                <a:solidFill>
                  <a:schemeClr val="tx1"/>
                </a:solidFill>
                <a:latin typeface="Arial" charset="0"/>
                <a:ea typeface="ＭＳ Ｐゴシック" charset="-128"/>
              </a:defRPr>
            </a:lvl4pPr>
            <a:lvl5pPr marL="2057400" indent="-228600" eaLnBrk="0" hangingPunct="0">
              <a:defRPr kumimoji="1" sz="2800">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sz="2800">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sz="2800">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sz="2800">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sz="2800">
                <a:solidFill>
                  <a:schemeClr val="tx1"/>
                </a:solidFill>
                <a:latin typeface="Arial" charset="0"/>
                <a:ea typeface="ＭＳ Ｐゴシック" charset="-128"/>
              </a:defRPr>
            </a:lvl9pPr>
          </a:lstStyle>
          <a:p>
            <a:pPr algn="dist" eaLnBrk="1" fontAlgn="base" hangingPunct="1">
              <a:spcBef>
                <a:spcPct val="50000"/>
              </a:spcBef>
              <a:spcAft>
                <a:spcPct val="0"/>
              </a:spcAft>
            </a:pPr>
            <a:r>
              <a:rPr lang="ja-JP" altLang="en-US" sz="2400" b="1" dirty="0">
                <a:solidFill>
                  <a:srgbClr val="000000"/>
                </a:solidFill>
                <a:latin typeface="HGP明朝E" panose="02020900000000000000" pitchFamily="18" charset="-128"/>
                <a:ea typeface="HGP明朝E" panose="02020900000000000000" pitchFamily="18" charset="-128"/>
              </a:rPr>
              <a:t>事後措置</a:t>
            </a:r>
          </a:p>
        </p:txBody>
      </p:sp>
      <p:sp>
        <p:nvSpPr>
          <p:cNvPr id="194574" name="Rectangle 18"/>
          <p:cNvSpPr>
            <a:spLocks noChangeArrowheads="1"/>
          </p:cNvSpPr>
          <p:nvPr/>
        </p:nvSpPr>
        <p:spPr bwMode="auto">
          <a:xfrm>
            <a:off x="1100028" y="6740920"/>
            <a:ext cx="5087797" cy="4095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3596" tIns="46798" rIns="93596" bIns="46798">
            <a:spAutoFit/>
          </a:bodyPr>
          <a:lstStyle/>
          <a:p>
            <a:pPr fontAlgn="base">
              <a:spcBef>
                <a:spcPct val="50000"/>
              </a:spcBef>
              <a:spcAft>
                <a:spcPct val="0"/>
              </a:spcAft>
            </a:pPr>
            <a:r>
              <a:rPr lang="en-US" altLang="ja-JP" sz="2047" dirty="0" smtClean="0">
                <a:solidFill>
                  <a:srgbClr val="000000"/>
                </a:solidFill>
                <a:latin typeface="HGP明朝E" panose="02020900000000000000" pitchFamily="18" charset="-128"/>
                <a:ea typeface="HGP明朝E" panose="02020900000000000000" pitchFamily="18" charset="-128"/>
              </a:rPr>
              <a:t>(</a:t>
            </a:r>
            <a:r>
              <a:rPr lang="ja-JP" altLang="en-US" sz="2047" dirty="0" smtClean="0">
                <a:solidFill>
                  <a:srgbClr val="000000"/>
                </a:solidFill>
                <a:latin typeface="HGP明朝E" panose="02020900000000000000" pitchFamily="18" charset="-128"/>
                <a:ea typeface="HGP明朝E" panose="02020900000000000000" pitchFamily="18" charset="-128"/>
              </a:rPr>
              <a:t>就業</a:t>
            </a:r>
            <a:r>
              <a:rPr lang="ja-JP" altLang="en-US" sz="2047" dirty="0">
                <a:solidFill>
                  <a:srgbClr val="000000"/>
                </a:solidFill>
                <a:latin typeface="HGP明朝E" panose="02020900000000000000" pitchFamily="18" charset="-128"/>
                <a:ea typeface="HGP明朝E" panose="02020900000000000000" pitchFamily="18" charset="-128"/>
              </a:rPr>
              <a:t>区分・・・通常</a:t>
            </a:r>
            <a:r>
              <a:rPr lang="ja-JP" altLang="en-US" sz="2047" dirty="0" smtClean="0">
                <a:solidFill>
                  <a:srgbClr val="000000"/>
                </a:solidFill>
                <a:latin typeface="HGP明朝E" panose="02020900000000000000" pitchFamily="18" charset="-128"/>
                <a:ea typeface="HGP明朝E" panose="02020900000000000000" pitchFamily="18" charset="-128"/>
              </a:rPr>
              <a:t>勤務</a:t>
            </a:r>
            <a:r>
              <a:rPr lang="en-US" altLang="ja-JP" sz="2047" dirty="0" smtClean="0">
                <a:solidFill>
                  <a:srgbClr val="000000"/>
                </a:solidFill>
                <a:latin typeface="HGP明朝E" panose="02020900000000000000" pitchFamily="18" charset="-128"/>
                <a:ea typeface="HGP明朝E" panose="02020900000000000000" pitchFamily="18" charset="-128"/>
              </a:rPr>
              <a:t>,</a:t>
            </a:r>
            <a:r>
              <a:rPr lang="ja-JP" altLang="en-US" sz="2047" dirty="0" smtClean="0">
                <a:solidFill>
                  <a:srgbClr val="000000"/>
                </a:solidFill>
                <a:latin typeface="HGP明朝E" panose="02020900000000000000" pitchFamily="18" charset="-128"/>
                <a:ea typeface="HGP明朝E" panose="02020900000000000000" pitchFamily="18" charset="-128"/>
              </a:rPr>
              <a:t>就業制限</a:t>
            </a:r>
            <a:r>
              <a:rPr lang="en-US" altLang="ja-JP" sz="2047" dirty="0" smtClean="0">
                <a:solidFill>
                  <a:srgbClr val="000000"/>
                </a:solidFill>
                <a:latin typeface="HGP明朝E" panose="02020900000000000000" pitchFamily="18" charset="-128"/>
                <a:ea typeface="HGP明朝E" panose="02020900000000000000" pitchFamily="18" charset="-128"/>
              </a:rPr>
              <a:t>,</a:t>
            </a:r>
            <a:r>
              <a:rPr lang="ja-JP" altLang="en-US" sz="2047" dirty="0" smtClean="0">
                <a:solidFill>
                  <a:srgbClr val="000000"/>
                </a:solidFill>
                <a:latin typeface="HGP明朝E" panose="02020900000000000000" pitchFamily="18" charset="-128"/>
                <a:ea typeface="HGP明朝E" panose="02020900000000000000" pitchFamily="18" charset="-128"/>
              </a:rPr>
              <a:t>要休業等</a:t>
            </a:r>
            <a:r>
              <a:rPr lang="en-US" altLang="ja-JP" sz="2047" dirty="0" smtClean="0">
                <a:solidFill>
                  <a:srgbClr val="000000"/>
                </a:solidFill>
                <a:latin typeface="HGP明朝E" panose="02020900000000000000" pitchFamily="18" charset="-128"/>
                <a:ea typeface="HGP明朝E" panose="02020900000000000000" pitchFamily="18" charset="-128"/>
              </a:rPr>
              <a:t>)</a:t>
            </a:r>
            <a:endParaRPr lang="ja-JP" altLang="en-US" sz="2047" dirty="0">
              <a:solidFill>
                <a:srgbClr val="000000"/>
              </a:solidFill>
              <a:latin typeface="HGP明朝E" panose="02020900000000000000" pitchFamily="18" charset="-128"/>
              <a:ea typeface="HGP明朝E" panose="02020900000000000000" pitchFamily="18" charset="-128"/>
            </a:endParaRPr>
          </a:p>
        </p:txBody>
      </p:sp>
      <p:sp>
        <p:nvSpPr>
          <p:cNvPr id="194575" name="Line 19"/>
          <p:cNvSpPr>
            <a:spLocks noChangeShapeType="1"/>
          </p:cNvSpPr>
          <p:nvPr/>
        </p:nvSpPr>
        <p:spPr bwMode="auto">
          <a:xfrm>
            <a:off x="3050066" y="5947044"/>
            <a:ext cx="0" cy="441995"/>
          </a:xfrm>
          <a:prstGeom prst="line">
            <a:avLst/>
          </a:prstGeom>
          <a:noFill/>
          <a:ln w="57150">
            <a:solidFill>
              <a:srgbClr val="000000"/>
            </a:solidFill>
            <a:round/>
            <a:headEnd/>
            <a:tailEnd type="triangle" w="med" len="med"/>
          </a:ln>
          <a:extLst>
            <a:ext uri="{909E8E84-426E-40DD-AFC4-6F175D3DCCD1}">
              <a14:hiddenFill xmlns:a14="http://schemas.microsoft.com/office/drawing/2010/main">
                <a:noFill/>
              </a14:hiddenFill>
            </a:ext>
          </a:extLst>
        </p:spPr>
        <p:txBody>
          <a:bodyPr wrap="none"/>
          <a:lstStyle/>
          <a:p>
            <a:pPr fontAlgn="base">
              <a:spcBef>
                <a:spcPct val="0"/>
              </a:spcBef>
              <a:spcAft>
                <a:spcPct val="0"/>
              </a:spcAft>
            </a:pPr>
            <a:endParaRPr lang="ja-JP" altLang="en-US" sz="2866">
              <a:solidFill>
                <a:prstClr val="black"/>
              </a:solidFill>
            </a:endParaRPr>
          </a:p>
        </p:txBody>
      </p:sp>
      <p:sp>
        <p:nvSpPr>
          <p:cNvPr id="194576" name="Text Box 20"/>
          <p:cNvSpPr txBox="1">
            <a:spLocks noChangeArrowheads="1"/>
          </p:cNvSpPr>
          <p:nvPr/>
        </p:nvSpPr>
        <p:spPr bwMode="auto">
          <a:xfrm>
            <a:off x="4363452" y="6036148"/>
            <a:ext cx="1878667" cy="8331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3596" tIns="46798" rIns="93596" bIns="46798">
            <a:spAutoFit/>
          </a:bodyPr>
          <a:lstStyle>
            <a:lvl1pPr eaLnBrk="0" hangingPunct="0">
              <a:defRPr kumimoji="1" sz="2800">
                <a:solidFill>
                  <a:schemeClr val="tx1"/>
                </a:solidFill>
                <a:latin typeface="Arial" charset="0"/>
                <a:ea typeface="ＭＳ Ｐゴシック" charset="-128"/>
              </a:defRPr>
            </a:lvl1pPr>
            <a:lvl2pPr marL="742950" indent="-285750" eaLnBrk="0" hangingPunct="0">
              <a:defRPr kumimoji="1" sz="2800">
                <a:solidFill>
                  <a:schemeClr val="tx1"/>
                </a:solidFill>
                <a:latin typeface="Arial" charset="0"/>
                <a:ea typeface="ＭＳ Ｐゴシック" charset="-128"/>
              </a:defRPr>
            </a:lvl2pPr>
            <a:lvl3pPr marL="1143000" indent="-228600" eaLnBrk="0" hangingPunct="0">
              <a:defRPr kumimoji="1" sz="2800">
                <a:solidFill>
                  <a:schemeClr val="tx1"/>
                </a:solidFill>
                <a:latin typeface="Arial" charset="0"/>
                <a:ea typeface="ＭＳ Ｐゴシック" charset="-128"/>
              </a:defRPr>
            </a:lvl3pPr>
            <a:lvl4pPr marL="1600200" indent="-228600" eaLnBrk="0" hangingPunct="0">
              <a:defRPr kumimoji="1" sz="2800">
                <a:solidFill>
                  <a:schemeClr val="tx1"/>
                </a:solidFill>
                <a:latin typeface="Arial" charset="0"/>
                <a:ea typeface="ＭＳ Ｐゴシック" charset="-128"/>
              </a:defRPr>
            </a:lvl4pPr>
            <a:lvl5pPr marL="2057400" indent="-228600" eaLnBrk="0" hangingPunct="0">
              <a:defRPr kumimoji="1" sz="2800">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sz="2800">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sz="2800">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sz="2800">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sz="2800">
                <a:solidFill>
                  <a:schemeClr val="tx1"/>
                </a:solidFill>
                <a:latin typeface="Arial" charset="0"/>
                <a:ea typeface="ＭＳ Ｐゴシック" charset="-128"/>
              </a:defRPr>
            </a:lvl9pPr>
          </a:lstStyle>
          <a:p>
            <a:pPr eaLnBrk="1" fontAlgn="base" hangingPunct="1">
              <a:spcBef>
                <a:spcPct val="50000"/>
              </a:spcBef>
              <a:spcAft>
                <a:spcPct val="0"/>
              </a:spcAft>
            </a:pPr>
            <a:r>
              <a:rPr lang="ja-JP" altLang="en-US" sz="2400" dirty="0">
                <a:solidFill>
                  <a:srgbClr val="000000"/>
                </a:solidFill>
                <a:latin typeface="HGP明朝E" panose="02020900000000000000" pitchFamily="18" charset="-128"/>
                <a:ea typeface="HGP明朝E" panose="02020900000000000000" pitchFamily="18" charset="-128"/>
              </a:rPr>
              <a:t>必要に応じて保健指導</a:t>
            </a:r>
          </a:p>
        </p:txBody>
      </p:sp>
      <p:sp>
        <p:nvSpPr>
          <p:cNvPr id="194577" name="Line 21"/>
          <p:cNvSpPr>
            <a:spLocks noChangeShapeType="1"/>
          </p:cNvSpPr>
          <p:nvPr/>
        </p:nvSpPr>
        <p:spPr bwMode="auto">
          <a:xfrm>
            <a:off x="3837819" y="6554751"/>
            <a:ext cx="493995" cy="0"/>
          </a:xfrm>
          <a:prstGeom prst="line">
            <a:avLst/>
          </a:prstGeom>
          <a:noFill/>
          <a:ln w="57150">
            <a:solidFill>
              <a:srgbClr val="000000"/>
            </a:solidFill>
            <a:round/>
            <a:headEnd/>
            <a:tailEnd type="triangle" w="med" len="med"/>
          </a:ln>
          <a:extLst>
            <a:ext uri="{909E8E84-426E-40DD-AFC4-6F175D3DCCD1}">
              <a14:hiddenFill xmlns:a14="http://schemas.microsoft.com/office/drawing/2010/main">
                <a:noFill/>
              </a14:hiddenFill>
            </a:ext>
          </a:extLst>
        </p:spPr>
        <p:txBody>
          <a:bodyPr wrap="none"/>
          <a:lstStyle/>
          <a:p>
            <a:pPr fontAlgn="base">
              <a:spcBef>
                <a:spcPct val="0"/>
              </a:spcBef>
              <a:spcAft>
                <a:spcPct val="0"/>
              </a:spcAft>
            </a:pPr>
            <a:endParaRPr lang="ja-JP" altLang="en-US" sz="2866">
              <a:solidFill>
                <a:prstClr val="black"/>
              </a:solidFill>
            </a:endParaRPr>
          </a:p>
        </p:txBody>
      </p:sp>
      <p:sp>
        <p:nvSpPr>
          <p:cNvPr id="194582" name="テキスト ボックス 31"/>
          <p:cNvSpPr txBox="1">
            <a:spLocks noChangeArrowheads="1"/>
          </p:cNvSpPr>
          <p:nvPr/>
        </p:nvSpPr>
        <p:spPr bwMode="auto">
          <a:xfrm>
            <a:off x="6917635" y="3977709"/>
            <a:ext cx="1696278" cy="1509709"/>
          </a:xfrm>
          <a:prstGeom prst="rect">
            <a:avLst/>
          </a:prstGeom>
          <a:solidFill>
            <a:schemeClr val="bg1"/>
          </a:solidFill>
          <a:ln>
            <a:solidFill>
              <a:schemeClr val="tx1"/>
            </a:solidFill>
          </a:ln>
          <a:extLst/>
        </p:spPr>
        <p:txBody>
          <a:bodyPr wrap="square">
            <a:spAutoFit/>
          </a:bodyPr>
          <a:lstStyle>
            <a:lvl1pPr eaLnBrk="0" hangingPunct="0">
              <a:defRPr kumimoji="1" sz="2800">
                <a:solidFill>
                  <a:schemeClr val="tx1"/>
                </a:solidFill>
                <a:latin typeface="Arial" charset="0"/>
                <a:ea typeface="ＭＳ Ｐゴシック" charset="-128"/>
              </a:defRPr>
            </a:lvl1pPr>
            <a:lvl2pPr marL="742950" indent="-285750" eaLnBrk="0" hangingPunct="0">
              <a:defRPr kumimoji="1" sz="2800">
                <a:solidFill>
                  <a:schemeClr val="tx1"/>
                </a:solidFill>
                <a:latin typeface="Arial" charset="0"/>
                <a:ea typeface="ＭＳ Ｐゴシック" charset="-128"/>
              </a:defRPr>
            </a:lvl2pPr>
            <a:lvl3pPr marL="1143000" indent="-228600" eaLnBrk="0" hangingPunct="0">
              <a:defRPr kumimoji="1" sz="2800">
                <a:solidFill>
                  <a:schemeClr val="tx1"/>
                </a:solidFill>
                <a:latin typeface="Arial" charset="0"/>
                <a:ea typeface="ＭＳ Ｐゴシック" charset="-128"/>
              </a:defRPr>
            </a:lvl3pPr>
            <a:lvl4pPr marL="1600200" indent="-228600" eaLnBrk="0" hangingPunct="0">
              <a:defRPr kumimoji="1" sz="2800">
                <a:solidFill>
                  <a:schemeClr val="tx1"/>
                </a:solidFill>
                <a:latin typeface="Arial" charset="0"/>
                <a:ea typeface="ＭＳ Ｐゴシック" charset="-128"/>
              </a:defRPr>
            </a:lvl4pPr>
            <a:lvl5pPr marL="2057400" indent="-228600" eaLnBrk="0" hangingPunct="0">
              <a:defRPr kumimoji="1" sz="2800">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sz="2800">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sz="2800">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sz="2800">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sz="2800">
                <a:solidFill>
                  <a:schemeClr val="tx1"/>
                </a:solidFill>
                <a:latin typeface="Arial" charset="0"/>
                <a:ea typeface="ＭＳ Ｐゴシック" charset="-128"/>
              </a:defRPr>
            </a:lvl9pPr>
          </a:lstStyle>
          <a:p>
            <a:pPr eaLnBrk="1" fontAlgn="base" hangingPunct="1">
              <a:spcBef>
                <a:spcPct val="0"/>
              </a:spcBef>
              <a:spcAft>
                <a:spcPct val="0"/>
              </a:spcAft>
            </a:pPr>
            <a:r>
              <a:rPr lang="ja-JP" altLang="en-US" sz="1842" b="1" dirty="0">
                <a:solidFill>
                  <a:srgbClr val="000000"/>
                </a:solidFill>
                <a:latin typeface="Calibri" pitchFamily="34" charset="0"/>
              </a:rPr>
              <a:t>脳・心臓疾患に関連する一定の項目に異常の所見がある場合</a:t>
            </a:r>
          </a:p>
        </p:txBody>
      </p:sp>
      <p:sp>
        <p:nvSpPr>
          <p:cNvPr id="21" name="Line 21"/>
          <p:cNvSpPr>
            <a:spLocks noChangeShapeType="1"/>
          </p:cNvSpPr>
          <p:nvPr/>
        </p:nvSpPr>
        <p:spPr bwMode="auto">
          <a:xfrm>
            <a:off x="6472561" y="4865795"/>
            <a:ext cx="493995" cy="0"/>
          </a:xfrm>
          <a:prstGeom prst="line">
            <a:avLst/>
          </a:prstGeom>
          <a:noFill/>
          <a:ln w="57150">
            <a:solidFill>
              <a:srgbClr val="000000"/>
            </a:solidFill>
            <a:round/>
            <a:headEnd/>
            <a:tailEnd type="triangle" w="med" len="med"/>
          </a:ln>
          <a:extLst>
            <a:ext uri="{909E8E84-426E-40DD-AFC4-6F175D3DCCD1}">
              <a14:hiddenFill xmlns:a14="http://schemas.microsoft.com/office/drawing/2010/main">
                <a:noFill/>
              </a14:hiddenFill>
            </a:ext>
          </a:extLst>
        </p:spPr>
        <p:txBody>
          <a:bodyPr wrap="none"/>
          <a:lstStyle/>
          <a:p>
            <a:pPr fontAlgn="base">
              <a:spcBef>
                <a:spcPct val="0"/>
              </a:spcBef>
              <a:spcAft>
                <a:spcPct val="0"/>
              </a:spcAft>
            </a:pPr>
            <a:endParaRPr lang="ja-JP" altLang="en-US" sz="2866">
              <a:solidFill>
                <a:prstClr val="black"/>
              </a:solidFill>
            </a:endParaRPr>
          </a:p>
        </p:txBody>
      </p:sp>
      <p:sp>
        <p:nvSpPr>
          <p:cNvPr id="23" name="Line 19"/>
          <p:cNvSpPr>
            <a:spLocks noChangeShapeType="1"/>
          </p:cNvSpPr>
          <p:nvPr/>
        </p:nvSpPr>
        <p:spPr bwMode="auto">
          <a:xfrm>
            <a:off x="7673009" y="5499652"/>
            <a:ext cx="13573" cy="339421"/>
          </a:xfrm>
          <a:prstGeom prst="line">
            <a:avLst/>
          </a:prstGeom>
          <a:noFill/>
          <a:ln w="57150">
            <a:solidFill>
              <a:srgbClr val="000000"/>
            </a:solidFill>
            <a:round/>
            <a:headEnd/>
            <a:tailEnd type="triangle" w="med" len="med"/>
          </a:ln>
          <a:extLst>
            <a:ext uri="{909E8E84-426E-40DD-AFC4-6F175D3DCCD1}">
              <a14:hiddenFill xmlns:a14="http://schemas.microsoft.com/office/drawing/2010/main">
                <a:noFill/>
              </a14:hiddenFill>
            </a:ext>
          </a:extLst>
        </p:spPr>
        <p:txBody>
          <a:bodyPr wrap="none"/>
          <a:lstStyle/>
          <a:p>
            <a:pPr fontAlgn="base">
              <a:spcBef>
                <a:spcPct val="0"/>
              </a:spcBef>
              <a:spcAft>
                <a:spcPct val="0"/>
              </a:spcAft>
            </a:pPr>
            <a:endParaRPr lang="ja-JP" altLang="en-US" sz="2866">
              <a:solidFill>
                <a:prstClr val="black"/>
              </a:solidFill>
            </a:endParaRPr>
          </a:p>
        </p:txBody>
      </p:sp>
      <p:sp>
        <p:nvSpPr>
          <p:cNvPr id="25" name="Rectangle 2"/>
          <p:cNvSpPr txBox="1">
            <a:spLocks noGrp="1" noRot="1" noChangeArrowheads="1"/>
          </p:cNvSpPr>
          <p:nvPr>
            <p:ph type="title"/>
          </p:nvPr>
        </p:nvSpPr>
        <p:spPr>
          <a:xfrm>
            <a:off x="720000" y="720000"/>
            <a:ext cx="7920000" cy="720000"/>
          </a:xfrm>
          <a:prstGeom prst="rect">
            <a:avLst/>
          </a:prstGeom>
          <a:solidFill>
            <a:srgbClr val="FFFFCC"/>
          </a:solidFill>
          <a:ln w="38100">
            <a:solidFill>
              <a:schemeClr val="tx1"/>
            </a:solidFill>
          </a:ln>
        </p:spPr>
        <p:txBody>
          <a:bodyPr vert="horz" lIns="88817" tIns="44408" rIns="88817" bIns="44408" rtlCol="0" anchor="ctr">
            <a:normAutofit/>
          </a:bodyPr>
          <a:lstStyle>
            <a:lvl1pPr algn="ctr" defTabSz="914400" rtl="0" eaLnBrk="1" latinLnBrk="0" hangingPunct="1">
              <a:spcBef>
                <a:spcPct val="0"/>
              </a:spcBef>
              <a:buNone/>
              <a:defRPr kumimoji="1" sz="4400" kern="1200">
                <a:solidFill>
                  <a:srgbClr val="FFFFFF"/>
                </a:solidFill>
                <a:latin typeface="+mj-lt"/>
                <a:ea typeface="+mj-ea"/>
                <a:cs typeface="+mj-cs"/>
              </a:defRPr>
            </a:lvl1pPr>
            <a:lvl2pPr eaLnBrk="1" hangingPunct="1">
              <a:defRPr kumimoji="1">
                <a:solidFill>
                  <a:schemeClr val="tx2"/>
                </a:solidFill>
              </a:defRPr>
            </a:lvl2pPr>
            <a:lvl3pPr eaLnBrk="1" hangingPunct="1">
              <a:defRPr kumimoji="1">
                <a:solidFill>
                  <a:schemeClr val="tx2"/>
                </a:solidFill>
              </a:defRPr>
            </a:lvl3pPr>
            <a:lvl4pPr eaLnBrk="1" hangingPunct="1">
              <a:defRPr kumimoji="1">
                <a:solidFill>
                  <a:schemeClr val="tx2"/>
                </a:solidFill>
              </a:defRPr>
            </a:lvl4pPr>
            <a:lvl5pPr eaLnBrk="1" hangingPunct="1">
              <a:defRPr kumimoji="1">
                <a:solidFill>
                  <a:schemeClr val="tx2"/>
                </a:solidFill>
              </a:defRPr>
            </a:lvl5pPr>
            <a:lvl6pPr eaLnBrk="1" hangingPunct="1">
              <a:defRPr kumimoji="1">
                <a:solidFill>
                  <a:schemeClr val="tx2"/>
                </a:solidFill>
              </a:defRPr>
            </a:lvl6pPr>
            <a:lvl7pPr eaLnBrk="1" hangingPunct="1">
              <a:defRPr kumimoji="1">
                <a:solidFill>
                  <a:schemeClr val="tx2"/>
                </a:solidFill>
              </a:defRPr>
            </a:lvl7pPr>
            <a:lvl8pPr eaLnBrk="1" hangingPunct="1">
              <a:defRPr kumimoji="1">
                <a:solidFill>
                  <a:schemeClr val="tx2"/>
                </a:solidFill>
              </a:defRPr>
            </a:lvl8pPr>
            <a:lvl9pPr eaLnBrk="1" hangingPunct="1">
              <a:defRPr kumimoji="1">
                <a:solidFill>
                  <a:schemeClr val="tx2"/>
                </a:solidFill>
              </a:defRPr>
            </a:lvl9pPr>
          </a:lstStyle>
          <a:p>
            <a:r>
              <a:rPr lang="ja-JP" altLang="en-US" sz="3200" b="1" dirty="0">
                <a:solidFill>
                  <a:prstClr val="black"/>
                </a:solidFill>
                <a:latin typeface="+mj-ea"/>
              </a:rPr>
              <a:t>健康診断</a:t>
            </a:r>
            <a:r>
              <a:rPr lang="ja-JP" altLang="en-US" sz="3200" b="1" dirty="0" smtClean="0">
                <a:solidFill>
                  <a:prstClr val="black"/>
                </a:solidFill>
                <a:latin typeface="+mj-ea"/>
              </a:rPr>
              <a:t>の流れ</a:t>
            </a:r>
            <a:endParaRPr lang="ja-JP" altLang="en-US" sz="3200" b="1" dirty="0">
              <a:solidFill>
                <a:prstClr val="black"/>
              </a:solidFill>
              <a:latin typeface="+mj-ea"/>
            </a:endParaRPr>
          </a:p>
        </p:txBody>
      </p:sp>
      <p:sp>
        <p:nvSpPr>
          <p:cNvPr id="3" name="正方形/長方形 2"/>
          <p:cNvSpPr/>
          <p:nvPr/>
        </p:nvSpPr>
        <p:spPr>
          <a:xfrm>
            <a:off x="3449052" y="3866146"/>
            <a:ext cx="2679033" cy="400110"/>
          </a:xfrm>
          <a:prstGeom prst="rect">
            <a:avLst/>
          </a:prstGeom>
        </p:spPr>
        <p:style>
          <a:lnRef idx="1">
            <a:schemeClr val="accent5"/>
          </a:lnRef>
          <a:fillRef idx="2">
            <a:schemeClr val="accent5"/>
          </a:fillRef>
          <a:effectRef idx="1">
            <a:schemeClr val="accent5"/>
          </a:effectRef>
          <a:fontRef idx="minor">
            <a:schemeClr val="dk1"/>
          </a:fontRef>
        </p:style>
        <p:txBody>
          <a:bodyPr wrap="square">
            <a:spAutoFit/>
          </a:bodyPr>
          <a:lstStyle/>
          <a:p>
            <a:pPr fontAlgn="base">
              <a:spcBef>
                <a:spcPct val="0"/>
              </a:spcBef>
              <a:spcAft>
                <a:spcPct val="0"/>
              </a:spcAft>
            </a:pPr>
            <a:r>
              <a:rPr lang="ja-JP" altLang="en-US" sz="2000" dirty="0" smtClean="0">
                <a:solidFill>
                  <a:srgbClr val="000000"/>
                </a:solidFill>
                <a:latin typeface="HGS明朝E" panose="02020900000000000000" pitchFamily="18" charset="-128"/>
                <a:ea typeface="HGS明朝E" panose="02020900000000000000" pitchFamily="18" charset="-128"/>
              </a:rPr>
              <a:t>　</a:t>
            </a:r>
            <a:r>
              <a:rPr lang="ja-JP" altLang="en-US" sz="2000" b="1" dirty="0" smtClean="0">
                <a:solidFill>
                  <a:srgbClr val="000000"/>
                </a:solidFill>
                <a:latin typeface="HGS明朝E" panose="02020900000000000000" pitchFamily="18" charset="-128"/>
                <a:ea typeface="HGS明朝E" panose="02020900000000000000" pitchFamily="18" charset="-128"/>
              </a:rPr>
              <a:t>異常あり</a:t>
            </a:r>
            <a:r>
              <a:rPr lang="en-US" altLang="ja-JP" sz="2000" b="1" dirty="0" smtClean="0">
                <a:solidFill>
                  <a:srgbClr val="000000"/>
                </a:solidFill>
                <a:latin typeface="HGS明朝E" panose="02020900000000000000" pitchFamily="18" charset="-128"/>
                <a:ea typeface="HGS明朝E" panose="02020900000000000000" pitchFamily="18" charset="-128"/>
              </a:rPr>
              <a:t>(</a:t>
            </a:r>
            <a:r>
              <a:rPr lang="ja-JP" altLang="en-US" sz="2000" b="1" dirty="0" smtClean="0">
                <a:solidFill>
                  <a:srgbClr val="000000"/>
                </a:solidFill>
                <a:latin typeface="HGS明朝E" panose="02020900000000000000" pitchFamily="18" charset="-128"/>
                <a:ea typeface="HGS明朝E" panose="02020900000000000000" pitchFamily="18" charset="-128"/>
              </a:rPr>
              <a:t>有所見者</a:t>
            </a:r>
            <a:r>
              <a:rPr lang="en-US" altLang="ja-JP" sz="2000" b="1" dirty="0" smtClean="0">
                <a:solidFill>
                  <a:srgbClr val="000000"/>
                </a:solidFill>
                <a:latin typeface="HGS明朝E" panose="02020900000000000000" pitchFamily="18" charset="-128"/>
                <a:ea typeface="HGS明朝E" panose="02020900000000000000" pitchFamily="18" charset="-128"/>
              </a:rPr>
              <a:t>)</a:t>
            </a:r>
            <a:endParaRPr lang="ja-JP" altLang="en-US" sz="2000" b="1" dirty="0">
              <a:solidFill>
                <a:srgbClr val="000000"/>
              </a:solidFill>
              <a:latin typeface="HGS明朝E" panose="02020900000000000000" pitchFamily="18" charset="-128"/>
              <a:ea typeface="HGS明朝E" panose="02020900000000000000" pitchFamily="18" charset="-128"/>
            </a:endParaRPr>
          </a:p>
        </p:txBody>
      </p:sp>
      <p:sp>
        <p:nvSpPr>
          <p:cNvPr id="28" name="正方形/長方形 27"/>
          <p:cNvSpPr/>
          <p:nvPr/>
        </p:nvSpPr>
        <p:spPr>
          <a:xfrm>
            <a:off x="1435766" y="3826040"/>
            <a:ext cx="1612233" cy="400110"/>
          </a:xfrm>
          <a:prstGeom prst="rect">
            <a:avLst/>
          </a:prstGeom>
        </p:spPr>
        <p:style>
          <a:lnRef idx="1">
            <a:schemeClr val="accent5"/>
          </a:lnRef>
          <a:fillRef idx="2">
            <a:schemeClr val="accent5"/>
          </a:fillRef>
          <a:effectRef idx="1">
            <a:schemeClr val="accent5"/>
          </a:effectRef>
          <a:fontRef idx="minor">
            <a:schemeClr val="dk1"/>
          </a:fontRef>
        </p:style>
        <p:txBody>
          <a:bodyPr wrap="square">
            <a:spAutoFit/>
          </a:bodyPr>
          <a:lstStyle/>
          <a:p>
            <a:pPr fontAlgn="base">
              <a:spcBef>
                <a:spcPct val="0"/>
              </a:spcBef>
              <a:spcAft>
                <a:spcPct val="0"/>
              </a:spcAft>
            </a:pPr>
            <a:r>
              <a:rPr lang="ja-JP" altLang="en-US" sz="2000" dirty="0" smtClean="0">
                <a:solidFill>
                  <a:srgbClr val="000000"/>
                </a:solidFill>
                <a:latin typeface="HGS明朝E" panose="02020900000000000000" pitchFamily="18" charset="-128"/>
                <a:ea typeface="HGS明朝E" panose="02020900000000000000" pitchFamily="18" charset="-128"/>
              </a:rPr>
              <a:t>　</a:t>
            </a:r>
            <a:r>
              <a:rPr lang="ja-JP" altLang="en-US" sz="2000" b="1" dirty="0" smtClean="0">
                <a:solidFill>
                  <a:srgbClr val="000000"/>
                </a:solidFill>
                <a:latin typeface="HGS明朝E" panose="02020900000000000000" pitchFamily="18" charset="-128"/>
                <a:ea typeface="HGS明朝E" panose="02020900000000000000" pitchFamily="18" charset="-128"/>
              </a:rPr>
              <a:t>異常なし</a:t>
            </a:r>
            <a:endParaRPr lang="ja-JP" altLang="en-US" sz="2000" b="1" dirty="0">
              <a:solidFill>
                <a:srgbClr val="000000"/>
              </a:solidFill>
              <a:latin typeface="HGS明朝E" panose="02020900000000000000" pitchFamily="18" charset="-128"/>
              <a:ea typeface="HGS明朝E" panose="02020900000000000000" pitchFamily="18" charset="-128"/>
            </a:endParaRPr>
          </a:p>
        </p:txBody>
      </p:sp>
      <p:sp>
        <p:nvSpPr>
          <p:cNvPr id="194572" name="Line 16"/>
          <p:cNvSpPr>
            <a:spLocks noChangeShapeType="1"/>
          </p:cNvSpPr>
          <p:nvPr/>
        </p:nvSpPr>
        <p:spPr bwMode="auto">
          <a:xfrm>
            <a:off x="1716505" y="3850105"/>
            <a:ext cx="4191" cy="576525"/>
          </a:xfrm>
          <a:prstGeom prst="line">
            <a:avLst/>
          </a:prstGeom>
          <a:noFill/>
          <a:ln w="57150">
            <a:solidFill>
              <a:srgbClr val="002060"/>
            </a:solidFill>
            <a:round/>
            <a:headEnd/>
            <a:tailEnd type="triangle" w="med" len="med"/>
          </a:ln>
          <a:extLst>
            <a:ext uri="{909E8E84-426E-40DD-AFC4-6F175D3DCCD1}">
              <a14:hiddenFill xmlns:a14="http://schemas.microsoft.com/office/drawing/2010/main">
                <a:noFill/>
              </a14:hiddenFill>
            </a:ext>
          </a:extLst>
        </p:spPr>
        <p:txBody>
          <a:bodyPr wrap="none"/>
          <a:lstStyle/>
          <a:p>
            <a:pPr fontAlgn="base">
              <a:spcBef>
                <a:spcPct val="0"/>
              </a:spcBef>
              <a:spcAft>
                <a:spcPct val="0"/>
              </a:spcAft>
            </a:pPr>
            <a:endParaRPr lang="ja-JP" altLang="en-US" sz="2866">
              <a:solidFill>
                <a:prstClr val="black"/>
              </a:solidFill>
            </a:endParaRPr>
          </a:p>
        </p:txBody>
      </p:sp>
      <p:sp>
        <p:nvSpPr>
          <p:cNvPr id="26" name="Line 16"/>
          <p:cNvSpPr>
            <a:spLocks noChangeShapeType="1"/>
          </p:cNvSpPr>
          <p:nvPr/>
        </p:nvSpPr>
        <p:spPr bwMode="auto">
          <a:xfrm>
            <a:off x="3609474" y="3785937"/>
            <a:ext cx="16042" cy="994610"/>
          </a:xfrm>
          <a:prstGeom prst="line">
            <a:avLst/>
          </a:prstGeom>
          <a:noFill/>
          <a:ln w="57150">
            <a:solidFill>
              <a:srgbClr val="002060"/>
            </a:solidFill>
            <a:round/>
            <a:headEnd/>
            <a:tailEnd type="triangle" w="med" len="med"/>
          </a:ln>
          <a:extLst>
            <a:ext uri="{909E8E84-426E-40DD-AFC4-6F175D3DCCD1}">
              <a14:hiddenFill xmlns:a14="http://schemas.microsoft.com/office/drawing/2010/main">
                <a:noFill/>
              </a14:hiddenFill>
            </a:ext>
          </a:extLst>
        </p:spPr>
        <p:txBody>
          <a:bodyPr wrap="none"/>
          <a:lstStyle/>
          <a:p>
            <a:pPr fontAlgn="base">
              <a:spcBef>
                <a:spcPct val="0"/>
              </a:spcBef>
              <a:spcAft>
                <a:spcPct val="0"/>
              </a:spcAft>
            </a:pPr>
            <a:endParaRPr lang="ja-JP" altLang="en-US" sz="2866">
              <a:solidFill>
                <a:prstClr val="black"/>
              </a:solidFill>
            </a:endParaRPr>
          </a:p>
        </p:txBody>
      </p:sp>
      <p:sp>
        <p:nvSpPr>
          <p:cNvPr id="30" name="Line 21"/>
          <p:cNvSpPr>
            <a:spLocks noChangeShapeType="1"/>
          </p:cNvSpPr>
          <p:nvPr/>
        </p:nvSpPr>
        <p:spPr bwMode="auto">
          <a:xfrm>
            <a:off x="4683867" y="3189395"/>
            <a:ext cx="493995" cy="0"/>
          </a:xfrm>
          <a:prstGeom prst="line">
            <a:avLst/>
          </a:prstGeom>
          <a:noFill/>
          <a:ln w="57150">
            <a:solidFill>
              <a:srgbClr val="000000"/>
            </a:solidFill>
            <a:round/>
            <a:headEnd/>
            <a:tailEnd type="triangle" w="med" len="med"/>
          </a:ln>
          <a:extLst>
            <a:ext uri="{909E8E84-426E-40DD-AFC4-6F175D3DCCD1}">
              <a14:hiddenFill xmlns:a14="http://schemas.microsoft.com/office/drawing/2010/main">
                <a:noFill/>
              </a14:hiddenFill>
            </a:ext>
          </a:extLst>
        </p:spPr>
        <p:txBody>
          <a:bodyPr wrap="none"/>
          <a:lstStyle/>
          <a:p>
            <a:pPr fontAlgn="base">
              <a:spcBef>
                <a:spcPct val="0"/>
              </a:spcBef>
              <a:spcAft>
                <a:spcPct val="0"/>
              </a:spcAft>
            </a:pPr>
            <a:endParaRPr lang="ja-JP" altLang="en-US" sz="2866">
              <a:solidFill>
                <a:prstClr val="black"/>
              </a:solidFill>
            </a:endParaRPr>
          </a:p>
        </p:txBody>
      </p:sp>
      <p:sp>
        <p:nvSpPr>
          <p:cNvPr id="31" name="Text Box 20"/>
          <p:cNvSpPr txBox="1">
            <a:spLocks noChangeArrowheads="1"/>
          </p:cNvSpPr>
          <p:nvPr/>
        </p:nvSpPr>
        <p:spPr bwMode="auto">
          <a:xfrm>
            <a:off x="1251284" y="4263496"/>
            <a:ext cx="1572126" cy="4638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3596" tIns="46798" rIns="93596" bIns="46798">
            <a:spAutoFit/>
          </a:bodyPr>
          <a:lstStyle>
            <a:lvl1pPr eaLnBrk="0" hangingPunct="0">
              <a:defRPr kumimoji="1" sz="2800">
                <a:solidFill>
                  <a:schemeClr val="tx1"/>
                </a:solidFill>
                <a:latin typeface="Arial" charset="0"/>
                <a:ea typeface="ＭＳ Ｐゴシック" charset="-128"/>
              </a:defRPr>
            </a:lvl1pPr>
            <a:lvl2pPr marL="742950" indent="-285750" eaLnBrk="0" hangingPunct="0">
              <a:defRPr kumimoji="1" sz="2800">
                <a:solidFill>
                  <a:schemeClr val="tx1"/>
                </a:solidFill>
                <a:latin typeface="Arial" charset="0"/>
                <a:ea typeface="ＭＳ Ｐゴシック" charset="-128"/>
              </a:defRPr>
            </a:lvl2pPr>
            <a:lvl3pPr marL="1143000" indent="-228600" eaLnBrk="0" hangingPunct="0">
              <a:defRPr kumimoji="1" sz="2800">
                <a:solidFill>
                  <a:schemeClr val="tx1"/>
                </a:solidFill>
                <a:latin typeface="Arial" charset="0"/>
                <a:ea typeface="ＭＳ Ｐゴシック" charset="-128"/>
              </a:defRPr>
            </a:lvl3pPr>
            <a:lvl4pPr marL="1600200" indent="-228600" eaLnBrk="0" hangingPunct="0">
              <a:defRPr kumimoji="1" sz="2800">
                <a:solidFill>
                  <a:schemeClr val="tx1"/>
                </a:solidFill>
                <a:latin typeface="Arial" charset="0"/>
                <a:ea typeface="ＭＳ Ｐゴシック" charset="-128"/>
              </a:defRPr>
            </a:lvl4pPr>
            <a:lvl5pPr marL="2057400" indent="-228600" eaLnBrk="0" hangingPunct="0">
              <a:defRPr kumimoji="1" sz="2800">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sz="2800">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sz="2800">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sz="2800">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sz="2800">
                <a:solidFill>
                  <a:schemeClr val="tx1"/>
                </a:solidFill>
                <a:latin typeface="Arial" charset="0"/>
                <a:ea typeface="ＭＳ Ｐゴシック" charset="-128"/>
              </a:defRPr>
            </a:lvl9pPr>
          </a:lstStyle>
          <a:p>
            <a:pPr eaLnBrk="1" fontAlgn="base" hangingPunct="1">
              <a:spcBef>
                <a:spcPct val="50000"/>
              </a:spcBef>
              <a:spcAft>
                <a:spcPct val="0"/>
              </a:spcAft>
            </a:pPr>
            <a:r>
              <a:rPr lang="ja-JP" altLang="en-US" sz="2400" dirty="0">
                <a:solidFill>
                  <a:srgbClr val="000000"/>
                </a:solidFill>
                <a:latin typeface="HGP明朝E" panose="02020900000000000000" pitchFamily="18" charset="-128"/>
                <a:ea typeface="HGP明朝E" panose="02020900000000000000" pitchFamily="18" charset="-128"/>
              </a:rPr>
              <a:t>　措置</a:t>
            </a:r>
            <a:r>
              <a:rPr lang="ja-JP" altLang="en-US" sz="2400" dirty="0" smtClean="0">
                <a:solidFill>
                  <a:srgbClr val="000000"/>
                </a:solidFill>
                <a:latin typeface="HGP明朝E" panose="02020900000000000000" pitchFamily="18" charset="-128"/>
                <a:ea typeface="HGP明朝E" panose="02020900000000000000" pitchFamily="18" charset="-128"/>
              </a:rPr>
              <a:t>なし</a:t>
            </a:r>
            <a:endParaRPr lang="ja-JP" altLang="en-US" sz="2400" dirty="0">
              <a:solidFill>
                <a:srgbClr val="000000"/>
              </a:solidFill>
              <a:latin typeface="HGP明朝E" panose="02020900000000000000" pitchFamily="18" charset="-128"/>
              <a:ea typeface="HGP明朝E" panose="02020900000000000000" pitchFamily="18" charset="-128"/>
            </a:endParaRPr>
          </a:p>
        </p:txBody>
      </p:sp>
    </p:spTree>
    <p:extLst>
      <p:ext uri="{BB962C8B-B14F-4D97-AF65-F5344CB8AC3E}">
        <p14:creationId xmlns:p14="http://schemas.microsoft.com/office/powerpoint/2010/main" val="3604615439"/>
      </p:ext>
    </p:extLst>
  </p:cSld>
  <p:clrMapOvr>
    <a:masterClrMapping/>
  </p:clrMapOvr>
  <mc:AlternateContent xmlns:mc="http://schemas.openxmlformats.org/markup-compatibility/2006" xmlns:p14="http://schemas.microsoft.com/office/powerpoint/2010/main">
    <mc:Choice Requires="p14">
      <p:transition p14:dur="10">
        <p:wheel spokes="1"/>
      </p:transition>
    </mc:Choice>
    <mc:Fallback xmlns="">
      <p:transition>
        <p:wheel spokes="1"/>
      </p:transition>
    </mc:Fallback>
  </mc:AlternateContent>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図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242281" y="5765931"/>
            <a:ext cx="1640463" cy="1402879"/>
          </a:xfrm>
          <a:prstGeom prst="rect">
            <a:avLst/>
          </a:prstGeom>
        </p:spPr>
      </p:pic>
      <p:sp>
        <p:nvSpPr>
          <p:cNvPr id="7" name="Rectangle 2"/>
          <p:cNvSpPr txBox="1">
            <a:spLocks noGrp="1" noRot="1" noChangeArrowheads="1"/>
          </p:cNvSpPr>
          <p:nvPr>
            <p:ph type="title"/>
          </p:nvPr>
        </p:nvSpPr>
        <p:spPr>
          <a:xfrm>
            <a:off x="720000" y="720000"/>
            <a:ext cx="7920000" cy="720000"/>
          </a:xfrm>
          <a:prstGeom prst="rect">
            <a:avLst/>
          </a:prstGeom>
          <a:solidFill>
            <a:srgbClr val="FFFFCC"/>
          </a:solidFill>
          <a:ln w="38100">
            <a:solidFill>
              <a:schemeClr val="tx1"/>
            </a:solidFill>
          </a:ln>
        </p:spPr>
        <p:txBody>
          <a:bodyPr vert="horz" lIns="88817" tIns="44408" rIns="88817" bIns="44408" rtlCol="0" anchor="ctr">
            <a:normAutofit/>
          </a:bodyPr>
          <a:lstStyle>
            <a:lvl1pPr algn="ctr" defTabSz="914400" rtl="0" eaLnBrk="1" latinLnBrk="0" hangingPunct="1">
              <a:spcBef>
                <a:spcPct val="0"/>
              </a:spcBef>
              <a:buNone/>
              <a:defRPr kumimoji="1" sz="4400" kern="1200">
                <a:solidFill>
                  <a:srgbClr val="FFFFFF"/>
                </a:solidFill>
                <a:latin typeface="+mj-lt"/>
                <a:ea typeface="+mj-ea"/>
                <a:cs typeface="+mj-cs"/>
              </a:defRPr>
            </a:lvl1pPr>
            <a:lvl2pPr eaLnBrk="1" hangingPunct="1">
              <a:defRPr kumimoji="1">
                <a:solidFill>
                  <a:schemeClr val="tx2"/>
                </a:solidFill>
              </a:defRPr>
            </a:lvl2pPr>
            <a:lvl3pPr eaLnBrk="1" hangingPunct="1">
              <a:defRPr kumimoji="1">
                <a:solidFill>
                  <a:schemeClr val="tx2"/>
                </a:solidFill>
              </a:defRPr>
            </a:lvl3pPr>
            <a:lvl4pPr eaLnBrk="1" hangingPunct="1">
              <a:defRPr kumimoji="1">
                <a:solidFill>
                  <a:schemeClr val="tx2"/>
                </a:solidFill>
              </a:defRPr>
            </a:lvl4pPr>
            <a:lvl5pPr eaLnBrk="1" hangingPunct="1">
              <a:defRPr kumimoji="1">
                <a:solidFill>
                  <a:schemeClr val="tx2"/>
                </a:solidFill>
              </a:defRPr>
            </a:lvl5pPr>
            <a:lvl6pPr eaLnBrk="1" hangingPunct="1">
              <a:defRPr kumimoji="1">
                <a:solidFill>
                  <a:schemeClr val="tx2"/>
                </a:solidFill>
              </a:defRPr>
            </a:lvl6pPr>
            <a:lvl7pPr eaLnBrk="1" hangingPunct="1">
              <a:defRPr kumimoji="1">
                <a:solidFill>
                  <a:schemeClr val="tx2"/>
                </a:solidFill>
              </a:defRPr>
            </a:lvl7pPr>
            <a:lvl8pPr eaLnBrk="1" hangingPunct="1">
              <a:defRPr kumimoji="1">
                <a:solidFill>
                  <a:schemeClr val="tx2"/>
                </a:solidFill>
              </a:defRPr>
            </a:lvl8pPr>
            <a:lvl9pPr eaLnBrk="1" hangingPunct="1">
              <a:defRPr kumimoji="1">
                <a:solidFill>
                  <a:schemeClr val="tx2"/>
                </a:solidFill>
              </a:defRPr>
            </a:lvl9pPr>
          </a:lstStyle>
          <a:p>
            <a:r>
              <a:rPr lang="ja-JP" altLang="en-US" sz="3200" b="1" dirty="0">
                <a:solidFill>
                  <a:prstClr val="black"/>
                </a:solidFill>
                <a:latin typeface="+mj-ea"/>
              </a:rPr>
              <a:t>雇入時の健康診断</a:t>
            </a:r>
          </a:p>
        </p:txBody>
      </p:sp>
      <p:sp>
        <p:nvSpPr>
          <p:cNvPr id="9" name="雲形吹き出し 8"/>
          <p:cNvSpPr/>
          <p:nvPr/>
        </p:nvSpPr>
        <p:spPr>
          <a:xfrm>
            <a:off x="720000" y="5747495"/>
            <a:ext cx="6457843" cy="1251284"/>
          </a:xfrm>
          <a:prstGeom prst="cloudCallout">
            <a:avLst>
              <a:gd name="adj1" fmla="val 48994"/>
              <a:gd name="adj2" fmla="val 33966"/>
            </a:avLst>
          </a:prstGeom>
        </p:spPr>
        <p:style>
          <a:lnRef idx="1">
            <a:schemeClr val="accent3"/>
          </a:lnRef>
          <a:fillRef idx="2">
            <a:schemeClr val="accent3"/>
          </a:fillRef>
          <a:effectRef idx="1">
            <a:schemeClr val="accent3"/>
          </a:effectRef>
          <a:fontRef idx="minor">
            <a:schemeClr val="dk1"/>
          </a:fontRef>
        </p:style>
        <p:txBody>
          <a:bodyPr rtlCol="0" anchor="ctr"/>
          <a:lstStyle/>
          <a:p>
            <a:pPr algn="ctr"/>
            <a:endParaRPr lang="ja-JP" altLang="en-US"/>
          </a:p>
        </p:txBody>
      </p:sp>
      <p:sp>
        <p:nvSpPr>
          <p:cNvPr id="11" name="Rectangle 2"/>
          <p:cNvSpPr txBox="1">
            <a:spLocks noChangeArrowheads="1"/>
          </p:cNvSpPr>
          <p:nvPr/>
        </p:nvSpPr>
        <p:spPr>
          <a:xfrm>
            <a:off x="1153518" y="5968931"/>
            <a:ext cx="5745192" cy="792620"/>
          </a:xfrm>
          <a:prstGeom prst="rect">
            <a:avLst/>
          </a:prstGeom>
        </p:spPr>
        <p:txBody>
          <a:bodyPr vert="horz" lIns="91440" tIns="45720" rIns="91440" bIns="45720" rtlCol="0">
            <a:noAutofit/>
          </a:bodyPr>
          <a:lstStyle>
            <a:lvl1pPr marL="266456" indent="-266456" algn="l" defTabSz="888186" rtl="0" eaLnBrk="1" latinLnBrk="0" hangingPunct="1">
              <a:spcBef>
                <a:spcPct val="20000"/>
              </a:spcBef>
              <a:buClr>
                <a:schemeClr val="accent1"/>
              </a:buClr>
              <a:buSzPct val="100000"/>
              <a:buFont typeface="Symbol" pitchFamily="18" charset="2"/>
              <a:buChar char=""/>
              <a:defRPr kumimoji="1" sz="2332" kern="1200">
                <a:solidFill>
                  <a:schemeClr val="tx2"/>
                </a:solidFill>
                <a:latin typeface="+mn-lt"/>
                <a:ea typeface="+mn-ea"/>
                <a:cs typeface="+mn-cs"/>
              </a:defRPr>
            </a:lvl1pPr>
            <a:lvl2pPr marL="559743" indent="-266456" algn="l" defTabSz="888186" rtl="0" eaLnBrk="1" latinLnBrk="0" hangingPunct="1">
              <a:spcBef>
                <a:spcPct val="20000"/>
              </a:spcBef>
              <a:buClr>
                <a:schemeClr val="accent1"/>
              </a:buClr>
              <a:buSzPct val="100000"/>
              <a:buFont typeface="Symbol" pitchFamily="18" charset="2"/>
              <a:buChar char=""/>
              <a:defRPr kumimoji="1" sz="2138" kern="1200">
                <a:solidFill>
                  <a:schemeClr val="tx2"/>
                </a:solidFill>
                <a:latin typeface="+mn-lt"/>
                <a:ea typeface="+mn-ea"/>
                <a:cs typeface="+mn-cs"/>
              </a:defRPr>
            </a:lvl2pPr>
            <a:lvl3pPr marL="831134" indent="-222046" algn="l" defTabSz="888186" rtl="0" eaLnBrk="1" latinLnBrk="0" hangingPunct="1">
              <a:spcBef>
                <a:spcPct val="20000"/>
              </a:spcBef>
              <a:buClr>
                <a:schemeClr val="accent1"/>
              </a:buClr>
              <a:buSzPct val="100000"/>
              <a:buFont typeface="Symbol" pitchFamily="18" charset="2"/>
              <a:buChar char=""/>
              <a:defRPr kumimoji="1" sz="1943" kern="1200">
                <a:solidFill>
                  <a:schemeClr val="tx2"/>
                </a:solidFill>
                <a:latin typeface="+mn-lt"/>
                <a:ea typeface="+mn-ea"/>
                <a:cs typeface="+mn-cs"/>
              </a:defRPr>
            </a:lvl3pPr>
            <a:lvl4pPr marL="1110232" indent="-222046" algn="l" defTabSz="888186" rtl="0" eaLnBrk="1" latinLnBrk="0" hangingPunct="1">
              <a:spcBef>
                <a:spcPct val="20000"/>
              </a:spcBef>
              <a:buClr>
                <a:schemeClr val="accent1"/>
              </a:buClr>
              <a:buSzPct val="100000"/>
              <a:buFont typeface="Symbol" pitchFamily="18" charset="2"/>
              <a:buChar char=""/>
              <a:defRPr kumimoji="1" sz="1748" kern="1200">
                <a:solidFill>
                  <a:schemeClr val="tx2"/>
                </a:solidFill>
                <a:latin typeface="+mn-lt"/>
                <a:ea typeface="+mn-ea"/>
                <a:cs typeface="+mn-cs"/>
              </a:defRPr>
            </a:lvl4pPr>
            <a:lvl5pPr marL="1421098" indent="-222046" algn="l" defTabSz="888186" rtl="0" eaLnBrk="1" latinLnBrk="0" hangingPunct="1">
              <a:spcBef>
                <a:spcPct val="20000"/>
              </a:spcBef>
              <a:buClr>
                <a:schemeClr val="accent1"/>
              </a:buClr>
              <a:buSzPct val="100000"/>
              <a:buFont typeface="Symbol" pitchFamily="18" charset="2"/>
              <a:buChar char=""/>
              <a:defRPr kumimoji="1" sz="1554" kern="1200">
                <a:solidFill>
                  <a:schemeClr val="tx2"/>
                </a:solidFill>
                <a:latin typeface="+mn-lt"/>
                <a:ea typeface="+mn-ea"/>
                <a:cs typeface="+mn-cs"/>
              </a:defRPr>
            </a:lvl5pPr>
            <a:lvl6pPr marL="1731963" indent="-222046" algn="l" defTabSz="888186" rtl="0" eaLnBrk="1" latinLnBrk="0" hangingPunct="1">
              <a:spcBef>
                <a:spcPts val="373"/>
              </a:spcBef>
              <a:buClr>
                <a:schemeClr val="accent1"/>
              </a:buClr>
              <a:buFont typeface="Symbol" pitchFamily="18" charset="2"/>
              <a:buChar char="*"/>
              <a:defRPr kumimoji="1" sz="1359" kern="1200">
                <a:solidFill>
                  <a:schemeClr val="tx2"/>
                </a:solidFill>
                <a:latin typeface="+mn-lt"/>
                <a:ea typeface="+mn-ea"/>
                <a:cs typeface="+mn-cs"/>
              </a:defRPr>
            </a:lvl6pPr>
            <a:lvl7pPr marL="2042828" indent="-222046" algn="l" defTabSz="888186" rtl="0" eaLnBrk="1" latinLnBrk="0" hangingPunct="1">
              <a:spcBef>
                <a:spcPts val="373"/>
              </a:spcBef>
              <a:buClr>
                <a:schemeClr val="accent1"/>
              </a:buClr>
              <a:buFont typeface="Symbol" pitchFamily="18" charset="2"/>
              <a:buChar char="*"/>
              <a:defRPr kumimoji="1" sz="1359" kern="1200">
                <a:solidFill>
                  <a:schemeClr val="tx2"/>
                </a:solidFill>
                <a:latin typeface="+mn-lt"/>
                <a:ea typeface="+mn-ea"/>
                <a:cs typeface="+mn-cs"/>
              </a:defRPr>
            </a:lvl7pPr>
            <a:lvl8pPr marL="2353693" indent="-222046" algn="l" defTabSz="888186" rtl="0" eaLnBrk="1" latinLnBrk="0" hangingPunct="1">
              <a:spcBef>
                <a:spcPts val="373"/>
              </a:spcBef>
              <a:buClr>
                <a:schemeClr val="accent1"/>
              </a:buClr>
              <a:buFont typeface="Symbol" pitchFamily="18" charset="2"/>
              <a:buChar char="*"/>
              <a:defRPr kumimoji="1" sz="1359" kern="1200">
                <a:solidFill>
                  <a:schemeClr val="tx2"/>
                </a:solidFill>
                <a:latin typeface="+mn-lt"/>
                <a:ea typeface="+mn-ea"/>
                <a:cs typeface="+mn-cs"/>
              </a:defRPr>
            </a:lvl8pPr>
            <a:lvl9pPr marL="2664559" indent="-222046" algn="l" defTabSz="888186" rtl="0" eaLnBrk="1" latinLnBrk="0" hangingPunct="1">
              <a:spcBef>
                <a:spcPts val="373"/>
              </a:spcBef>
              <a:buClr>
                <a:schemeClr val="accent1"/>
              </a:buClr>
              <a:buFont typeface="Symbol" pitchFamily="18" charset="2"/>
              <a:buChar char="*"/>
              <a:defRPr kumimoji="1" sz="1359" kern="1200">
                <a:solidFill>
                  <a:schemeClr val="tx2"/>
                </a:solidFill>
                <a:latin typeface="+mn-lt"/>
                <a:ea typeface="+mn-ea"/>
                <a:cs typeface="+mn-cs"/>
              </a:defRPr>
            </a:lvl9pPr>
          </a:lstStyle>
          <a:p>
            <a:pPr marL="0" indent="0">
              <a:buNone/>
              <a:defRPr/>
            </a:pPr>
            <a:r>
              <a:rPr lang="ja-JP" altLang="en-US" sz="2400" b="1" dirty="0" smtClean="0">
                <a:solidFill>
                  <a:prstClr val="black"/>
                </a:solidFill>
                <a:latin typeface="+mn-ea"/>
              </a:rPr>
              <a:t>　雇入時</a:t>
            </a:r>
            <a:r>
              <a:rPr lang="ja-JP" altLang="en-US" sz="2400" b="1" dirty="0">
                <a:solidFill>
                  <a:prstClr val="black"/>
                </a:solidFill>
                <a:latin typeface="+mn-ea"/>
              </a:rPr>
              <a:t>の健康診断</a:t>
            </a:r>
            <a:r>
              <a:rPr lang="ja-JP" altLang="en-US" sz="2400" b="1" dirty="0" smtClean="0">
                <a:solidFill>
                  <a:prstClr val="black"/>
                </a:solidFill>
                <a:latin typeface="+mn-ea"/>
              </a:rPr>
              <a:t>は，採用</a:t>
            </a:r>
            <a:r>
              <a:rPr lang="ja-JP" altLang="en-US" sz="2400" b="1" dirty="0">
                <a:solidFill>
                  <a:prstClr val="black"/>
                </a:solidFill>
                <a:latin typeface="+mn-ea"/>
              </a:rPr>
              <a:t>可否決定のため</a:t>
            </a:r>
            <a:r>
              <a:rPr lang="ja-JP" altLang="en-US" sz="2400" b="1" dirty="0" smtClean="0">
                <a:solidFill>
                  <a:prstClr val="black"/>
                </a:solidFill>
                <a:latin typeface="+mn-ea"/>
              </a:rPr>
              <a:t>のものではないよ。</a:t>
            </a:r>
            <a:endParaRPr lang="en-US" altLang="ja-JP" sz="2400" b="1" dirty="0">
              <a:solidFill>
                <a:schemeClr val="accent4">
                  <a:lumMod val="10000"/>
                </a:schemeClr>
              </a:solidFill>
            </a:endParaRPr>
          </a:p>
        </p:txBody>
      </p:sp>
      <p:sp>
        <p:nvSpPr>
          <p:cNvPr id="8" name="対角する 2 つの角を切り取った四角形 7"/>
          <p:cNvSpPr/>
          <p:nvPr/>
        </p:nvSpPr>
        <p:spPr>
          <a:xfrm>
            <a:off x="720000" y="2160000"/>
            <a:ext cx="7920000" cy="3060000"/>
          </a:xfrm>
          <a:prstGeom prst="snip2Diag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ja-JP" altLang="en-US" sz="1832"/>
          </a:p>
        </p:txBody>
      </p:sp>
      <p:sp>
        <p:nvSpPr>
          <p:cNvPr id="434178" name="Rectangle 2"/>
          <p:cNvSpPr>
            <a:spLocks noGrp="1" noChangeArrowheads="1"/>
          </p:cNvSpPr>
          <p:nvPr>
            <p:ph sz="quarter" idx="4294967295"/>
          </p:nvPr>
        </p:nvSpPr>
        <p:spPr>
          <a:xfrm>
            <a:off x="813933" y="2340329"/>
            <a:ext cx="7640663" cy="2674189"/>
          </a:xfrm>
          <a:noFill/>
          <a:ln w="28575">
            <a:noFill/>
          </a:ln>
        </p:spPr>
        <p:txBody>
          <a:bodyPr rtlCol="0">
            <a:noAutofit/>
          </a:bodyPr>
          <a:lstStyle/>
          <a:p>
            <a:pPr marL="0" indent="0">
              <a:lnSpc>
                <a:spcPct val="150000"/>
              </a:lnSpc>
              <a:buNone/>
              <a:defRPr/>
            </a:pPr>
            <a:r>
              <a:rPr lang="ja-JP" altLang="en-US" sz="2800" b="1" dirty="0" smtClean="0">
                <a:solidFill>
                  <a:schemeClr val="accent4">
                    <a:lumMod val="10000"/>
                  </a:schemeClr>
                </a:solidFill>
                <a:latin typeface="+mn-ea"/>
              </a:rPr>
              <a:t>　</a:t>
            </a:r>
            <a:r>
              <a:rPr lang="ja-JP" altLang="en-US" sz="2800" b="1" dirty="0">
                <a:solidFill>
                  <a:schemeClr val="accent4">
                    <a:lumMod val="10000"/>
                  </a:schemeClr>
                </a:solidFill>
                <a:latin typeface="+mn-ea"/>
              </a:rPr>
              <a:t>常時使用する労働者を雇い入れる</a:t>
            </a:r>
            <a:r>
              <a:rPr lang="ja-JP" altLang="en-US" sz="2800" b="1" dirty="0" smtClean="0">
                <a:solidFill>
                  <a:schemeClr val="accent4">
                    <a:lumMod val="10000"/>
                  </a:schemeClr>
                </a:solidFill>
                <a:latin typeface="+mn-ea"/>
              </a:rPr>
              <a:t>時，当該</a:t>
            </a:r>
            <a:r>
              <a:rPr lang="ja-JP" altLang="en-US" sz="2800" b="1" dirty="0">
                <a:solidFill>
                  <a:schemeClr val="accent4">
                    <a:lumMod val="10000"/>
                  </a:schemeClr>
                </a:solidFill>
                <a:latin typeface="+mn-ea"/>
              </a:rPr>
              <a:t>労働者に対し</a:t>
            </a:r>
            <a:r>
              <a:rPr lang="ja-JP" altLang="en-US" sz="2800" b="1" dirty="0" smtClean="0">
                <a:solidFill>
                  <a:schemeClr val="accent4">
                    <a:lumMod val="10000"/>
                  </a:schemeClr>
                </a:solidFill>
                <a:latin typeface="+mn-ea"/>
              </a:rPr>
              <a:t>実施しなければならないもので，適正配置，入</a:t>
            </a:r>
            <a:r>
              <a:rPr lang="ja-JP" altLang="en-US" sz="2800" b="1" dirty="0">
                <a:solidFill>
                  <a:schemeClr val="accent4">
                    <a:lumMod val="10000"/>
                  </a:schemeClr>
                </a:solidFill>
                <a:latin typeface="+mn-ea"/>
              </a:rPr>
              <a:t>職後の健康管理の基礎資料に資するための健康</a:t>
            </a:r>
            <a:r>
              <a:rPr lang="ja-JP" altLang="en-US" sz="2800" b="1" dirty="0" smtClean="0">
                <a:solidFill>
                  <a:schemeClr val="accent4">
                    <a:lumMod val="10000"/>
                  </a:schemeClr>
                </a:solidFill>
                <a:latin typeface="+mn-ea"/>
              </a:rPr>
              <a:t>診断である。 </a:t>
            </a:r>
            <a:r>
              <a:rPr lang="ja-JP" altLang="en-US" sz="2800" b="1" dirty="0">
                <a:solidFill>
                  <a:schemeClr val="accent4">
                    <a:lumMod val="10000"/>
                  </a:schemeClr>
                </a:solidFill>
                <a:latin typeface="+mn-ea"/>
              </a:rPr>
              <a:t>　</a:t>
            </a:r>
          </a:p>
        </p:txBody>
      </p:sp>
    </p:spTree>
    <p:extLst>
      <p:ext uri="{BB962C8B-B14F-4D97-AF65-F5344CB8AC3E}">
        <p14:creationId xmlns:p14="http://schemas.microsoft.com/office/powerpoint/2010/main" val="145440854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a:bodyPr>
          <a:lstStyle/>
          <a:p>
            <a:r>
              <a:rPr kumimoji="1" lang="ja-JP" altLang="en-US" dirty="0" smtClean="0">
                <a:solidFill>
                  <a:schemeClr val="tx1"/>
                </a:solidFill>
              </a:rPr>
              <a:t>目　　　次</a:t>
            </a:r>
            <a:endParaRPr kumimoji="1" lang="ja-JP" altLang="en-US" dirty="0">
              <a:solidFill>
                <a:schemeClr val="tx1"/>
              </a:solidFill>
            </a:endParaRPr>
          </a:p>
        </p:txBody>
      </p:sp>
      <p:sp>
        <p:nvSpPr>
          <p:cNvPr id="3" name="正方形/長方形 2"/>
          <p:cNvSpPr/>
          <p:nvPr/>
        </p:nvSpPr>
        <p:spPr>
          <a:xfrm>
            <a:off x="1080000" y="1800000"/>
            <a:ext cx="7560000" cy="4832092"/>
          </a:xfrm>
          <a:prstGeom prst="rect">
            <a:avLst/>
          </a:prstGeom>
        </p:spPr>
        <p:txBody>
          <a:bodyPr wrap="square">
            <a:spAutoFit/>
          </a:bodyPr>
          <a:lstStyle/>
          <a:p>
            <a:pPr lvl="0" algn="dist" defTabSz="1050925">
              <a:defRPr/>
            </a:pPr>
            <a:r>
              <a:rPr lang="en-US" altLang="ja-JP" sz="2800" dirty="0" smtClean="0">
                <a:solidFill>
                  <a:prstClr val="black"/>
                </a:solidFill>
                <a:latin typeface="+mn-ea"/>
              </a:rPr>
              <a:t>Ⅰ</a:t>
            </a:r>
            <a:r>
              <a:rPr lang="ja-JP" altLang="en-US" sz="2800" dirty="0">
                <a:solidFill>
                  <a:prstClr val="black"/>
                </a:solidFill>
                <a:latin typeface="+mn-ea"/>
              </a:rPr>
              <a:t>　</a:t>
            </a:r>
            <a:r>
              <a:rPr lang="ja-JP" altLang="en-US" sz="2800" dirty="0" smtClean="0">
                <a:solidFill>
                  <a:prstClr val="black"/>
                </a:solidFill>
                <a:latin typeface="+mn-ea"/>
              </a:rPr>
              <a:t>「</a:t>
            </a:r>
            <a:r>
              <a:rPr lang="ja-JP" altLang="en-US" sz="2800" dirty="0">
                <a:solidFill>
                  <a:prstClr val="black"/>
                </a:solidFill>
                <a:latin typeface="+mn-ea"/>
              </a:rPr>
              <a:t>安全」とは</a:t>
            </a:r>
            <a:r>
              <a:rPr lang="ja-JP" altLang="en-US" sz="2800" dirty="0" smtClean="0">
                <a:solidFill>
                  <a:prstClr val="black"/>
                </a:solidFill>
                <a:latin typeface="+mn-ea"/>
              </a:rPr>
              <a:t>？　　　　　                 </a:t>
            </a:r>
            <a:r>
              <a:rPr lang="ja-JP" altLang="en-US" sz="2800" dirty="0">
                <a:solidFill>
                  <a:prstClr val="black"/>
                </a:solidFill>
                <a:latin typeface="+mn-ea"/>
              </a:rPr>
              <a:t>　</a:t>
            </a:r>
            <a:r>
              <a:rPr lang="ja-JP" altLang="en-US" sz="2800" dirty="0" smtClean="0">
                <a:solidFill>
                  <a:prstClr val="black"/>
                </a:solidFill>
                <a:latin typeface="+mn-ea"/>
              </a:rPr>
              <a:t> </a:t>
            </a:r>
            <a:r>
              <a:rPr lang="ja-JP" altLang="en-US" sz="2800" dirty="0">
                <a:solidFill>
                  <a:prstClr val="black"/>
                </a:solidFill>
                <a:latin typeface="+mn-ea"/>
              </a:rPr>
              <a:t>・・・・</a:t>
            </a:r>
            <a:r>
              <a:rPr lang="ja-JP" altLang="en-US" sz="2800" dirty="0" smtClean="0">
                <a:solidFill>
                  <a:prstClr val="black"/>
                </a:solidFill>
                <a:latin typeface="+mn-ea"/>
              </a:rPr>
              <a:t>・ </a:t>
            </a:r>
            <a:r>
              <a:rPr lang="en-US" altLang="ja-JP" sz="2800" dirty="0" smtClean="0">
                <a:solidFill>
                  <a:prstClr val="black"/>
                </a:solidFill>
                <a:latin typeface="+mn-ea"/>
              </a:rPr>
              <a:t>8</a:t>
            </a:r>
            <a:endParaRPr lang="en-US" altLang="ja-JP" sz="2800" dirty="0">
              <a:solidFill>
                <a:prstClr val="black"/>
              </a:solidFill>
              <a:latin typeface="+mn-ea"/>
            </a:endParaRPr>
          </a:p>
          <a:p>
            <a:pPr lvl="0" algn="dist">
              <a:defRPr/>
            </a:pPr>
            <a:r>
              <a:rPr lang="en-US" altLang="ja-JP" sz="2800" dirty="0" smtClean="0">
                <a:solidFill>
                  <a:prstClr val="black"/>
                </a:solidFill>
                <a:latin typeface="+mn-ea"/>
              </a:rPr>
              <a:t>Ⅱ</a:t>
            </a:r>
            <a:r>
              <a:rPr lang="ja-JP" altLang="en-US" sz="2800" dirty="0">
                <a:solidFill>
                  <a:prstClr val="black"/>
                </a:solidFill>
                <a:latin typeface="+mn-ea"/>
              </a:rPr>
              <a:t>　</a:t>
            </a:r>
            <a:r>
              <a:rPr lang="ja-JP" altLang="en-US" sz="2800" dirty="0" smtClean="0">
                <a:solidFill>
                  <a:prstClr val="black"/>
                </a:solidFill>
                <a:latin typeface="+mn-ea"/>
              </a:rPr>
              <a:t>安全</a:t>
            </a:r>
            <a:r>
              <a:rPr lang="ja-JP" altLang="en-US" sz="2800" dirty="0">
                <a:solidFill>
                  <a:prstClr val="black"/>
                </a:solidFill>
                <a:latin typeface="+mn-ea"/>
              </a:rPr>
              <a:t>と労働災害</a:t>
            </a:r>
            <a:r>
              <a:rPr lang="ja-JP" altLang="en-US" sz="2800" dirty="0" smtClean="0">
                <a:solidFill>
                  <a:prstClr val="black"/>
                </a:solidFill>
                <a:latin typeface="+mn-ea"/>
              </a:rPr>
              <a:t>防止　　　　　　  　   ・・</a:t>
            </a:r>
            <a:r>
              <a:rPr lang="ja-JP" altLang="en-US" sz="2800" dirty="0">
                <a:solidFill>
                  <a:prstClr val="black"/>
                </a:solidFill>
                <a:latin typeface="+mn-ea"/>
              </a:rPr>
              <a:t>・・</a:t>
            </a:r>
            <a:r>
              <a:rPr lang="ja-JP" altLang="en-US" sz="2800" dirty="0" smtClean="0">
                <a:solidFill>
                  <a:prstClr val="black"/>
                </a:solidFill>
                <a:latin typeface="+mn-ea"/>
              </a:rPr>
              <a:t>・ </a:t>
            </a:r>
            <a:r>
              <a:rPr lang="en-US" altLang="ja-JP" sz="2800" dirty="0" smtClean="0">
                <a:solidFill>
                  <a:prstClr val="black"/>
                </a:solidFill>
                <a:latin typeface="+mn-ea"/>
              </a:rPr>
              <a:t>10</a:t>
            </a:r>
            <a:endParaRPr lang="en-US" altLang="ja-JP" sz="2800" dirty="0">
              <a:latin typeface="+mn-ea"/>
            </a:endParaRPr>
          </a:p>
          <a:p>
            <a:pPr lvl="0" algn="dist" defTabSz="1011238">
              <a:defRPr/>
            </a:pPr>
            <a:r>
              <a:rPr lang="en-US" altLang="ja-JP" sz="2800" dirty="0" smtClean="0">
                <a:latin typeface="+mn-ea"/>
              </a:rPr>
              <a:t>Ⅲ</a:t>
            </a:r>
            <a:r>
              <a:rPr lang="ja-JP" altLang="en-US" sz="2800" dirty="0">
                <a:latin typeface="+mn-ea"/>
              </a:rPr>
              <a:t>　</a:t>
            </a:r>
            <a:r>
              <a:rPr lang="ja-JP" altLang="en-US" sz="2800" dirty="0" smtClean="0">
                <a:solidFill>
                  <a:prstClr val="black"/>
                </a:solidFill>
                <a:latin typeface="+mn-ea"/>
              </a:rPr>
              <a:t>「</a:t>
            </a:r>
            <a:r>
              <a:rPr lang="ja-JP" altLang="en-US" sz="2800" dirty="0">
                <a:solidFill>
                  <a:prstClr val="black"/>
                </a:solidFill>
                <a:latin typeface="+mn-ea"/>
              </a:rPr>
              <a:t>労働災害を発生させない」ため</a:t>
            </a:r>
            <a:r>
              <a:rPr lang="ja-JP" altLang="en-US" sz="2800" dirty="0" smtClean="0">
                <a:solidFill>
                  <a:prstClr val="black"/>
                </a:solidFill>
                <a:latin typeface="+mn-ea"/>
              </a:rPr>
              <a:t>に  ・</a:t>
            </a:r>
            <a:r>
              <a:rPr lang="ja-JP" altLang="en-US" sz="2800" dirty="0">
                <a:solidFill>
                  <a:prstClr val="black"/>
                </a:solidFill>
                <a:latin typeface="+mn-ea"/>
              </a:rPr>
              <a:t>・・・</a:t>
            </a:r>
            <a:r>
              <a:rPr lang="ja-JP" altLang="en-US" sz="2800" dirty="0" smtClean="0">
                <a:solidFill>
                  <a:prstClr val="black"/>
                </a:solidFill>
                <a:latin typeface="+mn-ea"/>
              </a:rPr>
              <a:t>・ </a:t>
            </a:r>
            <a:r>
              <a:rPr lang="en-US" altLang="ja-JP" sz="2800" dirty="0" smtClean="0">
                <a:solidFill>
                  <a:prstClr val="black"/>
                </a:solidFill>
                <a:latin typeface="+mn-ea"/>
              </a:rPr>
              <a:t>11</a:t>
            </a:r>
            <a:endParaRPr lang="en-US" altLang="ja-JP" sz="2800" dirty="0">
              <a:solidFill>
                <a:prstClr val="black"/>
              </a:solidFill>
              <a:latin typeface="+mn-ea"/>
            </a:endParaRPr>
          </a:p>
          <a:p>
            <a:pPr lvl="0" algn="dist">
              <a:defRPr/>
            </a:pPr>
            <a:r>
              <a:rPr lang="en-US" altLang="ja-JP" sz="2800" dirty="0">
                <a:solidFill>
                  <a:prstClr val="black"/>
                </a:solidFill>
                <a:latin typeface="+mn-ea"/>
              </a:rPr>
              <a:t>Ⅳ</a:t>
            </a:r>
            <a:r>
              <a:rPr lang="ja-JP" altLang="en-US" sz="2800" dirty="0">
                <a:solidFill>
                  <a:prstClr val="black"/>
                </a:solidFill>
                <a:latin typeface="+mn-ea"/>
              </a:rPr>
              <a:t>　労働災害とは何かを</a:t>
            </a:r>
            <a:r>
              <a:rPr lang="ja-JP" altLang="en-US" sz="2800" dirty="0" smtClean="0">
                <a:solidFill>
                  <a:prstClr val="black"/>
                </a:solidFill>
                <a:latin typeface="+mn-ea"/>
              </a:rPr>
              <a:t>知る              ・</a:t>
            </a:r>
            <a:r>
              <a:rPr lang="ja-JP" altLang="en-US" sz="2800" dirty="0">
                <a:solidFill>
                  <a:prstClr val="black"/>
                </a:solidFill>
                <a:latin typeface="+mn-ea"/>
              </a:rPr>
              <a:t>・・・</a:t>
            </a:r>
            <a:r>
              <a:rPr lang="ja-JP" altLang="en-US" sz="2800" dirty="0" smtClean="0">
                <a:solidFill>
                  <a:prstClr val="black"/>
                </a:solidFill>
                <a:latin typeface="+mn-ea"/>
              </a:rPr>
              <a:t>・ </a:t>
            </a:r>
            <a:r>
              <a:rPr lang="en-US" altLang="ja-JP" sz="2800" dirty="0" smtClean="0">
                <a:solidFill>
                  <a:prstClr val="black"/>
                </a:solidFill>
                <a:latin typeface="+mn-ea"/>
              </a:rPr>
              <a:t>12</a:t>
            </a:r>
          </a:p>
          <a:p>
            <a:pPr algn="dist">
              <a:defRPr/>
            </a:pPr>
            <a:r>
              <a:rPr lang="en-US" altLang="ja-JP" sz="2800" dirty="0">
                <a:solidFill>
                  <a:prstClr val="black"/>
                </a:solidFill>
                <a:latin typeface="HGP明朝E" panose="02020900000000000000" pitchFamily="18" charset="-128"/>
              </a:rPr>
              <a:t>Ⅴ</a:t>
            </a:r>
            <a:r>
              <a:rPr lang="ja-JP" altLang="en-US" sz="2800" b="1" dirty="0">
                <a:solidFill>
                  <a:prstClr val="black"/>
                </a:solidFill>
                <a:latin typeface="HGP明朝E" panose="02020900000000000000" pitchFamily="18" charset="-128"/>
              </a:rPr>
              <a:t>　</a:t>
            </a:r>
            <a:r>
              <a:rPr lang="ja-JP" altLang="en-US" sz="2800" dirty="0">
                <a:solidFill>
                  <a:prstClr val="black"/>
                </a:solidFill>
                <a:latin typeface="HGP明朝E" panose="02020900000000000000" pitchFamily="18" charset="-128"/>
              </a:rPr>
              <a:t>労働災害発生のしくみを</a:t>
            </a:r>
            <a:r>
              <a:rPr lang="ja-JP" altLang="en-US" sz="2800" dirty="0" smtClean="0">
                <a:solidFill>
                  <a:prstClr val="black"/>
                </a:solidFill>
                <a:latin typeface="HGP明朝E" panose="02020900000000000000" pitchFamily="18" charset="-128"/>
              </a:rPr>
              <a:t>理解         </a:t>
            </a:r>
            <a:r>
              <a:rPr lang="ja-JP" altLang="en-US" sz="2800" dirty="0" smtClean="0">
                <a:solidFill>
                  <a:prstClr val="black"/>
                </a:solidFill>
                <a:latin typeface="+mn-ea"/>
              </a:rPr>
              <a:t>・</a:t>
            </a:r>
            <a:r>
              <a:rPr lang="ja-JP" altLang="en-US" sz="2800" dirty="0">
                <a:solidFill>
                  <a:prstClr val="black"/>
                </a:solidFill>
                <a:latin typeface="+mn-ea"/>
              </a:rPr>
              <a:t>・・・</a:t>
            </a:r>
            <a:r>
              <a:rPr lang="ja-JP" altLang="en-US" sz="2800" dirty="0" smtClean="0">
                <a:solidFill>
                  <a:prstClr val="black"/>
                </a:solidFill>
                <a:latin typeface="+mn-ea"/>
              </a:rPr>
              <a:t>・ </a:t>
            </a:r>
            <a:r>
              <a:rPr lang="en-US" altLang="ja-JP" sz="2800" dirty="0" smtClean="0">
                <a:solidFill>
                  <a:prstClr val="black"/>
                </a:solidFill>
                <a:latin typeface="HGP明朝E" panose="02020900000000000000" pitchFamily="18" charset="-128"/>
              </a:rPr>
              <a:t>14</a:t>
            </a:r>
            <a:endParaRPr lang="en-US" altLang="ja-JP" sz="2800" dirty="0">
              <a:solidFill>
                <a:srgbClr val="000000"/>
              </a:solidFill>
              <a:latin typeface="HGP明朝E" panose="02020900000000000000" pitchFamily="18" charset="-128"/>
            </a:endParaRPr>
          </a:p>
          <a:p>
            <a:pPr lvl="0" algn="dist">
              <a:defRPr/>
            </a:pPr>
            <a:r>
              <a:rPr lang="en-US" altLang="ja-JP" sz="2800" dirty="0">
                <a:solidFill>
                  <a:prstClr val="black"/>
                </a:solidFill>
                <a:latin typeface="HGP明朝E" panose="02020900000000000000" pitchFamily="18" charset="-128"/>
              </a:rPr>
              <a:t>Ⅵ</a:t>
            </a:r>
            <a:r>
              <a:rPr lang="ja-JP" altLang="en-US" sz="2800" dirty="0">
                <a:solidFill>
                  <a:prstClr val="black"/>
                </a:solidFill>
                <a:latin typeface="HGP明朝E" panose="02020900000000000000" pitchFamily="18" charset="-128"/>
              </a:rPr>
              <a:t>　災害発生原因・災害分析を</a:t>
            </a:r>
            <a:r>
              <a:rPr lang="ja-JP" altLang="en-US" sz="2800" dirty="0" smtClean="0">
                <a:solidFill>
                  <a:prstClr val="black"/>
                </a:solidFill>
                <a:latin typeface="HGP明朝E" panose="02020900000000000000" pitchFamily="18" charset="-128"/>
              </a:rPr>
              <a:t>把握     </a:t>
            </a:r>
            <a:r>
              <a:rPr lang="ja-JP" altLang="en-US" sz="2800" dirty="0" smtClean="0">
                <a:solidFill>
                  <a:prstClr val="black"/>
                </a:solidFill>
                <a:latin typeface="+mn-ea"/>
              </a:rPr>
              <a:t>・</a:t>
            </a:r>
            <a:r>
              <a:rPr lang="ja-JP" altLang="en-US" sz="2800" dirty="0">
                <a:solidFill>
                  <a:prstClr val="black"/>
                </a:solidFill>
                <a:latin typeface="+mn-ea"/>
              </a:rPr>
              <a:t>・・・・ </a:t>
            </a:r>
            <a:r>
              <a:rPr lang="en-US" altLang="ja-JP" sz="2800" dirty="0" smtClean="0">
                <a:solidFill>
                  <a:prstClr val="black"/>
                </a:solidFill>
                <a:latin typeface="HGP明朝E" panose="02020900000000000000" pitchFamily="18" charset="-128"/>
              </a:rPr>
              <a:t>15</a:t>
            </a:r>
          </a:p>
          <a:p>
            <a:pPr lvl="0" algn="dist">
              <a:defRPr/>
            </a:pPr>
            <a:r>
              <a:rPr lang="en-US" altLang="ja-JP" sz="2800" dirty="0">
                <a:solidFill>
                  <a:prstClr val="black"/>
                </a:solidFill>
                <a:latin typeface="HGP明朝E" panose="02020900000000000000" pitchFamily="18" charset="-128"/>
              </a:rPr>
              <a:t>Ⅶ</a:t>
            </a:r>
            <a:r>
              <a:rPr lang="ja-JP" altLang="en-US" sz="2800" dirty="0">
                <a:solidFill>
                  <a:prstClr val="black"/>
                </a:solidFill>
                <a:latin typeface="HGP明朝E" panose="02020900000000000000" pitchFamily="18" charset="-128"/>
              </a:rPr>
              <a:t>　労働災害防止対策の</a:t>
            </a:r>
            <a:r>
              <a:rPr lang="ja-JP" altLang="en-US" sz="2800" dirty="0" smtClean="0">
                <a:solidFill>
                  <a:prstClr val="black"/>
                </a:solidFill>
                <a:latin typeface="HGP明朝E" panose="02020900000000000000" pitchFamily="18" charset="-128"/>
              </a:rPr>
              <a:t>検討            </a:t>
            </a:r>
            <a:r>
              <a:rPr lang="ja-JP" altLang="en-US" sz="2800" dirty="0" smtClean="0">
                <a:solidFill>
                  <a:prstClr val="black"/>
                </a:solidFill>
                <a:latin typeface="+mn-ea"/>
              </a:rPr>
              <a:t>・</a:t>
            </a:r>
            <a:r>
              <a:rPr lang="ja-JP" altLang="en-US" sz="2800" dirty="0">
                <a:solidFill>
                  <a:prstClr val="black"/>
                </a:solidFill>
                <a:latin typeface="+mn-ea"/>
              </a:rPr>
              <a:t>・・・・ </a:t>
            </a:r>
            <a:r>
              <a:rPr lang="en-US" altLang="ja-JP" sz="2800" dirty="0" smtClean="0">
                <a:solidFill>
                  <a:prstClr val="black"/>
                </a:solidFill>
                <a:latin typeface="HGP明朝E" panose="02020900000000000000" pitchFamily="18" charset="-128"/>
              </a:rPr>
              <a:t>24</a:t>
            </a:r>
          </a:p>
          <a:p>
            <a:pPr lvl="0" algn="dist">
              <a:defRPr/>
            </a:pPr>
            <a:r>
              <a:rPr lang="en-US" altLang="ja-JP" sz="2800" dirty="0">
                <a:solidFill>
                  <a:prstClr val="black"/>
                </a:solidFill>
                <a:latin typeface="HGP明朝E" panose="02020900000000000000" pitchFamily="18" charset="-128"/>
              </a:rPr>
              <a:t>Ⅷ</a:t>
            </a:r>
            <a:r>
              <a:rPr lang="ja-JP" altLang="en-US" sz="2800" b="1" dirty="0">
                <a:solidFill>
                  <a:prstClr val="black"/>
                </a:solidFill>
                <a:latin typeface="HGP明朝E" panose="02020900000000000000" pitchFamily="18" charset="-128"/>
              </a:rPr>
              <a:t>　</a:t>
            </a:r>
            <a:r>
              <a:rPr lang="ja-JP" altLang="en-US" sz="2800" dirty="0" smtClean="0">
                <a:solidFill>
                  <a:prstClr val="black"/>
                </a:solidFill>
                <a:latin typeface="HGP明朝E" panose="02020900000000000000" pitchFamily="18" charset="-128"/>
              </a:rPr>
              <a:t>リスクアセスメント                        </a:t>
            </a:r>
            <a:r>
              <a:rPr lang="ja-JP" altLang="en-US" sz="2800" dirty="0" smtClean="0">
                <a:solidFill>
                  <a:prstClr val="black"/>
                </a:solidFill>
                <a:latin typeface="+mn-ea"/>
              </a:rPr>
              <a:t>・</a:t>
            </a:r>
            <a:r>
              <a:rPr lang="ja-JP" altLang="en-US" sz="2800" dirty="0">
                <a:solidFill>
                  <a:prstClr val="black"/>
                </a:solidFill>
                <a:latin typeface="+mn-ea"/>
              </a:rPr>
              <a:t>・・・・ </a:t>
            </a:r>
            <a:r>
              <a:rPr lang="en-US" altLang="ja-JP" sz="2800" dirty="0" smtClean="0">
                <a:solidFill>
                  <a:prstClr val="black"/>
                </a:solidFill>
                <a:latin typeface="HGP明朝E" panose="02020900000000000000" pitchFamily="18" charset="-128"/>
              </a:rPr>
              <a:t>45</a:t>
            </a:r>
            <a:endParaRPr lang="en-US" altLang="ja-JP" sz="2800" dirty="0">
              <a:solidFill>
                <a:prstClr val="black"/>
              </a:solidFill>
              <a:latin typeface="+mn-ea"/>
            </a:endParaRPr>
          </a:p>
          <a:p>
            <a:pPr lvl="0" algn="dist">
              <a:defRPr/>
            </a:pPr>
            <a:r>
              <a:rPr lang="en-US" altLang="ja-JP" sz="2800" dirty="0" smtClean="0">
                <a:solidFill>
                  <a:prstClr val="black"/>
                </a:solidFill>
                <a:latin typeface="+mn-ea"/>
              </a:rPr>
              <a:t>Ⅸ</a:t>
            </a:r>
            <a:r>
              <a:rPr lang="ja-JP" altLang="en-US" sz="2800" dirty="0" smtClean="0">
                <a:solidFill>
                  <a:prstClr val="black"/>
                </a:solidFill>
                <a:latin typeface="+mn-ea"/>
              </a:rPr>
              <a:t>　労働</a:t>
            </a:r>
            <a:r>
              <a:rPr lang="ja-JP" altLang="en-US" sz="2800" dirty="0">
                <a:solidFill>
                  <a:prstClr val="black"/>
                </a:solidFill>
                <a:latin typeface="+mn-ea"/>
              </a:rPr>
              <a:t>災害防止対策のゴール　</a:t>
            </a:r>
            <a:r>
              <a:rPr lang="ja-JP" altLang="en-US" sz="2800" dirty="0" smtClean="0">
                <a:solidFill>
                  <a:prstClr val="black"/>
                </a:solidFill>
                <a:latin typeface="+mn-ea"/>
              </a:rPr>
              <a:t>     </a:t>
            </a:r>
            <a:r>
              <a:rPr lang="ja-JP" altLang="en-US" sz="2800" dirty="0">
                <a:solidFill>
                  <a:prstClr val="black"/>
                </a:solidFill>
                <a:latin typeface="+mn-ea"/>
              </a:rPr>
              <a:t>　 ・・・・・ </a:t>
            </a:r>
            <a:r>
              <a:rPr lang="en-US" altLang="ja-JP" sz="2800" dirty="0" smtClean="0">
                <a:solidFill>
                  <a:prstClr val="black"/>
                </a:solidFill>
                <a:latin typeface="+mn-ea"/>
              </a:rPr>
              <a:t>52</a:t>
            </a:r>
            <a:endParaRPr lang="en-US" altLang="ja-JP" sz="2800" dirty="0">
              <a:solidFill>
                <a:prstClr val="black"/>
              </a:solidFill>
              <a:latin typeface="+mn-ea"/>
            </a:endParaRPr>
          </a:p>
          <a:p>
            <a:pPr lvl="0">
              <a:defRPr/>
            </a:pPr>
            <a:endParaRPr lang="en-US" altLang="ja-JP" sz="2800" dirty="0" smtClean="0">
              <a:solidFill>
                <a:prstClr val="black"/>
              </a:solidFill>
              <a:latin typeface="+mn-ea"/>
            </a:endParaRPr>
          </a:p>
          <a:p>
            <a:pPr>
              <a:defRPr/>
            </a:pPr>
            <a:r>
              <a:rPr lang="ja-JP" altLang="en-US" sz="2800" dirty="0" smtClean="0">
                <a:solidFill>
                  <a:prstClr val="black"/>
                </a:solidFill>
                <a:latin typeface="HGP明朝E" panose="02020900000000000000" pitchFamily="18" charset="-128"/>
              </a:rPr>
              <a:t>（数字はページ数</a:t>
            </a:r>
            <a:r>
              <a:rPr lang="en-US" altLang="ja-JP" sz="2800" dirty="0" smtClean="0">
                <a:solidFill>
                  <a:prstClr val="black"/>
                </a:solidFill>
                <a:latin typeface="HGP明朝E" panose="02020900000000000000" pitchFamily="18" charset="-128"/>
              </a:rPr>
              <a:t>=</a:t>
            </a:r>
            <a:r>
              <a:rPr lang="ja-JP" altLang="en-US" sz="2800" dirty="0" smtClean="0">
                <a:solidFill>
                  <a:prstClr val="black"/>
                </a:solidFill>
                <a:latin typeface="HGP明朝E" panose="02020900000000000000" pitchFamily="18" charset="-128"/>
              </a:rPr>
              <a:t>シート数）</a:t>
            </a:r>
            <a:endParaRPr lang="en-US" altLang="ja-JP" sz="2800" dirty="0">
              <a:solidFill>
                <a:prstClr val="black"/>
              </a:solidFill>
              <a:latin typeface="+mn-ea"/>
            </a:endParaRPr>
          </a:p>
        </p:txBody>
      </p:sp>
    </p:spTree>
    <p:extLst>
      <p:ext uri="{BB962C8B-B14F-4D97-AF65-F5344CB8AC3E}">
        <p14:creationId xmlns:p14="http://schemas.microsoft.com/office/powerpoint/2010/main" val="319910388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図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242281" y="5765931"/>
            <a:ext cx="1640463" cy="1402879"/>
          </a:xfrm>
          <a:prstGeom prst="rect">
            <a:avLst/>
          </a:prstGeom>
        </p:spPr>
      </p:pic>
      <p:sp>
        <p:nvSpPr>
          <p:cNvPr id="7" name="Rectangle 2"/>
          <p:cNvSpPr txBox="1">
            <a:spLocks noGrp="1" noRot="1" noChangeArrowheads="1"/>
          </p:cNvSpPr>
          <p:nvPr>
            <p:ph type="title"/>
          </p:nvPr>
        </p:nvSpPr>
        <p:spPr>
          <a:xfrm>
            <a:off x="720000" y="720000"/>
            <a:ext cx="7920000" cy="720000"/>
          </a:xfrm>
          <a:prstGeom prst="rect">
            <a:avLst/>
          </a:prstGeom>
          <a:solidFill>
            <a:srgbClr val="FFFFCC"/>
          </a:solidFill>
          <a:ln w="38100">
            <a:solidFill>
              <a:schemeClr val="tx1"/>
            </a:solidFill>
          </a:ln>
        </p:spPr>
        <p:txBody>
          <a:bodyPr vert="horz" lIns="88817" tIns="44408" rIns="88817" bIns="44408" rtlCol="0" anchor="ctr">
            <a:normAutofit/>
          </a:bodyPr>
          <a:lstStyle>
            <a:lvl1pPr algn="ctr" defTabSz="914400" rtl="0" eaLnBrk="1" latinLnBrk="0" hangingPunct="1">
              <a:spcBef>
                <a:spcPct val="0"/>
              </a:spcBef>
              <a:buNone/>
              <a:defRPr kumimoji="1" sz="4400" kern="1200">
                <a:solidFill>
                  <a:srgbClr val="FFFFFF"/>
                </a:solidFill>
                <a:latin typeface="+mj-lt"/>
                <a:ea typeface="+mj-ea"/>
                <a:cs typeface="+mj-cs"/>
              </a:defRPr>
            </a:lvl1pPr>
            <a:lvl2pPr eaLnBrk="1" hangingPunct="1">
              <a:defRPr kumimoji="1">
                <a:solidFill>
                  <a:schemeClr val="tx2"/>
                </a:solidFill>
              </a:defRPr>
            </a:lvl2pPr>
            <a:lvl3pPr eaLnBrk="1" hangingPunct="1">
              <a:defRPr kumimoji="1">
                <a:solidFill>
                  <a:schemeClr val="tx2"/>
                </a:solidFill>
              </a:defRPr>
            </a:lvl3pPr>
            <a:lvl4pPr eaLnBrk="1" hangingPunct="1">
              <a:defRPr kumimoji="1">
                <a:solidFill>
                  <a:schemeClr val="tx2"/>
                </a:solidFill>
              </a:defRPr>
            </a:lvl4pPr>
            <a:lvl5pPr eaLnBrk="1" hangingPunct="1">
              <a:defRPr kumimoji="1">
                <a:solidFill>
                  <a:schemeClr val="tx2"/>
                </a:solidFill>
              </a:defRPr>
            </a:lvl5pPr>
            <a:lvl6pPr eaLnBrk="1" hangingPunct="1">
              <a:defRPr kumimoji="1">
                <a:solidFill>
                  <a:schemeClr val="tx2"/>
                </a:solidFill>
              </a:defRPr>
            </a:lvl6pPr>
            <a:lvl7pPr eaLnBrk="1" hangingPunct="1">
              <a:defRPr kumimoji="1">
                <a:solidFill>
                  <a:schemeClr val="tx2"/>
                </a:solidFill>
              </a:defRPr>
            </a:lvl7pPr>
            <a:lvl8pPr eaLnBrk="1" hangingPunct="1">
              <a:defRPr kumimoji="1">
                <a:solidFill>
                  <a:schemeClr val="tx2"/>
                </a:solidFill>
              </a:defRPr>
            </a:lvl8pPr>
            <a:lvl9pPr eaLnBrk="1" hangingPunct="1">
              <a:defRPr kumimoji="1">
                <a:solidFill>
                  <a:schemeClr val="tx2"/>
                </a:solidFill>
              </a:defRPr>
            </a:lvl9pPr>
          </a:lstStyle>
          <a:p>
            <a:r>
              <a:rPr lang="ja-JP" altLang="en-US" sz="3200" b="1" dirty="0" smtClean="0">
                <a:solidFill>
                  <a:prstClr val="black"/>
                </a:solidFill>
                <a:latin typeface="+mj-ea"/>
              </a:rPr>
              <a:t>定期健康</a:t>
            </a:r>
            <a:r>
              <a:rPr lang="ja-JP" altLang="en-US" sz="3200" b="1" dirty="0">
                <a:solidFill>
                  <a:prstClr val="black"/>
                </a:solidFill>
                <a:latin typeface="+mj-ea"/>
              </a:rPr>
              <a:t>診断</a:t>
            </a:r>
          </a:p>
        </p:txBody>
      </p:sp>
      <p:sp>
        <p:nvSpPr>
          <p:cNvPr id="9" name="雲形吹き出し 8"/>
          <p:cNvSpPr/>
          <p:nvPr/>
        </p:nvSpPr>
        <p:spPr>
          <a:xfrm>
            <a:off x="707969" y="5624801"/>
            <a:ext cx="6457843" cy="1251284"/>
          </a:xfrm>
          <a:prstGeom prst="cloudCallout">
            <a:avLst>
              <a:gd name="adj1" fmla="val 48994"/>
              <a:gd name="adj2" fmla="val 33966"/>
            </a:avLst>
          </a:prstGeom>
        </p:spPr>
        <p:style>
          <a:lnRef idx="1">
            <a:schemeClr val="accent3"/>
          </a:lnRef>
          <a:fillRef idx="2">
            <a:schemeClr val="accent3"/>
          </a:fillRef>
          <a:effectRef idx="1">
            <a:schemeClr val="accent3"/>
          </a:effectRef>
          <a:fontRef idx="minor">
            <a:schemeClr val="dk1"/>
          </a:fontRef>
        </p:style>
        <p:txBody>
          <a:bodyPr rtlCol="0" anchor="ctr"/>
          <a:lstStyle/>
          <a:p>
            <a:pPr algn="ctr"/>
            <a:endParaRPr lang="ja-JP" altLang="en-US"/>
          </a:p>
        </p:txBody>
      </p:sp>
      <p:sp>
        <p:nvSpPr>
          <p:cNvPr id="11" name="Rectangle 2"/>
          <p:cNvSpPr txBox="1">
            <a:spLocks noChangeArrowheads="1"/>
          </p:cNvSpPr>
          <p:nvPr/>
        </p:nvSpPr>
        <p:spPr>
          <a:xfrm>
            <a:off x="1265812" y="5857438"/>
            <a:ext cx="5745192" cy="792620"/>
          </a:xfrm>
          <a:prstGeom prst="rect">
            <a:avLst/>
          </a:prstGeom>
        </p:spPr>
        <p:txBody>
          <a:bodyPr vert="horz" lIns="91440" tIns="45720" rIns="91440" bIns="45720" rtlCol="0">
            <a:noAutofit/>
          </a:bodyPr>
          <a:lstStyle>
            <a:lvl1pPr marL="266456" indent="-266456" algn="l" defTabSz="888186" rtl="0" eaLnBrk="1" latinLnBrk="0" hangingPunct="1">
              <a:spcBef>
                <a:spcPct val="20000"/>
              </a:spcBef>
              <a:buClr>
                <a:schemeClr val="accent1"/>
              </a:buClr>
              <a:buSzPct val="100000"/>
              <a:buFont typeface="Symbol" pitchFamily="18" charset="2"/>
              <a:buChar char=""/>
              <a:defRPr kumimoji="1" sz="2332" kern="1200">
                <a:solidFill>
                  <a:schemeClr val="tx2"/>
                </a:solidFill>
                <a:latin typeface="+mn-lt"/>
                <a:ea typeface="+mn-ea"/>
                <a:cs typeface="+mn-cs"/>
              </a:defRPr>
            </a:lvl1pPr>
            <a:lvl2pPr marL="559743" indent="-266456" algn="l" defTabSz="888186" rtl="0" eaLnBrk="1" latinLnBrk="0" hangingPunct="1">
              <a:spcBef>
                <a:spcPct val="20000"/>
              </a:spcBef>
              <a:buClr>
                <a:schemeClr val="accent1"/>
              </a:buClr>
              <a:buSzPct val="100000"/>
              <a:buFont typeface="Symbol" pitchFamily="18" charset="2"/>
              <a:buChar char=""/>
              <a:defRPr kumimoji="1" sz="2138" kern="1200">
                <a:solidFill>
                  <a:schemeClr val="tx2"/>
                </a:solidFill>
                <a:latin typeface="+mn-lt"/>
                <a:ea typeface="+mn-ea"/>
                <a:cs typeface="+mn-cs"/>
              </a:defRPr>
            </a:lvl2pPr>
            <a:lvl3pPr marL="831134" indent="-222046" algn="l" defTabSz="888186" rtl="0" eaLnBrk="1" latinLnBrk="0" hangingPunct="1">
              <a:spcBef>
                <a:spcPct val="20000"/>
              </a:spcBef>
              <a:buClr>
                <a:schemeClr val="accent1"/>
              </a:buClr>
              <a:buSzPct val="100000"/>
              <a:buFont typeface="Symbol" pitchFamily="18" charset="2"/>
              <a:buChar char=""/>
              <a:defRPr kumimoji="1" sz="1943" kern="1200">
                <a:solidFill>
                  <a:schemeClr val="tx2"/>
                </a:solidFill>
                <a:latin typeface="+mn-lt"/>
                <a:ea typeface="+mn-ea"/>
                <a:cs typeface="+mn-cs"/>
              </a:defRPr>
            </a:lvl3pPr>
            <a:lvl4pPr marL="1110232" indent="-222046" algn="l" defTabSz="888186" rtl="0" eaLnBrk="1" latinLnBrk="0" hangingPunct="1">
              <a:spcBef>
                <a:spcPct val="20000"/>
              </a:spcBef>
              <a:buClr>
                <a:schemeClr val="accent1"/>
              </a:buClr>
              <a:buSzPct val="100000"/>
              <a:buFont typeface="Symbol" pitchFamily="18" charset="2"/>
              <a:buChar char=""/>
              <a:defRPr kumimoji="1" sz="1748" kern="1200">
                <a:solidFill>
                  <a:schemeClr val="tx2"/>
                </a:solidFill>
                <a:latin typeface="+mn-lt"/>
                <a:ea typeface="+mn-ea"/>
                <a:cs typeface="+mn-cs"/>
              </a:defRPr>
            </a:lvl4pPr>
            <a:lvl5pPr marL="1421098" indent="-222046" algn="l" defTabSz="888186" rtl="0" eaLnBrk="1" latinLnBrk="0" hangingPunct="1">
              <a:spcBef>
                <a:spcPct val="20000"/>
              </a:spcBef>
              <a:buClr>
                <a:schemeClr val="accent1"/>
              </a:buClr>
              <a:buSzPct val="100000"/>
              <a:buFont typeface="Symbol" pitchFamily="18" charset="2"/>
              <a:buChar char=""/>
              <a:defRPr kumimoji="1" sz="1554" kern="1200">
                <a:solidFill>
                  <a:schemeClr val="tx2"/>
                </a:solidFill>
                <a:latin typeface="+mn-lt"/>
                <a:ea typeface="+mn-ea"/>
                <a:cs typeface="+mn-cs"/>
              </a:defRPr>
            </a:lvl5pPr>
            <a:lvl6pPr marL="1731963" indent="-222046" algn="l" defTabSz="888186" rtl="0" eaLnBrk="1" latinLnBrk="0" hangingPunct="1">
              <a:spcBef>
                <a:spcPts val="373"/>
              </a:spcBef>
              <a:buClr>
                <a:schemeClr val="accent1"/>
              </a:buClr>
              <a:buFont typeface="Symbol" pitchFamily="18" charset="2"/>
              <a:buChar char="*"/>
              <a:defRPr kumimoji="1" sz="1359" kern="1200">
                <a:solidFill>
                  <a:schemeClr val="tx2"/>
                </a:solidFill>
                <a:latin typeface="+mn-lt"/>
                <a:ea typeface="+mn-ea"/>
                <a:cs typeface="+mn-cs"/>
              </a:defRPr>
            </a:lvl6pPr>
            <a:lvl7pPr marL="2042828" indent="-222046" algn="l" defTabSz="888186" rtl="0" eaLnBrk="1" latinLnBrk="0" hangingPunct="1">
              <a:spcBef>
                <a:spcPts val="373"/>
              </a:spcBef>
              <a:buClr>
                <a:schemeClr val="accent1"/>
              </a:buClr>
              <a:buFont typeface="Symbol" pitchFamily="18" charset="2"/>
              <a:buChar char="*"/>
              <a:defRPr kumimoji="1" sz="1359" kern="1200">
                <a:solidFill>
                  <a:schemeClr val="tx2"/>
                </a:solidFill>
                <a:latin typeface="+mn-lt"/>
                <a:ea typeface="+mn-ea"/>
                <a:cs typeface="+mn-cs"/>
              </a:defRPr>
            </a:lvl7pPr>
            <a:lvl8pPr marL="2353693" indent="-222046" algn="l" defTabSz="888186" rtl="0" eaLnBrk="1" latinLnBrk="0" hangingPunct="1">
              <a:spcBef>
                <a:spcPts val="373"/>
              </a:spcBef>
              <a:buClr>
                <a:schemeClr val="accent1"/>
              </a:buClr>
              <a:buFont typeface="Symbol" pitchFamily="18" charset="2"/>
              <a:buChar char="*"/>
              <a:defRPr kumimoji="1" sz="1359" kern="1200">
                <a:solidFill>
                  <a:schemeClr val="tx2"/>
                </a:solidFill>
                <a:latin typeface="+mn-lt"/>
                <a:ea typeface="+mn-ea"/>
                <a:cs typeface="+mn-cs"/>
              </a:defRPr>
            </a:lvl8pPr>
            <a:lvl9pPr marL="2664559" indent="-222046" algn="l" defTabSz="888186" rtl="0" eaLnBrk="1" latinLnBrk="0" hangingPunct="1">
              <a:spcBef>
                <a:spcPts val="373"/>
              </a:spcBef>
              <a:buClr>
                <a:schemeClr val="accent1"/>
              </a:buClr>
              <a:buFont typeface="Symbol" pitchFamily="18" charset="2"/>
              <a:buChar char="*"/>
              <a:defRPr kumimoji="1" sz="1359" kern="1200">
                <a:solidFill>
                  <a:schemeClr val="tx2"/>
                </a:solidFill>
                <a:latin typeface="+mn-lt"/>
                <a:ea typeface="+mn-ea"/>
                <a:cs typeface="+mn-cs"/>
              </a:defRPr>
            </a:lvl9pPr>
          </a:lstStyle>
          <a:p>
            <a:pPr marL="0" indent="0">
              <a:buNone/>
              <a:defRPr/>
            </a:pPr>
            <a:r>
              <a:rPr lang="ja-JP" altLang="en-US" sz="2400" b="1" dirty="0" smtClean="0">
                <a:solidFill>
                  <a:prstClr val="black"/>
                </a:solidFill>
                <a:latin typeface="+mn-ea"/>
              </a:rPr>
              <a:t>　健康診断といえば，この定期健康診断のことで，何となく馴染みがあるよね。</a:t>
            </a:r>
            <a:endParaRPr lang="en-US" altLang="ja-JP" sz="2400" b="1" dirty="0">
              <a:solidFill>
                <a:schemeClr val="accent4">
                  <a:lumMod val="10000"/>
                </a:schemeClr>
              </a:solidFill>
            </a:endParaRPr>
          </a:p>
        </p:txBody>
      </p:sp>
      <p:sp>
        <p:nvSpPr>
          <p:cNvPr id="8" name="対角する 2 つの角を切り取った四角形 7"/>
          <p:cNvSpPr/>
          <p:nvPr/>
        </p:nvSpPr>
        <p:spPr>
          <a:xfrm>
            <a:off x="720000" y="2160000"/>
            <a:ext cx="7920000" cy="3240000"/>
          </a:xfrm>
          <a:prstGeom prst="snip2Diag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ja-JP" altLang="en-US" sz="1832"/>
          </a:p>
        </p:txBody>
      </p:sp>
      <p:sp>
        <p:nvSpPr>
          <p:cNvPr id="434178" name="Rectangle 2"/>
          <p:cNvSpPr>
            <a:spLocks noGrp="1" noChangeArrowheads="1"/>
          </p:cNvSpPr>
          <p:nvPr>
            <p:ph sz="quarter" idx="4294967295"/>
          </p:nvPr>
        </p:nvSpPr>
        <p:spPr>
          <a:xfrm>
            <a:off x="925830" y="2388871"/>
            <a:ext cx="7532370" cy="2801510"/>
          </a:xfrm>
          <a:noFill/>
          <a:ln w="28575">
            <a:noFill/>
          </a:ln>
        </p:spPr>
        <p:txBody>
          <a:bodyPr rtlCol="0">
            <a:noAutofit/>
          </a:bodyPr>
          <a:lstStyle/>
          <a:p>
            <a:pPr marL="0" indent="0">
              <a:lnSpc>
                <a:spcPts val="4000"/>
              </a:lnSpc>
              <a:buNone/>
              <a:defRPr/>
            </a:pPr>
            <a:r>
              <a:rPr lang="ja-JP" altLang="en-US" sz="2800" b="1" dirty="0" smtClean="0">
                <a:solidFill>
                  <a:schemeClr val="accent4">
                    <a:lumMod val="10000"/>
                  </a:schemeClr>
                </a:solidFill>
                <a:latin typeface="+mn-ea"/>
              </a:rPr>
              <a:t>　定期健康診断は，</a:t>
            </a:r>
            <a:r>
              <a:rPr lang="en-US" altLang="ja-JP" sz="2800" b="1" dirty="0" smtClean="0">
                <a:solidFill>
                  <a:schemeClr val="accent4">
                    <a:lumMod val="10000"/>
                  </a:schemeClr>
                </a:solidFill>
                <a:latin typeface="+mn-ea"/>
              </a:rPr>
              <a:t>1</a:t>
            </a:r>
            <a:r>
              <a:rPr lang="ja-JP" altLang="en-US" sz="2800" b="1" dirty="0">
                <a:solidFill>
                  <a:schemeClr val="accent4">
                    <a:lumMod val="10000"/>
                  </a:schemeClr>
                </a:solidFill>
                <a:latin typeface="+mn-ea"/>
              </a:rPr>
              <a:t>年に</a:t>
            </a:r>
            <a:r>
              <a:rPr lang="en-US" altLang="ja-JP" sz="2800" b="1" dirty="0">
                <a:solidFill>
                  <a:schemeClr val="accent4">
                    <a:lumMod val="10000"/>
                  </a:schemeClr>
                </a:solidFill>
                <a:latin typeface="+mn-ea"/>
              </a:rPr>
              <a:t>1</a:t>
            </a:r>
            <a:r>
              <a:rPr lang="ja-JP" altLang="en-US" sz="2800" b="1" dirty="0" smtClean="0">
                <a:solidFill>
                  <a:schemeClr val="accent4">
                    <a:lumMod val="10000"/>
                  </a:schemeClr>
                </a:solidFill>
                <a:latin typeface="+mn-ea"/>
              </a:rPr>
              <a:t>回，事業者が常時使用する労働者</a:t>
            </a:r>
            <a:r>
              <a:rPr lang="ja-JP" altLang="en-US" sz="2800" b="1" dirty="0">
                <a:solidFill>
                  <a:schemeClr val="accent4">
                    <a:lumMod val="10000"/>
                  </a:schemeClr>
                </a:solidFill>
                <a:latin typeface="+mn-ea"/>
              </a:rPr>
              <a:t>に</a:t>
            </a:r>
            <a:r>
              <a:rPr lang="ja-JP" altLang="en-US" sz="2800" b="1" dirty="0" smtClean="0">
                <a:solidFill>
                  <a:schemeClr val="accent4">
                    <a:lumMod val="10000"/>
                  </a:schemeClr>
                </a:solidFill>
                <a:latin typeface="+mn-ea"/>
              </a:rPr>
              <a:t>対して実施しなければならない一般健康診断である。（</a:t>
            </a:r>
            <a:r>
              <a:rPr lang="ja-JP" altLang="en-US" sz="2800" b="1" dirty="0">
                <a:solidFill>
                  <a:schemeClr val="accent4">
                    <a:lumMod val="10000"/>
                  </a:schemeClr>
                </a:solidFill>
                <a:latin typeface="+mn-ea"/>
              </a:rPr>
              <a:t>安衛</a:t>
            </a:r>
            <a:r>
              <a:rPr lang="ja-JP" altLang="en-US" sz="2800" b="1" dirty="0" smtClean="0">
                <a:solidFill>
                  <a:schemeClr val="accent4">
                    <a:lumMod val="10000"/>
                  </a:schemeClr>
                </a:solidFill>
                <a:latin typeface="+mn-ea"/>
              </a:rPr>
              <a:t>則第</a:t>
            </a:r>
            <a:r>
              <a:rPr lang="en-US" altLang="ja-JP" sz="2800" b="1" dirty="0" smtClean="0">
                <a:solidFill>
                  <a:schemeClr val="accent4">
                    <a:lumMod val="10000"/>
                  </a:schemeClr>
                </a:solidFill>
                <a:latin typeface="+mn-ea"/>
              </a:rPr>
              <a:t>44</a:t>
            </a:r>
            <a:r>
              <a:rPr lang="ja-JP" altLang="en-US" sz="2800" b="1" dirty="0" smtClean="0">
                <a:solidFill>
                  <a:schemeClr val="accent4">
                    <a:lumMod val="10000"/>
                  </a:schemeClr>
                </a:solidFill>
                <a:latin typeface="+mn-ea"/>
              </a:rPr>
              <a:t>条）</a:t>
            </a:r>
            <a:endParaRPr lang="en-US" altLang="ja-JP" sz="2800" b="1" dirty="0" smtClean="0">
              <a:solidFill>
                <a:schemeClr val="accent4">
                  <a:lumMod val="10000"/>
                </a:schemeClr>
              </a:solidFill>
              <a:latin typeface="+mn-ea"/>
            </a:endParaRPr>
          </a:p>
          <a:p>
            <a:pPr marL="0" indent="0">
              <a:lnSpc>
                <a:spcPts val="4000"/>
              </a:lnSpc>
              <a:buNone/>
              <a:defRPr/>
            </a:pPr>
            <a:r>
              <a:rPr lang="ja-JP" altLang="en-US" sz="2800" b="1" dirty="0">
                <a:solidFill>
                  <a:schemeClr val="accent4">
                    <a:lumMod val="10000"/>
                  </a:schemeClr>
                </a:solidFill>
                <a:latin typeface="+mn-ea"/>
              </a:rPr>
              <a:t>　</a:t>
            </a:r>
            <a:r>
              <a:rPr lang="ja-JP" altLang="en-US" sz="2800" b="1" dirty="0" smtClean="0">
                <a:solidFill>
                  <a:schemeClr val="accent4">
                    <a:lumMod val="10000"/>
                  </a:schemeClr>
                </a:solidFill>
                <a:latin typeface="+mn-ea"/>
              </a:rPr>
              <a:t>パートタイム労働者も</a:t>
            </a:r>
            <a:r>
              <a:rPr lang="en-US" altLang="ja-JP" sz="2800" b="1" dirty="0" smtClean="0">
                <a:solidFill>
                  <a:schemeClr val="accent4">
                    <a:lumMod val="10000"/>
                  </a:schemeClr>
                </a:solidFill>
                <a:latin typeface="+mn-ea"/>
              </a:rPr>
              <a:t>1</a:t>
            </a:r>
            <a:r>
              <a:rPr lang="ja-JP" altLang="en-US" sz="2800" b="1" dirty="0" smtClean="0">
                <a:solidFill>
                  <a:schemeClr val="accent4">
                    <a:lumMod val="10000"/>
                  </a:schemeClr>
                </a:solidFill>
                <a:latin typeface="+mn-ea"/>
              </a:rPr>
              <a:t>年以上などの要件に該当すれば，定期健康診断が必要である。</a:t>
            </a:r>
            <a:endParaRPr lang="en-US" altLang="ja-JP" sz="2800" b="1" dirty="0" smtClean="0">
              <a:solidFill>
                <a:schemeClr val="accent4">
                  <a:lumMod val="10000"/>
                </a:schemeClr>
              </a:solidFill>
              <a:latin typeface="+mn-ea"/>
            </a:endParaRPr>
          </a:p>
          <a:p>
            <a:pPr marL="0" indent="0">
              <a:lnSpc>
                <a:spcPts val="4000"/>
              </a:lnSpc>
              <a:buNone/>
              <a:defRPr/>
            </a:pPr>
            <a:endParaRPr lang="en-US" altLang="ja-JP" sz="2800" b="1" dirty="0" smtClean="0">
              <a:solidFill>
                <a:schemeClr val="accent4">
                  <a:lumMod val="10000"/>
                </a:schemeClr>
              </a:solidFill>
              <a:latin typeface="+mn-ea"/>
            </a:endParaRPr>
          </a:p>
        </p:txBody>
      </p:sp>
    </p:spTree>
    <p:extLst>
      <p:ext uri="{BB962C8B-B14F-4D97-AF65-F5344CB8AC3E}">
        <p14:creationId xmlns:p14="http://schemas.microsoft.com/office/powerpoint/2010/main" val="76525020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図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242281" y="5765931"/>
            <a:ext cx="1640463" cy="1402879"/>
          </a:xfrm>
          <a:prstGeom prst="rect">
            <a:avLst/>
          </a:prstGeom>
        </p:spPr>
      </p:pic>
      <p:sp>
        <p:nvSpPr>
          <p:cNvPr id="7" name="Rectangle 2"/>
          <p:cNvSpPr txBox="1">
            <a:spLocks noGrp="1" noRot="1" noChangeArrowheads="1"/>
          </p:cNvSpPr>
          <p:nvPr>
            <p:ph type="title"/>
          </p:nvPr>
        </p:nvSpPr>
        <p:spPr>
          <a:xfrm>
            <a:off x="720000" y="720000"/>
            <a:ext cx="7920000" cy="720000"/>
          </a:xfrm>
          <a:prstGeom prst="rect">
            <a:avLst/>
          </a:prstGeom>
          <a:solidFill>
            <a:srgbClr val="FFFFCC"/>
          </a:solidFill>
          <a:ln w="38100">
            <a:solidFill>
              <a:schemeClr val="tx1"/>
            </a:solidFill>
          </a:ln>
        </p:spPr>
        <p:txBody>
          <a:bodyPr vert="horz" lIns="88817" tIns="44408" rIns="88817" bIns="44408" rtlCol="0" anchor="ctr">
            <a:normAutofit/>
          </a:bodyPr>
          <a:lstStyle>
            <a:lvl1pPr algn="ctr" defTabSz="914400" rtl="0" eaLnBrk="1" latinLnBrk="0" hangingPunct="1">
              <a:spcBef>
                <a:spcPct val="0"/>
              </a:spcBef>
              <a:buNone/>
              <a:defRPr kumimoji="1" sz="4400" kern="1200">
                <a:solidFill>
                  <a:srgbClr val="FFFFFF"/>
                </a:solidFill>
                <a:latin typeface="+mj-lt"/>
                <a:ea typeface="+mj-ea"/>
                <a:cs typeface="+mj-cs"/>
              </a:defRPr>
            </a:lvl1pPr>
            <a:lvl2pPr eaLnBrk="1" hangingPunct="1">
              <a:defRPr kumimoji="1">
                <a:solidFill>
                  <a:schemeClr val="tx2"/>
                </a:solidFill>
              </a:defRPr>
            </a:lvl2pPr>
            <a:lvl3pPr eaLnBrk="1" hangingPunct="1">
              <a:defRPr kumimoji="1">
                <a:solidFill>
                  <a:schemeClr val="tx2"/>
                </a:solidFill>
              </a:defRPr>
            </a:lvl3pPr>
            <a:lvl4pPr eaLnBrk="1" hangingPunct="1">
              <a:defRPr kumimoji="1">
                <a:solidFill>
                  <a:schemeClr val="tx2"/>
                </a:solidFill>
              </a:defRPr>
            </a:lvl4pPr>
            <a:lvl5pPr eaLnBrk="1" hangingPunct="1">
              <a:defRPr kumimoji="1">
                <a:solidFill>
                  <a:schemeClr val="tx2"/>
                </a:solidFill>
              </a:defRPr>
            </a:lvl5pPr>
            <a:lvl6pPr eaLnBrk="1" hangingPunct="1">
              <a:defRPr kumimoji="1">
                <a:solidFill>
                  <a:schemeClr val="tx2"/>
                </a:solidFill>
              </a:defRPr>
            </a:lvl6pPr>
            <a:lvl7pPr eaLnBrk="1" hangingPunct="1">
              <a:defRPr kumimoji="1">
                <a:solidFill>
                  <a:schemeClr val="tx2"/>
                </a:solidFill>
              </a:defRPr>
            </a:lvl7pPr>
            <a:lvl8pPr eaLnBrk="1" hangingPunct="1">
              <a:defRPr kumimoji="1">
                <a:solidFill>
                  <a:schemeClr val="tx2"/>
                </a:solidFill>
              </a:defRPr>
            </a:lvl8pPr>
            <a:lvl9pPr eaLnBrk="1" hangingPunct="1">
              <a:defRPr kumimoji="1">
                <a:solidFill>
                  <a:schemeClr val="tx2"/>
                </a:solidFill>
              </a:defRPr>
            </a:lvl9pPr>
          </a:lstStyle>
          <a:p>
            <a:r>
              <a:rPr lang="ja-JP" altLang="en-US" sz="3200" b="1" dirty="0">
                <a:solidFill>
                  <a:prstClr val="black"/>
                </a:solidFill>
                <a:latin typeface="+mj-ea"/>
              </a:rPr>
              <a:t>特定業務従事者の健康診断</a:t>
            </a:r>
          </a:p>
        </p:txBody>
      </p:sp>
      <p:sp>
        <p:nvSpPr>
          <p:cNvPr id="9" name="雲形吹き出し 8"/>
          <p:cNvSpPr/>
          <p:nvPr/>
        </p:nvSpPr>
        <p:spPr>
          <a:xfrm>
            <a:off x="720000" y="5760000"/>
            <a:ext cx="6457843" cy="1251284"/>
          </a:xfrm>
          <a:prstGeom prst="cloudCallout">
            <a:avLst>
              <a:gd name="adj1" fmla="val 48994"/>
              <a:gd name="adj2" fmla="val 33966"/>
            </a:avLst>
          </a:prstGeom>
        </p:spPr>
        <p:style>
          <a:lnRef idx="1">
            <a:schemeClr val="accent3"/>
          </a:lnRef>
          <a:fillRef idx="2">
            <a:schemeClr val="accent3"/>
          </a:fillRef>
          <a:effectRef idx="1">
            <a:schemeClr val="accent3"/>
          </a:effectRef>
          <a:fontRef idx="minor">
            <a:schemeClr val="dk1"/>
          </a:fontRef>
        </p:style>
        <p:txBody>
          <a:bodyPr rtlCol="0" anchor="ctr"/>
          <a:lstStyle/>
          <a:p>
            <a:pPr algn="ctr"/>
            <a:endParaRPr lang="ja-JP" altLang="en-US"/>
          </a:p>
        </p:txBody>
      </p:sp>
      <p:sp>
        <p:nvSpPr>
          <p:cNvPr id="11" name="Rectangle 2"/>
          <p:cNvSpPr txBox="1">
            <a:spLocks noChangeArrowheads="1"/>
          </p:cNvSpPr>
          <p:nvPr/>
        </p:nvSpPr>
        <p:spPr>
          <a:xfrm>
            <a:off x="1289877" y="5953691"/>
            <a:ext cx="5745192" cy="792620"/>
          </a:xfrm>
          <a:prstGeom prst="rect">
            <a:avLst/>
          </a:prstGeom>
        </p:spPr>
        <p:txBody>
          <a:bodyPr vert="horz" lIns="91440" tIns="45720" rIns="91440" bIns="45720" rtlCol="0">
            <a:noAutofit/>
          </a:bodyPr>
          <a:lstStyle>
            <a:lvl1pPr marL="266456" indent="-266456" algn="l" defTabSz="888186" rtl="0" eaLnBrk="1" latinLnBrk="0" hangingPunct="1">
              <a:spcBef>
                <a:spcPct val="20000"/>
              </a:spcBef>
              <a:buClr>
                <a:schemeClr val="accent1"/>
              </a:buClr>
              <a:buSzPct val="100000"/>
              <a:buFont typeface="Symbol" pitchFamily="18" charset="2"/>
              <a:buChar char=""/>
              <a:defRPr kumimoji="1" sz="2332" kern="1200">
                <a:solidFill>
                  <a:schemeClr val="tx2"/>
                </a:solidFill>
                <a:latin typeface="+mn-lt"/>
                <a:ea typeface="+mn-ea"/>
                <a:cs typeface="+mn-cs"/>
              </a:defRPr>
            </a:lvl1pPr>
            <a:lvl2pPr marL="559743" indent="-266456" algn="l" defTabSz="888186" rtl="0" eaLnBrk="1" latinLnBrk="0" hangingPunct="1">
              <a:spcBef>
                <a:spcPct val="20000"/>
              </a:spcBef>
              <a:buClr>
                <a:schemeClr val="accent1"/>
              </a:buClr>
              <a:buSzPct val="100000"/>
              <a:buFont typeface="Symbol" pitchFamily="18" charset="2"/>
              <a:buChar char=""/>
              <a:defRPr kumimoji="1" sz="2138" kern="1200">
                <a:solidFill>
                  <a:schemeClr val="tx2"/>
                </a:solidFill>
                <a:latin typeface="+mn-lt"/>
                <a:ea typeface="+mn-ea"/>
                <a:cs typeface="+mn-cs"/>
              </a:defRPr>
            </a:lvl2pPr>
            <a:lvl3pPr marL="831134" indent="-222046" algn="l" defTabSz="888186" rtl="0" eaLnBrk="1" latinLnBrk="0" hangingPunct="1">
              <a:spcBef>
                <a:spcPct val="20000"/>
              </a:spcBef>
              <a:buClr>
                <a:schemeClr val="accent1"/>
              </a:buClr>
              <a:buSzPct val="100000"/>
              <a:buFont typeface="Symbol" pitchFamily="18" charset="2"/>
              <a:buChar char=""/>
              <a:defRPr kumimoji="1" sz="1943" kern="1200">
                <a:solidFill>
                  <a:schemeClr val="tx2"/>
                </a:solidFill>
                <a:latin typeface="+mn-lt"/>
                <a:ea typeface="+mn-ea"/>
                <a:cs typeface="+mn-cs"/>
              </a:defRPr>
            </a:lvl3pPr>
            <a:lvl4pPr marL="1110232" indent="-222046" algn="l" defTabSz="888186" rtl="0" eaLnBrk="1" latinLnBrk="0" hangingPunct="1">
              <a:spcBef>
                <a:spcPct val="20000"/>
              </a:spcBef>
              <a:buClr>
                <a:schemeClr val="accent1"/>
              </a:buClr>
              <a:buSzPct val="100000"/>
              <a:buFont typeface="Symbol" pitchFamily="18" charset="2"/>
              <a:buChar char=""/>
              <a:defRPr kumimoji="1" sz="1748" kern="1200">
                <a:solidFill>
                  <a:schemeClr val="tx2"/>
                </a:solidFill>
                <a:latin typeface="+mn-lt"/>
                <a:ea typeface="+mn-ea"/>
                <a:cs typeface="+mn-cs"/>
              </a:defRPr>
            </a:lvl4pPr>
            <a:lvl5pPr marL="1421098" indent="-222046" algn="l" defTabSz="888186" rtl="0" eaLnBrk="1" latinLnBrk="0" hangingPunct="1">
              <a:spcBef>
                <a:spcPct val="20000"/>
              </a:spcBef>
              <a:buClr>
                <a:schemeClr val="accent1"/>
              </a:buClr>
              <a:buSzPct val="100000"/>
              <a:buFont typeface="Symbol" pitchFamily="18" charset="2"/>
              <a:buChar char=""/>
              <a:defRPr kumimoji="1" sz="1554" kern="1200">
                <a:solidFill>
                  <a:schemeClr val="tx2"/>
                </a:solidFill>
                <a:latin typeface="+mn-lt"/>
                <a:ea typeface="+mn-ea"/>
                <a:cs typeface="+mn-cs"/>
              </a:defRPr>
            </a:lvl5pPr>
            <a:lvl6pPr marL="1731963" indent="-222046" algn="l" defTabSz="888186" rtl="0" eaLnBrk="1" latinLnBrk="0" hangingPunct="1">
              <a:spcBef>
                <a:spcPts val="373"/>
              </a:spcBef>
              <a:buClr>
                <a:schemeClr val="accent1"/>
              </a:buClr>
              <a:buFont typeface="Symbol" pitchFamily="18" charset="2"/>
              <a:buChar char="*"/>
              <a:defRPr kumimoji="1" sz="1359" kern="1200">
                <a:solidFill>
                  <a:schemeClr val="tx2"/>
                </a:solidFill>
                <a:latin typeface="+mn-lt"/>
                <a:ea typeface="+mn-ea"/>
                <a:cs typeface="+mn-cs"/>
              </a:defRPr>
            </a:lvl6pPr>
            <a:lvl7pPr marL="2042828" indent="-222046" algn="l" defTabSz="888186" rtl="0" eaLnBrk="1" latinLnBrk="0" hangingPunct="1">
              <a:spcBef>
                <a:spcPts val="373"/>
              </a:spcBef>
              <a:buClr>
                <a:schemeClr val="accent1"/>
              </a:buClr>
              <a:buFont typeface="Symbol" pitchFamily="18" charset="2"/>
              <a:buChar char="*"/>
              <a:defRPr kumimoji="1" sz="1359" kern="1200">
                <a:solidFill>
                  <a:schemeClr val="tx2"/>
                </a:solidFill>
                <a:latin typeface="+mn-lt"/>
                <a:ea typeface="+mn-ea"/>
                <a:cs typeface="+mn-cs"/>
              </a:defRPr>
            </a:lvl7pPr>
            <a:lvl8pPr marL="2353693" indent="-222046" algn="l" defTabSz="888186" rtl="0" eaLnBrk="1" latinLnBrk="0" hangingPunct="1">
              <a:spcBef>
                <a:spcPts val="373"/>
              </a:spcBef>
              <a:buClr>
                <a:schemeClr val="accent1"/>
              </a:buClr>
              <a:buFont typeface="Symbol" pitchFamily="18" charset="2"/>
              <a:buChar char="*"/>
              <a:defRPr kumimoji="1" sz="1359" kern="1200">
                <a:solidFill>
                  <a:schemeClr val="tx2"/>
                </a:solidFill>
                <a:latin typeface="+mn-lt"/>
                <a:ea typeface="+mn-ea"/>
                <a:cs typeface="+mn-cs"/>
              </a:defRPr>
            </a:lvl8pPr>
            <a:lvl9pPr marL="2664559" indent="-222046" algn="l" defTabSz="888186" rtl="0" eaLnBrk="1" latinLnBrk="0" hangingPunct="1">
              <a:spcBef>
                <a:spcPts val="373"/>
              </a:spcBef>
              <a:buClr>
                <a:schemeClr val="accent1"/>
              </a:buClr>
              <a:buFont typeface="Symbol" pitchFamily="18" charset="2"/>
              <a:buChar char="*"/>
              <a:defRPr kumimoji="1" sz="1359" kern="1200">
                <a:solidFill>
                  <a:schemeClr val="tx2"/>
                </a:solidFill>
                <a:latin typeface="+mn-lt"/>
                <a:ea typeface="+mn-ea"/>
                <a:cs typeface="+mn-cs"/>
              </a:defRPr>
            </a:lvl9pPr>
          </a:lstStyle>
          <a:p>
            <a:pPr marL="0" indent="0">
              <a:buNone/>
              <a:defRPr/>
            </a:pPr>
            <a:r>
              <a:rPr lang="ja-JP" altLang="en-US" sz="2400" b="1" dirty="0" smtClean="0">
                <a:solidFill>
                  <a:prstClr val="black"/>
                </a:solidFill>
                <a:latin typeface="+mn-ea"/>
              </a:rPr>
              <a:t>　この健康</a:t>
            </a:r>
            <a:r>
              <a:rPr lang="ja-JP" altLang="en-US" sz="2400" b="1" dirty="0">
                <a:solidFill>
                  <a:prstClr val="black"/>
                </a:solidFill>
                <a:latin typeface="+mn-ea"/>
              </a:rPr>
              <a:t>診断</a:t>
            </a:r>
            <a:r>
              <a:rPr lang="ja-JP" altLang="en-US" sz="2400" b="1" dirty="0" smtClean="0">
                <a:solidFill>
                  <a:prstClr val="black"/>
                </a:solidFill>
                <a:latin typeface="+mn-ea"/>
              </a:rPr>
              <a:t>は，「業務</a:t>
            </a:r>
            <a:r>
              <a:rPr lang="ja-JP" altLang="en-US" sz="2400" b="1" dirty="0">
                <a:solidFill>
                  <a:prstClr val="black"/>
                </a:solidFill>
                <a:latin typeface="+mn-ea"/>
              </a:rPr>
              <a:t>への配置替えの</a:t>
            </a:r>
            <a:r>
              <a:rPr lang="ja-JP" altLang="en-US" sz="2400" b="1" dirty="0" smtClean="0">
                <a:solidFill>
                  <a:prstClr val="black"/>
                </a:solidFill>
                <a:latin typeface="+mn-ea"/>
              </a:rPr>
              <a:t>際」と「６か月</a:t>
            </a:r>
            <a:r>
              <a:rPr lang="ja-JP" altLang="en-US" sz="2400" b="1" dirty="0">
                <a:solidFill>
                  <a:prstClr val="black"/>
                </a:solidFill>
                <a:latin typeface="+mn-ea"/>
              </a:rPr>
              <a:t>以内ごとに</a:t>
            </a:r>
            <a:r>
              <a:rPr lang="ja-JP" altLang="en-US" sz="2400" b="1" dirty="0" smtClean="0">
                <a:solidFill>
                  <a:prstClr val="black"/>
                </a:solidFill>
                <a:latin typeface="+mn-ea"/>
              </a:rPr>
              <a:t>１回」の実施だよ。</a:t>
            </a:r>
            <a:endParaRPr lang="en-US" altLang="ja-JP" sz="2400" b="1" dirty="0">
              <a:solidFill>
                <a:schemeClr val="accent4">
                  <a:lumMod val="10000"/>
                </a:schemeClr>
              </a:solidFill>
            </a:endParaRPr>
          </a:p>
        </p:txBody>
      </p:sp>
      <p:sp>
        <p:nvSpPr>
          <p:cNvPr id="8" name="対角する 2 つの角を切り取った四角形 7"/>
          <p:cNvSpPr/>
          <p:nvPr/>
        </p:nvSpPr>
        <p:spPr>
          <a:xfrm>
            <a:off x="720000" y="2160000"/>
            <a:ext cx="7920000" cy="3240000"/>
          </a:xfrm>
          <a:prstGeom prst="snip2Diag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ja-JP" altLang="en-US" sz="1832"/>
          </a:p>
        </p:txBody>
      </p:sp>
      <p:sp>
        <p:nvSpPr>
          <p:cNvPr id="434178" name="Rectangle 2"/>
          <p:cNvSpPr>
            <a:spLocks noGrp="1" noChangeArrowheads="1"/>
          </p:cNvSpPr>
          <p:nvPr>
            <p:ph sz="quarter" idx="4294967295"/>
          </p:nvPr>
        </p:nvSpPr>
        <p:spPr>
          <a:xfrm>
            <a:off x="914400" y="2426155"/>
            <a:ext cx="7437120" cy="2907845"/>
          </a:xfrm>
          <a:noFill/>
          <a:ln w="28575">
            <a:noFill/>
          </a:ln>
        </p:spPr>
        <p:txBody>
          <a:bodyPr rtlCol="0">
            <a:noAutofit/>
          </a:bodyPr>
          <a:lstStyle/>
          <a:p>
            <a:pPr marL="0" indent="0">
              <a:lnSpc>
                <a:spcPct val="150000"/>
              </a:lnSpc>
              <a:buNone/>
              <a:defRPr/>
            </a:pPr>
            <a:r>
              <a:rPr lang="ja-JP" altLang="en-US" sz="2800" b="1" dirty="0">
                <a:solidFill>
                  <a:schemeClr val="accent4">
                    <a:lumMod val="10000"/>
                  </a:schemeClr>
                </a:solidFill>
                <a:latin typeface="+mn-ea"/>
              </a:rPr>
              <a:t>　</a:t>
            </a:r>
            <a:r>
              <a:rPr lang="en-US" altLang="ja-JP" sz="2800" b="1" dirty="0" smtClean="0">
                <a:solidFill>
                  <a:schemeClr val="accent4">
                    <a:lumMod val="10000"/>
                  </a:schemeClr>
                </a:solidFill>
                <a:latin typeface="+mn-ea"/>
              </a:rPr>
              <a:t>｢</a:t>
            </a:r>
            <a:r>
              <a:rPr lang="ja-JP" altLang="en-US" sz="2800" b="1" dirty="0">
                <a:solidFill>
                  <a:schemeClr val="accent4">
                    <a:lumMod val="10000"/>
                  </a:schemeClr>
                </a:solidFill>
                <a:latin typeface="+mn-ea"/>
              </a:rPr>
              <a:t>深夜業を含む業務</a:t>
            </a:r>
            <a:r>
              <a:rPr lang="en-US" altLang="ja-JP" sz="2800" b="1" dirty="0">
                <a:solidFill>
                  <a:schemeClr val="accent4">
                    <a:lumMod val="10000"/>
                  </a:schemeClr>
                </a:solidFill>
                <a:latin typeface="+mn-ea"/>
              </a:rPr>
              <a:t>｣</a:t>
            </a:r>
            <a:r>
              <a:rPr lang="ja-JP" altLang="en-US" sz="2800" b="1" dirty="0">
                <a:solidFill>
                  <a:schemeClr val="accent4">
                    <a:lumMod val="10000"/>
                  </a:schemeClr>
                </a:solidFill>
                <a:latin typeface="+mn-ea"/>
              </a:rPr>
              <a:t>など安衛則第</a:t>
            </a:r>
            <a:r>
              <a:rPr lang="en-US" altLang="ja-JP" sz="2800" b="1" dirty="0">
                <a:solidFill>
                  <a:schemeClr val="accent4">
                    <a:lumMod val="10000"/>
                  </a:schemeClr>
                </a:solidFill>
                <a:latin typeface="+mn-ea"/>
              </a:rPr>
              <a:t>13</a:t>
            </a:r>
            <a:r>
              <a:rPr lang="ja-JP" altLang="en-US" sz="2800" b="1" dirty="0">
                <a:solidFill>
                  <a:schemeClr val="accent4">
                    <a:lumMod val="10000"/>
                  </a:schemeClr>
                </a:solidFill>
                <a:latin typeface="+mn-ea"/>
              </a:rPr>
              <a:t>条１項</a:t>
            </a:r>
            <a:r>
              <a:rPr lang="en-US" altLang="ja-JP" sz="2800" b="1" dirty="0">
                <a:solidFill>
                  <a:schemeClr val="accent4">
                    <a:lumMod val="10000"/>
                  </a:schemeClr>
                </a:solidFill>
                <a:latin typeface="+mn-ea"/>
              </a:rPr>
              <a:t>2</a:t>
            </a:r>
            <a:r>
              <a:rPr lang="ja-JP" altLang="en-US" sz="2800" b="1" dirty="0" smtClean="0">
                <a:solidFill>
                  <a:schemeClr val="accent4">
                    <a:lumMod val="10000"/>
                  </a:schemeClr>
                </a:solidFill>
                <a:latin typeface="+mn-ea"/>
              </a:rPr>
              <a:t>号で列挙されて</a:t>
            </a:r>
            <a:r>
              <a:rPr lang="ja-JP" altLang="en-US" sz="2800" b="1" dirty="0">
                <a:solidFill>
                  <a:schemeClr val="accent4">
                    <a:lumMod val="10000"/>
                  </a:schemeClr>
                </a:solidFill>
                <a:latin typeface="+mn-ea"/>
              </a:rPr>
              <a:t>いる特定業務</a:t>
            </a:r>
            <a:r>
              <a:rPr lang="ja-JP" altLang="en-US" sz="2800" b="1" dirty="0" smtClean="0">
                <a:solidFill>
                  <a:schemeClr val="accent4">
                    <a:lumMod val="10000"/>
                  </a:schemeClr>
                </a:solidFill>
                <a:latin typeface="+mn-ea"/>
              </a:rPr>
              <a:t>従事者について実施する一般健康診断。（安衛法</a:t>
            </a:r>
            <a:r>
              <a:rPr lang="ja-JP" altLang="en-US" sz="2800" b="1" dirty="0">
                <a:solidFill>
                  <a:schemeClr val="accent4">
                    <a:lumMod val="10000"/>
                  </a:schemeClr>
                </a:solidFill>
                <a:latin typeface="+mn-ea"/>
              </a:rPr>
              <a:t>第</a:t>
            </a:r>
            <a:r>
              <a:rPr lang="en-US" altLang="ja-JP" sz="2800" b="1" dirty="0">
                <a:solidFill>
                  <a:schemeClr val="accent4">
                    <a:lumMod val="10000"/>
                  </a:schemeClr>
                </a:solidFill>
                <a:latin typeface="+mn-ea"/>
              </a:rPr>
              <a:t>66</a:t>
            </a:r>
            <a:r>
              <a:rPr lang="ja-JP" altLang="en-US" sz="2800" b="1" dirty="0">
                <a:solidFill>
                  <a:schemeClr val="accent4">
                    <a:lumMod val="10000"/>
                  </a:schemeClr>
                </a:solidFill>
                <a:latin typeface="+mn-ea"/>
              </a:rPr>
              <a:t>条第１項，安衛則第</a:t>
            </a:r>
            <a:r>
              <a:rPr lang="en-US" altLang="ja-JP" sz="2800" b="1" dirty="0">
                <a:solidFill>
                  <a:schemeClr val="accent4">
                    <a:lumMod val="10000"/>
                  </a:schemeClr>
                </a:solidFill>
                <a:latin typeface="+mn-ea"/>
              </a:rPr>
              <a:t>45</a:t>
            </a:r>
            <a:r>
              <a:rPr lang="ja-JP" altLang="en-US" sz="2800" b="1" dirty="0" smtClean="0">
                <a:solidFill>
                  <a:schemeClr val="accent4">
                    <a:lumMod val="10000"/>
                  </a:schemeClr>
                </a:solidFill>
                <a:latin typeface="+mn-ea"/>
              </a:rPr>
              <a:t>条）</a:t>
            </a:r>
            <a:endParaRPr lang="ja-JP" altLang="en-US" sz="2800" b="1" dirty="0">
              <a:solidFill>
                <a:schemeClr val="accent4">
                  <a:lumMod val="10000"/>
                </a:schemeClr>
              </a:solidFill>
              <a:latin typeface="+mn-ea"/>
            </a:endParaRPr>
          </a:p>
        </p:txBody>
      </p:sp>
    </p:spTree>
    <p:extLst>
      <p:ext uri="{BB962C8B-B14F-4D97-AF65-F5344CB8AC3E}">
        <p14:creationId xmlns:p14="http://schemas.microsoft.com/office/powerpoint/2010/main" val="85556685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図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242281" y="5765931"/>
            <a:ext cx="1640463" cy="1402879"/>
          </a:xfrm>
          <a:prstGeom prst="rect">
            <a:avLst/>
          </a:prstGeom>
        </p:spPr>
      </p:pic>
      <p:sp>
        <p:nvSpPr>
          <p:cNvPr id="7" name="Rectangle 2"/>
          <p:cNvSpPr txBox="1">
            <a:spLocks noGrp="1" noRot="1" noChangeArrowheads="1"/>
          </p:cNvSpPr>
          <p:nvPr>
            <p:ph type="title"/>
          </p:nvPr>
        </p:nvSpPr>
        <p:spPr>
          <a:xfrm>
            <a:off x="720000" y="720000"/>
            <a:ext cx="7920000" cy="720000"/>
          </a:xfrm>
          <a:prstGeom prst="rect">
            <a:avLst/>
          </a:prstGeom>
          <a:solidFill>
            <a:srgbClr val="FFFFCC"/>
          </a:solidFill>
          <a:ln w="38100">
            <a:solidFill>
              <a:schemeClr val="tx1"/>
            </a:solidFill>
          </a:ln>
        </p:spPr>
        <p:txBody>
          <a:bodyPr vert="horz" lIns="88817" tIns="44408" rIns="88817" bIns="44408" rtlCol="0" anchor="ctr">
            <a:normAutofit/>
          </a:bodyPr>
          <a:lstStyle>
            <a:lvl1pPr algn="ctr" defTabSz="914400" rtl="0" eaLnBrk="1" latinLnBrk="0" hangingPunct="1">
              <a:spcBef>
                <a:spcPct val="0"/>
              </a:spcBef>
              <a:buNone/>
              <a:defRPr kumimoji="1" sz="4400" kern="1200">
                <a:solidFill>
                  <a:srgbClr val="FFFFFF"/>
                </a:solidFill>
                <a:latin typeface="+mj-lt"/>
                <a:ea typeface="+mj-ea"/>
                <a:cs typeface="+mj-cs"/>
              </a:defRPr>
            </a:lvl1pPr>
            <a:lvl2pPr eaLnBrk="1" hangingPunct="1">
              <a:defRPr kumimoji="1">
                <a:solidFill>
                  <a:schemeClr val="tx2"/>
                </a:solidFill>
              </a:defRPr>
            </a:lvl2pPr>
            <a:lvl3pPr eaLnBrk="1" hangingPunct="1">
              <a:defRPr kumimoji="1">
                <a:solidFill>
                  <a:schemeClr val="tx2"/>
                </a:solidFill>
              </a:defRPr>
            </a:lvl3pPr>
            <a:lvl4pPr eaLnBrk="1" hangingPunct="1">
              <a:defRPr kumimoji="1">
                <a:solidFill>
                  <a:schemeClr val="tx2"/>
                </a:solidFill>
              </a:defRPr>
            </a:lvl4pPr>
            <a:lvl5pPr eaLnBrk="1" hangingPunct="1">
              <a:defRPr kumimoji="1">
                <a:solidFill>
                  <a:schemeClr val="tx2"/>
                </a:solidFill>
              </a:defRPr>
            </a:lvl5pPr>
            <a:lvl6pPr eaLnBrk="1" hangingPunct="1">
              <a:defRPr kumimoji="1">
                <a:solidFill>
                  <a:schemeClr val="tx2"/>
                </a:solidFill>
              </a:defRPr>
            </a:lvl6pPr>
            <a:lvl7pPr eaLnBrk="1" hangingPunct="1">
              <a:defRPr kumimoji="1">
                <a:solidFill>
                  <a:schemeClr val="tx2"/>
                </a:solidFill>
              </a:defRPr>
            </a:lvl7pPr>
            <a:lvl8pPr eaLnBrk="1" hangingPunct="1">
              <a:defRPr kumimoji="1">
                <a:solidFill>
                  <a:schemeClr val="tx2"/>
                </a:solidFill>
              </a:defRPr>
            </a:lvl8pPr>
            <a:lvl9pPr eaLnBrk="1" hangingPunct="1">
              <a:defRPr kumimoji="1">
                <a:solidFill>
                  <a:schemeClr val="tx2"/>
                </a:solidFill>
              </a:defRPr>
            </a:lvl9pPr>
          </a:lstStyle>
          <a:p>
            <a:r>
              <a:rPr lang="ja-JP" altLang="en-US" sz="3200" b="1" dirty="0">
                <a:solidFill>
                  <a:prstClr val="black"/>
                </a:solidFill>
                <a:latin typeface="+mj-ea"/>
              </a:rPr>
              <a:t>労働衛生教育と健康教育等</a:t>
            </a:r>
          </a:p>
        </p:txBody>
      </p:sp>
      <p:sp>
        <p:nvSpPr>
          <p:cNvPr id="9" name="雲形吹き出し 8"/>
          <p:cNvSpPr/>
          <p:nvPr/>
        </p:nvSpPr>
        <p:spPr>
          <a:xfrm>
            <a:off x="728174" y="5492454"/>
            <a:ext cx="6457843" cy="1251284"/>
          </a:xfrm>
          <a:prstGeom prst="cloudCallout">
            <a:avLst>
              <a:gd name="adj1" fmla="val 48994"/>
              <a:gd name="adj2" fmla="val 33966"/>
            </a:avLst>
          </a:prstGeom>
        </p:spPr>
        <p:style>
          <a:lnRef idx="1">
            <a:schemeClr val="accent3"/>
          </a:lnRef>
          <a:fillRef idx="2">
            <a:schemeClr val="accent3"/>
          </a:fillRef>
          <a:effectRef idx="1">
            <a:schemeClr val="accent3"/>
          </a:effectRef>
          <a:fontRef idx="minor">
            <a:schemeClr val="dk1"/>
          </a:fontRef>
        </p:style>
        <p:txBody>
          <a:bodyPr rtlCol="0" anchor="ctr"/>
          <a:lstStyle/>
          <a:p>
            <a:pPr algn="ctr"/>
            <a:endParaRPr lang="ja-JP" altLang="en-US"/>
          </a:p>
        </p:txBody>
      </p:sp>
      <p:sp>
        <p:nvSpPr>
          <p:cNvPr id="11" name="Rectangle 2"/>
          <p:cNvSpPr txBox="1">
            <a:spLocks noChangeArrowheads="1"/>
          </p:cNvSpPr>
          <p:nvPr/>
        </p:nvSpPr>
        <p:spPr>
          <a:xfrm>
            <a:off x="1184074" y="5737505"/>
            <a:ext cx="5745192" cy="792620"/>
          </a:xfrm>
          <a:prstGeom prst="rect">
            <a:avLst/>
          </a:prstGeom>
        </p:spPr>
        <p:txBody>
          <a:bodyPr vert="horz" lIns="91440" tIns="45720" rIns="91440" bIns="45720" rtlCol="0">
            <a:noAutofit/>
          </a:bodyPr>
          <a:lstStyle>
            <a:lvl1pPr marL="266456" indent="-266456" algn="l" defTabSz="888186" rtl="0" eaLnBrk="1" latinLnBrk="0" hangingPunct="1">
              <a:spcBef>
                <a:spcPct val="20000"/>
              </a:spcBef>
              <a:buClr>
                <a:schemeClr val="accent1"/>
              </a:buClr>
              <a:buSzPct val="100000"/>
              <a:buFont typeface="Symbol" pitchFamily="18" charset="2"/>
              <a:buChar char=""/>
              <a:defRPr kumimoji="1" sz="2332" kern="1200">
                <a:solidFill>
                  <a:schemeClr val="tx2"/>
                </a:solidFill>
                <a:latin typeface="+mn-lt"/>
                <a:ea typeface="+mn-ea"/>
                <a:cs typeface="+mn-cs"/>
              </a:defRPr>
            </a:lvl1pPr>
            <a:lvl2pPr marL="559743" indent="-266456" algn="l" defTabSz="888186" rtl="0" eaLnBrk="1" latinLnBrk="0" hangingPunct="1">
              <a:spcBef>
                <a:spcPct val="20000"/>
              </a:spcBef>
              <a:buClr>
                <a:schemeClr val="accent1"/>
              </a:buClr>
              <a:buSzPct val="100000"/>
              <a:buFont typeface="Symbol" pitchFamily="18" charset="2"/>
              <a:buChar char=""/>
              <a:defRPr kumimoji="1" sz="2138" kern="1200">
                <a:solidFill>
                  <a:schemeClr val="tx2"/>
                </a:solidFill>
                <a:latin typeface="+mn-lt"/>
                <a:ea typeface="+mn-ea"/>
                <a:cs typeface="+mn-cs"/>
              </a:defRPr>
            </a:lvl2pPr>
            <a:lvl3pPr marL="831134" indent="-222046" algn="l" defTabSz="888186" rtl="0" eaLnBrk="1" latinLnBrk="0" hangingPunct="1">
              <a:spcBef>
                <a:spcPct val="20000"/>
              </a:spcBef>
              <a:buClr>
                <a:schemeClr val="accent1"/>
              </a:buClr>
              <a:buSzPct val="100000"/>
              <a:buFont typeface="Symbol" pitchFamily="18" charset="2"/>
              <a:buChar char=""/>
              <a:defRPr kumimoji="1" sz="1943" kern="1200">
                <a:solidFill>
                  <a:schemeClr val="tx2"/>
                </a:solidFill>
                <a:latin typeface="+mn-lt"/>
                <a:ea typeface="+mn-ea"/>
                <a:cs typeface="+mn-cs"/>
              </a:defRPr>
            </a:lvl3pPr>
            <a:lvl4pPr marL="1110232" indent="-222046" algn="l" defTabSz="888186" rtl="0" eaLnBrk="1" latinLnBrk="0" hangingPunct="1">
              <a:spcBef>
                <a:spcPct val="20000"/>
              </a:spcBef>
              <a:buClr>
                <a:schemeClr val="accent1"/>
              </a:buClr>
              <a:buSzPct val="100000"/>
              <a:buFont typeface="Symbol" pitchFamily="18" charset="2"/>
              <a:buChar char=""/>
              <a:defRPr kumimoji="1" sz="1748" kern="1200">
                <a:solidFill>
                  <a:schemeClr val="tx2"/>
                </a:solidFill>
                <a:latin typeface="+mn-lt"/>
                <a:ea typeface="+mn-ea"/>
                <a:cs typeface="+mn-cs"/>
              </a:defRPr>
            </a:lvl4pPr>
            <a:lvl5pPr marL="1421098" indent="-222046" algn="l" defTabSz="888186" rtl="0" eaLnBrk="1" latinLnBrk="0" hangingPunct="1">
              <a:spcBef>
                <a:spcPct val="20000"/>
              </a:spcBef>
              <a:buClr>
                <a:schemeClr val="accent1"/>
              </a:buClr>
              <a:buSzPct val="100000"/>
              <a:buFont typeface="Symbol" pitchFamily="18" charset="2"/>
              <a:buChar char=""/>
              <a:defRPr kumimoji="1" sz="1554" kern="1200">
                <a:solidFill>
                  <a:schemeClr val="tx2"/>
                </a:solidFill>
                <a:latin typeface="+mn-lt"/>
                <a:ea typeface="+mn-ea"/>
                <a:cs typeface="+mn-cs"/>
              </a:defRPr>
            </a:lvl5pPr>
            <a:lvl6pPr marL="1731963" indent="-222046" algn="l" defTabSz="888186" rtl="0" eaLnBrk="1" latinLnBrk="0" hangingPunct="1">
              <a:spcBef>
                <a:spcPts val="373"/>
              </a:spcBef>
              <a:buClr>
                <a:schemeClr val="accent1"/>
              </a:buClr>
              <a:buFont typeface="Symbol" pitchFamily="18" charset="2"/>
              <a:buChar char="*"/>
              <a:defRPr kumimoji="1" sz="1359" kern="1200">
                <a:solidFill>
                  <a:schemeClr val="tx2"/>
                </a:solidFill>
                <a:latin typeface="+mn-lt"/>
                <a:ea typeface="+mn-ea"/>
                <a:cs typeface="+mn-cs"/>
              </a:defRPr>
            </a:lvl6pPr>
            <a:lvl7pPr marL="2042828" indent="-222046" algn="l" defTabSz="888186" rtl="0" eaLnBrk="1" latinLnBrk="0" hangingPunct="1">
              <a:spcBef>
                <a:spcPts val="373"/>
              </a:spcBef>
              <a:buClr>
                <a:schemeClr val="accent1"/>
              </a:buClr>
              <a:buFont typeface="Symbol" pitchFamily="18" charset="2"/>
              <a:buChar char="*"/>
              <a:defRPr kumimoji="1" sz="1359" kern="1200">
                <a:solidFill>
                  <a:schemeClr val="tx2"/>
                </a:solidFill>
                <a:latin typeface="+mn-lt"/>
                <a:ea typeface="+mn-ea"/>
                <a:cs typeface="+mn-cs"/>
              </a:defRPr>
            </a:lvl7pPr>
            <a:lvl8pPr marL="2353693" indent="-222046" algn="l" defTabSz="888186" rtl="0" eaLnBrk="1" latinLnBrk="0" hangingPunct="1">
              <a:spcBef>
                <a:spcPts val="373"/>
              </a:spcBef>
              <a:buClr>
                <a:schemeClr val="accent1"/>
              </a:buClr>
              <a:buFont typeface="Symbol" pitchFamily="18" charset="2"/>
              <a:buChar char="*"/>
              <a:defRPr kumimoji="1" sz="1359" kern="1200">
                <a:solidFill>
                  <a:schemeClr val="tx2"/>
                </a:solidFill>
                <a:latin typeface="+mn-lt"/>
                <a:ea typeface="+mn-ea"/>
                <a:cs typeface="+mn-cs"/>
              </a:defRPr>
            </a:lvl8pPr>
            <a:lvl9pPr marL="2664559" indent="-222046" algn="l" defTabSz="888186" rtl="0" eaLnBrk="1" latinLnBrk="0" hangingPunct="1">
              <a:spcBef>
                <a:spcPts val="373"/>
              </a:spcBef>
              <a:buClr>
                <a:schemeClr val="accent1"/>
              </a:buClr>
              <a:buFont typeface="Symbol" pitchFamily="18" charset="2"/>
              <a:buChar char="*"/>
              <a:defRPr kumimoji="1" sz="1359" kern="1200">
                <a:solidFill>
                  <a:schemeClr val="tx2"/>
                </a:solidFill>
                <a:latin typeface="+mn-lt"/>
                <a:ea typeface="+mn-ea"/>
                <a:cs typeface="+mn-cs"/>
              </a:defRPr>
            </a:lvl9pPr>
          </a:lstStyle>
          <a:p>
            <a:pPr marL="0" indent="0">
              <a:buNone/>
              <a:defRPr/>
            </a:pPr>
            <a:r>
              <a:rPr lang="ja-JP" altLang="en-US" sz="2400" b="1" dirty="0" smtClean="0">
                <a:solidFill>
                  <a:prstClr val="black"/>
                </a:solidFill>
                <a:latin typeface="+mn-ea"/>
              </a:rPr>
              <a:t>　職業性疾病は，その危険性有害性を知っていれば防げたものが多いよ。</a:t>
            </a:r>
            <a:endParaRPr lang="en-US" altLang="ja-JP" sz="2400" b="1" dirty="0">
              <a:solidFill>
                <a:schemeClr val="accent4">
                  <a:lumMod val="10000"/>
                </a:schemeClr>
              </a:solidFill>
            </a:endParaRPr>
          </a:p>
        </p:txBody>
      </p:sp>
      <p:sp>
        <p:nvSpPr>
          <p:cNvPr id="8" name="対角する 2 つの角を切り取った四角形 7"/>
          <p:cNvSpPr/>
          <p:nvPr/>
        </p:nvSpPr>
        <p:spPr>
          <a:xfrm>
            <a:off x="720000" y="2160000"/>
            <a:ext cx="7920000" cy="3240000"/>
          </a:xfrm>
          <a:prstGeom prst="snip2Diag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ja-JP" altLang="en-US" sz="1832"/>
          </a:p>
        </p:txBody>
      </p:sp>
      <p:sp>
        <p:nvSpPr>
          <p:cNvPr id="434178" name="Rectangle 2"/>
          <p:cNvSpPr>
            <a:spLocks noGrp="1" noChangeArrowheads="1"/>
          </p:cNvSpPr>
          <p:nvPr>
            <p:ph sz="quarter" idx="4294967295"/>
          </p:nvPr>
        </p:nvSpPr>
        <p:spPr>
          <a:xfrm>
            <a:off x="801902" y="2690048"/>
            <a:ext cx="7640663" cy="2087292"/>
          </a:xfrm>
          <a:noFill/>
          <a:ln w="28575">
            <a:noFill/>
          </a:ln>
        </p:spPr>
        <p:txBody>
          <a:bodyPr rtlCol="0">
            <a:noAutofit/>
          </a:bodyPr>
          <a:lstStyle/>
          <a:p>
            <a:pPr marL="0" indent="0">
              <a:lnSpc>
                <a:spcPct val="150000"/>
              </a:lnSpc>
              <a:buNone/>
              <a:defRPr/>
            </a:pPr>
            <a:r>
              <a:rPr lang="ja-JP" altLang="en-US" sz="2800" b="1" dirty="0" smtClean="0">
                <a:solidFill>
                  <a:schemeClr val="accent4">
                    <a:lumMod val="10000"/>
                  </a:schemeClr>
                </a:solidFill>
                <a:latin typeface="+mn-ea"/>
              </a:rPr>
              <a:t>　</a:t>
            </a:r>
            <a:r>
              <a:rPr lang="ja-JP" altLang="en-US" sz="2800" b="1" dirty="0">
                <a:solidFill>
                  <a:schemeClr val="accent4">
                    <a:lumMod val="10000"/>
                  </a:schemeClr>
                </a:solidFill>
                <a:latin typeface="+mn-ea"/>
              </a:rPr>
              <a:t>労働衛生管理や健康確保には，労働者の理解と協力が不可欠で</a:t>
            </a:r>
            <a:r>
              <a:rPr lang="ja-JP" altLang="en-US" sz="2800" b="1" dirty="0" smtClean="0">
                <a:solidFill>
                  <a:schemeClr val="accent4">
                    <a:lumMod val="10000"/>
                  </a:schemeClr>
                </a:solidFill>
                <a:latin typeface="+mn-ea"/>
              </a:rPr>
              <a:t>あるので，労働衛生教育や健康教育は安衛法で義務付けられている。</a:t>
            </a:r>
            <a:endParaRPr lang="ja-JP" altLang="en-US" sz="2800" b="1" dirty="0">
              <a:solidFill>
                <a:schemeClr val="accent4">
                  <a:lumMod val="10000"/>
                </a:schemeClr>
              </a:solidFill>
              <a:latin typeface="+mn-ea"/>
            </a:endParaRPr>
          </a:p>
        </p:txBody>
      </p:sp>
    </p:spTree>
    <p:extLst>
      <p:ext uri="{BB962C8B-B14F-4D97-AF65-F5344CB8AC3E}">
        <p14:creationId xmlns:p14="http://schemas.microsoft.com/office/powerpoint/2010/main" val="266970293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図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242281" y="5765931"/>
            <a:ext cx="1640463" cy="1402879"/>
          </a:xfrm>
          <a:prstGeom prst="rect">
            <a:avLst/>
          </a:prstGeom>
        </p:spPr>
      </p:pic>
      <p:sp>
        <p:nvSpPr>
          <p:cNvPr id="7" name="Rectangle 2"/>
          <p:cNvSpPr txBox="1">
            <a:spLocks noGrp="1" noRot="1" noChangeArrowheads="1"/>
          </p:cNvSpPr>
          <p:nvPr>
            <p:ph type="title"/>
          </p:nvPr>
        </p:nvSpPr>
        <p:spPr>
          <a:xfrm>
            <a:off x="720000" y="720000"/>
            <a:ext cx="7920000" cy="720000"/>
          </a:xfrm>
          <a:prstGeom prst="rect">
            <a:avLst/>
          </a:prstGeom>
          <a:solidFill>
            <a:srgbClr val="FFFFCC"/>
          </a:solidFill>
          <a:ln w="38100">
            <a:solidFill>
              <a:schemeClr val="tx1"/>
            </a:solidFill>
          </a:ln>
        </p:spPr>
        <p:txBody>
          <a:bodyPr vert="horz" lIns="88817" tIns="44408" rIns="88817" bIns="44408" rtlCol="0" anchor="ctr">
            <a:normAutofit/>
          </a:bodyPr>
          <a:lstStyle>
            <a:lvl1pPr algn="ctr" defTabSz="914400" rtl="0" eaLnBrk="1" latinLnBrk="0" hangingPunct="1">
              <a:spcBef>
                <a:spcPct val="0"/>
              </a:spcBef>
              <a:buNone/>
              <a:defRPr kumimoji="1" sz="4400" kern="1200">
                <a:solidFill>
                  <a:srgbClr val="FFFFFF"/>
                </a:solidFill>
                <a:latin typeface="+mj-lt"/>
                <a:ea typeface="+mj-ea"/>
                <a:cs typeface="+mj-cs"/>
              </a:defRPr>
            </a:lvl1pPr>
            <a:lvl2pPr eaLnBrk="1" hangingPunct="1">
              <a:defRPr kumimoji="1">
                <a:solidFill>
                  <a:schemeClr val="tx2"/>
                </a:solidFill>
              </a:defRPr>
            </a:lvl2pPr>
            <a:lvl3pPr eaLnBrk="1" hangingPunct="1">
              <a:defRPr kumimoji="1">
                <a:solidFill>
                  <a:schemeClr val="tx2"/>
                </a:solidFill>
              </a:defRPr>
            </a:lvl3pPr>
            <a:lvl4pPr eaLnBrk="1" hangingPunct="1">
              <a:defRPr kumimoji="1">
                <a:solidFill>
                  <a:schemeClr val="tx2"/>
                </a:solidFill>
              </a:defRPr>
            </a:lvl4pPr>
            <a:lvl5pPr eaLnBrk="1" hangingPunct="1">
              <a:defRPr kumimoji="1">
                <a:solidFill>
                  <a:schemeClr val="tx2"/>
                </a:solidFill>
              </a:defRPr>
            </a:lvl5pPr>
            <a:lvl6pPr eaLnBrk="1" hangingPunct="1">
              <a:defRPr kumimoji="1">
                <a:solidFill>
                  <a:schemeClr val="tx2"/>
                </a:solidFill>
              </a:defRPr>
            </a:lvl6pPr>
            <a:lvl7pPr eaLnBrk="1" hangingPunct="1">
              <a:defRPr kumimoji="1">
                <a:solidFill>
                  <a:schemeClr val="tx2"/>
                </a:solidFill>
              </a:defRPr>
            </a:lvl7pPr>
            <a:lvl8pPr eaLnBrk="1" hangingPunct="1">
              <a:defRPr kumimoji="1">
                <a:solidFill>
                  <a:schemeClr val="tx2"/>
                </a:solidFill>
              </a:defRPr>
            </a:lvl8pPr>
            <a:lvl9pPr eaLnBrk="1" hangingPunct="1">
              <a:defRPr kumimoji="1">
                <a:solidFill>
                  <a:schemeClr val="tx2"/>
                </a:solidFill>
              </a:defRPr>
            </a:lvl9pPr>
          </a:lstStyle>
          <a:p>
            <a:r>
              <a:rPr lang="ja-JP" altLang="en-US" sz="3200" b="1" dirty="0" smtClean="0">
                <a:solidFill>
                  <a:prstClr val="black"/>
                </a:solidFill>
                <a:latin typeface="+mj-ea"/>
              </a:rPr>
              <a:t>リスクアセスメント</a:t>
            </a:r>
            <a:endParaRPr lang="ja-JP" altLang="en-US" sz="3200" b="1" dirty="0">
              <a:solidFill>
                <a:prstClr val="black"/>
              </a:solidFill>
              <a:latin typeface="+mj-ea"/>
            </a:endParaRPr>
          </a:p>
        </p:txBody>
      </p:sp>
      <p:sp>
        <p:nvSpPr>
          <p:cNvPr id="9" name="雲形吹き出し 8"/>
          <p:cNvSpPr/>
          <p:nvPr/>
        </p:nvSpPr>
        <p:spPr>
          <a:xfrm>
            <a:off x="791564" y="5577214"/>
            <a:ext cx="6457843" cy="1251284"/>
          </a:xfrm>
          <a:prstGeom prst="cloudCallout">
            <a:avLst>
              <a:gd name="adj1" fmla="val 48994"/>
              <a:gd name="adj2" fmla="val 33966"/>
            </a:avLst>
          </a:prstGeom>
        </p:spPr>
        <p:style>
          <a:lnRef idx="1">
            <a:schemeClr val="accent3"/>
          </a:lnRef>
          <a:fillRef idx="2">
            <a:schemeClr val="accent3"/>
          </a:fillRef>
          <a:effectRef idx="1">
            <a:schemeClr val="accent3"/>
          </a:effectRef>
          <a:fontRef idx="minor">
            <a:schemeClr val="dk1"/>
          </a:fontRef>
        </p:style>
        <p:txBody>
          <a:bodyPr rtlCol="0" anchor="ctr"/>
          <a:lstStyle/>
          <a:p>
            <a:pPr algn="ctr"/>
            <a:endParaRPr lang="ja-JP" altLang="en-US"/>
          </a:p>
        </p:txBody>
      </p:sp>
      <p:sp>
        <p:nvSpPr>
          <p:cNvPr id="11" name="Rectangle 2"/>
          <p:cNvSpPr txBox="1">
            <a:spLocks noChangeArrowheads="1"/>
          </p:cNvSpPr>
          <p:nvPr/>
        </p:nvSpPr>
        <p:spPr>
          <a:xfrm>
            <a:off x="1064526" y="5846328"/>
            <a:ext cx="6018662" cy="792620"/>
          </a:xfrm>
          <a:prstGeom prst="rect">
            <a:avLst/>
          </a:prstGeom>
        </p:spPr>
        <p:txBody>
          <a:bodyPr vert="horz" lIns="91440" tIns="45720" rIns="91440" bIns="45720" rtlCol="0">
            <a:noAutofit/>
          </a:bodyPr>
          <a:lstStyle>
            <a:lvl1pPr marL="266456" indent="-266456" algn="l" defTabSz="888186" rtl="0" eaLnBrk="1" latinLnBrk="0" hangingPunct="1">
              <a:spcBef>
                <a:spcPct val="20000"/>
              </a:spcBef>
              <a:buClr>
                <a:schemeClr val="accent1"/>
              </a:buClr>
              <a:buSzPct val="100000"/>
              <a:buFont typeface="Symbol" pitchFamily="18" charset="2"/>
              <a:buChar char=""/>
              <a:defRPr kumimoji="1" sz="2332" kern="1200">
                <a:solidFill>
                  <a:schemeClr val="tx2"/>
                </a:solidFill>
                <a:latin typeface="+mn-lt"/>
                <a:ea typeface="+mn-ea"/>
                <a:cs typeface="+mn-cs"/>
              </a:defRPr>
            </a:lvl1pPr>
            <a:lvl2pPr marL="559743" indent="-266456" algn="l" defTabSz="888186" rtl="0" eaLnBrk="1" latinLnBrk="0" hangingPunct="1">
              <a:spcBef>
                <a:spcPct val="20000"/>
              </a:spcBef>
              <a:buClr>
                <a:schemeClr val="accent1"/>
              </a:buClr>
              <a:buSzPct val="100000"/>
              <a:buFont typeface="Symbol" pitchFamily="18" charset="2"/>
              <a:buChar char=""/>
              <a:defRPr kumimoji="1" sz="2138" kern="1200">
                <a:solidFill>
                  <a:schemeClr val="tx2"/>
                </a:solidFill>
                <a:latin typeface="+mn-lt"/>
                <a:ea typeface="+mn-ea"/>
                <a:cs typeface="+mn-cs"/>
              </a:defRPr>
            </a:lvl2pPr>
            <a:lvl3pPr marL="831134" indent="-222046" algn="l" defTabSz="888186" rtl="0" eaLnBrk="1" latinLnBrk="0" hangingPunct="1">
              <a:spcBef>
                <a:spcPct val="20000"/>
              </a:spcBef>
              <a:buClr>
                <a:schemeClr val="accent1"/>
              </a:buClr>
              <a:buSzPct val="100000"/>
              <a:buFont typeface="Symbol" pitchFamily="18" charset="2"/>
              <a:buChar char=""/>
              <a:defRPr kumimoji="1" sz="1943" kern="1200">
                <a:solidFill>
                  <a:schemeClr val="tx2"/>
                </a:solidFill>
                <a:latin typeface="+mn-lt"/>
                <a:ea typeface="+mn-ea"/>
                <a:cs typeface="+mn-cs"/>
              </a:defRPr>
            </a:lvl3pPr>
            <a:lvl4pPr marL="1110232" indent="-222046" algn="l" defTabSz="888186" rtl="0" eaLnBrk="1" latinLnBrk="0" hangingPunct="1">
              <a:spcBef>
                <a:spcPct val="20000"/>
              </a:spcBef>
              <a:buClr>
                <a:schemeClr val="accent1"/>
              </a:buClr>
              <a:buSzPct val="100000"/>
              <a:buFont typeface="Symbol" pitchFamily="18" charset="2"/>
              <a:buChar char=""/>
              <a:defRPr kumimoji="1" sz="1748" kern="1200">
                <a:solidFill>
                  <a:schemeClr val="tx2"/>
                </a:solidFill>
                <a:latin typeface="+mn-lt"/>
                <a:ea typeface="+mn-ea"/>
                <a:cs typeface="+mn-cs"/>
              </a:defRPr>
            </a:lvl4pPr>
            <a:lvl5pPr marL="1421098" indent="-222046" algn="l" defTabSz="888186" rtl="0" eaLnBrk="1" latinLnBrk="0" hangingPunct="1">
              <a:spcBef>
                <a:spcPct val="20000"/>
              </a:spcBef>
              <a:buClr>
                <a:schemeClr val="accent1"/>
              </a:buClr>
              <a:buSzPct val="100000"/>
              <a:buFont typeface="Symbol" pitchFamily="18" charset="2"/>
              <a:buChar char=""/>
              <a:defRPr kumimoji="1" sz="1554" kern="1200">
                <a:solidFill>
                  <a:schemeClr val="tx2"/>
                </a:solidFill>
                <a:latin typeface="+mn-lt"/>
                <a:ea typeface="+mn-ea"/>
                <a:cs typeface="+mn-cs"/>
              </a:defRPr>
            </a:lvl5pPr>
            <a:lvl6pPr marL="1731963" indent="-222046" algn="l" defTabSz="888186" rtl="0" eaLnBrk="1" latinLnBrk="0" hangingPunct="1">
              <a:spcBef>
                <a:spcPts val="373"/>
              </a:spcBef>
              <a:buClr>
                <a:schemeClr val="accent1"/>
              </a:buClr>
              <a:buFont typeface="Symbol" pitchFamily="18" charset="2"/>
              <a:buChar char="*"/>
              <a:defRPr kumimoji="1" sz="1359" kern="1200">
                <a:solidFill>
                  <a:schemeClr val="tx2"/>
                </a:solidFill>
                <a:latin typeface="+mn-lt"/>
                <a:ea typeface="+mn-ea"/>
                <a:cs typeface="+mn-cs"/>
              </a:defRPr>
            </a:lvl6pPr>
            <a:lvl7pPr marL="2042828" indent="-222046" algn="l" defTabSz="888186" rtl="0" eaLnBrk="1" latinLnBrk="0" hangingPunct="1">
              <a:spcBef>
                <a:spcPts val="373"/>
              </a:spcBef>
              <a:buClr>
                <a:schemeClr val="accent1"/>
              </a:buClr>
              <a:buFont typeface="Symbol" pitchFamily="18" charset="2"/>
              <a:buChar char="*"/>
              <a:defRPr kumimoji="1" sz="1359" kern="1200">
                <a:solidFill>
                  <a:schemeClr val="tx2"/>
                </a:solidFill>
                <a:latin typeface="+mn-lt"/>
                <a:ea typeface="+mn-ea"/>
                <a:cs typeface="+mn-cs"/>
              </a:defRPr>
            </a:lvl7pPr>
            <a:lvl8pPr marL="2353693" indent="-222046" algn="l" defTabSz="888186" rtl="0" eaLnBrk="1" latinLnBrk="0" hangingPunct="1">
              <a:spcBef>
                <a:spcPts val="373"/>
              </a:spcBef>
              <a:buClr>
                <a:schemeClr val="accent1"/>
              </a:buClr>
              <a:buFont typeface="Symbol" pitchFamily="18" charset="2"/>
              <a:buChar char="*"/>
              <a:defRPr kumimoji="1" sz="1359" kern="1200">
                <a:solidFill>
                  <a:schemeClr val="tx2"/>
                </a:solidFill>
                <a:latin typeface="+mn-lt"/>
                <a:ea typeface="+mn-ea"/>
                <a:cs typeface="+mn-cs"/>
              </a:defRPr>
            </a:lvl8pPr>
            <a:lvl9pPr marL="2664559" indent="-222046" algn="l" defTabSz="888186" rtl="0" eaLnBrk="1" latinLnBrk="0" hangingPunct="1">
              <a:spcBef>
                <a:spcPts val="373"/>
              </a:spcBef>
              <a:buClr>
                <a:schemeClr val="accent1"/>
              </a:buClr>
              <a:buFont typeface="Symbol" pitchFamily="18" charset="2"/>
              <a:buChar char="*"/>
              <a:defRPr kumimoji="1" sz="1359" kern="1200">
                <a:solidFill>
                  <a:schemeClr val="tx2"/>
                </a:solidFill>
                <a:latin typeface="+mn-lt"/>
                <a:ea typeface="+mn-ea"/>
                <a:cs typeface="+mn-cs"/>
              </a:defRPr>
            </a:lvl9pPr>
          </a:lstStyle>
          <a:p>
            <a:pPr marL="0" indent="0">
              <a:buNone/>
              <a:defRPr/>
            </a:pPr>
            <a:r>
              <a:rPr lang="ja-JP" altLang="en-US" sz="2400" b="1" dirty="0" smtClean="0">
                <a:solidFill>
                  <a:prstClr val="black"/>
                </a:solidFill>
                <a:latin typeface="+mn-ea"/>
              </a:rPr>
              <a:t>　リスクアセスメントをシステム化して，労働</a:t>
            </a:r>
            <a:r>
              <a:rPr lang="ja-JP" altLang="en-US" sz="2400" b="1" dirty="0">
                <a:solidFill>
                  <a:prstClr val="black"/>
                </a:solidFill>
                <a:latin typeface="+mn-ea"/>
              </a:rPr>
              <a:t>安全衛生</a:t>
            </a:r>
            <a:r>
              <a:rPr lang="ja-JP" altLang="en-US" sz="2400" b="1" dirty="0" smtClean="0">
                <a:solidFill>
                  <a:prstClr val="black"/>
                </a:solidFill>
                <a:latin typeface="+mn-ea"/>
              </a:rPr>
              <a:t>マネジメントシステムにしよう！</a:t>
            </a:r>
            <a:endParaRPr lang="en-US" altLang="ja-JP" sz="2400" b="1" dirty="0">
              <a:solidFill>
                <a:schemeClr val="accent4">
                  <a:lumMod val="10000"/>
                </a:schemeClr>
              </a:solidFill>
            </a:endParaRPr>
          </a:p>
        </p:txBody>
      </p:sp>
      <p:sp>
        <p:nvSpPr>
          <p:cNvPr id="8" name="対角する 2 つの角を切り取った四角形 7"/>
          <p:cNvSpPr/>
          <p:nvPr/>
        </p:nvSpPr>
        <p:spPr>
          <a:xfrm>
            <a:off x="720000" y="2160000"/>
            <a:ext cx="7920000" cy="3240000"/>
          </a:xfrm>
          <a:prstGeom prst="snip2Diag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ja-JP" altLang="en-US" sz="1832"/>
          </a:p>
        </p:txBody>
      </p:sp>
      <p:sp>
        <p:nvSpPr>
          <p:cNvPr id="434178" name="Rectangle 2"/>
          <p:cNvSpPr>
            <a:spLocks noGrp="1" noChangeArrowheads="1"/>
          </p:cNvSpPr>
          <p:nvPr>
            <p:ph sz="quarter" idx="4294967295"/>
          </p:nvPr>
        </p:nvSpPr>
        <p:spPr>
          <a:xfrm>
            <a:off x="842820" y="2450157"/>
            <a:ext cx="7640663" cy="2880000"/>
          </a:xfrm>
          <a:noFill/>
          <a:ln w="28575">
            <a:noFill/>
          </a:ln>
        </p:spPr>
        <p:txBody>
          <a:bodyPr rtlCol="0">
            <a:noAutofit/>
          </a:bodyPr>
          <a:lstStyle/>
          <a:p>
            <a:pPr marL="0" indent="0">
              <a:lnSpc>
                <a:spcPts val="4000"/>
              </a:lnSpc>
              <a:buNone/>
              <a:defRPr/>
            </a:pPr>
            <a:r>
              <a:rPr lang="ja-JP" altLang="en-US" sz="2800" b="1" dirty="0" smtClean="0">
                <a:solidFill>
                  <a:schemeClr val="accent4">
                    <a:lumMod val="10000"/>
                  </a:schemeClr>
                </a:solidFill>
                <a:latin typeface="+mn-ea"/>
              </a:rPr>
              <a:t>　労働衛生においてもリスクアセスメントは，極めて有効な手法である。</a:t>
            </a:r>
            <a:endParaRPr lang="en-US" altLang="ja-JP" sz="2800" b="1" dirty="0" smtClean="0">
              <a:solidFill>
                <a:schemeClr val="accent4">
                  <a:lumMod val="10000"/>
                </a:schemeClr>
              </a:solidFill>
              <a:latin typeface="+mn-ea"/>
            </a:endParaRPr>
          </a:p>
          <a:p>
            <a:pPr marL="0" indent="0">
              <a:lnSpc>
                <a:spcPts val="4000"/>
              </a:lnSpc>
              <a:buNone/>
              <a:defRPr/>
            </a:pPr>
            <a:r>
              <a:rPr lang="ja-JP" altLang="en-US" sz="2800" b="1" dirty="0">
                <a:solidFill>
                  <a:schemeClr val="accent4">
                    <a:lumMod val="10000"/>
                  </a:schemeClr>
                </a:solidFill>
                <a:latin typeface="+mn-ea"/>
              </a:rPr>
              <a:t>　</a:t>
            </a:r>
            <a:r>
              <a:rPr lang="ja-JP" altLang="en-US" sz="2800" b="1" dirty="0" smtClean="0">
                <a:solidFill>
                  <a:schemeClr val="accent4">
                    <a:lumMod val="10000"/>
                  </a:schemeClr>
                </a:solidFill>
                <a:latin typeface="+mn-ea"/>
              </a:rPr>
              <a:t>むしろ，目に見えない危険性有害性</a:t>
            </a:r>
            <a:r>
              <a:rPr lang="ja-JP" altLang="en-US" sz="2800" b="1" dirty="0">
                <a:solidFill>
                  <a:schemeClr val="accent4">
                    <a:lumMod val="10000"/>
                  </a:schemeClr>
                </a:solidFill>
                <a:latin typeface="+mn-ea"/>
              </a:rPr>
              <a:t>が多い労働衛生分野において</a:t>
            </a:r>
            <a:r>
              <a:rPr lang="ja-JP" altLang="en-US" sz="2800" b="1" dirty="0" smtClean="0">
                <a:solidFill>
                  <a:schemeClr val="accent4">
                    <a:lumMod val="10000"/>
                  </a:schemeClr>
                </a:solidFill>
                <a:latin typeface="+mn-ea"/>
              </a:rPr>
              <a:t>は，リスクアセスメントなしでは対策はできない。</a:t>
            </a:r>
            <a:endParaRPr lang="ja-JP" altLang="en-US" sz="2800" b="1" dirty="0">
              <a:solidFill>
                <a:schemeClr val="accent4">
                  <a:lumMod val="10000"/>
                </a:schemeClr>
              </a:solidFill>
              <a:latin typeface="+mn-ea"/>
            </a:endParaRPr>
          </a:p>
        </p:txBody>
      </p:sp>
    </p:spTree>
    <p:extLst>
      <p:ext uri="{BB962C8B-B14F-4D97-AF65-F5344CB8AC3E}">
        <p14:creationId xmlns:p14="http://schemas.microsoft.com/office/powerpoint/2010/main" val="185582349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560420" y="5765931"/>
            <a:ext cx="1322324" cy="1130815"/>
          </a:xfrm>
          <a:prstGeom prst="rect">
            <a:avLst/>
          </a:prstGeom>
        </p:spPr>
      </p:pic>
      <p:sp>
        <p:nvSpPr>
          <p:cNvPr id="10" name="雲形吹き出し 9"/>
          <p:cNvSpPr/>
          <p:nvPr/>
        </p:nvSpPr>
        <p:spPr>
          <a:xfrm>
            <a:off x="720000" y="5580000"/>
            <a:ext cx="6559105" cy="1458474"/>
          </a:xfrm>
          <a:prstGeom prst="cloudCallout">
            <a:avLst>
              <a:gd name="adj1" fmla="val 53927"/>
              <a:gd name="adj2" fmla="val 14736"/>
            </a:avLst>
          </a:prstGeom>
        </p:spPr>
        <p:style>
          <a:lnRef idx="1">
            <a:schemeClr val="accent3"/>
          </a:lnRef>
          <a:fillRef idx="2">
            <a:schemeClr val="accent3"/>
          </a:fillRef>
          <a:effectRef idx="1">
            <a:schemeClr val="accent3"/>
          </a:effectRef>
          <a:fontRef idx="minor">
            <a:schemeClr val="dk1"/>
          </a:fontRef>
        </p:style>
        <p:txBody>
          <a:bodyPr rtlCol="0" anchor="ctr"/>
          <a:lstStyle/>
          <a:p>
            <a:pPr algn="ctr"/>
            <a:endParaRPr lang="ja-JP" altLang="en-US"/>
          </a:p>
        </p:txBody>
      </p:sp>
      <p:sp>
        <p:nvSpPr>
          <p:cNvPr id="7" name="Rectangle 2"/>
          <p:cNvSpPr txBox="1">
            <a:spLocks noGrp="1" noRot="1" noChangeArrowheads="1"/>
          </p:cNvSpPr>
          <p:nvPr>
            <p:ph type="title"/>
          </p:nvPr>
        </p:nvSpPr>
        <p:spPr>
          <a:xfrm>
            <a:off x="720000" y="720000"/>
            <a:ext cx="7920000" cy="720000"/>
          </a:xfrm>
          <a:prstGeom prst="rect">
            <a:avLst/>
          </a:prstGeom>
          <a:solidFill>
            <a:srgbClr val="FFFF00"/>
          </a:solidFill>
          <a:ln w="38100">
            <a:solidFill>
              <a:schemeClr val="tx1"/>
            </a:solidFill>
          </a:ln>
        </p:spPr>
        <p:txBody>
          <a:bodyPr vert="horz" lIns="88817" tIns="44408" rIns="88817" bIns="44408" rtlCol="0" anchor="ctr">
            <a:normAutofit/>
          </a:bodyPr>
          <a:lstStyle>
            <a:lvl1pPr algn="ctr" defTabSz="914400" rtl="0" eaLnBrk="1" latinLnBrk="0" hangingPunct="1">
              <a:spcBef>
                <a:spcPct val="0"/>
              </a:spcBef>
              <a:buNone/>
              <a:defRPr kumimoji="1" sz="4400" kern="1200">
                <a:solidFill>
                  <a:srgbClr val="FFFFFF"/>
                </a:solidFill>
                <a:latin typeface="+mj-lt"/>
                <a:ea typeface="+mj-ea"/>
                <a:cs typeface="+mj-cs"/>
              </a:defRPr>
            </a:lvl1pPr>
            <a:lvl2pPr eaLnBrk="1" hangingPunct="1">
              <a:defRPr kumimoji="1">
                <a:solidFill>
                  <a:schemeClr val="tx2"/>
                </a:solidFill>
              </a:defRPr>
            </a:lvl2pPr>
            <a:lvl3pPr eaLnBrk="1" hangingPunct="1">
              <a:defRPr kumimoji="1">
                <a:solidFill>
                  <a:schemeClr val="tx2"/>
                </a:solidFill>
              </a:defRPr>
            </a:lvl3pPr>
            <a:lvl4pPr eaLnBrk="1" hangingPunct="1">
              <a:defRPr kumimoji="1">
                <a:solidFill>
                  <a:schemeClr val="tx2"/>
                </a:solidFill>
              </a:defRPr>
            </a:lvl4pPr>
            <a:lvl5pPr eaLnBrk="1" hangingPunct="1">
              <a:defRPr kumimoji="1">
                <a:solidFill>
                  <a:schemeClr val="tx2"/>
                </a:solidFill>
              </a:defRPr>
            </a:lvl5pPr>
            <a:lvl6pPr eaLnBrk="1" hangingPunct="1">
              <a:defRPr kumimoji="1">
                <a:solidFill>
                  <a:schemeClr val="tx2"/>
                </a:solidFill>
              </a:defRPr>
            </a:lvl6pPr>
            <a:lvl7pPr eaLnBrk="1" hangingPunct="1">
              <a:defRPr kumimoji="1">
                <a:solidFill>
                  <a:schemeClr val="tx2"/>
                </a:solidFill>
              </a:defRPr>
            </a:lvl7pPr>
            <a:lvl8pPr eaLnBrk="1" hangingPunct="1">
              <a:defRPr kumimoji="1">
                <a:solidFill>
                  <a:schemeClr val="tx2"/>
                </a:solidFill>
              </a:defRPr>
            </a:lvl8pPr>
            <a:lvl9pPr eaLnBrk="1" hangingPunct="1">
              <a:defRPr kumimoji="1">
                <a:solidFill>
                  <a:schemeClr val="tx2"/>
                </a:solidFill>
              </a:defRPr>
            </a:lvl9pPr>
          </a:lstStyle>
          <a:p>
            <a:r>
              <a:rPr lang="en-US" altLang="ja-JP" sz="3200" b="1" dirty="0" smtClean="0">
                <a:solidFill>
                  <a:prstClr val="black"/>
                </a:solidFill>
                <a:latin typeface="HGP明朝E" panose="02020900000000000000" pitchFamily="18" charset="-128"/>
                <a:ea typeface="HGP明朝E" panose="02020900000000000000" pitchFamily="18" charset="-128"/>
              </a:rPr>
              <a:t>Ⅴ</a:t>
            </a:r>
            <a:r>
              <a:rPr lang="zh-TW" altLang="en-US" sz="3200" b="1" dirty="0">
                <a:solidFill>
                  <a:prstClr val="black"/>
                </a:solidFill>
                <a:latin typeface="HGP明朝E" panose="02020900000000000000" pitchFamily="18" charset="-128"/>
                <a:ea typeface="HGP明朝E" panose="02020900000000000000" pitchFamily="18" charset="-128"/>
              </a:rPr>
              <a:t>　職業性疾病予防対策</a:t>
            </a:r>
          </a:p>
        </p:txBody>
      </p:sp>
      <p:sp>
        <p:nvSpPr>
          <p:cNvPr id="8" name="対角する 2 つの角を切り取った四角形 7"/>
          <p:cNvSpPr/>
          <p:nvPr/>
        </p:nvSpPr>
        <p:spPr>
          <a:xfrm>
            <a:off x="720000" y="2160000"/>
            <a:ext cx="7920000" cy="3240000"/>
          </a:xfrm>
          <a:prstGeom prst="snip2Diag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ja-JP" altLang="en-US" sz="1832"/>
          </a:p>
        </p:txBody>
      </p:sp>
      <p:sp>
        <p:nvSpPr>
          <p:cNvPr id="9" name="Rectangle 3"/>
          <p:cNvSpPr txBox="1">
            <a:spLocks noRot="1" noChangeArrowheads="1"/>
          </p:cNvSpPr>
          <p:nvPr/>
        </p:nvSpPr>
        <p:spPr>
          <a:xfrm>
            <a:off x="1210915" y="5684662"/>
            <a:ext cx="6152827" cy="1286359"/>
          </a:xfrm>
          <a:prstGeom prst="rect">
            <a:avLst/>
          </a:prstGeom>
          <a:noFill/>
          <a:ln>
            <a:noFill/>
          </a:ln>
        </p:spPr>
        <p:style>
          <a:lnRef idx="1">
            <a:schemeClr val="accent5"/>
          </a:lnRef>
          <a:fillRef idx="2">
            <a:schemeClr val="accent5"/>
          </a:fillRef>
          <a:effectRef idx="1">
            <a:schemeClr val="accent5"/>
          </a:effectRef>
          <a:fontRef idx="minor">
            <a:schemeClr val="dk1"/>
          </a:fontRef>
        </p:style>
        <p:txBody>
          <a:bodyPr vert="horz" lIns="91440" tIns="45720" rIns="91440" bIns="45720" rtlCol="0">
            <a:noAutofit/>
          </a:bodyPr>
          <a:lstStyle>
            <a:lvl1pPr marL="266456" indent="-266456" algn="l" defTabSz="888186" rtl="0" eaLnBrk="1" latinLnBrk="0" hangingPunct="1">
              <a:spcBef>
                <a:spcPct val="20000"/>
              </a:spcBef>
              <a:buClr>
                <a:schemeClr val="accent1"/>
              </a:buClr>
              <a:buSzPct val="100000"/>
              <a:buFont typeface="Symbol" pitchFamily="18" charset="2"/>
              <a:buChar char=""/>
              <a:defRPr kumimoji="1" sz="2332" kern="1200">
                <a:solidFill>
                  <a:schemeClr val="tx2"/>
                </a:solidFill>
                <a:latin typeface="+mn-lt"/>
                <a:ea typeface="+mn-ea"/>
                <a:cs typeface="+mn-cs"/>
              </a:defRPr>
            </a:lvl1pPr>
            <a:lvl2pPr marL="559743" indent="-266456" algn="l" defTabSz="888186" rtl="0" eaLnBrk="1" latinLnBrk="0" hangingPunct="1">
              <a:spcBef>
                <a:spcPct val="20000"/>
              </a:spcBef>
              <a:buClr>
                <a:schemeClr val="accent1"/>
              </a:buClr>
              <a:buSzPct val="100000"/>
              <a:buFont typeface="Symbol" pitchFamily="18" charset="2"/>
              <a:buChar char=""/>
              <a:defRPr kumimoji="1" sz="2138" kern="1200">
                <a:solidFill>
                  <a:schemeClr val="tx2"/>
                </a:solidFill>
                <a:latin typeface="+mn-lt"/>
                <a:ea typeface="+mn-ea"/>
                <a:cs typeface="+mn-cs"/>
              </a:defRPr>
            </a:lvl2pPr>
            <a:lvl3pPr marL="831134" indent="-222046" algn="l" defTabSz="888186" rtl="0" eaLnBrk="1" latinLnBrk="0" hangingPunct="1">
              <a:spcBef>
                <a:spcPct val="20000"/>
              </a:spcBef>
              <a:buClr>
                <a:schemeClr val="accent1"/>
              </a:buClr>
              <a:buSzPct val="100000"/>
              <a:buFont typeface="Symbol" pitchFamily="18" charset="2"/>
              <a:buChar char=""/>
              <a:defRPr kumimoji="1" sz="1943" kern="1200">
                <a:solidFill>
                  <a:schemeClr val="tx2"/>
                </a:solidFill>
                <a:latin typeface="+mn-lt"/>
                <a:ea typeface="+mn-ea"/>
                <a:cs typeface="+mn-cs"/>
              </a:defRPr>
            </a:lvl3pPr>
            <a:lvl4pPr marL="1110232" indent="-222046" algn="l" defTabSz="888186" rtl="0" eaLnBrk="1" latinLnBrk="0" hangingPunct="1">
              <a:spcBef>
                <a:spcPct val="20000"/>
              </a:spcBef>
              <a:buClr>
                <a:schemeClr val="accent1"/>
              </a:buClr>
              <a:buSzPct val="100000"/>
              <a:buFont typeface="Symbol" pitchFamily="18" charset="2"/>
              <a:buChar char=""/>
              <a:defRPr kumimoji="1" sz="1748" kern="1200">
                <a:solidFill>
                  <a:schemeClr val="tx2"/>
                </a:solidFill>
                <a:latin typeface="+mn-lt"/>
                <a:ea typeface="+mn-ea"/>
                <a:cs typeface="+mn-cs"/>
              </a:defRPr>
            </a:lvl4pPr>
            <a:lvl5pPr marL="1421098" indent="-222046" algn="l" defTabSz="888186" rtl="0" eaLnBrk="1" latinLnBrk="0" hangingPunct="1">
              <a:spcBef>
                <a:spcPct val="20000"/>
              </a:spcBef>
              <a:buClr>
                <a:schemeClr val="accent1"/>
              </a:buClr>
              <a:buSzPct val="100000"/>
              <a:buFont typeface="Symbol" pitchFamily="18" charset="2"/>
              <a:buChar char=""/>
              <a:defRPr kumimoji="1" sz="1554" kern="1200">
                <a:solidFill>
                  <a:schemeClr val="tx2"/>
                </a:solidFill>
                <a:latin typeface="+mn-lt"/>
                <a:ea typeface="+mn-ea"/>
                <a:cs typeface="+mn-cs"/>
              </a:defRPr>
            </a:lvl5pPr>
            <a:lvl6pPr marL="1731963" indent="-222046" algn="l" defTabSz="888186" rtl="0" eaLnBrk="1" latinLnBrk="0" hangingPunct="1">
              <a:spcBef>
                <a:spcPts val="373"/>
              </a:spcBef>
              <a:buClr>
                <a:schemeClr val="accent1"/>
              </a:buClr>
              <a:buFont typeface="Symbol" pitchFamily="18" charset="2"/>
              <a:buChar char="*"/>
              <a:defRPr kumimoji="1" sz="1359" kern="1200">
                <a:solidFill>
                  <a:schemeClr val="tx2"/>
                </a:solidFill>
                <a:latin typeface="+mn-lt"/>
                <a:ea typeface="+mn-ea"/>
                <a:cs typeface="+mn-cs"/>
              </a:defRPr>
            </a:lvl6pPr>
            <a:lvl7pPr marL="2042828" indent="-222046" algn="l" defTabSz="888186" rtl="0" eaLnBrk="1" latinLnBrk="0" hangingPunct="1">
              <a:spcBef>
                <a:spcPts val="373"/>
              </a:spcBef>
              <a:buClr>
                <a:schemeClr val="accent1"/>
              </a:buClr>
              <a:buFont typeface="Symbol" pitchFamily="18" charset="2"/>
              <a:buChar char="*"/>
              <a:defRPr kumimoji="1" sz="1359" kern="1200">
                <a:solidFill>
                  <a:schemeClr val="tx2"/>
                </a:solidFill>
                <a:latin typeface="+mn-lt"/>
                <a:ea typeface="+mn-ea"/>
                <a:cs typeface="+mn-cs"/>
              </a:defRPr>
            </a:lvl7pPr>
            <a:lvl8pPr marL="2353693" indent="-222046" algn="l" defTabSz="888186" rtl="0" eaLnBrk="1" latinLnBrk="0" hangingPunct="1">
              <a:spcBef>
                <a:spcPts val="373"/>
              </a:spcBef>
              <a:buClr>
                <a:schemeClr val="accent1"/>
              </a:buClr>
              <a:buFont typeface="Symbol" pitchFamily="18" charset="2"/>
              <a:buChar char="*"/>
              <a:defRPr kumimoji="1" sz="1359" kern="1200">
                <a:solidFill>
                  <a:schemeClr val="tx2"/>
                </a:solidFill>
                <a:latin typeface="+mn-lt"/>
                <a:ea typeface="+mn-ea"/>
                <a:cs typeface="+mn-cs"/>
              </a:defRPr>
            </a:lvl8pPr>
            <a:lvl9pPr marL="2664559" indent="-222046" algn="l" defTabSz="888186" rtl="0" eaLnBrk="1" latinLnBrk="0" hangingPunct="1">
              <a:spcBef>
                <a:spcPts val="373"/>
              </a:spcBef>
              <a:buClr>
                <a:schemeClr val="accent1"/>
              </a:buClr>
              <a:buFont typeface="Symbol" pitchFamily="18" charset="2"/>
              <a:buChar char="*"/>
              <a:defRPr kumimoji="1" sz="1359" kern="1200">
                <a:solidFill>
                  <a:schemeClr val="tx2"/>
                </a:solidFill>
                <a:latin typeface="+mn-lt"/>
                <a:ea typeface="+mn-ea"/>
                <a:cs typeface="+mn-cs"/>
              </a:defRPr>
            </a:lvl9pPr>
          </a:lstStyle>
          <a:p>
            <a:pPr marL="0" indent="0">
              <a:buNone/>
              <a:defRPr/>
            </a:pPr>
            <a:r>
              <a:rPr lang="ja-JP" altLang="en-US" sz="2400" b="1" dirty="0" smtClean="0">
                <a:solidFill>
                  <a:schemeClr val="tx1"/>
                </a:solidFill>
                <a:latin typeface="+mn-ea"/>
              </a:rPr>
              <a:t>　</a:t>
            </a:r>
            <a:r>
              <a:rPr lang="ja-JP" altLang="en-US" sz="2400" b="1" dirty="0">
                <a:solidFill>
                  <a:schemeClr val="tx1"/>
                </a:solidFill>
                <a:latin typeface="+mn-ea"/>
              </a:rPr>
              <a:t>職場に</a:t>
            </a:r>
            <a:r>
              <a:rPr lang="ja-JP" altLang="en-US" sz="2400" b="1" dirty="0" smtClean="0">
                <a:solidFill>
                  <a:schemeClr val="tx1"/>
                </a:solidFill>
                <a:latin typeface="+mn-ea"/>
              </a:rPr>
              <a:t>は，危険</a:t>
            </a:r>
            <a:r>
              <a:rPr lang="ja-JP" altLang="en-US" sz="2400" b="1" dirty="0">
                <a:solidFill>
                  <a:schemeClr val="tx1"/>
                </a:solidFill>
                <a:latin typeface="+mn-ea"/>
              </a:rPr>
              <a:t>・有害要因がある</a:t>
            </a:r>
            <a:r>
              <a:rPr lang="ja-JP" altLang="en-US" sz="2400" b="1" dirty="0" smtClean="0">
                <a:solidFill>
                  <a:schemeClr val="tx1"/>
                </a:solidFill>
                <a:latin typeface="+mn-ea"/>
              </a:rPr>
              <a:t>ので，物的，環境的</a:t>
            </a:r>
            <a:r>
              <a:rPr lang="ja-JP" altLang="en-US" sz="2400" b="1" dirty="0">
                <a:solidFill>
                  <a:schemeClr val="tx1"/>
                </a:solidFill>
                <a:latin typeface="+mn-ea"/>
              </a:rPr>
              <a:t>な管理を</a:t>
            </a:r>
            <a:r>
              <a:rPr lang="ja-JP" altLang="en-US" sz="2400" b="1" dirty="0" smtClean="0">
                <a:solidFill>
                  <a:schemeClr val="tx1"/>
                </a:solidFill>
                <a:latin typeface="+mn-ea"/>
              </a:rPr>
              <a:t>整えて職業性</a:t>
            </a:r>
            <a:r>
              <a:rPr lang="ja-JP" altLang="en-US" sz="2400" b="1" dirty="0">
                <a:solidFill>
                  <a:schemeClr val="tx1"/>
                </a:solidFill>
                <a:latin typeface="+mn-ea"/>
              </a:rPr>
              <a:t>疾病を発生させないように</a:t>
            </a:r>
            <a:r>
              <a:rPr lang="ja-JP" altLang="en-US" sz="2400" b="1" dirty="0" smtClean="0">
                <a:solidFill>
                  <a:schemeClr val="tx1"/>
                </a:solidFill>
                <a:latin typeface="+mn-ea"/>
              </a:rPr>
              <a:t>する安全</a:t>
            </a:r>
            <a:r>
              <a:rPr lang="ja-JP" altLang="en-US" sz="2400" b="1" dirty="0">
                <a:solidFill>
                  <a:schemeClr val="tx1"/>
                </a:solidFill>
                <a:latin typeface="+mn-ea"/>
              </a:rPr>
              <a:t>配慮義務が</a:t>
            </a:r>
            <a:r>
              <a:rPr lang="ja-JP" altLang="en-US" sz="2400" b="1" dirty="0" smtClean="0">
                <a:solidFill>
                  <a:schemeClr val="tx1"/>
                </a:solidFill>
                <a:latin typeface="+mn-ea"/>
              </a:rPr>
              <a:t>あるよ。</a:t>
            </a:r>
            <a:endParaRPr lang="ja-JP" altLang="en-US" sz="2400" b="1" dirty="0">
              <a:solidFill>
                <a:schemeClr val="tx1"/>
              </a:solidFill>
              <a:latin typeface="+mn-ea"/>
            </a:endParaRPr>
          </a:p>
        </p:txBody>
      </p:sp>
      <p:sp>
        <p:nvSpPr>
          <p:cNvPr id="3" name="正方形/長方形 2"/>
          <p:cNvSpPr/>
          <p:nvPr/>
        </p:nvSpPr>
        <p:spPr>
          <a:xfrm>
            <a:off x="740738" y="2407877"/>
            <a:ext cx="7700210" cy="2677656"/>
          </a:xfrm>
          <a:prstGeom prst="rect">
            <a:avLst/>
          </a:prstGeom>
        </p:spPr>
        <p:txBody>
          <a:bodyPr wrap="square">
            <a:spAutoFit/>
          </a:bodyPr>
          <a:lstStyle/>
          <a:p>
            <a:pPr>
              <a:lnSpc>
                <a:spcPct val="150000"/>
              </a:lnSpc>
              <a:defRPr/>
            </a:pPr>
            <a:r>
              <a:rPr lang="ja-JP" altLang="en-US" sz="2800" b="1" dirty="0">
                <a:latin typeface="+mn-ea"/>
              </a:rPr>
              <a:t>　</a:t>
            </a:r>
            <a:r>
              <a:rPr lang="ja-JP" altLang="en-US" sz="2800" b="1" dirty="0" smtClean="0">
                <a:latin typeface="+mn-ea"/>
              </a:rPr>
              <a:t>労働者</a:t>
            </a:r>
            <a:r>
              <a:rPr lang="ja-JP" altLang="en-US" sz="2800" b="1" dirty="0">
                <a:latin typeface="+mn-ea"/>
              </a:rPr>
              <a:t>は病気になりたいと思わない</a:t>
            </a:r>
            <a:r>
              <a:rPr lang="ja-JP" altLang="en-US" sz="2800" b="1" dirty="0" smtClean="0">
                <a:latin typeface="+mn-ea"/>
              </a:rPr>
              <a:t>し，病気</a:t>
            </a:r>
            <a:r>
              <a:rPr lang="ja-JP" altLang="en-US" sz="2800" b="1" dirty="0">
                <a:latin typeface="+mn-ea"/>
              </a:rPr>
              <a:t>で働くことができなく</a:t>
            </a:r>
            <a:r>
              <a:rPr lang="ja-JP" altLang="en-US" sz="2800" b="1" dirty="0" smtClean="0">
                <a:latin typeface="+mn-ea"/>
              </a:rPr>
              <a:t>なることも</a:t>
            </a:r>
            <a:r>
              <a:rPr lang="ja-JP" altLang="en-US" sz="2800" b="1" dirty="0">
                <a:latin typeface="+mn-ea"/>
              </a:rPr>
              <a:t>望まない。</a:t>
            </a:r>
          </a:p>
          <a:p>
            <a:pPr>
              <a:lnSpc>
                <a:spcPct val="150000"/>
              </a:lnSpc>
              <a:defRPr/>
            </a:pPr>
            <a:r>
              <a:rPr lang="ja-JP" altLang="en-US" sz="2800" b="1" dirty="0" smtClean="0">
                <a:latin typeface="+mn-ea"/>
              </a:rPr>
              <a:t>　職業性</a:t>
            </a:r>
            <a:r>
              <a:rPr lang="ja-JP" altLang="en-US" sz="2800" b="1" dirty="0">
                <a:latin typeface="+mn-ea"/>
              </a:rPr>
              <a:t>疾病が発生することは企業責任である</a:t>
            </a:r>
            <a:r>
              <a:rPr lang="ja-JP" altLang="en-US" sz="2800" b="1" dirty="0" smtClean="0">
                <a:latin typeface="+mn-ea"/>
              </a:rPr>
              <a:t>ため，その予防を</a:t>
            </a:r>
            <a:r>
              <a:rPr lang="ja-JP" altLang="en-US" sz="2800" b="1" dirty="0">
                <a:latin typeface="+mn-ea"/>
              </a:rPr>
              <a:t>図ることは当然で</a:t>
            </a:r>
            <a:r>
              <a:rPr lang="ja-JP" altLang="en-US" sz="2800" b="1" dirty="0" smtClean="0">
                <a:latin typeface="+mn-ea"/>
              </a:rPr>
              <a:t>ある。</a:t>
            </a:r>
            <a:endParaRPr lang="en-US" altLang="ja-JP" sz="2800" b="1" dirty="0" smtClean="0">
              <a:latin typeface="+mn-ea"/>
            </a:endParaRPr>
          </a:p>
        </p:txBody>
      </p:sp>
    </p:spTree>
    <p:extLst>
      <p:ext uri="{BB962C8B-B14F-4D97-AF65-F5344CB8AC3E}">
        <p14:creationId xmlns:p14="http://schemas.microsoft.com/office/powerpoint/2010/main" val="140133893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図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622208" y="6090834"/>
            <a:ext cx="1260536" cy="1077976"/>
          </a:xfrm>
          <a:prstGeom prst="rect">
            <a:avLst/>
          </a:prstGeom>
        </p:spPr>
      </p:pic>
      <p:sp>
        <p:nvSpPr>
          <p:cNvPr id="9" name="雲形吹き出し 8"/>
          <p:cNvSpPr/>
          <p:nvPr/>
        </p:nvSpPr>
        <p:spPr>
          <a:xfrm>
            <a:off x="719999" y="5940000"/>
            <a:ext cx="7020000" cy="1007390"/>
          </a:xfrm>
          <a:prstGeom prst="cloudCallout">
            <a:avLst>
              <a:gd name="adj1" fmla="val 50365"/>
              <a:gd name="adj2" fmla="val 29562"/>
            </a:avLst>
          </a:prstGeom>
        </p:spPr>
        <p:style>
          <a:lnRef idx="1">
            <a:schemeClr val="accent3"/>
          </a:lnRef>
          <a:fillRef idx="2">
            <a:schemeClr val="accent3"/>
          </a:fillRef>
          <a:effectRef idx="1">
            <a:schemeClr val="accent3"/>
          </a:effectRef>
          <a:fontRef idx="minor">
            <a:schemeClr val="dk1"/>
          </a:fontRef>
        </p:style>
        <p:txBody>
          <a:bodyPr rtlCol="0" anchor="ctr"/>
          <a:lstStyle/>
          <a:p>
            <a:pPr algn="ctr"/>
            <a:endParaRPr lang="ja-JP" altLang="en-US" sz="2800" dirty="0"/>
          </a:p>
        </p:txBody>
      </p:sp>
      <p:sp>
        <p:nvSpPr>
          <p:cNvPr id="2" name="正方形/長方形 1"/>
          <p:cNvSpPr/>
          <p:nvPr/>
        </p:nvSpPr>
        <p:spPr>
          <a:xfrm>
            <a:off x="995155" y="6168325"/>
            <a:ext cx="6753998" cy="461665"/>
          </a:xfrm>
          <a:prstGeom prst="rect">
            <a:avLst/>
          </a:prstGeom>
        </p:spPr>
        <p:txBody>
          <a:bodyPr wrap="square">
            <a:spAutoFit/>
          </a:bodyPr>
          <a:lstStyle/>
          <a:p>
            <a:pPr>
              <a:defRPr/>
            </a:pPr>
            <a:r>
              <a:rPr lang="ja-JP" altLang="en-US" sz="2400" b="1" dirty="0">
                <a:latin typeface="+mn-ea"/>
              </a:rPr>
              <a:t>働くことで病気になること</a:t>
            </a:r>
            <a:r>
              <a:rPr lang="ja-JP" altLang="en-US" sz="2400" b="1" dirty="0" smtClean="0">
                <a:latin typeface="+mn-ea"/>
              </a:rPr>
              <a:t>は，あって</a:t>
            </a:r>
            <a:r>
              <a:rPr lang="ja-JP" altLang="en-US" sz="2400" b="1" dirty="0">
                <a:latin typeface="+mn-ea"/>
              </a:rPr>
              <a:t>は</a:t>
            </a:r>
            <a:r>
              <a:rPr lang="ja-JP" altLang="en-US" sz="2400" b="1" dirty="0" smtClean="0">
                <a:latin typeface="+mn-ea"/>
              </a:rPr>
              <a:t>ならないよね。</a:t>
            </a:r>
            <a:endParaRPr lang="en-US" altLang="ja-JP" sz="2400" b="1" dirty="0">
              <a:latin typeface="+mn-ea"/>
            </a:endParaRPr>
          </a:p>
        </p:txBody>
      </p:sp>
      <p:sp>
        <p:nvSpPr>
          <p:cNvPr id="8" name="対角する 2 つの角を切り取った四角形 7"/>
          <p:cNvSpPr/>
          <p:nvPr/>
        </p:nvSpPr>
        <p:spPr>
          <a:xfrm>
            <a:off x="720000" y="2160000"/>
            <a:ext cx="7920000" cy="3240000"/>
          </a:xfrm>
          <a:prstGeom prst="snip2Diag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ja-JP" altLang="en-US" sz="1832"/>
          </a:p>
        </p:txBody>
      </p:sp>
      <p:sp>
        <p:nvSpPr>
          <p:cNvPr id="11" name="Rectangle 3"/>
          <p:cNvSpPr txBox="1">
            <a:spLocks noRot="1" noChangeArrowheads="1"/>
          </p:cNvSpPr>
          <p:nvPr/>
        </p:nvSpPr>
        <p:spPr>
          <a:xfrm>
            <a:off x="822960" y="2330247"/>
            <a:ext cx="7635240" cy="2836113"/>
          </a:xfrm>
          <a:prstGeom prst="rect">
            <a:avLst/>
          </a:prstGeom>
          <a:noFill/>
          <a:ln>
            <a:noFill/>
          </a:ln>
        </p:spPr>
        <p:style>
          <a:lnRef idx="1">
            <a:schemeClr val="accent5"/>
          </a:lnRef>
          <a:fillRef idx="2">
            <a:schemeClr val="accent5"/>
          </a:fillRef>
          <a:effectRef idx="1">
            <a:schemeClr val="accent5"/>
          </a:effectRef>
          <a:fontRef idx="minor">
            <a:schemeClr val="dk1"/>
          </a:fontRef>
        </p:style>
        <p:txBody>
          <a:bodyPr vert="horz" lIns="91440" tIns="45720" rIns="91440" bIns="45720" rtlCol="0">
            <a:noAutofit/>
          </a:bodyPr>
          <a:lstStyle>
            <a:lvl1pPr marL="266456" indent="-266456" algn="l" defTabSz="888186" rtl="0" eaLnBrk="1" latinLnBrk="0" hangingPunct="1">
              <a:spcBef>
                <a:spcPct val="20000"/>
              </a:spcBef>
              <a:buClr>
                <a:schemeClr val="accent1"/>
              </a:buClr>
              <a:buSzPct val="100000"/>
              <a:buFont typeface="Symbol" pitchFamily="18" charset="2"/>
              <a:buChar char=""/>
              <a:defRPr kumimoji="1" sz="2332" kern="1200">
                <a:solidFill>
                  <a:schemeClr val="tx2"/>
                </a:solidFill>
                <a:latin typeface="+mn-lt"/>
                <a:ea typeface="+mn-ea"/>
                <a:cs typeface="+mn-cs"/>
              </a:defRPr>
            </a:lvl1pPr>
            <a:lvl2pPr marL="559743" indent="-266456" algn="l" defTabSz="888186" rtl="0" eaLnBrk="1" latinLnBrk="0" hangingPunct="1">
              <a:spcBef>
                <a:spcPct val="20000"/>
              </a:spcBef>
              <a:buClr>
                <a:schemeClr val="accent1"/>
              </a:buClr>
              <a:buSzPct val="100000"/>
              <a:buFont typeface="Symbol" pitchFamily="18" charset="2"/>
              <a:buChar char=""/>
              <a:defRPr kumimoji="1" sz="2138" kern="1200">
                <a:solidFill>
                  <a:schemeClr val="tx2"/>
                </a:solidFill>
                <a:latin typeface="+mn-lt"/>
                <a:ea typeface="+mn-ea"/>
                <a:cs typeface="+mn-cs"/>
              </a:defRPr>
            </a:lvl2pPr>
            <a:lvl3pPr marL="831134" indent="-222046" algn="l" defTabSz="888186" rtl="0" eaLnBrk="1" latinLnBrk="0" hangingPunct="1">
              <a:spcBef>
                <a:spcPct val="20000"/>
              </a:spcBef>
              <a:buClr>
                <a:schemeClr val="accent1"/>
              </a:buClr>
              <a:buSzPct val="100000"/>
              <a:buFont typeface="Symbol" pitchFamily="18" charset="2"/>
              <a:buChar char=""/>
              <a:defRPr kumimoji="1" sz="1943" kern="1200">
                <a:solidFill>
                  <a:schemeClr val="tx2"/>
                </a:solidFill>
                <a:latin typeface="+mn-lt"/>
                <a:ea typeface="+mn-ea"/>
                <a:cs typeface="+mn-cs"/>
              </a:defRPr>
            </a:lvl3pPr>
            <a:lvl4pPr marL="1110232" indent="-222046" algn="l" defTabSz="888186" rtl="0" eaLnBrk="1" latinLnBrk="0" hangingPunct="1">
              <a:spcBef>
                <a:spcPct val="20000"/>
              </a:spcBef>
              <a:buClr>
                <a:schemeClr val="accent1"/>
              </a:buClr>
              <a:buSzPct val="100000"/>
              <a:buFont typeface="Symbol" pitchFamily="18" charset="2"/>
              <a:buChar char=""/>
              <a:defRPr kumimoji="1" sz="1748" kern="1200">
                <a:solidFill>
                  <a:schemeClr val="tx2"/>
                </a:solidFill>
                <a:latin typeface="+mn-lt"/>
                <a:ea typeface="+mn-ea"/>
                <a:cs typeface="+mn-cs"/>
              </a:defRPr>
            </a:lvl4pPr>
            <a:lvl5pPr marL="1421098" indent="-222046" algn="l" defTabSz="888186" rtl="0" eaLnBrk="1" latinLnBrk="0" hangingPunct="1">
              <a:spcBef>
                <a:spcPct val="20000"/>
              </a:spcBef>
              <a:buClr>
                <a:schemeClr val="accent1"/>
              </a:buClr>
              <a:buSzPct val="100000"/>
              <a:buFont typeface="Symbol" pitchFamily="18" charset="2"/>
              <a:buChar char=""/>
              <a:defRPr kumimoji="1" sz="1554" kern="1200">
                <a:solidFill>
                  <a:schemeClr val="tx2"/>
                </a:solidFill>
                <a:latin typeface="+mn-lt"/>
                <a:ea typeface="+mn-ea"/>
                <a:cs typeface="+mn-cs"/>
              </a:defRPr>
            </a:lvl5pPr>
            <a:lvl6pPr marL="1731963" indent="-222046" algn="l" defTabSz="888186" rtl="0" eaLnBrk="1" latinLnBrk="0" hangingPunct="1">
              <a:spcBef>
                <a:spcPts val="373"/>
              </a:spcBef>
              <a:buClr>
                <a:schemeClr val="accent1"/>
              </a:buClr>
              <a:buFont typeface="Symbol" pitchFamily="18" charset="2"/>
              <a:buChar char="*"/>
              <a:defRPr kumimoji="1" sz="1359" kern="1200">
                <a:solidFill>
                  <a:schemeClr val="tx2"/>
                </a:solidFill>
                <a:latin typeface="+mn-lt"/>
                <a:ea typeface="+mn-ea"/>
                <a:cs typeface="+mn-cs"/>
              </a:defRPr>
            </a:lvl6pPr>
            <a:lvl7pPr marL="2042828" indent="-222046" algn="l" defTabSz="888186" rtl="0" eaLnBrk="1" latinLnBrk="0" hangingPunct="1">
              <a:spcBef>
                <a:spcPts val="373"/>
              </a:spcBef>
              <a:buClr>
                <a:schemeClr val="accent1"/>
              </a:buClr>
              <a:buFont typeface="Symbol" pitchFamily="18" charset="2"/>
              <a:buChar char="*"/>
              <a:defRPr kumimoji="1" sz="1359" kern="1200">
                <a:solidFill>
                  <a:schemeClr val="tx2"/>
                </a:solidFill>
                <a:latin typeface="+mn-lt"/>
                <a:ea typeface="+mn-ea"/>
                <a:cs typeface="+mn-cs"/>
              </a:defRPr>
            </a:lvl7pPr>
            <a:lvl8pPr marL="2353693" indent="-222046" algn="l" defTabSz="888186" rtl="0" eaLnBrk="1" latinLnBrk="0" hangingPunct="1">
              <a:spcBef>
                <a:spcPts val="373"/>
              </a:spcBef>
              <a:buClr>
                <a:schemeClr val="accent1"/>
              </a:buClr>
              <a:buFont typeface="Symbol" pitchFamily="18" charset="2"/>
              <a:buChar char="*"/>
              <a:defRPr kumimoji="1" sz="1359" kern="1200">
                <a:solidFill>
                  <a:schemeClr val="tx2"/>
                </a:solidFill>
                <a:latin typeface="+mn-lt"/>
                <a:ea typeface="+mn-ea"/>
                <a:cs typeface="+mn-cs"/>
              </a:defRPr>
            </a:lvl8pPr>
            <a:lvl9pPr marL="2664559" indent="-222046" algn="l" defTabSz="888186" rtl="0" eaLnBrk="1" latinLnBrk="0" hangingPunct="1">
              <a:spcBef>
                <a:spcPts val="373"/>
              </a:spcBef>
              <a:buClr>
                <a:schemeClr val="accent1"/>
              </a:buClr>
              <a:buFont typeface="Symbol" pitchFamily="18" charset="2"/>
              <a:buChar char="*"/>
              <a:defRPr kumimoji="1" sz="1359" kern="1200">
                <a:solidFill>
                  <a:schemeClr val="tx2"/>
                </a:solidFill>
                <a:latin typeface="+mn-lt"/>
                <a:ea typeface="+mn-ea"/>
                <a:cs typeface="+mn-cs"/>
              </a:defRPr>
            </a:lvl9pPr>
          </a:lstStyle>
          <a:p>
            <a:pPr marL="0" indent="0">
              <a:buNone/>
              <a:defRPr/>
            </a:pPr>
            <a:r>
              <a:rPr lang="ja-JP" altLang="en-US" sz="2800" b="1" dirty="0">
                <a:solidFill>
                  <a:schemeClr val="tx1"/>
                </a:solidFill>
                <a:latin typeface="+mn-ea"/>
              </a:rPr>
              <a:t>　業務上</a:t>
            </a:r>
            <a:r>
              <a:rPr lang="ja-JP" altLang="en-US" sz="2800" b="1" dirty="0" smtClean="0">
                <a:solidFill>
                  <a:schemeClr val="tx1"/>
                </a:solidFill>
                <a:latin typeface="+mn-ea"/>
              </a:rPr>
              <a:t>疾病とは，「労働」が</a:t>
            </a:r>
            <a:r>
              <a:rPr lang="ja-JP" altLang="en-US" sz="2800" b="1" dirty="0">
                <a:solidFill>
                  <a:schemeClr val="tx1"/>
                </a:solidFill>
                <a:latin typeface="+mn-ea"/>
              </a:rPr>
              <a:t>原因で引き起こされる</a:t>
            </a:r>
            <a:r>
              <a:rPr lang="ja-JP" altLang="en-US" sz="2800" b="1" dirty="0" smtClean="0">
                <a:solidFill>
                  <a:schemeClr val="tx1"/>
                </a:solidFill>
                <a:latin typeface="+mn-ea"/>
              </a:rPr>
              <a:t>疾病。</a:t>
            </a:r>
            <a:endParaRPr lang="ja-JP" altLang="en-US" sz="2800" b="1" dirty="0">
              <a:solidFill>
                <a:schemeClr val="tx1"/>
              </a:solidFill>
              <a:latin typeface="+mn-ea"/>
            </a:endParaRPr>
          </a:p>
          <a:p>
            <a:pPr marL="0" indent="0">
              <a:buNone/>
              <a:defRPr/>
            </a:pPr>
            <a:r>
              <a:rPr lang="ja-JP" altLang="en-US" sz="2800" b="1" dirty="0">
                <a:solidFill>
                  <a:schemeClr val="tx1"/>
                </a:solidFill>
                <a:latin typeface="+mn-ea"/>
              </a:rPr>
              <a:t>　一定の業務に従事することにより</a:t>
            </a:r>
            <a:r>
              <a:rPr lang="ja-JP" altLang="en-US" sz="2800" b="1" dirty="0" smtClean="0">
                <a:solidFill>
                  <a:schemeClr val="tx1"/>
                </a:solidFill>
                <a:latin typeface="+mn-ea"/>
              </a:rPr>
              <a:t>発症し，その</a:t>
            </a:r>
            <a:r>
              <a:rPr lang="ja-JP" altLang="en-US" sz="2800" b="1" dirty="0">
                <a:solidFill>
                  <a:schemeClr val="tx1"/>
                </a:solidFill>
                <a:latin typeface="+mn-ea"/>
              </a:rPr>
              <a:t>業務に従事するすべての労働者が病気にかかる可能性がある</a:t>
            </a:r>
            <a:r>
              <a:rPr lang="ja-JP" altLang="en-US" sz="2800" b="1" dirty="0" smtClean="0">
                <a:solidFill>
                  <a:schemeClr val="tx1"/>
                </a:solidFill>
                <a:latin typeface="+mn-ea"/>
              </a:rPr>
              <a:t>。初期</a:t>
            </a:r>
            <a:r>
              <a:rPr lang="ja-JP" altLang="en-US" sz="2800" b="1" dirty="0">
                <a:solidFill>
                  <a:schemeClr val="tx1"/>
                </a:solidFill>
                <a:latin typeface="+mn-ea"/>
              </a:rPr>
              <a:t>の段階では表面化</a:t>
            </a:r>
            <a:r>
              <a:rPr lang="ja-JP" altLang="en-US" sz="2800" b="1" dirty="0" smtClean="0">
                <a:solidFill>
                  <a:schemeClr val="tx1"/>
                </a:solidFill>
                <a:latin typeface="+mn-ea"/>
              </a:rPr>
              <a:t>せず，長期間</a:t>
            </a:r>
            <a:r>
              <a:rPr lang="ja-JP" altLang="en-US" sz="2800" b="1" dirty="0">
                <a:solidFill>
                  <a:schemeClr val="tx1"/>
                </a:solidFill>
                <a:latin typeface="+mn-ea"/>
              </a:rPr>
              <a:t>を経た後に初めて症状が現れることが多い。</a:t>
            </a:r>
          </a:p>
        </p:txBody>
      </p:sp>
      <p:sp>
        <p:nvSpPr>
          <p:cNvPr id="16" name="Rectangle 2"/>
          <p:cNvSpPr txBox="1">
            <a:spLocks noGrp="1" noRot="1" noChangeArrowheads="1"/>
          </p:cNvSpPr>
          <p:nvPr>
            <p:ph type="title"/>
          </p:nvPr>
        </p:nvSpPr>
        <p:spPr>
          <a:xfrm>
            <a:off x="720000" y="720000"/>
            <a:ext cx="7920000" cy="720000"/>
          </a:xfrm>
          <a:prstGeom prst="rect">
            <a:avLst/>
          </a:prstGeom>
          <a:solidFill>
            <a:srgbClr val="FFFFCC"/>
          </a:solidFill>
          <a:ln w="38100">
            <a:solidFill>
              <a:schemeClr val="tx1"/>
            </a:solidFill>
          </a:ln>
        </p:spPr>
        <p:txBody>
          <a:bodyPr vert="horz" lIns="88817" tIns="44408" rIns="88817" bIns="44408" rtlCol="0" anchor="ctr">
            <a:normAutofit/>
          </a:bodyPr>
          <a:lstStyle>
            <a:lvl1pPr algn="ctr" defTabSz="914400" rtl="0" eaLnBrk="1" latinLnBrk="0" hangingPunct="1">
              <a:spcBef>
                <a:spcPct val="0"/>
              </a:spcBef>
              <a:buNone/>
              <a:defRPr kumimoji="1" sz="4400" kern="1200">
                <a:solidFill>
                  <a:srgbClr val="FFFFFF"/>
                </a:solidFill>
                <a:latin typeface="+mj-lt"/>
                <a:ea typeface="+mj-ea"/>
                <a:cs typeface="+mj-cs"/>
              </a:defRPr>
            </a:lvl1pPr>
            <a:lvl2pPr eaLnBrk="1" hangingPunct="1">
              <a:defRPr kumimoji="1">
                <a:solidFill>
                  <a:schemeClr val="tx2"/>
                </a:solidFill>
              </a:defRPr>
            </a:lvl2pPr>
            <a:lvl3pPr eaLnBrk="1" hangingPunct="1">
              <a:defRPr kumimoji="1">
                <a:solidFill>
                  <a:schemeClr val="tx2"/>
                </a:solidFill>
              </a:defRPr>
            </a:lvl3pPr>
            <a:lvl4pPr eaLnBrk="1" hangingPunct="1">
              <a:defRPr kumimoji="1">
                <a:solidFill>
                  <a:schemeClr val="tx2"/>
                </a:solidFill>
              </a:defRPr>
            </a:lvl4pPr>
            <a:lvl5pPr eaLnBrk="1" hangingPunct="1">
              <a:defRPr kumimoji="1">
                <a:solidFill>
                  <a:schemeClr val="tx2"/>
                </a:solidFill>
              </a:defRPr>
            </a:lvl5pPr>
            <a:lvl6pPr eaLnBrk="1" hangingPunct="1">
              <a:defRPr kumimoji="1">
                <a:solidFill>
                  <a:schemeClr val="tx2"/>
                </a:solidFill>
              </a:defRPr>
            </a:lvl6pPr>
            <a:lvl7pPr eaLnBrk="1" hangingPunct="1">
              <a:defRPr kumimoji="1">
                <a:solidFill>
                  <a:schemeClr val="tx2"/>
                </a:solidFill>
              </a:defRPr>
            </a:lvl7pPr>
            <a:lvl8pPr eaLnBrk="1" hangingPunct="1">
              <a:defRPr kumimoji="1">
                <a:solidFill>
                  <a:schemeClr val="tx2"/>
                </a:solidFill>
              </a:defRPr>
            </a:lvl8pPr>
            <a:lvl9pPr eaLnBrk="1" hangingPunct="1">
              <a:defRPr kumimoji="1">
                <a:solidFill>
                  <a:schemeClr val="tx2"/>
                </a:solidFill>
              </a:defRPr>
            </a:lvl9pPr>
          </a:lstStyle>
          <a:p>
            <a:r>
              <a:rPr lang="ja-JP" altLang="en-US" sz="3200" b="1" dirty="0" smtClean="0">
                <a:solidFill>
                  <a:prstClr val="black"/>
                </a:solidFill>
                <a:latin typeface="+mj-ea"/>
              </a:rPr>
              <a:t>業務上疾病</a:t>
            </a:r>
            <a:r>
              <a:rPr lang="en-US" altLang="ja-JP" sz="3200" b="1" dirty="0" smtClean="0">
                <a:solidFill>
                  <a:prstClr val="black"/>
                </a:solidFill>
                <a:latin typeface="+mj-ea"/>
              </a:rPr>
              <a:t>(</a:t>
            </a:r>
            <a:r>
              <a:rPr lang="ja-JP" altLang="en-US" sz="3200" b="1" dirty="0" smtClean="0">
                <a:solidFill>
                  <a:prstClr val="black"/>
                </a:solidFill>
                <a:latin typeface="+mj-ea"/>
              </a:rPr>
              <a:t>職業性疾病</a:t>
            </a:r>
            <a:r>
              <a:rPr lang="en-US" altLang="ja-JP" sz="3200" b="1" dirty="0" smtClean="0">
                <a:solidFill>
                  <a:prstClr val="black"/>
                </a:solidFill>
                <a:latin typeface="+mj-ea"/>
              </a:rPr>
              <a:t>)</a:t>
            </a:r>
            <a:endParaRPr lang="ja-JP" altLang="en-US" sz="3200" b="1" dirty="0">
              <a:solidFill>
                <a:prstClr val="black"/>
              </a:solidFill>
              <a:latin typeface="+mj-ea"/>
            </a:endParaRPr>
          </a:p>
        </p:txBody>
      </p:sp>
    </p:spTree>
    <p:extLst>
      <p:ext uri="{BB962C8B-B14F-4D97-AF65-F5344CB8AC3E}">
        <p14:creationId xmlns:p14="http://schemas.microsoft.com/office/powerpoint/2010/main" val="28887527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graphicFrame>
        <p:nvGraphicFramePr>
          <p:cNvPr id="11" name="グラフ 10"/>
          <p:cNvGraphicFramePr>
            <a:graphicFrameLocks/>
          </p:cNvGraphicFramePr>
          <p:nvPr>
            <p:extLst>
              <p:ext uri="{D42A27DB-BD31-4B8C-83A1-F6EECF244321}">
                <p14:modId xmlns:p14="http://schemas.microsoft.com/office/powerpoint/2010/main" val="5061901"/>
              </p:ext>
            </p:extLst>
          </p:nvPr>
        </p:nvGraphicFramePr>
        <p:xfrm>
          <a:off x="263470" y="1580827"/>
          <a:ext cx="8880529" cy="5811865"/>
        </p:xfrm>
        <a:graphic>
          <a:graphicData uri="http://schemas.openxmlformats.org/drawingml/2006/chart">
            <c:chart xmlns:c="http://schemas.openxmlformats.org/drawingml/2006/chart" xmlns:r="http://schemas.openxmlformats.org/officeDocument/2006/relationships" r:id="rId3"/>
          </a:graphicData>
        </a:graphic>
      </p:graphicFrame>
      <p:sp>
        <p:nvSpPr>
          <p:cNvPr id="6" name="Rectangle 2"/>
          <p:cNvSpPr txBox="1">
            <a:spLocks noGrp="1" noRot="1" noChangeArrowheads="1"/>
          </p:cNvSpPr>
          <p:nvPr>
            <p:ph type="title"/>
          </p:nvPr>
        </p:nvSpPr>
        <p:spPr>
          <a:xfrm>
            <a:off x="720000" y="720000"/>
            <a:ext cx="7920000" cy="720000"/>
          </a:xfrm>
          <a:prstGeom prst="rect">
            <a:avLst/>
          </a:prstGeom>
          <a:solidFill>
            <a:srgbClr val="FFFFCC"/>
          </a:solidFill>
          <a:ln w="38100">
            <a:solidFill>
              <a:schemeClr val="tx1"/>
            </a:solidFill>
          </a:ln>
        </p:spPr>
        <p:txBody>
          <a:bodyPr vert="horz" lIns="88817" tIns="44408" rIns="88817" bIns="44408" rtlCol="0" anchor="ctr">
            <a:normAutofit/>
          </a:bodyPr>
          <a:lstStyle>
            <a:lvl1pPr algn="ctr" defTabSz="914400" rtl="0" eaLnBrk="1" latinLnBrk="0" hangingPunct="1">
              <a:spcBef>
                <a:spcPct val="0"/>
              </a:spcBef>
              <a:buNone/>
              <a:defRPr kumimoji="1" sz="4400" kern="1200">
                <a:solidFill>
                  <a:srgbClr val="FFFFFF"/>
                </a:solidFill>
                <a:latin typeface="+mj-lt"/>
                <a:ea typeface="+mj-ea"/>
                <a:cs typeface="+mj-cs"/>
              </a:defRPr>
            </a:lvl1pPr>
            <a:lvl2pPr eaLnBrk="1" hangingPunct="1">
              <a:defRPr kumimoji="1">
                <a:solidFill>
                  <a:schemeClr val="tx2"/>
                </a:solidFill>
              </a:defRPr>
            </a:lvl2pPr>
            <a:lvl3pPr eaLnBrk="1" hangingPunct="1">
              <a:defRPr kumimoji="1">
                <a:solidFill>
                  <a:schemeClr val="tx2"/>
                </a:solidFill>
              </a:defRPr>
            </a:lvl3pPr>
            <a:lvl4pPr eaLnBrk="1" hangingPunct="1">
              <a:defRPr kumimoji="1">
                <a:solidFill>
                  <a:schemeClr val="tx2"/>
                </a:solidFill>
              </a:defRPr>
            </a:lvl4pPr>
            <a:lvl5pPr eaLnBrk="1" hangingPunct="1">
              <a:defRPr kumimoji="1">
                <a:solidFill>
                  <a:schemeClr val="tx2"/>
                </a:solidFill>
              </a:defRPr>
            </a:lvl5pPr>
            <a:lvl6pPr eaLnBrk="1" hangingPunct="1">
              <a:defRPr kumimoji="1">
                <a:solidFill>
                  <a:schemeClr val="tx2"/>
                </a:solidFill>
              </a:defRPr>
            </a:lvl6pPr>
            <a:lvl7pPr eaLnBrk="1" hangingPunct="1">
              <a:defRPr kumimoji="1">
                <a:solidFill>
                  <a:schemeClr val="tx2"/>
                </a:solidFill>
              </a:defRPr>
            </a:lvl7pPr>
            <a:lvl8pPr eaLnBrk="1" hangingPunct="1">
              <a:defRPr kumimoji="1">
                <a:solidFill>
                  <a:schemeClr val="tx2"/>
                </a:solidFill>
              </a:defRPr>
            </a:lvl8pPr>
            <a:lvl9pPr eaLnBrk="1" hangingPunct="1">
              <a:defRPr kumimoji="1">
                <a:solidFill>
                  <a:schemeClr val="tx2"/>
                </a:solidFill>
              </a:defRPr>
            </a:lvl9pPr>
          </a:lstStyle>
          <a:p>
            <a:r>
              <a:rPr lang="zh-TW" altLang="en-US" sz="3200" b="1" dirty="0">
                <a:solidFill>
                  <a:prstClr val="black"/>
                </a:solidFill>
                <a:latin typeface="HGP明朝E" panose="02020900000000000000" pitchFamily="18" charset="-128"/>
                <a:ea typeface="HGP明朝E" panose="02020900000000000000" pitchFamily="18" charset="-128"/>
              </a:rPr>
              <a:t>業務上疾病発生状況</a:t>
            </a:r>
          </a:p>
        </p:txBody>
      </p:sp>
    </p:spTree>
    <p:extLst>
      <p:ext uri="{BB962C8B-B14F-4D97-AF65-F5344CB8AC3E}">
        <p14:creationId xmlns:p14="http://schemas.microsoft.com/office/powerpoint/2010/main" val="169838542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角丸四角形 6"/>
          <p:cNvSpPr/>
          <p:nvPr/>
        </p:nvSpPr>
        <p:spPr>
          <a:xfrm>
            <a:off x="720000" y="5400000"/>
            <a:ext cx="1800000" cy="1646518"/>
          </a:xfrm>
          <a:prstGeom prst="roundRect">
            <a:avLst/>
          </a:prstGeom>
        </p:spPr>
        <p:style>
          <a:lnRef idx="1">
            <a:schemeClr val="accent6"/>
          </a:lnRef>
          <a:fillRef idx="2">
            <a:schemeClr val="accent6"/>
          </a:fillRef>
          <a:effectRef idx="1">
            <a:schemeClr val="accent6"/>
          </a:effectRef>
          <a:fontRef idx="minor">
            <a:schemeClr val="dk1"/>
          </a:fontRef>
        </p:style>
        <p:txBody>
          <a:bodyPr lIns="36850" rIns="36850" rtlCol="0" anchor="ctr"/>
          <a:lstStyle/>
          <a:p>
            <a:r>
              <a:rPr lang="ja-JP" altLang="en-US" sz="1998" b="1" dirty="0">
                <a:solidFill>
                  <a:prstClr val="black"/>
                </a:solidFill>
                <a:latin typeface="+mn-ea"/>
                <a:cs typeface="メイリオ" panose="020B0604030504040204" pitchFamily="50" charset="-128"/>
              </a:rPr>
              <a:t>事業者や労働者がラベルを見て危険有害性をチェック</a:t>
            </a:r>
          </a:p>
        </p:txBody>
      </p:sp>
      <p:sp>
        <p:nvSpPr>
          <p:cNvPr id="8" name="右矢印 7"/>
          <p:cNvSpPr/>
          <p:nvPr/>
        </p:nvSpPr>
        <p:spPr>
          <a:xfrm>
            <a:off x="2579757" y="5952964"/>
            <a:ext cx="663375" cy="51655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998">
              <a:solidFill>
                <a:prstClr val="black"/>
              </a:solidFill>
            </a:endParaRPr>
          </a:p>
        </p:txBody>
      </p:sp>
      <p:sp>
        <p:nvSpPr>
          <p:cNvPr id="11" name="角丸四角形 10"/>
          <p:cNvSpPr/>
          <p:nvPr/>
        </p:nvSpPr>
        <p:spPr>
          <a:xfrm>
            <a:off x="3900475" y="5096373"/>
            <a:ext cx="1782306" cy="1205523"/>
          </a:xfrm>
          <a:prstGeom prst="roundRect">
            <a:avLst/>
          </a:prstGeom>
        </p:spPr>
        <p:style>
          <a:lnRef idx="1">
            <a:schemeClr val="accent1"/>
          </a:lnRef>
          <a:fillRef idx="2">
            <a:schemeClr val="accent1"/>
          </a:fillRef>
          <a:effectRef idx="1">
            <a:schemeClr val="accent1"/>
          </a:effectRef>
          <a:fontRef idx="minor">
            <a:schemeClr val="dk1"/>
          </a:fontRef>
        </p:style>
        <p:txBody>
          <a:bodyPr lIns="36850" rIns="36850" rtlCol="0" anchor="ctr"/>
          <a:lstStyle/>
          <a:p>
            <a:r>
              <a:rPr lang="en-US" altLang="ja-JP" sz="1998" b="1" dirty="0">
                <a:solidFill>
                  <a:prstClr val="black"/>
                </a:solidFill>
                <a:latin typeface="+mn-ea"/>
                <a:cs typeface="メイリオ" panose="020B0604030504040204" pitchFamily="50" charset="-128"/>
              </a:rPr>
              <a:t>SDS</a:t>
            </a:r>
            <a:r>
              <a:rPr lang="ja-JP" altLang="en-US" sz="1998" b="1" dirty="0">
                <a:solidFill>
                  <a:prstClr val="black"/>
                </a:solidFill>
                <a:latin typeface="+mn-ea"/>
                <a:cs typeface="メイリオ" panose="020B0604030504040204" pitchFamily="50" charset="-128"/>
              </a:rPr>
              <a:t>を確認。</a:t>
            </a:r>
            <a:r>
              <a:rPr lang="en-US" altLang="ja-JP" sz="1998" b="1" dirty="0">
                <a:solidFill>
                  <a:prstClr val="black"/>
                </a:solidFill>
                <a:latin typeface="+mn-ea"/>
                <a:cs typeface="メイリオ" panose="020B0604030504040204" pitchFamily="50" charset="-128"/>
              </a:rPr>
              <a:t>SDS</a:t>
            </a:r>
            <a:r>
              <a:rPr lang="ja-JP" altLang="en-US" sz="1998" b="1" dirty="0">
                <a:solidFill>
                  <a:prstClr val="black"/>
                </a:solidFill>
                <a:latin typeface="+mn-ea"/>
                <a:cs typeface="メイリオ" panose="020B0604030504040204" pitchFamily="50" charset="-128"/>
              </a:rPr>
              <a:t>がなければ供給元に交付を</a:t>
            </a:r>
            <a:r>
              <a:rPr lang="ja-JP" altLang="en-US" sz="1998" b="1" dirty="0" smtClean="0">
                <a:solidFill>
                  <a:prstClr val="black"/>
                </a:solidFill>
                <a:latin typeface="+mn-ea"/>
                <a:cs typeface="メイリオ" panose="020B0604030504040204" pitchFamily="50" charset="-128"/>
              </a:rPr>
              <a:t>求める。</a:t>
            </a:r>
            <a:endParaRPr lang="en-US" altLang="ja-JP" sz="1998" b="1" dirty="0">
              <a:solidFill>
                <a:prstClr val="black"/>
              </a:solidFill>
              <a:latin typeface="+mn-ea"/>
              <a:cs typeface="メイリオ" panose="020B0604030504040204" pitchFamily="50" charset="-128"/>
            </a:endParaRPr>
          </a:p>
        </p:txBody>
      </p:sp>
      <p:sp>
        <p:nvSpPr>
          <p:cNvPr id="12" name="角丸四角形 11"/>
          <p:cNvSpPr/>
          <p:nvPr/>
        </p:nvSpPr>
        <p:spPr>
          <a:xfrm>
            <a:off x="6222456" y="5198132"/>
            <a:ext cx="2334444" cy="925215"/>
          </a:xfrm>
          <a:prstGeom prst="roundRect">
            <a:avLst/>
          </a:prstGeom>
        </p:spPr>
        <p:style>
          <a:lnRef idx="1">
            <a:schemeClr val="accent1"/>
          </a:lnRef>
          <a:fillRef idx="2">
            <a:schemeClr val="accent1"/>
          </a:fillRef>
          <a:effectRef idx="1">
            <a:schemeClr val="accent1"/>
          </a:effectRef>
          <a:fontRef idx="minor">
            <a:schemeClr val="dk1"/>
          </a:fontRef>
        </p:style>
        <p:txBody>
          <a:bodyPr lIns="36850" rIns="36850" rtlCol="0" anchor="ctr"/>
          <a:lstStyle/>
          <a:p>
            <a:r>
              <a:rPr lang="ja-JP" altLang="en-US" sz="1998" b="1" dirty="0">
                <a:solidFill>
                  <a:prstClr val="black"/>
                </a:solidFill>
                <a:latin typeface="+mn-ea"/>
                <a:cs typeface="メイリオ" panose="020B0604030504040204" pitchFamily="50" charset="-128"/>
              </a:rPr>
              <a:t>危険有害性に応じたリスクアセスメント</a:t>
            </a:r>
            <a:endParaRPr lang="en-US" altLang="ja-JP" sz="1998" b="1" dirty="0">
              <a:solidFill>
                <a:prstClr val="black"/>
              </a:solidFill>
              <a:latin typeface="+mn-ea"/>
              <a:cs typeface="メイリオ" panose="020B0604030504040204" pitchFamily="50" charset="-128"/>
            </a:endParaRPr>
          </a:p>
          <a:p>
            <a:r>
              <a:rPr lang="ja-JP" altLang="en-US" sz="1998" b="1" dirty="0">
                <a:solidFill>
                  <a:prstClr val="black"/>
                </a:solidFill>
                <a:latin typeface="+mn-ea"/>
                <a:cs typeface="メイリオ" panose="020B0604030504040204" pitchFamily="50" charset="-128"/>
              </a:rPr>
              <a:t>を</a:t>
            </a:r>
            <a:r>
              <a:rPr lang="ja-JP" altLang="en-US" sz="1998" b="1" dirty="0" smtClean="0">
                <a:solidFill>
                  <a:prstClr val="black"/>
                </a:solidFill>
                <a:latin typeface="+mn-ea"/>
                <a:cs typeface="メイリオ" panose="020B0604030504040204" pitchFamily="50" charset="-128"/>
              </a:rPr>
              <a:t>行う。</a:t>
            </a:r>
            <a:endParaRPr lang="ja-JP" altLang="en-US" sz="1998" b="1" dirty="0">
              <a:solidFill>
                <a:prstClr val="black"/>
              </a:solidFill>
              <a:latin typeface="+mn-ea"/>
              <a:cs typeface="メイリオ" panose="020B0604030504040204" pitchFamily="50" charset="-128"/>
            </a:endParaRPr>
          </a:p>
        </p:txBody>
      </p:sp>
      <p:sp>
        <p:nvSpPr>
          <p:cNvPr id="9" name="加算記号 8"/>
          <p:cNvSpPr>
            <a:spLocks noChangeAspect="1"/>
          </p:cNvSpPr>
          <p:nvPr/>
        </p:nvSpPr>
        <p:spPr>
          <a:xfrm>
            <a:off x="5742788" y="5480433"/>
            <a:ext cx="409903" cy="442249"/>
          </a:xfrm>
          <a:prstGeom prst="mathPlu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998">
              <a:solidFill>
                <a:prstClr val="black"/>
              </a:solidFill>
            </a:endParaRPr>
          </a:p>
        </p:txBody>
      </p:sp>
      <p:sp>
        <p:nvSpPr>
          <p:cNvPr id="14" name="テキスト ボックス 13"/>
          <p:cNvSpPr txBox="1"/>
          <p:nvPr/>
        </p:nvSpPr>
        <p:spPr>
          <a:xfrm>
            <a:off x="2687369" y="5427209"/>
            <a:ext cx="1204176" cy="400110"/>
          </a:xfrm>
          <a:prstGeom prst="rect">
            <a:avLst/>
          </a:prstGeom>
          <a:noFill/>
        </p:spPr>
        <p:txBody>
          <a:bodyPr wrap="none" rtlCol="0">
            <a:spAutoFit/>
          </a:bodyPr>
          <a:lstStyle/>
          <a:p>
            <a:r>
              <a:rPr lang="ja-JP" altLang="en-US" sz="2000" b="1" dirty="0">
                <a:solidFill>
                  <a:prstClr val="black"/>
                </a:solidFill>
                <a:latin typeface="+mn-ea"/>
                <a:cs typeface="メイリオ" panose="020B0604030504040204" pitchFamily="50" charset="-128"/>
              </a:rPr>
              <a:t>事業者は</a:t>
            </a:r>
          </a:p>
        </p:txBody>
      </p:sp>
      <p:sp>
        <p:nvSpPr>
          <p:cNvPr id="28" name="テキスト ボックス 27"/>
          <p:cNvSpPr txBox="1"/>
          <p:nvPr/>
        </p:nvSpPr>
        <p:spPr>
          <a:xfrm>
            <a:off x="2779297" y="6509014"/>
            <a:ext cx="1204176" cy="400110"/>
          </a:xfrm>
          <a:prstGeom prst="rect">
            <a:avLst/>
          </a:prstGeom>
          <a:noFill/>
        </p:spPr>
        <p:txBody>
          <a:bodyPr wrap="none" rtlCol="0">
            <a:spAutoFit/>
          </a:bodyPr>
          <a:lstStyle/>
          <a:p>
            <a:r>
              <a:rPr lang="ja-JP" altLang="en-US" sz="2000" b="1" dirty="0">
                <a:solidFill>
                  <a:prstClr val="black"/>
                </a:solidFill>
                <a:latin typeface="+mn-ea"/>
                <a:cs typeface="メイリオ" panose="020B0604030504040204" pitchFamily="50" charset="-128"/>
              </a:rPr>
              <a:t>労働者は</a:t>
            </a:r>
          </a:p>
        </p:txBody>
      </p:sp>
      <p:sp>
        <p:nvSpPr>
          <p:cNvPr id="30" name="角丸四角形 29"/>
          <p:cNvSpPr/>
          <p:nvPr/>
        </p:nvSpPr>
        <p:spPr>
          <a:xfrm>
            <a:off x="3908647" y="6405710"/>
            <a:ext cx="1730184" cy="674187"/>
          </a:xfrm>
          <a:prstGeom prst="roundRect">
            <a:avLst/>
          </a:prstGeom>
        </p:spPr>
        <p:style>
          <a:lnRef idx="1">
            <a:schemeClr val="accent6"/>
          </a:lnRef>
          <a:fillRef idx="2">
            <a:schemeClr val="accent6"/>
          </a:fillRef>
          <a:effectRef idx="1">
            <a:schemeClr val="accent6"/>
          </a:effectRef>
          <a:fontRef idx="minor">
            <a:schemeClr val="dk1"/>
          </a:fontRef>
        </p:style>
        <p:txBody>
          <a:bodyPr lIns="36850" rIns="36850" rtlCol="0" anchor="ctr"/>
          <a:lstStyle/>
          <a:p>
            <a:r>
              <a:rPr lang="ja-JP" altLang="en-US" sz="1998" b="1" dirty="0">
                <a:solidFill>
                  <a:prstClr val="black"/>
                </a:solidFill>
                <a:latin typeface="+mn-ea"/>
                <a:cs typeface="メイリオ" panose="020B0604030504040204" pitchFamily="50" charset="-128"/>
              </a:rPr>
              <a:t>絵表示で危険有害性を確認</a:t>
            </a:r>
            <a:endParaRPr lang="en-US" altLang="ja-JP" sz="1998" dirty="0">
              <a:solidFill>
                <a:prstClr val="black"/>
              </a:solidFill>
              <a:latin typeface="+mn-ea"/>
              <a:cs typeface="メイリオ" panose="020B0604030504040204" pitchFamily="50" charset="-128"/>
            </a:endParaRPr>
          </a:p>
        </p:txBody>
      </p:sp>
      <p:sp>
        <p:nvSpPr>
          <p:cNvPr id="31" name="角丸四角形 30"/>
          <p:cNvSpPr/>
          <p:nvPr/>
        </p:nvSpPr>
        <p:spPr>
          <a:xfrm>
            <a:off x="6235350" y="6391476"/>
            <a:ext cx="2459199" cy="674187"/>
          </a:xfrm>
          <a:prstGeom prst="roundRect">
            <a:avLst/>
          </a:prstGeom>
        </p:spPr>
        <p:style>
          <a:lnRef idx="1">
            <a:schemeClr val="accent6"/>
          </a:lnRef>
          <a:fillRef idx="2">
            <a:schemeClr val="accent6"/>
          </a:fillRef>
          <a:effectRef idx="1">
            <a:schemeClr val="accent6"/>
          </a:effectRef>
          <a:fontRef idx="minor">
            <a:schemeClr val="dk1"/>
          </a:fontRef>
        </p:style>
        <p:txBody>
          <a:bodyPr lIns="36850" rIns="36850" rtlCol="0" anchor="ctr"/>
          <a:lstStyle/>
          <a:p>
            <a:pPr algn="ctr"/>
            <a:r>
              <a:rPr lang="ja-JP" altLang="en-US" sz="1998" b="1" dirty="0">
                <a:solidFill>
                  <a:prstClr val="black"/>
                </a:solidFill>
                <a:latin typeface="+mn-ea"/>
                <a:cs typeface="メイリオ" panose="020B0604030504040204" pitchFamily="50" charset="-128"/>
              </a:rPr>
              <a:t>リスクアセスメントの結果をみて対策を</a:t>
            </a:r>
            <a:r>
              <a:rPr lang="ja-JP" altLang="en-US" sz="1998" b="1" dirty="0" smtClean="0">
                <a:solidFill>
                  <a:prstClr val="black"/>
                </a:solidFill>
                <a:latin typeface="+mn-ea"/>
                <a:cs typeface="メイリオ" panose="020B0604030504040204" pitchFamily="50" charset="-128"/>
              </a:rPr>
              <a:t>行う。</a:t>
            </a:r>
            <a:endParaRPr lang="ja-JP" altLang="en-US" sz="1998" b="1" dirty="0">
              <a:solidFill>
                <a:prstClr val="black"/>
              </a:solidFill>
              <a:latin typeface="+mn-ea"/>
              <a:cs typeface="メイリオ" panose="020B0604030504040204" pitchFamily="50" charset="-128"/>
            </a:endParaRPr>
          </a:p>
        </p:txBody>
      </p:sp>
      <p:sp>
        <p:nvSpPr>
          <p:cNvPr id="32" name="加算記号 31"/>
          <p:cNvSpPr>
            <a:spLocks noChangeAspect="1"/>
          </p:cNvSpPr>
          <p:nvPr/>
        </p:nvSpPr>
        <p:spPr>
          <a:xfrm>
            <a:off x="5728431" y="6521109"/>
            <a:ext cx="409903" cy="442249"/>
          </a:xfrm>
          <a:prstGeom prst="mathPlu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998">
              <a:solidFill>
                <a:prstClr val="black"/>
              </a:solidFill>
            </a:endParaRPr>
          </a:p>
        </p:txBody>
      </p:sp>
      <p:sp>
        <p:nvSpPr>
          <p:cNvPr id="15" name="Rectangle 2"/>
          <p:cNvSpPr txBox="1">
            <a:spLocks noGrp="1" noRot="1" noChangeArrowheads="1"/>
          </p:cNvSpPr>
          <p:nvPr>
            <p:ph type="title"/>
          </p:nvPr>
        </p:nvSpPr>
        <p:spPr>
          <a:xfrm>
            <a:off x="720000" y="720000"/>
            <a:ext cx="7920000" cy="720000"/>
          </a:xfrm>
          <a:prstGeom prst="rect">
            <a:avLst/>
          </a:prstGeom>
          <a:solidFill>
            <a:srgbClr val="FFFFCC"/>
          </a:solidFill>
          <a:ln w="38100">
            <a:solidFill>
              <a:schemeClr val="tx1"/>
            </a:solidFill>
          </a:ln>
        </p:spPr>
        <p:txBody>
          <a:bodyPr vert="horz" lIns="88817" tIns="44408" rIns="88817" bIns="44408" rtlCol="0" anchor="ctr">
            <a:normAutofit/>
          </a:bodyPr>
          <a:lstStyle>
            <a:lvl1pPr algn="ctr" defTabSz="914400" rtl="0" eaLnBrk="1" latinLnBrk="0" hangingPunct="1">
              <a:spcBef>
                <a:spcPct val="0"/>
              </a:spcBef>
              <a:buNone/>
              <a:defRPr kumimoji="1" sz="4400" kern="1200">
                <a:solidFill>
                  <a:srgbClr val="FFFFFF"/>
                </a:solidFill>
                <a:latin typeface="+mj-lt"/>
                <a:ea typeface="+mj-ea"/>
                <a:cs typeface="+mj-cs"/>
              </a:defRPr>
            </a:lvl1pPr>
            <a:lvl2pPr eaLnBrk="1" hangingPunct="1">
              <a:defRPr kumimoji="1">
                <a:solidFill>
                  <a:schemeClr val="tx2"/>
                </a:solidFill>
              </a:defRPr>
            </a:lvl2pPr>
            <a:lvl3pPr eaLnBrk="1" hangingPunct="1">
              <a:defRPr kumimoji="1">
                <a:solidFill>
                  <a:schemeClr val="tx2"/>
                </a:solidFill>
              </a:defRPr>
            </a:lvl3pPr>
            <a:lvl4pPr eaLnBrk="1" hangingPunct="1">
              <a:defRPr kumimoji="1">
                <a:solidFill>
                  <a:schemeClr val="tx2"/>
                </a:solidFill>
              </a:defRPr>
            </a:lvl4pPr>
            <a:lvl5pPr eaLnBrk="1" hangingPunct="1">
              <a:defRPr kumimoji="1">
                <a:solidFill>
                  <a:schemeClr val="tx2"/>
                </a:solidFill>
              </a:defRPr>
            </a:lvl5pPr>
            <a:lvl6pPr eaLnBrk="1" hangingPunct="1">
              <a:defRPr kumimoji="1">
                <a:solidFill>
                  <a:schemeClr val="tx2"/>
                </a:solidFill>
              </a:defRPr>
            </a:lvl6pPr>
            <a:lvl7pPr eaLnBrk="1" hangingPunct="1">
              <a:defRPr kumimoji="1">
                <a:solidFill>
                  <a:schemeClr val="tx2"/>
                </a:solidFill>
              </a:defRPr>
            </a:lvl7pPr>
            <a:lvl8pPr eaLnBrk="1" hangingPunct="1">
              <a:defRPr kumimoji="1">
                <a:solidFill>
                  <a:schemeClr val="tx2"/>
                </a:solidFill>
              </a:defRPr>
            </a:lvl8pPr>
            <a:lvl9pPr eaLnBrk="1" hangingPunct="1">
              <a:defRPr kumimoji="1">
                <a:solidFill>
                  <a:schemeClr val="tx2"/>
                </a:solidFill>
              </a:defRPr>
            </a:lvl9pPr>
          </a:lstStyle>
          <a:p>
            <a:r>
              <a:rPr lang="ja-JP" altLang="en-US" sz="3200" b="1" dirty="0" smtClean="0">
                <a:solidFill>
                  <a:prstClr val="black"/>
                </a:solidFill>
                <a:latin typeface="+mn-ea"/>
                <a:ea typeface="+mn-ea"/>
              </a:rPr>
              <a:t>化学</a:t>
            </a:r>
            <a:r>
              <a:rPr lang="ja-JP" altLang="en-US" sz="3200" b="1" dirty="0">
                <a:solidFill>
                  <a:prstClr val="black"/>
                </a:solidFill>
                <a:latin typeface="+mn-ea"/>
                <a:ea typeface="+mn-ea"/>
              </a:rPr>
              <a:t>物質による健康障害防止対策　</a:t>
            </a:r>
          </a:p>
        </p:txBody>
      </p:sp>
      <p:sp>
        <p:nvSpPr>
          <p:cNvPr id="17" name="対角する 2 つの角を切り取った四角形 16"/>
          <p:cNvSpPr/>
          <p:nvPr/>
        </p:nvSpPr>
        <p:spPr>
          <a:xfrm>
            <a:off x="720000" y="2160000"/>
            <a:ext cx="7920000" cy="2880000"/>
          </a:xfrm>
          <a:prstGeom prst="snip2Diag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ja-JP" altLang="en-US" sz="1832"/>
          </a:p>
        </p:txBody>
      </p:sp>
      <p:sp>
        <p:nvSpPr>
          <p:cNvPr id="18" name="Rectangle 3"/>
          <p:cNvSpPr txBox="1">
            <a:spLocks noRot="1" noChangeArrowheads="1"/>
          </p:cNvSpPr>
          <p:nvPr/>
        </p:nvSpPr>
        <p:spPr>
          <a:xfrm>
            <a:off x="1022453" y="2226332"/>
            <a:ext cx="7483873" cy="2665708"/>
          </a:xfrm>
          <a:prstGeom prst="rect">
            <a:avLst/>
          </a:prstGeom>
        </p:spPr>
        <p:txBody>
          <a:bodyPr vert="horz" lIns="91440" tIns="45720" rIns="91440" bIns="45720" rtlCol="0">
            <a:noAutofit/>
          </a:bodyPr>
          <a:lstStyle>
            <a:lvl1pPr marL="266456" indent="-266456" algn="l" defTabSz="888186" rtl="0" eaLnBrk="1" latinLnBrk="0" hangingPunct="1">
              <a:spcBef>
                <a:spcPct val="20000"/>
              </a:spcBef>
              <a:buClr>
                <a:schemeClr val="accent1"/>
              </a:buClr>
              <a:buSzPct val="100000"/>
              <a:buFont typeface="Symbol" pitchFamily="18" charset="2"/>
              <a:buChar char=""/>
              <a:defRPr kumimoji="1" sz="2332" kern="1200">
                <a:solidFill>
                  <a:schemeClr val="tx2"/>
                </a:solidFill>
                <a:latin typeface="+mn-lt"/>
                <a:ea typeface="+mn-ea"/>
                <a:cs typeface="+mn-cs"/>
              </a:defRPr>
            </a:lvl1pPr>
            <a:lvl2pPr marL="559743" indent="-266456" algn="l" defTabSz="888186" rtl="0" eaLnBrk="1" latinLnBrk="0" hangingPunct="1">
              <a:spcBef>
                <a:spcPct val="20000"/>
              </a:spcBef>
              <a:buClr>
                <a:schemeClr val="accent1"/>
              </a:buClr>
              <a:buSzPct val="100000"/>
              <a:buFont typeface="Symbol" pitchFamily="18" charset="2"/>
              <a:buChar char=""/>
              <a:defRPr kumimoji="1" sz="2138" kern="1200">
                <a:solidFill>
                  <a:schemeClr val="tx2"/>
                </a:solidFill>
                <a:latin typeface="+mn-lt"/>
                <a:ea typeface="+mn-ea"/>
                <a:cs typeface="+mn-cs"/>
              </a:defRPr>
            </a:lvl2pPr>
            <a:lvl3pPr marL="831134" indent="-222046" algn="l" defTabSz="888186" rtl="0" eaLnBrk="1" latinLnBrk="0" hangingPunct="1">
              <a:spcBef>
                <a:spcPct val="20000"/>
              </a:spcBef>
              <a:buClr>
                <a:schemeClr val="accent1"/>
              </a:buClr>
              <a:buSzPct val="100000"/>
              <a:buFont typeface="Symbol" pitchFamily="18" charset="2"/>
              <a:buChar char=""/>
              <a:defRPr kumimoji="1" sz="1943" kern="1200">
                <a:solidFill>
                  <a:schemeClr val="tx2"/>
                </a:solidFill>
                <a:latin typeface="+mn-lt"/>
                <a:ea typeface="+mn-ea"/>
                <a:cs typeface="+mn-cs"/>
              </a:defRPr>
            </a:lvl3pPr>
            <a:lvl4pPr marL="1110232" indent="-222046" algn="l" defTabSz="888186" rtl="0" eaLnBrk="1" latinLnBrk="0" hangingPunct="1">
              <a:spcBef>
                <a:spcPct val="20000"/>
              </a:spcBef>
              <a:buClr>
                <a:schemeClr val="accent1"/>
              </a:buClr>
              <a:buSzPct val="100000"/>
              <a:buFont typeface="Symbol" pitchFamily="18" charset="2"/>
              <a:buChar char=""/>
              <a:defRPr kumimoji="1" sz="1748" kern="1200">
                <a:solidFill>
                  <a:schemeClr val="tx2"/>
                </a:solidFill>
                <a:latin typeface="+mn-lt"/>
                <a:ea typeface="+mn-ea"/>
                <a:cs typeface="+mn-cs"/>
              </a:defRPr>
            </a:lvl4pPr>
            <a:lvl5pPr marL="1421098" indent="-222046" algn="l" defTabSz="888186" rtl="0" eaLnBrk="1" latinLnBrk="0" hangingPunct="1">
              <a:spcBef>
                <a:spcPct val="20000"/>
              </a:spcBef>
              <a:buClr>
                <a:schemeClr val="accent1"/>
              </a:buClr>
              <a:buSzPct val="100000"/>
              <a:buFont typeface="Symbol" pitchFamily="18" charset="2"/>
              <a:buChar char=""/>
              <a:defRPr kumimoji="1" sz="1554" kern="1200">
                <a:solidFill>
                  <a:schemeClr val="tx2"/>
                </a:solidFill>
                <a:latin typeface="+mn-lt"/>
                <a:ea typeface="+mn-ea"/>
                <a:cs typeface="+mn-cs"/>
              </a:defRPr>
            </a:lvl5pPr>
            <a:lvl6pPr marL="1731963" indent="-222046" algn="l" defTabSz="888186" rtl="0" eaLnBrk="1" latinLnBrk="0" hangingPunct="1">
              <a:spcBef>
                <a:spcPts val="373"/>
              </a:spcBef>
              <a:buClr>
                <a:schemeClr val="accent1"/>
              </a:buClr>
              <a:buFont typeface="Symbol" pitchFamily="18" charset="2"/>
              <a:buChar char="*"/>
              <a:defRPr kumimoji="1" sz="1359" kern="1200">
                <a:solidFill>
                  <a:schemeClr val="tx2"/>
                </a:solidFill>
                <a:latin typeface="+mn-lt"/>
                <a:ea typeface="+mn-ea"/>
                <a:cs typeface="+mn-cs"/>
              </a:defRPr>
            </a:lvl6pPr>
            <a:lvl7pPr marL="2042828" indent="-222046" algn="l" defTabSz="888186" rtl="0" eaLnBrk="1" latinLnBrk="0" hangingPunct="1">
              <a:spcBef>
                <a:spcPts val="373"/>
              </a:spcBef>
              <a:buClr>
                <a:schemeClr val="accent1"/>
              </a:buClr>
              <a:buFont typeface="Symbol" pitchFamily="18" charset="2"/>
              <a:buChar char="*"/>
              <a:defRPr kumimoji="1" sz="1359" kern="1200">
                <a:solidFill>
                  <a:schemeClr val="tx2"/>
                </a:solidFill>
                <a:latin typeface="+mn-lt"/>
                <a:ea typeface="+mn-ea"/>
                <a:cs typeface="+mn-cs"/>
              </a:defRPr>
            </a:lvl7pPr>
            <a:lvl8pPr marL="2353693" indent="-222046" algn="l" defTabSz="888186" rtl="0" eaLnBrk="1" latinLnBrk="0" hangingPunct="1">
              <a:spcBef>
                <a:spcPts val="373"/>
              </a:spcBef>
              <a:buClr>
                <a:schemeClr val="accent1"/>
              </a:buClr>
              <a:buFont typeface="Symbol" pitchFamily="18" charset="2"/>
              <a:buChar char="*"/>
              <a:defRPr kumimoji="1" sz="1359" kern="1200">
                <a:solidFill>
                  <a:schemeClr val="tx2"/>
                </a:solidFill>
                <a:latin typeface="+mn-lt"/>
                <a:ea typeface="+mn-ea"/>
                <a:cs typeface="+mn-cs"/>
              </a:defRPr>
            </a:lvl8pPr>
            <a:lvl9pPr marL="2664559" indent="-222046" algn="l" defTabSz="888186" rtl="0" eaLnBrk="1" latinLnBrk="0" hangingPunct="1">
              <a:spcBef>
                <a:spcPts val="373"/>
              </a:spcBef>
              <a:buClr>
                <a:schemeClr val="accent1"/>
              </a:buClr>
              <a:buFont typeface="Symbol" pitchFamily="18" charset="2"/>
              <a:buChar char="*"/>
              <a:defRPr kumimoji="1" sz="1359" kern="1200">
                <a:solidFill>
                  <a:schemeClr val="tx2"/>
                </a:solidFill>
                <a:latin typeface="+mn-lt"/>
                <a:ea typeface="+mn-ea"/>
                <a:cs typeface="+mn-cs"/>
              </a:defRPr>
            </a:lvl9pPr>
          </a:lstStyle>
          <a:p>
            <a:pPr marL="0" indent="0">
              <a:lnSpc>
                <a:spcPct val="150000"/>
              </a:lnSpc>
              <a:spcBef>
                <a:spcPts val="307"/>
              </a:spcBef>
              <a:buNone/>
            </a:pPr>
            <a:r>
              <a:rPr lang="ja-JP" altLang="en-US" sz="2800" b="1" dirty="0">
                <a:solidFill>
                  <a:prstClr val="black"/>
                </a:solidFill>
                <a:latin typeface="+mn-ea"/>
                <a:cs typeface="メイリオ" pitchFamily="50" charset="-128"/>
              </a:rPr>
              <a:t>　</a:t>
            </a:r>
            <a:r>
              <a:rPr lang="ja-JP" altLang="en-US" sz="2800" b="1" dirty="0" smtClean="0">
                <a:solidFill>
                  <a:prstClr val="black"/>
                </a:solidFill>
                <a:latin typeface="+mn-ea"/>
                <a:cs typeface="メイリオ" pitchFamily="50" charset="-128"/>
              </a:rPr>
              <a:t>最近，化学</a:t>
            </a:r>
            <a:r>
              <a:rPr lang="ja-JP" altLang="en-US" sz="2800" b="1" dirty="0">
                <a:solidFill>
                  <a:prstClr val="black"/>
                </a:solidFill>
                <a:latin typeface="+mn-ea"/>
                <a:cs typeface="メイリオ" pitchFamily="50" charset="-128"/>
              </a:rPr>
              <a:t>物質に</a:t>
            </a:r>
            <a:r>
              <a:rPr lang="ja-JP" altLang="en-US" sz="2800" b="1" dirty="0" smtClean="0">
                <a:solidFill>
                  <a:prstClr val="black"/>
                </a:solidFill>
                <a:latin typeface="+mn-ea"/>
                <a:cs typeface="メイリオ" pitchFamily="50" charset="-128"/>
              </a:rPr>
              <a:t>起因する</a:t>
            </a:r>
            <a:r>
              <a:rPr lang="ja-JP" altLang="en-US" sz="2800" b="1" dirty="0">
                <a:solidFill>
                  <a:prstClr val="black"/>
                </a:solidFill>
                <a:latin typeface="+mn-ea"/>
                <a:cs typeface="メイリオ" pitchFamily="50" charset="-128"/>
              </a:rPr>
              <a:t>業務上の</a:t>
            </a:r>
            <a:r>
              <a:rPr lang="ja-JP" altLang="en-US" sz="2800" b="1" dirty="0" smtClean="0">
                <a:solidFill>
                  <a:prstClr val="black"/>
                </a:solidFill>
                <a:latin typeface="+mn-ea"/>
                <a:cs typeface="メイリオ" pitchFamily="50" charset="-128"/>
              </a:rPr>
              <a:t>疾病</a:t>
            </a:r>
            <a:r>
              <a:rPr lang="en-US" altLang="ja-JP" sz="2800" b="1" dirty="0" smtClean="0">
                <a:solidFill>
                  <a:prstClr val="black"/>
                </a:solidFill>
                <a:latin typeface="+mn-ea"/>
                <a:cs typeface="メイリオ" pitchFamily="50" charset="-128"/>
              </a:rPr>
              <a:t>｢</a:t>
            </a:r>
            <a:r>
              <a:rPr lang="ja-JP" altLang="en-US" sz="2800" b="1" dirty="0" smtClean="0">
                <a:solidFill>
                  <a:prstClr val="black"/>
                </a:solidFill>
                <a:latin typeface="+mn-ea"/>
                <a:cs typeface="メイリオ" pitchFamily="50" charset="-128"/>
              </a:rPr>
              <a:t>がん</a:t>
            </a:r>
            <a:r>
              <a:rPr lang="en-US" altLang="ja-JP" sz="2800" b="1" dirty="0" smtClean="0">
                <a:solidFill>
                  <a:prstClr val="black"/>
                </a:solidFill>
                <a:latin typeface="+mn-ea"/>
                <a:cs typeface="メイリオ" pitchFamily="50" charset="-128"/>
              </a:rPr>
              <a:t>｣</a:t>
            </a:r>
            <a:r>
              <a:rPr lang="ja-JP" altLang="en-US" sz="2800" b="1" dirty="0" smtClean="0">
                <a:solidFill>
                  <a:prstClr val="black"/>
                </a:solidFill>
                <a:latin typeface="+mn-ea"/>
                <a:cs typeface="メイリオ" pitchFamily="50" charset="-128"/>
              </a:rPr>
              <a:t>などを</a:t>
            </a:r>
            <a:r>
              <a:rPr lang="ja-JP" altLang="en-US" sz="2800" b="1" dirty="0">
                <a:solidFill>
                  <a:prstClr val="black"/>
                </a:solidFill>
                <a:latin typeface="+mn-ea"/>
                <a:cs typeface="メイリオ" pitchFamily="50" charset="-128"/>
              </a:rPr>
              <a:t>発症</a:t>
            </a:r>
            <a:r>
              <a:rPr lang="ja-JP" altLang="en-US" sz="2800" b="1" dirty="0" smtClean="0">
                <a:solidFill>
                  <a:prstClr val="black"/>
                </a:solidFill>
                <a:latin typeface="+mn-ea"/>
                <a:cs typeface="メイリオ" pitchFamily="50" charset="-128"/>
              </a:rPr>
              <a:t>した重篤な事案が多く報道され，　その対策の必要性が社会問題となっている。</a:t>
            </a:r>
            <a:endParaRPr lang="en-US" altLang="ja-JP" sz="2800" b="1" dirty="0" smtClean="0">
              <a:solidFill>
                <a:prstClr val="black"/>
              </a:solidFill>
              <a:latin typeface="+mn-ea"/>
              <a:cs typeface="メイリオ" pitchFamily="50" charset="-128"/>
            </a:endParaRPr>
          </a:p>
          <a:p>
            <a:pPr marL="0" indent="0">
              <a:lnSpc>
                <a:spcPct val="150000"/>
              </a:lnSpc>
              <a:spcBef>
                <a:spcPts val="307"/>
              </a:spcBef>
              <a:buNone/>
            </a:pPr>
            <a:r>
              <a:rPr lang="ja-JP" altLang="en-US" sz="2800" b="1" dirty="0" smtClean="0">
                <a:solidFill>
                  <a:prstClr val="black"/>
                </a:solidFill>
                <a:latin typeface="+mn-ea"/>
                <a:cs typeface="メイリオ" pitchFamily="50" charset="-128"/>
              </a:rPr>
              <a:t>　　</a:t>
            </a:r>
            <a:r>
              <a:rPr lang="ja-JP" altLang="en-US" sz="2800" b="1" dirty="0" smtClean="0">
                <a:solidFill>
                  <a:schemeClr val="bg1"/>
                </a:solidFill>
                <a:latin typeface="+mn-ea"/>
                <a:cs typeface="メイリオ" pitchFamily="50" charset="-128"/>
              </a:rPr>
              <a:t>対策のポイント⇒</a:t>
            </a:r>
            <a:r>
              <a:rPr lang="en-US" altLang="ja-JP" sz="2800" b="1" dirty="0" smtClean="0">
                <a:solidFill>
                  <a:schemeClr val="bg1"/>
                </a:solidFill>
                <a:latin typeface="+mn-ea"/>
                <a:cs typeface="メイリオ" pitchFamily="50" charset="-128"/>
              </a:rPr>
              <a:t>｢</a:t>
            </a:r>
            <a:r>
              <a:rPr lang="ja-JP" altLang="en-US" sz="2800" b="1" dirty="0" smtClean="0">
                <a:solidFill>
                  <a:schemeClr val="bg1"/>
                </a:solidFill>
                <a:latin typeface="+mn-ea"/>
                <a:cs typeface="メイリオ" pitchFamily="50" charset="-128"/>
              </a:rPr>
              <a:t>ラベルでアクション</a:t>
            </a:r>
            <a:r>
              <a:rPr lang="en-US" altLang="ja-JP" sz="2800" b="1" dirty="0" smtClean="0">
                <a:solidFill>
                  <a:schemeClr val="bg1"/>
                </a:solidFill>
                <a:latin typeface="+mn-ea"/>
                <a:cs typeface="メイリオ" pitchFamily="50" charset="-128"/>
              </a:rPr>
              <a:t>｣</a:t>
            </a:r>
            <a:endParaRPr lang="en-US" altLang="ja-JP" sz="2800" b="1" dirty="0">
              <a:solidFill>
                <a:schemeClr val="bg1"/>
              </a:solidFill>
              <a:latin typeface="ＭＳ Ｐゴシック" pitchFamily="50" charset="-128"/>
            </a:endParaRPr>
          </a:p>
        </p:txBody>
      </p:sp>
    </p:spTree>
    <p:extLst>
      <p:ext uri="{BB962C8B-B14F-4D97-AF65-F5344CB8AC3E}">
        <p14:creationId xmlns:p14="http://schemas.microsoft.com/office/powerpoint/2010/main" val="2017906923"/>
      </p:ext>
    </p:extLst>
  </p:cSld>
  <p:clrMapOvr>
    <a:masterClrMapping/>
  </p:clrMapOvr>
  <mc:AlternateContent xmlns:mc="http://schemas.openxmlformats.org/markup-compatibility/2006" xmlns:p14="http://schemas.microsoft.com/office/powerpoint/2010/main">
    <mc:Choice Requires="p14">
      <p:transition p14:dur="10">
        <p:wheel spokes="1"/>
      </p:transition>
    </mc:Choice>
    <mc:Fallback xmlns="">
      <p:transition>
        <p:wheel spokes="1"/>
      </p:transition>
    </mc:Fallback>
  </mc:AlternateContent>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angle 2"/>
          <p:cNvSpPr txBox="1">
            <a:spLocks noGrp="1" noRot="1" noChangeArrowheads="1"/>
          </p:cNvSpPr>
          <p:nvPr>
            <p:ph type="title"/>
          </p:nvPr>
        </p:nvSpPr>
        <p:spPr>
          <a:xfrm>
            <a:off x="720000" y="720000"/>
            <a:ext cx="7920000" cy="720000"/>
          </a:xfrm>
          <a:prstGeom prst="rect">
            <a:avLst/>
          </a:prstGeom>
          <a:solidFill>
            <a:srgbClr val="FFFFCC"/>
          </a:solidFill>
          <a:ln w="38100">
            <a:solidFill>
              <a:schemeClr val="tx1"/>
            </a:solidFill>
          </a:ln>
        </p:spPr>
        <p:txBody>
          <a:bodyPr vert="horz" lIns="88817" tIns="44408" rIns="88817" bIns="44408" rtlCol="0" anchor="ctr">
            <a:normAutofit/>
          </a:bodyPr>
          <a:lstStyle>
            <a:lvl1pPr algn="ctr" defTabSz="914400" rtl="0" eaLnBrk="1" latinLnBrk="0" hangingPunct="1">
              <a:spcBef>
                <a:spcPct val="0"/>
              </a:spcBef>
              <a:buNone/>
              <a:defRPr kumimoji="1" sz="4400" kern="1200">
                <a:solidFill>
                  <a:srgbClr val="FFFFFF"/>
                </a:solidFill>
                <a:latin typeface="+mj-lt"/>
                <a:ea typeface="+mj-ea"/>
                <a:cs typeface="+mj-cs"/>
              </a:defRPr>
            </a:lvl1pPr>
            <a:lvl2pPr eaLnBrk="1" hangingPunct="1">
              <a:defRPr kumimoji="1">
                <a:solidFill>
                  <a:schemeClr val="tx2"/>
                </a:solidFill>
              </a:defRPr>
            </a:lvl2pPr>
            <a:lvl3pPr eaLnBrk="1" hangingPunct="1">
              <a:defRPr kumimoji="1">
                <a:solidFill>
                  <a:schemeClr val="tx2"/>
                </a:solidFill>
              </a:defRPr>
            </a:lvl3pPr>
            <a:lvl4pPr eaLnBrk="1" hangingPunct="1">
              <a:defRPr kumimoji="1">
                <a:solidFill>
                  <a:schemeClr val="tx2"/>
                </a:solidFill>
              </a:defRPr>
            </a:lvl4pPr>
            <a:lvl5pPr eaLnBrk="1" hangingPunct="1">
              <a:defRPr kumimoji="1">
                <a:solidFill>
                  <a:schemeClr val="tx2"/>
                </a:solidFill>
              </a:defRPr>
            </a:lvl5pPr>
            <a:lvl6pPr eaLnBrk="1" hangingPunct="1">
              <a:defRPr kumimoji="1">
                <a:solidFill>
                  <a:schemeClr val="tx2"/>
                </a:solidFill>
              </a:defRPr>
            </a:lvl6pPr>
            <a:lvl7pPr eaLnBrk="1" hangingPunct="1">
              <a:defRPr kumimoji="1">
                <a:solidFill>
                  <a:schemeClr val="tx2"/>
                </a:solidFill>
              </a:defRPr>
            </a:lvl7pPr>
            <a:lvl8pPr eaLnBrk="1" hangingPunct="1">
              <a:defRPr kumimoji="1">
                <a:solidFill>
                  <a:schemeClr val="tx2"/>
                </a:solidFill>
              </a:defRPr>
            </a:lvl8pPr>
            <a:lvl9pPr eaLnBrk="1" hangingPunct="1">
              <a:defRPr kumimoji="1">
                <a:solidFill>
                  <a:schemeClr val="tx2"/>
                </a:solidFill>
              </a:defRPr>
            </a:lvl9pPr>
          </a:lstStyle>
          <a:p>
            <a:r>
              <a:rPr lang="ja-JP" altLang="en-US" sz="3200" b="1" dirty="0" smtClean="0">
                <a:solidFill>
                  <a:prstClr val="black"/>
                </a:solidFill>
                <a:latin typeface="+mn-ea"/>
                <a:ea typeface="+mn-ea"/>
              </a:rPr>
              <a:t>化学</a:t>
            </a:r>
            <a:r>
              <a:rPr lang="ja-JP" altLang="en-US" sz="3200" b="1" dirty="0">
                <a:solidFill>
                  <a:prstClr val="black"/>
                </a:solidFill>
                <a:latin typeface="+mn-ea"/>
                <a:ea typeface="+mn-ea"/>
              </a:rPr>
              <a:t>物質のリスクアセスメント　</a:t>
            </a:r>
          </a:p>
        </p:txBody>
      </p:sp>
      <p:sp>
        <p:nvSpPr>
          <p:cNvPr id="17" name="対角する 2 つの角を切り取った四角形 16"/>
          <p:cNvSpPr/>
          <p:nvPr/>
        </p:nvSpPr>
        <p:spPr>
          <a:xfrm>
            <a:off x="720000" y="2160000"/>
            <a:ext cx="7920000" cy="3240000"/>
          </a:xfrm>
          <a:prstGeom prst="snip2Diag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ja-JP" altLang="en-US" sz="1832"/>
          </a:p>
        </p:txBody>
      </p:sp>
      <p:sp>
        <p:nvSpPr>
          <p:cNvPr id="18" name="Rectangle 3"/>
          <p:cNvSpPr txBox="1">
            <a:spLocks noRot="1" noChangeArrowheads="1"/>
          </p:cNvSpPr>
          <p:nvPr/>
        </p:nvSpPr>
        <p:spPr>
          <a:xfrm>
            <a:off x="906998" y="2383281"/>
            <a:ext cx="7527139" cy="2665708"/>
          </a:xfrm>
          <a:prstGeom prst="rect">
            <a:avLst/>
          </a:prstGeom>
        </p:spPr>
        <p:txBody>
          <a:bodyPr vert="horz" lIns="91440" tIns="45720" rIns="91440" bIns="45720" rtlCol="0">
            <a:noAutofit/>
          </a:bodyPr>
          <a:lstStyle>
            <a:lvl1pPr marL="266456" indent="-266456" algn="l" defTabSz="888186" rtl="0" eaLnBrk="1" latinLnBrk="0" hangingPunct="1">
              <a:spcBef>
                <a:spcPct val="20000"/>
              </a:spcBef>
              <a:buClr>
                <a:schemeClr val="accent1"/>
              </a:buClr>
              <a:buSzPct val="100000"/>
              <a:buFont typeface="Symbol" pitchFamily="18" charset="2"/>
              <a:buChar char=""/>
              <a:defRPr kumimoji="1" sz="2332" kern="1200">
                <a:solidFill>
                  <a:schemeClr val="tx2"/>
                </a:solidFill>
                <a:latin typeface="+mn-lt"/>
                <a:ea typeface="+mn-ea"/>
                <a:cs typeface="+mn-cs"/>
              </a:defRPr>
            </a:lvl1pPr>
            <a:lvl2pPr marL="559743" indent="-266456" algn="l" defTabSz="888186" rtl="0" eaLnBrk="1" latinLnBrk="0" hangingPunct="1">
              <a:spcBef>
                <a:spcPct val="20000"/>
              </a:spcBef>
              <a:buClr>
                <a:schemeClr val="accent1"/>
              </a:buClr>
              <a:buSzPct val="100000"/>
              <a:buFont typeface="Symbol" pitchFamily="18" charset="2"/>
              <a:buChar char=""/>
              <a:defRPr kumimoji="1" sz="2138" kern="1200">
                <a:solidFill>
                  <a:schemeClr val="tx2"/>
                </a:solidFill>
                <a:latin typeface="+mn-lt"/>
                <a:ea typeface="+mn-ea"/>
                <a:cs typeface="+mn-cs"/>
              </a:defRPr>
            </a:lvl2pPr>
            <a:lvl3pPr marL="831134" indent="-222046" algn="l" defTabSz="888186" rtl="0" eaLnBrk="1" latinLnBrk="0" hangingPunct="1">
              <a:spcBef>
                <a:spcPct val="20000"/>
              </a:spcBef>
              <a:buClr>
                <a:schemeClr val="accent1"/>
              </a:buClr>
              <a:buSzPct val="100000"/>
              <a:buFont typeface="Symbol" pitchFamily="18" charset="2"/>
              <a:buChar char=""/>
              <a:defRPr kumimoji="1" sz="1943" kern="1200">
                <a:solidFill>
                  <a:schemeClr val="tx2"/>
                </a:solidFill>
                <a:latin typeface="+mn-lt"/>
                <a:ea typeface="+mn-ea"/>
                <a:cs typeface="+mn-cs"/>
              </a:defRPr>
            </a:lvl3pPr>
            <a:lvl4pPr marL="1110232" indent="-222046" algn="l" defTabSz="888186" rtl="0" eaLnBrk="1" latinLnBrk="0" hangingPunct="1">
              <a:spcBef>
                <a:spcPct val="20000"/>
              </a:spcBef>
              <a:buClr>
                <a:schemeClr val="accent1"/>
              </a:buClr>
              <a:buSzPct val="100000"/>
              <a:buFont typeface="Symbol" pitchFamily="18" charset="2"/>
              <a:buChar char=""/>
              <a:defRPr kumimoji="1" sz="1748" kern="1200">
                <a:solidFill>
                  <a:schemeClr val="tx2"/>
                </a:solidFill>
                <a:latin typeface="+mn-lt"/>
                <a:ea typeface="+mn-ea"/>
                <a:cs typeface="+mn-cs"/>
              </a:defRPr>
            </a:lvl4pPr>
            <a:lvl5pPr marL="1421098" indent="-222046" algn="l" defTabSz="888186" rtl="0" eaLnBrk="1" latinLnBrk="0" hangingPunct="1">
              <a:spcBef>
                <a:spcPct val="20000"/>
              </a:spcBef>
              <a:buClr>
                <a:schemeClr val="accent1"/>
              </a:buClr>
              <a:buSzPct val="100000"/>
              <a:buFont typeface="Symbol" pitchFamily="18" charset="2"/>
              <a:buChar char=""/>
              <a:defRPr kumimoji="1" sz="1554" kern="1200">
                <a:solidFill>
                  <a:schemeClr val="tx2"/>
                </a:solidFill>
                <a:latin typeface="+mn-lt"/>
                <a:ea typeface="+mn-ea"/>
                <a:cs typeface="+mn-cs"/>
              </a:defRPr>
            </a:lvl5pPr>
            <a:lvl6pPr marL="1731963" indent="-222046" algn="l" defTabSz="888186" rtl="0" eaLnBrk="1" latinLnBrk="0" hangingPunct="1">
              <a:spcBef>
                <a:spcPts val="373"/>
              </a:spcBef>
              <a:buClr>
                <a:schemeClr val="accent1"/>
              </a:buClr>
              <a:buFont typeface="Symbol" pitchFamily="18" charset="2"/>
              <a:buChar char="*"/>
              <a:defRPr kumimoji="1" sz="1359" kern="1200">
                <a:solidFill>
                  <a:schemeClr val="tx2"/>
                </a:solidFill>
                <a:latin typeface="+mn-lt"/>
                <a:ea typeface="+mn-ea"/>
                <a:cs typeface="+mn-cs"/>
              </a:defRPr>
            </a:lvl6pPr>
            <a:lvl7pPr marL="2042828" indent="-222046" algn="l" defTabSz="888186" rtl="0" eaLnBrk="1" latinLnBrk="0" hangingPunct="1">
              <a:spcBef>
                <a:spcPts val="373"/>
              </a:spcBef>
              <a:buClr>
                <a:schemeClr val="accent1"/>
              </a:buClr>
              <a:buFont typeface="Symbol" pitchFamily="18" charset="2"/>
              <a:buChar char="*"/>
              <a:defRPr kumimoji="1" sz="1359" kern="1200">
                <a:solidFill>
                  <a:schemeClr val="tx2"/>
                </a:solidFill>
                <a:latin typeface="+mn-lt"/>
                <a:ea typeface="+mn-ea"/>
                <a:cs typeface="+mn-cs"/>
              </a:defRPr>
            </a:lvl7pPr>
            <a:lvl8pPr marL="2353693" indent="-222046" algn="l" defTabSz="888186" rtl="0" eaLnBrk="1" latinLnBrk="0" hangingPunct="1">
              <a:spcBef>
                <a:spcPts val="373"/>
              </a:spcBef>
              <a:buClr>
                <a:schemeClr val="accent1"/>
              </a:buClr>
              <a:buFont typeface="Symbol" pitchFamily="18" charset="2"/>
              <a:buChar char="*"/>
              <a:defRPr kumimoji="1" sz="1359" kern="1200">
                <a:solidFill>
                  <a:schemeClr val="tx2"/>
                </a:solidFill>
                <a:latin typeface="+mn-lt"/>
                <a:ea typeface="+mn-ea"/>
                <a:cs typeface="+mn-cs"/>
              </a:defRPr>
            </a:lvl8pPr>
            <a:lvl9pPr marL="2664559" indent="-222046" algn="l" defTabSz="888186" rtl="0" eaLnBrk="1" latinLnBrk="0" hangingPunct="1">
              <a:spcBef>
                <a:spcPts val="373"/>
              </a:spcBef>
              <a:buClr>
                <a:schemeClr val="accent1"/>
              </a:buClr>
              <a:buFont typeface="Symbol" pitchFamily="18" charset="2"/>
              <a:buChar char="*"/>
              <a:defRPr kumimoji="1" sz="1359" kern="1200">
                <a:solidFill>
                  <a:schemeClr val="tx2"/>
                </a:solidFill>
                <a:latin typeface="+mn-lt"/>
                <a:ea typeface="+mn-ea"/>
                <a:cs typeface="+mn-cs"/>
              </a:defRPr>
            </a:lvl9pPr>
          </a:lstStyle>
          <a:p>
            <a:pPr marL="0" indent="0">
              <a:spcBef>
                <a:spcPts val="307"/>
              </a:spcBef>
              <a:buNone/>
            </a:pPr>
            <a:r>
              <a:rPr lang="ja-JP" altLang="en-US" sz="2800" b="1" dirty="0">
                <a:solidFill>
                  <a:prstClr val="black"/>
                </a:solidFill>
                <a:latin typeface="+mn-ea"/>
                <a:cs typeface="メイリオ" pitchFamily="50" charset="-128"/>
              </a:rPr>
              <a:t>　</a:t>
            </a:r>
            <a:r>
              <a:rPr lang="ja-JP" altLang="en-US" sz="2800" b="1" dirty="0" smtClean="0">
                <a:solidFill>
                  <a:prstClr val="black"/>
                </a:solidFill>
                <a:latin typeface="+mn-ea"/>
                <a:cs typeface="メイリオ" pitchFamily="50" charset="-128"/>
              </a:rPr>
              <a:t>危険</a:t>
            </a:r>
            <a:r>
              <a:rPr lang="ja-JP" altLang="en-US" sz="2800" b="1" dirty="0">
                <a:solidFill>
                  <a:prstClr val="black"/>
                </a:solidFill>
                <a:latin typeface="+mn-ea"/>
                <a:cs typeface="メイリオ" pitchFamily="50" charset="-128"/>
              </a:rPr>
              <a:t>・有害な物質とされて</a:t>
            </a:r>
            <a:r>
              <a:rPr lang="ja-JP" altLang="en-US" sz="2800" b="1" dirty="0" smtClean="0">
                <a:solidFill>
                  <a:prstClr val="black"/>
                </a:solidFill>
                <a:latin typeface="+mn-ea"/>
                <a:cs typeface="メイリオ" pitchFamily="50" charset="-128"/>
              </a:rPr>
              <a:t>いる規則</a:t>
            </a:r>
            <a:r>
              <a:rPr lang="ja-JP" altLang="en-US" sz="2800" b="1" dirty="0">
                <a:solidFill>
                  <a:prstClr val="black"/>
                </a:solidFill>
                <a:latin typeface="+mn-ea"/>
                <a:cs typeface="メイリオ" pitchFamily="50" charset="-128"/>
              </a:rPr>
              <a:t>の物質以外</a:t>
            </a:r>
            <a:r>
              <a:rPr lang="ja-JP" altLang="en-US" sz="2800" b="1" dirty="0" smtClean="0">
                <a:solidFill>
                  <a:prstClr val="black"/>
                </a:solidFill>
                <a:latin typeface="+mn-ea"/>
                <a:cs typeface="メイリオ" pitchFamily="50" charset="-128"/>
              </a:rPr>
              <a:t>でも，使</a:t>
            </a:r>
            <a:r>
              <a:rPr lang="ja-JP" altLang="en-US" sz="2800" b="1" dirty="0">
                <a:solidFill>
                  <a:prstClr val="black"/>
                </a:solidFill>
                <a:latin typeface="+mn-ea"/>
                <a:cs typeface="メイリオ" pitchFamily="50" charset="-128"/>
              </a:rPr>
              <a:t>用量や使用法によっては労働者の安全や健康に害を及ぼすおそれが</a:t>
            </a:r>
            <a:r>
              <a:rPr lang="ja-JP" altLang="en-US" sz="2800" b="1" dirty="0" smtClean="0">
                <a:solidFill>
                  <a:prstClr val="black"/>
                </a:solidFill>
                <a:latin typeface="+mn-ea"/>
                <a:cs typeface="メイリオ" pitchFamily="50" charset="-128"/>
              </a:rPr>
              <a:t>あり，対策</a:t>
            </a:r>
            <a:r>
              <a:rPr lang="ja-JP" altLang="en-US" sz="2800" b="1" dirty="0">
                <a:solidFill>
                  <a:prstClr val="black"/>
                </a:solidFill>
                <a:latin typeface="+mn-ea"/>
                <a:cs typeface="メイリオ" pitchFamily="50" charset="-128"/>
              </a:rPr>
              <a:t>を強化する必要</a:t>
            </a:r>
            <a:r>
              <a:rPr lang="ja-JP" altLang="en-US" sz="2800" b="1" dirty="0" smtClean="0">
                <a:solidFill>
                  <a:prstClr val="black"/>
                </a:solidFill>
                <a:latin typeface="+mn-ea"/>
                <a:cs typeface="メイリオ" pitchFamily="50" charset="-128"/>
              </a:rPr>
              <a:t>。</a:t>
            </a:r>
            <a:endParaRPr lang="en-US" altLang="ja-JP" sz="2800" b="1" dirty="0" smtClean="0">
              <a:solidFill>
                <a:prstClr val="black"/>
              </a:solidFill>
              <a:latin typeface="+mn-ea"/>
              <a:cs typeface="メイリオ" pitchFamily="50" charset="-128"/>
            </a:endParaRPr>
          </a:p>
          <a:p>
            <a:pPr marL="0" indent="0">
              <a:spcBef>
                <a:spcPts val="307"/>
              </a:spcBef>
              <a:buNone/>
            </a:pPr>
            <a:r>
              <a:rPr lang="ja-JP" altLang="en-US" sz="2800" b="1" dirty="0">
                <a:solidFill>
                  <a:prstClr val="black"/>
                </a:solidFill>
                <a:latin typeface="+mn-ea"/>
                <a:cs typeface="メイリオ" pitchFamily="50" charset="-128"/>
              </a:rPr>
              <a:t>　</a:t>
            </a:r>
            <a:r>
              <a:rPr lang="ja-JP" altLang="en-US" sz="2800" b="1" dirty="0" smtClean="0">
                <a:solidFill>
                  <a:prstClr val="black"/>
                </a:solidFill>
                <a:latin typeface="+mn-ea"/>
                <a:cs typeface="メイリオ" pitchFamily="50" charset="-128"/>
              </a:rPr>
              <a:t>一定</a:t>
            </a:r>
            <a:r>
              <a:rPr lang="ja-JP" altLang="en-US" sz="2800" b="1" dirty="0">
                <a:solidFill>
                  <a:prstClr val="black"/>
                </a:solidFill>
                <a:latin typeface="+mn-ea"/>
                <a:cs typeface="メイリオ" pitchFamily="50" charset="-128"/>
              </a:rPr>
              <a:t>の危険有害性が確認された</a:t>
            </a:r>
            <a:r>
              <a:rPr lang="ja-JP" altLang="en-US" sz="2800" b="1" dirty="0" smtClean="0">
                <a:solidFill>
                  <a:prstClr val="black"/>
                </a:solidFill>
                <a:latin typeface="+mn-ea"/>
                <a:cs typeface="メイリオ" pitchFamily="50" charset="-128"/>
              </a:rPr>
              <a:t>物質に</a:t>
            </a:r>
            <a:r>
              <a:rPr lang="ja-JP" altLang="en-US" sz="2800" b="1" dirty="0">
                <a:solidFill>
                  <a:prstClr val="black"/>
                </a:solidFill>
                <a:latin typeface="+mn-ea"/>
                <a:cs typeface="メイリオ" pitchFamily="50" charset="-128"/>
              </a:rPr>
              <a:t>ついてリスクアセスメントを義務化</a:t>
            </a:r>
            <a:endParaRPr lang="en-US" altLang="ja-JP" sz="2800" b="1" dirty="0">
              <a:solidFill>
                <a:schemeClr val="accent4">
                  <a:lumMod val="10000"/>
                </a:schemeClr>
              </a:solidFill>
              <a:latin typeface="ＭＳ Ｐゴシック" pitchFamily="50" charset="-128"/>
            </a:endParaRPr>
          </a:p>
        </p:txBody>
      </p:sp>
      <p:pic>
        <p:nvPicPr>
          <p:cNvPr id="16" name="図 1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622208" y="6090834"/>
            <a:ext cx="1260536" cy="1077976"/>
          </a:xfrm>
          <a:prstGeom prst="rect">
            <a:avLst/>
          </a:prstGeom>
        </p:spPr>
      </p:pic>
      <p:sp>
        <p:nvSpPr>
          <p:cNvPr id="19" name="雲形吹き出し 18"/>
          <p:cNvSpPr/>
          <p:nvPr/>
        </p:nvSpPr>
        <p:spPr>
          <a:xfrm>
            <a:off x="720000" y="5787189"/>
            <a:ext cx="6919969" cy="1167064"/>
          </a:xfrm>
          <a:prstGeom prst="cloudCallout">
            <a:avLst>
              <a:gd name="adj1" fmla="val 50365"/>
              <a:gd name="adj2" fmla="val 29562"/>
            </a:avLst>
          </a:prstGeom>
        </p:spPr>
        <p:style>
          <a:lnRef idx="1">
            <a:schemeClr val="accent3"/>
          </a:lnRef>
          <a:fillRef idx="2">
            <a:schemeClr val="accent3"/>
          </a:fillRef>
          <a:effectRef idx="1">
            <a:schemeClr val="accent3"/>
          </a:effectRef>
          <a:fontRef idx="minor">
            <a:schemeClr val="dk1"/>
          </a:fontRef>
        </p:style>
        <p:txBody>
          <a:bodyPr rtlCol="0" anchor="ctr"/>
          <a:lstStyle/>
          <a:p>
            <a:pPr algn="ctr"/>
            <a:endParaRPr lang="ja-JP" altLang="en-US" sz="2800" dirty="0"/>
          </a:p>
        </p:txBody>
      </p:sp>
      <p:sp>
        <p:nvSpPr>
          <p:cNvPr id="20" name="正方形/長方形 19"/>
          <p:cNvSpPr/>
          <p:nvPr/>
        </p:nvSpPr>
        <p:spPr>
          <a:xfrm>
            <a:off x="1298871" y="5907221"/>
            <a:ext cx="6196083" cy="830997"/>
          </a:xfrm>
          <a:prstGeom prst="rect">
            <a:avLst/>
          </a:prstGeom>
        </p:spPr>
        <p:txBody>
          <a:bodyPr wrap="square">
            <a:spAutoFit/>
          </a:bodyPr>
          <a:lstStyle/>
          <a:p>
            <a:pPr>
              <a:defRPr/>
            </a:pPr>
            <a:r>
              <a:rPr lang="ja-JP" altLang="en-US" sz="2400" b="1" dirty="0" smtClean="0">
                <a:latin typeface="HGP明朝E" panose="02020900000000000000" pitchFamily="18" charset="-128"/>
                <a:ea typeface="HGP明朝E" panose="02020900000000000000" pitchFamily="18" charset="-128"/>
              </a:rPr>
              <a:t>　簡単</a:t>
            </a:r>
            <a:r>
              <a:rPr lang="ja-JP" altLang="en-US" sz="2400" b="1" dirty="0">
                <a:latin typeface="HGP明朝E" panose="02020900000000000000" pitchFamily="18" charset="-128"/>
                <a:ea typeface="HGP明朝E" panose="02020900000000000000" pitchFamily="18" charset="-128"/>
              </a:rPr>
              <a:t>で実用的なリスクアセスメント</a:t>
            </a:r>
            <a:r>
              <a:rPr lang="ja-JP" altLang="en-US" sz="2400" b="1" dirty="0" smtClean="0">
                <a:latin typeface="HGP明朝E" panose="02020900000000000000" pitchFamily="18" charset="-128"/>
                <a:ea typeface="HGP明朝E" panose="02020900000000000000" pitchFamily="18" charset="-128"/>
              </a:rPr>
              <a:t>手法の</a:t>
            </a:r>
            <a:r>
              <a:rPr lang="en-US" altLang="ja-JP" sz="2400" b="1" dirty="0" smtClean="0">
                <a:latin typeface="HGP明朝E" panose="02020900000000000000" pitchFamily="18" charset="-128"/>
                <a:ea typeface="HGP明朝E" panose="02020900000000000000" pitchFamily="18" charset="-128"/>
              </a:rPr>
              <a:t>｢</a:t>
            </a:r>
            <a:r>
              <a:rPr lang="ja-JP" altLang="en-US" sz="2400" b="1" dirty="0" smtClean="0">
                <a:solidFill>
                  <a:prstClr val="black"/>
                </a:solidFill>
                <a:latin typeface="HGP明朝E" panose="02020900000000000000" pitchFamily="18" charset="-128"/>
                <a:ea typeface="HGP明朝E" panose="02020900000000000000" pitchFamily="18" charset="-128"/>
              </a:rPr>
              <a:t>コントロール</a:t>
            </a:r>
            <a:r>
              <a:rPr lang="ja-JP" altLang="en-US" sz="2400" b="1" dirty="0">
                <a:solidFill>
                  <a:prstClr val="black"/>
                </a:solidFill>
                <a:latin typeface="HGP明朝E" panose="02020900000000000000" pitchFamily="18" charset="-128"/>
                <a:ea typeface="HGP明朝E" panose="02020900000000000000" pitchFamily="18" charset="-128"/>
              </a:rPr>
              <a:t>・</a:t>
            </a:r>
            <a:r>
              <a:rPr lang="ja-JP" altLang="en-US" sz="2400" b="1" dirty="0" smtClean="0">
                <a:solidFill>
                  <a:prstClr val="black"/>
                </a:solidFill>
                <a:latin typeface="HGP明朝E" panose="02020900000000000000" pitchFamily="18" charset="-128"/>
                <a:ea typeface="HGP明朝E" panose="02020900000000000000" pitchFamily="18" charset="-128"/>
              </a:rPr>
              <a:t>バンディング</a:t>
            </a:r>
            <a:r>
              <a:rPr lang="en-US" altLang="ja-JP" sz="2400" b="1" dirty="0" smtClean="0">
                <a:latin typeface="HGP明朝E" panose="02020900000000000000" pitchFamily="18" charset="-128"/>
                <a:ea typeface="HGP明朝E" panose="02020900000000000000" pitchFamily="18" charset="-128"/>
              </a:rPr>
              <a:t>｣</a:t>
            </a:r>
            <a:r>
              <a:rPr lang="ja-JP" altLang="en-US" sz="2400" b="1" dirty="0" smtClean="0">
                <a:latin typeface="HGP明朝E" panose="02020900000000000000" pitchFamily="18" charset="-128"/>
                <a:ea typeface="HGP明朝E" panose="02020900000000000000" pitchFamily="18" charset="-128"/>
              </a:rPr>
              <a:t>もあるよ。</a:t>
            </a:r>
            <a:endParaRPr lang="en-US" altLang="ja-JP" sz="2400" b="1" dirty="0">
              <a:latin typeface="HGP明朝E" panose="02020900000000000000" pitchFamily="18" charset="-128"/>
              <a:ea typeface="HGP明朝E" panose="02020900000000000000" pitchFamily="18" charset="-128"/>
            </a:endParaRPr>
          </a:p>
        </p:txBody>
      </p:sp>
    </p:spTree>
    <p:extLst>
      <p:ext uri="{BB962C8B-B14F-4D97-AF65-F5344CB8AC3E}">
        <p14:creationId xmlns:p14="http://schemas.microsoft.com/office/powerpoint/2010/main" val="1788329311"/>
      </p:ext>
    </p:extLst>
  </p:cSld>
  <p:clrMapOvr>
    <a:masterClrMapping/>
  </p:clrMapOvr>
  <mc:AlternateContent xmlns:mc="http://schemas.openxmlformats.org/markup-compatibility/2006" xmlns:p14="http://schemas.microsoft.com/office/powerpoint/2010/main">
    <mc:Choice Requires="p14">
      <p:transition p14:dur="10">
        <p:wheel spokes="1"/>
      </p:transition>
    </mc:Choice>
    <mc:Fallback xmlns="">
      <p:transition>
        <p:wheel spokes="1"/>
      </p:transition>
    </mc:Fallback>
  </mc:AlternateContent>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二等辺三角形 39"/>
          <p:cNvSpPr/>
          <p:nvPr/>
        </p:nvSpPr>
        <p:spPr>
          <a:xfrm>
            <a:off x="2616125" y="1101524"/>
            <a:ext cx="3714710" cy="3610711"/>
          </a:xfrm>
          <a:prstGeom prst="triangle">
            <a:avLst/>
          </a:prstGeom>
          <a:gradFill>
            <a:gsLst>
              <a:gs pos="0">
                <a:srgbClr val="FFFF00"/>
              </a:gs>
              <a:gs pos="35000">
                <a:schemeClr val="accent3">
                  <a:tint val="37000"/>
                  <a:satMod val="300000"/>
                </a:schemeClr>
              </a:gs>
              <a:gs pos="100000">
                <a:schemeClr val="accent3">
                  <a:tint val="15000"/>
                  <a:satMod val="350000"/>
                </a:schemeClr>
              </a:gs>
            </a:gsLst>
          </a:gradFill>
          <a:ln>
            <a:solidFill>
              <a:srgbClr val="FFFF00"/>
            </a:solidFill>
          </a:ln>
        </p:spPr>
        <p:style>
          <a:lnRef idx="1">
            <a:schemeClr val="accent3"/>
          </a:lnRef>
          <a:fillRef idx="2">
            <a:schemeClr val="accent3"/>
          </a:fillRef>
          <a:effectRef idx="1">
            <a:schemeClr val="accent3"/>
          </a:effectRef>
          <a:fontRef idx="minor">
            <a:schemeClr val="dk1"/>
          </a:fontRef>
        </p:style>
        <p:txBody>
          <a:bodyPr anchor="ctr"/>
          <a:lstStyle/>
          <a:p>
            <a:pPr algn="ctr" defTabSz="935980" fontAlgn="base">
              <a:spcBef>
                <a:spcPct val="0"/>
              </a:spcBef>
              <a:spcAft>
                <a:spcPct val="0"/>
              </a:spcAft>
              <a:defRPr/>
            </a:pPr>
            <a:endParaRPr lang="ja-JP" altLang="en-US" sz="1842" dirty="0">
              <a:solidFill>
                <a:prstClr val="black"/>
              </a:solidFill>
            </a:endParaRPr>
          </a:p>
        </p:txBody>
      </p:sp>
      <p:sp>
        <p:nvSpPr>
          <p:cNvPr id="49" name="二等辺三角形 48"/>
          <p:cNvSpPr/>
          <p:nvPr/>
        </p:nvSpPr>
        <p:spPr>
          <a:xfrm>
            <a:off x="3253142" y="1028175"/>
            <a:ext cx="2375725" cy="2258726"/>
          </a:xfrm>
          <a:prstGeom prst="triangle">
            <a:avLst/>
          </a:prstGeom>
          <a:gradFill>
            <a:gsLst>
              <a:gs pos="0">
                <a:srgbClr val="66FF66"/>
              </a:gs>
              <a:gs pos="35000">
                <a:schemeClr val="accent3">
                  <a:tint val="37000"/>
                  <a:satMod val="300000"/>
                </a:schemeClr>
              </a:gs>
              <a:gs pos="100000">
                <a:schemeClr val="accent3">
                  <a:tint val="15000"/>
                  <a:satMod val="350000"/>
                </a:schemeClr>
              </a:gs>
            </a:gsLst>
          </a:gradFill>
        </p:spPr>
        <p:style>
          <a:lnRef idx="1">
            <a:schemeClr val="accent3"/>
          </a:lnRef>
          <a:fillRef idx="2">
            <a:schemeClr val="accent3"/>
          </a:fillRef>
          <a:effectRef idx="1">
            <a:schemeClr val="accent3"/>
          </a:effectRef>
          <a:fontRef idx="minor">
            <a:schemeClr val="dk1"/>
          </a:fontRef>
        </p:style>
        <p:txBody>
          <a:bodyPr anchor="ctr"/>
          <a:lstStyle/>
          <a:p>
            <a:pPr algn="ctr" defTabSz="935980" fontAlgn="base">
              <a:spcBef>
                <a:spcPct val="0"/>
              </a:spcBef>
              <a:spcAft>
                <a:spcPct val="0"/>
              </a:spcAft>
              <a:defRPr/>
            </a:pPr>
            <a:endParaRPr lang="ja-JP" altLang="en-US" sz="1842" dirty="0">
              <a:solidFill>
                <a:prstClr val="black"/>
              </a:solidFill>
            </a:endParaRPr>
          </a:p>
        </p:txBody>
      </p:sp>
      <p:sp>
        <p:nvSpPr>
          <p:cNvPr id="48" name="二等辺三角形 47"/>
          <p:cNvSpPr/>
          <p:nvPr/>
        </p:nvSpPr>
        <p:spPr>
          <a:xfrm>
            <a:off x="3754311" y="1125535"/>
            <a:ext cx="1374735" cy="1309736"/>
          </a:xfrm>
          <a:prstGeom prst="triangle">
            <a:avLst/>
          </a:prstGeom>
        </p:spPr>
        <p:style>
          <a:lnRef idx="1">
            <a:schemeClr val="accent6"/>
          </a:lnRef>
          <a:fillRef idx="2">
            <a:schemeClr val="accent6"/>
          </a:fillRef>
          <a:effectRef idx="1">
            <a:schemeClr val="accent6"/>
          </a:effectRef>
          <a:fontRef idx="minor">
            <a:schemeClr val="dk1"/>
          </a:fontRef>
        </p:style>
        <p:txBody>
          <a:bodyPr anchor="ctr"/>
          <a:lstStyle/>
          <a:p>
            <a:pPr algn="ctr" defTabSz="935980" fontAlgn="base">
              <a:spcBef>
                <a:spcPct val="0"/>
              </a:spcBef>
              <a:spcAft>
                <a:spcPct val="0"/>
              </a:spcAft>
              <a:defRPr/>
            </a:pPr>
            <a:endParaRPr lang="ja-JP" altLang="en-US" sz="1842" dirty="0">
              <a:solidFill>
                <a:prstClr val="black"/>
              </a:solidFill>
            </a:endParaRPr>
          </a:p>
        </p:txBody>
      </p:sp>
      <p:sp>
        <p:nvSpPr>
          <p:cNvPr id="5" name="二等辺三角形 4"/>
          <p:cNvSpPr/>
          <p:nvPr/>
        </p:nvSpPr>
        <p:spPr>
          <a:xfrm>
            <a:off x="4026596" y="1067358"/>
            <a:ext cx="828741" cy="784867"/>
          </a:xfrm>
          <a:prstGeom prst="triangle">
            <a:avLst/>
          </a:prstGeom>
        </p:spPr>
        <p:style>
          <a:lnRef idx="1">
            <a:schemeClr val="accent2"/>
          </a:lnRef>
          <a:fillRef idx="2">
            <a:schemeClr val="accent2"/>
          </a:fillRef>
          <a:effectRef idx="1">
            <a:schemeClr val="accent2"/>
          </a:effectRef>
          <a:fontRef idx="minor">
            <a:schemeClr val="dk1"/>
          </a:fontRef>
        </p:style>
        <p:txBody>
          <a:bodyPr anchor="ctr"/>
          <a:lstStyle/>
          <a:p>
            <a:pPr algn="ctr" defTabSz="935980" fontAlgn="base">
              <a:spcBef>
                <a:spcPct val="0"/>
              </a:spcBef>
              <a:spcAft>
                <a:spcPct val="0"/>
              </a:spcAft>
              <a:defRPr/>
            </a:pPr>
            <a:endParaRPr lang="ja-JP" altLang="en-US" sz="1842" dirty="0">
              <a:solidFill>
                <a:prstClr val="black"/>
              </a:solidFill>
            </a:endParaRPr>
          </a:p>
        </p:txBody>
      </p:sp>
      <p:sp>
        <p:nvSpPr>
          <p:cNvPr id="77830" name="AutoShape 2"/>
          <p:cNvSpPr>
            <a:spLocks noChangeArrowheads="1"/>
          </p:cNvSpPr>
          <p:nvPr/>
        </p:nvSpPr>
        <p:spPr bwMode="auto">
          <a:xfrm>
            <a:off x="1731247" y="1085889"/>
            <a:ext cx="5419442" cy="5161347"/>
          </a:xfrm>
          <a:prstGeom prst="triangle">
            <a:avLst>
              <a:gd name="adj" fmla="val 50000"/>
            </a:avLst>
          </a:prstGeom>
          <a:noFill/>
          <a:ln w="254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defTabSz="935980" fontAlgn="base">
              <a:spcBef>
                <a:spcPct val="0"/>
              </a:spcBef>
              <a:spcAft>
                <a:spcPct val="0"/>
              </a:spcAft>
            </a:pPr>
            <a:endParaRPr lang="ja-JP" altLang="en-US" sz="1842">
              <a:solidFill>
                <a:srgbClr val="000000"/>
              </a:solidFill>
              <a:latin typeface="Arial" charset="0"/>
              <a:ea typeface="ＭＳ Ｐゴシック" charset="-128"/>
            </a:endParaRPr>
          </a:p>
        </p:txBody>
      </p:sp>
      <p:sp>
        <p:nvSpPr>
          <p:cNvPr id="77833" name="Text Box 8"/>
          <p:cNvSpPr txBox="1">
            <a:spLocks noChangeArrowheads="1"/>
          </p:cNvSpPr>
          <p:nvPr/>
        </p:nvSpPr>
        <p:spPr bwMode="auto">
          <a:xfrm>
            <a:off x="567864" y="1764721"/>
            <a:ext cx="2048261" cy="969496"/>
          </a:xfrm>
          <a:prstGeom prst="rect">
            <a:avLst/>
          </a:prstGeom>
          <a:solidFill>
            <a:schemeClr val="accent5">
              <a:lumMod val="20000"/>
              <a:lumOff val="80000"/>
            </a:schemeClr>
          </a:solidFill>
          <a:ln w="3175">
            <a:solidFill>
              <a:srgbClr val="000000"/>
            </a:solidFill>
            <a:miter lim="800000"/>
            <a:headEnd/>
            <a:tailEnd/>
          </a:ln>
          <a:extLst/>
        </p:spPr>
        <p:txBody>
          <a:bodyPr wrap="square" bIns="0">
            <a:spAutoFit/>
          </a:bodyPr>
          <a:lstStyle>
            <a:lvl1pPr eaLnBrk="0" hangingPunct="0">
              <a:defRPr kumimoji="1" sz="2800">
                <a:solidFill>
                  <a:schemeClr val="tx1"/>
                </a:solidFill>
                <a:latin typeface="Arial" charset="0"/>
                <a:ea typeface="ＭＳ Ｐゴシック" charset="-128"/>
              </a:defRPr>
            </a:lvl1pPr>
            <a:lvl2pPr marL="742950" indent="-285750" eaLnBrk="0" hangingPunct="0">
              <a:defRPr kumimoji="1" sz="2800">
                <a:solidFill>
                  <a:schemeClr val="tx1"/>
                </a:solidFill>
                <a:latin typeface="Arial" charset="0"/>
                <a:ea typeface="ＭＳ Ｐゴシック" charset="-128"/>
              </a:defRPr>
            </a:lvl2pPr>
            <a:lvl3pPr marL="1143000" indent="-228600" eaLnBrk="0" hangingPunct="0">
              <a:defRPr kumimoji="1" sz="2800">
                <a:solidFill>
                  <a:schemeClr val="tx1"/>
                </a:solidFill>
                <a:latin typeface="Arial" charset="0"/>
                <a:ea typeface="ＭＳ Ｐゴシック" charset="-128"/>
              </a:defRPr>
            </a:lvl3pPr>
            <a:lvl4pPr marL="1600200" indent="-228600" eaLnBrk="0" hangingPunct="0">
              <a:defRPr kumimoji="1" sz="2800">
                <a:solidFill>
                  <a:schemeClr val="tx1"/>
                </a:solidFill>
                <a:latin typeface="Arial" charset="0"/>
                <a:ea typeface="ＭＳ Ｐゴシック" charset="-128"/>
              </a:defRPr>
            </a:lvl4pPr>
            <a:lvl5pPr marL="2057400" indent="-228600" eaLnBrk="0" hangingPunct="0">
              <a:defRPr kumimoji="1" sz="2800">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sz="2800">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sz="2800">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sz="2800">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sz="2800">
                <a:solidFill>
                  <a:schemeClr val="tx1"/>
                </a:solidFill>
                <a:latin typeface="Arial" charset="0"/>
                <a:ea typeface="ＭＳ Ｐゴシック" charset="-128"/>
              </a:defRPr>
            </a:lvl9pPr>
          </a:lstStyle>
          <a:p>
            <a:pPr defTabSz="935980" eaLnBrk="1" fontAlgn="base" hangingPunct="1">
              <a:spcBef>
                <a:spcPct val="0"/>
              </a:spcBef>
              <a:spcAft>
                <a:spcPct val="0"/>
              </a:spcAft>
            </a:pPr>
            <a:r>
              <a:rPr lang="ja-JP" altLang="en-US" sz="1200" b="1" dirty="0">
                <a:solidFill>
                  <a:srgbClr val="000000"/>
                </a:solidFill>
                <a:latin typeface="ＭＳ Ｐゴシック" panose="020B0600070205080204" pitchFamily="50" charset="-128"/>
                <a:ea typeface="ＭＳ Ｐゴシック" panose="020B0600070205080204" pitchFamily="50" charset="-128"/>
              </a:rPr>
              <a:t>特別規則に基づく取扱等の</a:t>
            </a:r>
            <a:r>
              <a:rPr lang="ja-JP" altLang="en-US" sz="1200" b="1" dirty="0" smtClean="0">
                <a:solidFill>
                  <a:srgbClr val="000000"/>
                </a:solidFill>
                <a:latin typeface="ＭＳ Ｐゴシック" panose="020B0600070205080204" pitchFamily="50" charset="-128"/>
                <a:ea typeface="ＭＳ Ｐゴシック" panose="020B0600070205080204" pitchFamily="50" charset="-128"/>
              </a:rPr>
              <a:t>管理</a:t>
            </a:r>
            <a:r>
              <a:rPr lang="en-US" altLang="ja-JP" sz="1200" b="1" dirty="0" smtClean="0">
                <a:solidFill>
                  <a:srgbClr val="000000"/>
                </a:solidFill>
                <a:latin typeface="ＭＳ Ｐゴシック" panose="020B0600070205080204" pitchFamily="50" charset="-128"/>
                <a:ea typeface="ＭＳ Ｐゴシック" panose="020B0600070205080204" pitchFamily="50" charset="-128"/>
              </a:rPr>
              <a:t>(</a:t>
            </a:r>
            <a:r>
              <a:rPr lang="ja-JP" altLang="en-US" sz="1200" b="1" dirty="0" smtClean="0">
                <a:solidFill>
                  <a:srgbClr val="000000"/>
                </a:solidFill>
                <a:latin typeface="ＭＳ Ｐゴシック" panose="020B0600070205080204" pitchFamily="50" charset="-128"/>
                <a:ea typeface="ＭＳ Ｐゴシック" panose="020B0600070205080204" pitchFamily="50" charset="-128"/>
              </a:rPr>
              <a:t>法</a:t>
            </a:r>
            <a:r>
              <a:rPr lang="en-US" altLang="ja-JP" sz="1200" b="1" dirty="0">
                <a:solidFill>
                  <a:srgbClr val="000000"/>
                </a:solidFill>
                <a:latin typeface="ＭＳ Ｐゴシック" panose="020B0600070205080204" pitchFamily="50" charset="-128"/>
                <a:ea typeface="ＭＳ Ｐゴシック" panose="020B0600070205080204" pitchFamily="50" charset="-128"/>
              </a:rPr>
              <a:t>22</a:t>
            </a:r>
            <a:r>
              <a:rPr lang="ja-JP" altLang="en-US" sz="1200" b="1" dirty="0" smtClean="0">
                <a:solidFill>
                  <a:srgbClr val="000000"/>
                </a:solidFill>
                <a:latin typeface="ＭＳ Ｐゴシック" panose="020B0600070205080204" pitchFamily="50" charset="-128"/>
                <a:ea typeface="ＭＳ Ｐゴシック" panose="020B0600070205080204" pitchFamily="50" charset="-128"/>
              </a:rPr>
              <a:t>条</a:t>
            </a:r>
            <a:r>
              <a:rPr lang="en-US" altLang="ja-JP" sz="1200" b="1" dirty="0" smtClean="0">
                <a:solidFill>
                  <a:srgbClr val="000000"/>
                </a:solidFill>
                <a:latin typeface="ＭＳ Ｐゴシック" panose="020B0600070205080204" pitchFamily="50" charset="-128"/>
                <a:ea typeface="ＭＳ Ｐゴシック" panose="020B0600070205080204" pitchFamily="50" charset="-128"/>
              </a:rPr>
              <a:t>)</a:t>
            </a:r>
            <a:endParaRPr lang="en-US" altLang="ja-JP" sz="1200" b="1" dirty="0">
              <a:solidFill>
                <a:srgbClr val="000000"/>
              </a:solidFill>
              <a:latin typeface="ＭＳ Ｐゴシック" panose="020B0600070205080204" pitchFamily="50" charset="-128"/>
              <a:ea typeface="ＭＳ Ｐゴシック" panose="020B0600070205080204" pitchFamily="50" charset="-128"/>
            </a:endParaRPr>
          </a:p>
          <a:p>
            <a:pPr defTabSz="935980" eaLnBrk="1" fontAlgn="base" hangingPunct="1">
              <a:spcBef>
                <a:spcPct val="0"/>
              </a:spcBef>
              <a:spcAft>
                <a:spcPct val="0"/>
              </a:spcAft>
            </a:pPr>
            <a:r>
              <a:rPr lang="ja-JP" altLang="en-US" sz="1200" b="1" dirty="0">
                <a:solidFill>
                  <a:srgbClr val="000000"/>
                </a:solidFill>
                <a:latin typeface="ＭＳ Ｐゴシック" panose="020B0600070205080204" pitchFamily="50" charset="-128"/>
                <a:ea typeface="ＭＳ Ｐゴシック" panose="020B0600070205080204" pitchFamily="50" charset="-128"/>
              </a:rPr>
              <a:t>災害が多発して</a:t>
            </a:r>
            <a:r>
              <a:rPr lang="ja-JP" altLang="en-US" sz="1200" b="1" dirty="0" smtClean="0">
                <a:solidFill>
                  <a:srgbClr val="000000"/>
                </a:solidFill>
                <a:latin typeface="ＭＳ Ｐゴシック" panose="020B0600070205080204" pitchFamily="50" charset="-128"/>
                <a:ea typeface="ＭＳ Ｐゴシック" panose="020B0600070205080204" pitchFamily="50" charset="-128"/>
              </a:rPr>
              <a:t>おり</a:t>
            </a:r>
            <a:r>
              <a:rPr lang="en-US" altLang="ja-JP" sz="1200" b="1" dirty="0" smtClean="0">
                <a:solidFill>
                  <a:srgbClr val="000000"/>
                </a:solidFill>
                <a:latin typeface="ＭＳ Ｐゴシック" panose="020B0600070205080204" pitchFamily="50" charset="-128"/>
                <a:ea typeface="ＭＳ Ｐゴシック" panose="020B0600070205080204" pitchFamily="50" charset="-128"/>
              </a:rPr>
              <a:t>,</a:t>
            </a:r>
            <a:endParaRPr lang="en-US" altLang="ja-JP" sz="1200" b="1" dirty="0">
              <a:solidFill>
                <a:srgbClr val="000000"/>
              </a:solidFill>
              <a:latin typeface="ＭＳ Ｐゴシック" panose="020B0600070205080204" pitchFamily="50" charset="-128"/>
              <a:ea typeface="ＭＳ Ｐゴシック" panose="020B0600070205080204" pitchFamily="50" charset="-128"/>
            </a:endParaRPr>
          </a:p>
          <a:p>
            <a:pPr defTabSz="935980" eaLnBrk="1" fontAlgn="base" hangingPunct="1">
              <a:spcBef>
                <a:spcPct val="0"/>
              </a:spcBef>
              <a:spcAft>
                <a:spcPct val="0"/>
              </a:spcAft>
            </a:pPr>
            <a:r>
              <a:rPr lang="ja-JP" altLang="en-US" sz="1200" b="1" dirty="0" smtClean="0">
                <a:latin typeface="ＭＳ Ｐゴシック" panose="020B0600070205080204" pitchFamily="50" charset="-128"/>
                <a:ea typeface="ＭＳ Ｐゴシック" panose="020B0600070205080204" pitchFamily="50" charset="-128"/>
              </a:rPr>
              <a:t>特化則</a:t>
            </a:r>
            <a:r>
              <a:rPr lang="en-US" altLang="ja-JP" sz="1200" b="1" dirty="0" smtClean="0">
                <a:latin typeface="ＭＳ Ｐゴシック" panose="020B0600070205080204" pitchFamily="50" charset="-128"/>
                <a:ea typeface="ＭＳ Ｐゴシック" panose="020B0600070205080204" pitchFamily="50" charset="-128"/>
              </a:rPr>
              <a:t>,</a:t>
            </a:r>
            <a:r>
              <a:rPr lang="ja-JP" altLang="en-US" sz="1200" b="1" dirty="0" smtClean="0">
                <a:latin typeface="ＭＳ Ｐゴシック" panose="020B0600070205080204" pitchFamily="50" charset="-128"/>
                <a:ea typeface="ＭＳ Ｐゴシック" panose="020B0600070205080204" pitchFamily="50" charset="-128"/>
              </a:rPr>
              <a:t>有機則</a:t>
            </a:r>
            <a:r>
              <a:rPr lang="ja-JP" altLang="en-US" sz="1200" b="1" dirty="0">
                <a:latin typeface="ＭＳ Ｐゴシック" panose="020B0600070205080204" pitchFamily="50" charset="-128"/>
                <a:ea typeface="ＭＳ Ｐゴシック" panose="020B0600070205080204" pitchFamily="50" charset="-128"/>
              </a:rPr>
              <a:t>等に</a:t>
            </a:r>
            <a:r>
              <a:rPr lang="ja-JP" altLang="en-US" sz="1200" b="1" dirty="0">
                <a:solidFill>
                  <a:prstClr val="black"/>
                </a:solidFill>
                <a:latin typeface="ＭＳ Ｐゴシック" panose="020B0600070205080204" pitchFamily="50" charset="-128"/>
                <a:ea typeface="ＭＳ Ｐゴシック" panose="020B0600070205080204" pitchFamily="50" charset="-128"/>
              </a:rPr>
              <a:t>よる管理</a:t>
            </a:r>
            <a:r>
              <a:rPr lang="ja-JP" altLang="en-US" sz="1200" b="1" dirty="0">
                <a:solidFill>
                  <a:srgbClr val="000000"/>
                </a:solidFill>
                <a:latin typeface="ＭＳ Ｐゴシック" panose="020B0600070205080204" pitchFamily="50" charset="-128"/>
                <a:ea typeface="ＭＳ Ｐゴシック" panose="020B0600070205080204" pitchFamily="50" charset="-128"/>
              </a:rPr>
              <a:t>が必要なもの</a:t>
            </a:r>
            <a:endParaRPr lang="en-US" altLang="ja-JP" sz="1200" b="1" dirty="0">
              <a:solidFill>
                <a:srgbClr val="000000"/>
              </a:solidFill>
              <a:latin typeface="ＭＳ Ｐゴシック" panose="020B0600070205080204" pitchFamily="50" charset="-128"/>
              <a:ea typeface="ＭＳ Ｐゴシック" panose="020B0600070205080204" pitchFamily="50" charset="-128"/>
            </a:endParaRPr>
          </a:p>
        </p:txBody>
      </p:sp>
      <p:grpSp>
        <p:nvGrpSpPr>
          <p:cNvPr id="23" name="グループ化 22"/>
          <p:cNvGrpSpPr/>
          <p:nvPr/>
        </p:nvGrpSpPr>
        <p:grpSpPr>
          <a:xfrm>
            <a:off x="4729" y="1206556"/>
            <a:ext cx="673777" cy="5051065"/>
            <a:chOff x="5005" y="915066"/>
            <a:chExt cx="713088" cy="4934555"/>
          </a:xfrm>
        </p:grpSpPr>
        <p:sp>
          <p:nvSpPr>
            <p:cNvPr id="77855" name="AutoShape 37"/>
            <p:cNvSpPr>
              <a:spLocks noChangeArrowheads="1"/>
            </p:cNvSpPr>
            <p:nvPr/>
          </p:nvSpPr>
          <p:spPr bwMode="auto">
            <a:xfrm>
              <a:off x="260475" y="1225233"/>
              <a:ext cx="340519" cy="4624388"/>
            </a:xfrm>
            <a:prstGeom prst="upArrow">
              <a:avLst>
                <a:gd name="adj1" fmla="val 42991"/>
                <a:gd name="adj2" fmla="val 86967"/>
              </a:avLst>
            </a:prstGeom>
            <a:gradFill rotWithShape="1">
              <a:gsLst>
                <a:gs pos="0">
                  <a:srgbClr val="FF0000"/>
                </a:gs>
                <a:gs pos="100000">
                  <a:schemeClr val="accent1"/>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vert="eaVert" wrap="none" anchor="ctr"/>
            <a:lstStyle/>
            <a:p>
              <a:pPr defTabSz="935980" fontAlgn="base">
                <a:spcBef>
                  <a:spcPct val="0"/>
                </a:spcBef>
                <a:spcAft>
                  <a:spcPct val="0"/>
                </a:spcAft>
              </a:pPr>
              <a:endParaRPr lang="ja-JP" altLang="en-US" sz="1842">
                <a:solidFill>
                  <a:srgbClr val="000000"/>
                </a:solidFill>
                <a:latin typeface="Arial" charset="0"/>
                <a:ea typeface="ＭＳ Ｐゴシック" charset="-128"/>
              </a:endParaRPr>
            </a:p>
          </p:txBody>
        </p:sp>
        <p:sp>
          <p:nvSpPr>
            <p:cNvPr id="77856" name="Text Box 38"/>
            <p:cNvSpPr txBox="1">
              <a:spLocks noChangeArrowheads="1"/>
            </p:cNvSpPr>
            <p:nvPr/>
          </p:nvSpPr>
          <p:spPr bwMode="auto">
            <a:xfrm>
              <a:off x="5005" y="2828832"/>
              <a:ext cx="495454" cy="12193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eaVert" wrap="none">
              <a:spAutoFit/>
            </a:bodyPr>
            <a:lstStyle>
              <a:lvl1pPr eaLnBrk="0" hangingPunct="0">
                <a:defRPr kumimoji="1" sz="2800">
                  <a:solidFill>
                    <a:schemeClr val="tx1"/>
                  </a:solidFill>
                  <a:latin typeface="Arial" charset="0"/>
                  <a:ea typeface="ＭＳ Ｐゴシック" charset="-128"/>
                </a:defRPr>
              </a:lvl1pPr>
              <a:lvl2pPr marL="742950" indent="-285750" eaLnBrk="0" hangingPunct="0">
                <a:defRPr kumimoji="1" sz="2800">
                  <a:solidFill>
                    <a:schemeClr val="tx1"/>
                  </a:solidFill>
                  <a:latin typeface="Arial" charset="0"/>
                  <a:ea typeface="ＭＳ Ｐゴシック" charset="-128"/>
                </a:defRPr>
              </a:lvl2pPr>
              <a:lvl3pPr marL="1143000" indent="-228600" eaLnBrk="0" hangingPunct="0">
                <a:defRPr kumimoji="1" sz="2800">
                  <a:solidFill>
                    <a:schemeClr val="tx1"/>
                  </a:solidFill>
                  <a:latin typeface="Arial" charset="0"/>
                  <a:ea typeface="ＭＳ Ｐゴシック" charset="-128"/>
                </a:defRPr>
              </a:lvl3pPr>
              <a:lvl4pPr marL="1600200" indent="-228600" eaLnBrk="0" hangingPunct="0">
                <a:defRPr kumimoji="1" sz="2800">
                  <a:solidFill>
                    <a:schemeClr val="tx1"/>
                  </a:solidFill>
                  <a:latin typeface="Arial" charset="0"/>
                  <a:ea typeface="ＭＳ Ｐゴシック" charset="-128"/>
                </a:defRPr>
              </a:lvl4pPr>
              <a:lvl5pPr marL="2057400" indent="-228600" eaLnBrk="0" hangingPunct="0">
                <a:defRPr kumimoji="1" sz="2800">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sz="2800">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sz="2800">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sz="2800">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sz="2800">
                  <a:solidFill>
                    <a:schemeClr val="tx1"/>
                  </a:solidFill>
                  <a:latin typeface="Arial" charset="0"/>
                  <a:ea typeface="ＭＳ Ｐゴシック" charset="-128"/>
                </a:defRPr>
              </a:lvl9pPr>
            </a:lstStyle>
            <a:p>
              <a:pPr defTabSz="935980" eaLnBrk="1" fontAlgn="base" hangingPunct="1">
                <a:spcBef>
                  <a:spcPct val="0"/>
                </a:spcBef>
                <a:spcAft>
                  <a:spcPct val="0"/>
                </a:spcAft>
              </a:pPr>
              <a:r>
                <a:rPr lang="ja-JP" altLang="en-US" sz="1842" dirty="0">
                  <a:solidFill>
                    <a:srgbClr val="000000"/>
                  </a:solidFill>
                </a:rPr>
                <a:t>規制の程度</a:t>
              </a:r>
            </a:p>
          </p:txBody>
        </p:sp>
        <p:sp>
          <p:nvSpPr>
            <p:cNvPr id="77857" name="Text Box 43"/>
            <p:cNvSpPr txBox="1">
              <a:spLocks noChangeArrowheads="1"/>
            </p:cNvSpPr>
            <p:nvPr/>
          </p:nvSpPr>
          <p:spPr bwMode="auto">
            <a:xfrm>
              <a:off x="224513" y="915066"/>
              <a:ext cx="493580" cy="2666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bIns="0">
              <a:spAutoFit/>
            </a:bodyPr>
            <a:lstStyle>
              <a:lvl1pPr eaLnBrk="0" hangingPunct="0">
                <a:defRPr kumimoji="1" sz="2800">
                  <a:solidFill>
                    <a:schemeClr val="tx1"/>
                  </a:solidFill>
                  <a:latin typeface="Arial" charset="0"/>
                  <a:ea typeface="ＭＳ Ｐゴシック" charset="-128"/>
                </a:defRPr>
              </a:lvl1pPr>
              <a:lvl2pPr marL="742950" indent="-285750" eaLnBrk="0" hangingPunct="0">
                <a:defRPr kumimoji="1" sz="2800">
                  <a:solidFill>
                    <a:schemeClr val="tx1"/>
                  </a:solidFill>
                  <a:latin typeface="Arial" charset="0"/>
                  <a:ea typeface="ＭＳ Ｐゴシック" charset="-128"/>
                </a:defRPr>
              </a:lvl2pPr>
              <a:lvl3pPr marL="1143000" indent="-228600" eaLnBrk="0" hangingPunct="0">
                <a:defRPr kumimoji="1" sz="2800">
                  <a:solidFill>
                    <a:schemeClr val="tx1"/>
                  </a:solidFill>
                  <a:latin typeface="Arial" charset="0"/>
                  <a:ea typeface="ＭＳ Ｐゴシック" charset="-128"/>
                </a:defRPr>
              </a:lvl3pPr>
              <a:lvl4pPr marL="1600200" indent="-228600" eaLnBrk="0" hangingPunct="0">
                <a:defRPr kumimoji="1" sz="2800">
                  <a:solidFill>
                    <a:schemeClr val="tx1"/>
                  </a:solidFill>
                  <a:latin typeface="Arial" charset="0"/>
                  <a:ea typeface="ＭＳ Ｐゴシック" charset="-128"/>
                </a:defRPr>
              </a:lvl4pPr>
              <a:lvl5pPr marL="2057400" indent="-228600" eaLnBrk="0" hangingPunct="0">
                <a:defRPr kumimoji="1" sz="2800">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sz="2800">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sz="2800">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sz="2800">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sz="2800">
                  <a:solidFill>
                    <a:schemeClr val="tx1"/>
                  </a:solidFill>
                  <a:latin typeface="Arial" charset="0"/>
                  <a:ea typeface="ＭＳ Ｐゴシック" charset="-128"/>
                </a:defRPr>
              </a:lvl9pPr>
            </a:lstStyle>
            <a:p>
              <a:pPr algn="ctr" defTabSz="935980" eaLnBrk="1" fontAlgn="base" hangingPunct="1">
                <a:spcBef>
                  <a:spcPct val="0"/>
                </a:spcBef>
                <a:spcAft>
                  <a:spcPct val="0"/>
                </a:spcAft>
              </a:pPr>
              <a:r>
                <a:rPr lang="ja-JP" altLang="en-US" sz="1433" dirty="0">
                  <a:solidFill>
                    <a:srgbClr val="000000"/>
                  </a:solidFill>
                </a:rPr>
                <a:t>強</a:t>
              </a:r>
            </a:p>
          </p:txBody>
        </p:sp>
      </p:grpSp>
      <p:grpSp>
        <p:nvGrpSpPr>
          <p:cNvPr id="13" name="グループ化 12"/>
          <p:cNvGrpSpPr/>
          <p:nvPr/>
        </p:nvGrpSpPr>
        <p:grpSpPr>
          <a:xfrm>
            <a:off x="1668731" y="3326070"/>
            <a:ext cx="3960104" cy="2435063"/>
            <a:chOff x="1766091" y="2985697"/>
            <a:chExt cx="4191154" cy="2378895"/>
          </a:xfrm>
        </p:grpSpPr>
        <p:cxnSp>
          <p:nvCxnSpPr>
            <p:cNvPr id="7" name="直線矢印コネクタ 6"/>
            <p:cNvCxnSpPr/>
            <p:nvPr/>
          </p:nvCxnSpPr>
          <p:spPr>
            <a:xfrm>
              <a:off x="1834982" y="2990142"/>
              <a:ext cx="24894" cy="2374450"/>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cxnSp>
          <p:nvCxnSpPr>
            <p:cNvPr id="4" name="直線コネクタ 3"/>
            <p:cNvCxnSpPr/>
            <p:nvPr/>
          </p:nvCxnSpPr>
          <p:spPr>
            <a:xfrm flipH="1">
              <a:off x="1766091" y="2985697"/>
              <a:ext cx="4191154" cy="0"/>
            </a:xfrm>
            <a:prstGeom prst="line">
              <a:avLst/>
            </a:prstGeom>
            <a:ln w="38100">
              <a:solidFill>
                <a:srgbClr val="000000"/>
              </a:solidFill>
            </a:ln>
          </p:spPr>
          <p:style>
            <a:lnRef idx="1">
              <a:schemeClr val="accent1"/>
            </a:lnRef>
            <a:fillRef idx="0">
              <a:schemeClr val="accent1"/>
            </a:fillRef>
            <a:effectRef idx="0">
              <a:schemeClr val="accent1"/>
            </a:effectRef>
            <a:fontRef idx="minor">
              <a:schemeClr val="tx1"/>
            </a:fontRef>
          </p:style>
        </p:cxnSp>
        <p:sp>
          <p:nvSpPr>
            <p:cNvPr id="77868" name="正方形/長方形 7"/>
            <p:cNvSpPr>
              <a:spLocks noChangeArrowheads="1"/>
            </p:cNvSpPr>
            <p:nvPr/>
          </p:nvSpPr>
          <p:spPr bwMode="auto">
            <a:xfrm>
              <a:off x="1805715" y="3106540"/>
              <a:ext cx="1637195" cy="880369"/>
            </a:xfrm>
            <a:prstGeom prst="rect">
              <a:avLst/>
            </a:prstGeom>
            <a:solidFill>
              <a:schemeClr val="accent3">
                <a:lumMod val="20000"/>
                <a:lumOff val="80000"/>
              </a:schemeClr>
            </a:solidFill>
            <a:ln w="9525">
              <a:solidFill>
                <a:srgbClr val="000000"/>
              </a:solidFill>
              <a:miter lim="800000"/>
              <a:headEnd/>
              <a:tailEnd/>
            </a:ln>
            <a:extLst/>
          </p:spPr>
          <p:txBody>
            <a:bodyPr wrap="square">
              <a:spAutoFit/>
            </a:bodyPr>
            <a:lstStyle/>
            <a:p>
              <a:pPr defTabSz="935980" fontAlgn="base">
                <a:spcBef>
                  <a:spcPct val="0"/>
                </a:spcBef>
                <a:spcAft>
                  <a:spcPct val="0"/>
                </a:spcAft>
              </a:pPr>
              <a:r>
                <a:rPr lang="ja-JP" altLang="en-US" sz="1024" b="1" dirty="0">
                  <a:solidFill>
                    <a:srgbClr val="000000"/>
                  </a:solidFill>
                  <a:latin typeface="ＭＳ ゴシック" pitchFamily="49" charset="-128"/>
                  <a:ea typeface="ＭＳ ゴシック" pitchFamily="49" charset="-128"/>
                  <a:cs typeface="Arial" pitchFamily="34" charset="0"/>
                </a:rPr>
                <a:t>法</a:t>
              </a:r>
              <a:r>
                <a:rPr lang="en-US" altLang="ja-JP" sz="1024" b="1" dirty="0">
                  <a:solidFill>
                    <a:srgbClr val="000000"/>
                  </a:solidFill>
                  <a:latin typeface="Arial" pitchFamily="34" charset="0"/>
                  <a:cs typeface="Arial" pitchFamily="34" charset="0"/>
                </a:rPr>
                <a:t>28</a:t>
              </a:r>
              <a:r>
                <a:rPr lang="ja-JP" altLang="en-US" sz="1024" b="1" dirty="0">
                  <a:solidFill>
                    <a:srgbClr val="000000"/>
                  </a:solidFill>
                  <a:latin typeface="ＭＳ ゴシック" pitchFamily="49" charset="-128"/>
                  <a:ea typeface="ＭＳ ゴシック" pitchFamily="49" charset="-128"/>
                  <a:cs typeface="Arial" pitchFamily="34" charset="0"/>
                </a:rPr>
                <a:t>条の</a:t>
              </a:r>
              <a:r>
                <a:rPr lang="en-US" altLang="ja-JP" sz="1024" b="1" dirty="0">
                  <a:solidFill>
                    <a:srgbClr val="000000"/>
                  </a:solidFill>
                  <a:latin typeface="Arial" pitchFamily="34" charset="0"/>
                  <a:cs typeface="Arial" pitchFamily="34" charset="0"/>
                </a:rPr>
                <a:t>2</a:t>
              </a:r>
              <a:r>
                <a:rPr lang="ja-JP" altLang="en-US" sz="1024" b="1" dirty="0">
                  <a:solidFill>
                    <a:srgbClr val="000000"/>
                  </a:solidFill>
                  <a:latin typeface="Arial" pitchFamily="34" charset="0"/>
                  <a:cs typeface="Arial" pitchFamily="34" charset="0"/>
                </a:rPr>
                <a:t>　</a:t>
              </a:r>
              <a:r>
                <a:rPr lang="ja-JP" altLang="en-US" sz="1024" b="1" dirty="0">
                  <a:solidFill>
                    <a:srgbClr val="000000"/>
                  </a:solidFill>
                  <a:latin typeface="ＭＳ ゴシック" pitchFamily="49" charset="-128"/>
                  <a:ea typeface="ＭＳ ゴシック" pitchFamily="49" charset="-128"/>
                  <a:cs typeface="Arial" pitchFamily="34" charset="0"/>
                </a:rPr>
                <a:t>則</a:t>
              </a:r>
              <a:r>
                <a:rPr lang="en-US" altLang="ja-JP" sz="1024" b="1" dirty="0">
                  <a:solidFill>
                    <a:srgbClr val="000000"/>
                  </a:solidFill>
                  <a:latin typeface="Arial" pitchFamily="34" charset="0"/>
                  <a:cs typeface="Arial" pitchFamily="34" charset="0"/>
                </a:rPr>
                <a:t>24</a:t>
              </a:r>
              <a:r>
                <a:rPr lang="ja-JP" altLang="en-US" sz="1024" b="1" dirty="0">
                  <a:solidFill>
                    <a:srgbClr val="000000"/>
                  </a:solidFill>
                  <a:latin typeface="ＭＳ ゴシック" pitchFamily="49" charset="-128"/>
                  <a:ea typeface="ＭＳ ゴシック" pitchFamily="49" charset="-128"/>
                  <a:cs typeface="Arial" pitchFamily="34" charset="0"/>
                </a:rPr>
                <a:t>の</a:t>
              </a:r>
              <a:r>
                <a:rPr lang="en-US" altLang="ja-JP" sz="1024" b="1" dirty="0">
                  <a:solidFill>
                    <a:srgbClr val="000000"/>
                  </a:solidFill>
                  <a:latin typeface="Arial" pitchFamily="34" charset="0"/>
                  <a:cs typeface="Arial" pitchFamily="34" charset="0"/>
                </a:rPr>
                <a:t>14</a:t>
              </a:r>
              <a:br>
                <a:rPr lang="en-US" altLang="ja-JP" sz="1024" b="1" dirty="0">
                  <a:solidFill>
                    <a:srgbClr val="000000"/>
                  </a:solidFill>
                  <a:latin typeface="Arial" pitchFamily="34" charset="0"/>
                  <a:cs typeface="Arial" pitchFamily="34" charset="0"/>
                </a:rPr>
              </a:br>
              <a:r>
                <a:rPr lang="en-US" altLang="ja-JP" sz="1024" b="1" dirty="0">
                  <a:latin typeface="Arial" pitchFamily="34" charset="0"/>
                  <a:cs typeface="Arial" pitchFamily="34" charset="0"/>
                </a:rPr>
                <a:t> </a:t>
              </a:r>
              <a:r>
                <a:rPr lang="en-US" altLang="ja-JP" sz="1024" b="1" dirty="0" smtClean="0">
                  <a:latin typeface="ＭＳ Ｐゴシック" pitchFamily="50" charset="-128"/>
                  <a:ea typeface="ＭＳ Ｐゴシック" pitchFamily="50" charset="-128"/>
                </a:rPr>
                <a:t>(</a:t>
              </a:r>
              <a:r>
                <a:rPr lang="ja-JP" altLang="en-US" sz="1024" b="1" dirty="0" smtClean="0">
                  <a:latin typeface="ＭＳ Ｐゴシック" pitchFamily="50" charset="-128"/>
                  <a:ea typeface="ＭＳ Ｐゴシック" pitchFamily="50" charset="-128"/>
                </a:rPr>
                <a:t>ラベル</a:t>
              </a:r>
              <a:r>
                <a:rPr lang="ja-JP" altLang="en-US" sz="1024" b="1" dirty="0">
                  <a:latin typeface="ＭＳ Ｐゴシック" pitchFamily="50" charset="-128"/>
                  <a:ea typeface="ＭＳ Ｐゴシック" pitchFamily="50" charset="-128"/>
                </a:rPr>
                <a:t>努力</a:t>
              </a:r>
              <a:r>
                <a:rPr lang="ja-JP" altLang="en-US" sz="1024" b="1" dirty="0" smtClean="0">
                  <a:latin typeface="ＭＳ Ｐゴシック" pitchFamily="50" charset="-128"/>
                  <a:ea typeface="ＭＳ Ｐゴシック" pitchFamily="50" charset="-128"/>
                </a:rPr>
                <a:t>義務</a:t>
              </a:r>
              <a:r>
                <a:rPr lang="en-US" altLang="ja-JP" sz="1024" b="1" dirty="0" smtClean="0">
                  <a:latin typeface="ＭＳ Ｐゴシック" pitchFamily="50" charset="-128"/>
                  <a:ea typeface="ＭＳ Ｐゴシック" pitchFamily="50" charset="-128"/>
                </a:rPr>
                <a:t>)</a:t>
              </a:r>
              <a:endParaRPr lang="en-US" altLang="ja-JP" sz="1024" b="1" dirty="0">
                <a:latin typeface="ＭＳ Ｐゴシック" pitchFamily="50" charset="-128"/>
                <a:ea typeface="ＭＳ Ｐゴシック" pitchFamily="50" charset="-128"/>
              </a:endParaRPr>
            </a:p>
            <a:p>
              <a:pPr defTabSz="935980" fontAlgn="base">
                <a:spcBef>
                  <a:spcPct val="0"/>
                </a:spcBef>
                <a:spcAft>
                  <a:spcPct val="0"/>
                </a:spcAft>
              </a:pPr>
              <a:r>
                <a:rPr lang="en-US" altLang="ja-JP" sz="1024" b="1" dirty="0" smtClean="0">
                  <a:latin typeface="ＭＳ Ｐゴシック" pitchFamily="50" charset="-128"/>
                  <a:ea typeface="ＭＳ Ｐゴシック" pitchFamily="50" charset="-128"/>
                </a:rPr>
                <a:t>｢</a:t>
              </a:r>
              <a:r>
                <a:rPr lang="ja-JP" altLang="en-US" sz="1024" b="1" dirty="0" smtClean="0">
                  <a:latin typeface="ＭＳ Ｐゴシック" pitchFamily="50" charset="-128"/>
                  <a:ea typeface="ＭＳ Ｐゴシック" pitchFamily="50" charset="-128"/>
                </a:rPr>
                <a:t>危険</a:t>
              </a:r>
              <a:r>
                <a:rPr lang="ja-JP" altLang="en-US" sz="1024" b="1" dirty="0">
                  <a:latin typeface="ＭＳ Ｐゴシック" pitchFamily="50" charset="-128"/>
                  <a:ea typeface="ＭＳ Ｐゴシック" pitchFamily="50" charset="-128"/>
                </a:rPr>
                <a:t>有害化学物質</a:t>
              </a:r>
              <a:r>
                <a:rPr lang="ja-JP" altLang="en-US" sz="1024" b="1" dirty="0" smtClean="0">
                  <a:latin typeface="ＭＳ Ｐゴシック" pitchFamily="50" charset="-128"/>
                  <a:ea typeface="ＭＳ Ｐゴシック" pitchFamily="50" charset="-128"/>
                </a:rPr>
                <a:t>等</a:t>
              </a:r>
              <a:r>
                <a:rPr lang="en-US" altLang="ja-JP" sz="1024" b="1" dirty="0" smtClean="0">
                  <a:solidFill>
                    <a:srgbClr val="000000"/>
                  </a:solidFill>
                  <a:latin typeface="ＭＳ Ｐゴシック" pitchFamily="50" charset="-128"/>
                  <a:ea typeface="ＭＳ Ｐゴシック" pitchFamily="50" charset="-128"/>
                </a:rPr>
                <a:t>｣</a:t>
              </a:r>
              <a:endParaRPr lang="en-US" altLang="ja-JP" sz="1024" b="1" dirty="0">
                <a:solidFill>
                  <a:srgbClr val="000000"/>
                </a:solidFill>
                <a:latin typeface="ＭＳ Ｐゴシック" pitchFamily="50" charset="-128"/>
                <a:ea typeface="ＭＳ Ｐゴシック" pitchFamily="50" charset="-128"/>
              </a:endParaRPr>
            </a:p>
            <a:p>
              <a:pPr defTabSz="935980" fontAlgn="base">
                <a:spcBef>
                  <a:spcPct val="0"/>
                </a:spcBef>
                <a:spcAft>
                  <a:spcPct val="0"/>
                </a:spcAft>
              </a:pPr>
              <a:r>
                <a:rPr lang="en-US" altLang="ja-JP" sz="1024" b="1" dirty="0">
                  <a:solidFill>
                    <a:srgbClr val="000000"/>
                  </a:solidFill>
                  <a:latin typeface="ＭＳ Ｐゴシック" pitchFamily="50" charset="-128"/>
                  <a:ea typeface="ＭＳ Ｐゴシック" pitchFamily="50" charset="-128"/>
                </a:rPr>
                <a:t>H</a:t>
              </a:r>
              <a:r>
                <a:rPr lang="en-US" altLang="ja-JP" sz="1024" b="1" dirty="0">
                  <a:solidFill>
                    <a:srgbClr val="000000"/>
                  </a:solidFill>
                  <a:latin typeface="Arial" pitchFamily="34" charset="0"/>
                  <a:cs typeface="Arial" pitchFamily="34" charset="0"/>
                </a:rPr>
                <a:t>25</a:t>
              </a:r>
              <a:r>
                <a:rPr lang="en-US" altLang="ja-JP" sz="1024" b="1" dirty="0">
                  <a:solidFill>
                    <a:srgbClr val="000000"/>
                  </a:solidFill>
                  <a:latin typeface="ＭＳ Ｐゴシック" pitchFamily="50" charset="-128"/>
                  <a:ea typeface="ＭＳ Ｐゴシック" pitchFamily="50" charset="-128"/>
                </a:rPr>
                <a:t> </a:t>
              </a:r>
              <a:r>
                <a:rPr lang="ja-JP" altLang="en-US" sz="1024" b="1" dirty="0">
                  <a:solidFill>
                    <a:srgbClr val="000000"/>
                  </a:solidFill>
                  <a:latin typeface="ＭＳ Ｐゴシック" pitchFamily="50" charset="-128"/>
                  <a:ea typeface="ＭＳ Ｐゴシック" pitchFamily="50" charset="-128"/>
                </a:rPr>
                <a:t>基発</a:t>
              </a:r>
              <a:r>
                <a:rPr lang="en-US" altLang="ja-JP" sz="1024" b="1" dirty="0">
                  <a:solidFill>
                    <a:srgbClr val="000000"/>
                  </a:solidFill>
                  <a:latin typeface="Arial" pitchFamily="34" charset="0"/>
                  <a:ea typeface="ＭＳ Ｐゴシック" pitchFamily="50" charset="-128"/>
                  <a:cs typeface="Arial" pitchFamily="34" charset="0"/>
                </a:rPr>
                <a:t>0329</a:t>
              </a:r>
              <a:r>
                <a:rPr lang="ja-JP" altLang="en-US" sz="1024" b="1" dirty="0">
                  <a:solidFill>
                    <a:srgbClr val="000000"/>
                  </a:solidFill>
                  <a:latin typeface="ＭＳ Ｐゴシック" pitchFamily="50" charset="-128"/>
                  <a:ea typeface="ＭＳ Ｐゴシック" pitchFamily="50" charset="-128"/>
                </a:rPr>
                <a:t>第</a:t>
              </a:r>
              <a:r>
                <a:rPr lang="en-US" altLang="ja-JP" sz="1024" b="1" dirty="0">
                  <a:solidFill>
                    <a:srgbClr val="000000"/>
                  </a:solidFill>
                  <a:latin typeface="ＭＳ Ｐゴシック" pitchFamily="50" charset="-128"/>
                  <a:ea typeface="ＭＳ Ｐゴシック" pitchFamily="50" charset="-128"/>
                </a:rPr>
                <a:t>11</a:t>
              </a:r>
              <a:r>
                <a:rPr lang="ja-JP" altLang="en-US" sz="1024" b="1" dirty="0">
                  <a:solidFill>
                    <a:srgbClr val="000000"/>
                  </a:solidFill>
                  <a:latin typeface="ＭＳ Ｐゴシック" pitchFamily="50" charset="-128"/>
                  <a:ea typeface="ＭＳ Ｐゴシック" pitchFamily="50" charset="-128"/>
                </a:rPr>
                <a:t>号</a:t>
              </a:r>
              <a:endParaRPr lang="en-US" altLang="ja-JP" sz="1024" b="1" dirty="0">
                <a:solidFill>
                  <a:srgbClr val="000000"/>
                </a:solidFill>
                <a:latin typeface="ＭＳ Ｐゴシック" pitchFamily="50" charset="-128"/>
                <a:ea typeface="ＭＳ Ｐゴシック" pitchFamily="50" charset="-128"/>
              </a:endParaRPr>
            </a:p>
            <a:p>
              <a:pPr defTabSz="935980" fontAlgn="base">
                <a:spcBef>
                  <a:spcPct val="0"/>
                </a:spcBef>
                <a:spcAft>
                  <a:spcPct val="0"/>
                </a:spcAft>
              </a:pPr>
              <a:r>
                <a:rPr lang="en-US" altLang="ja-JP" sz="1024" b="1" dirty="0">
                  <a:solidFill>
                    <a:srgbClr val="000000"/>
                  </a:solidFill>
                  <a:latin typeface="ＭＳ Ｐゴシック" pitchFamily="50" charset="-128"/>
                  <a:ea typeface="ＭＳ Ｐゴシック" pitchFamily="50" charset="-128"/>
                </a:rPr>
                <a:t>H</a:t>
              </a:r>
              <a:r>
                <a:rPr lang="en-US" altLang="ja-JP" sz="1024" b="1" dirty="0">
                  <a:solidFill>
                    <a:srgbClr val="000000"/>
                  </a:solidFill>
                  <a:latin typeface="Arial" pitchFamily="34" charset="0"/>
                  <a:ea typeface="ＭＳ Ｐゴシック" pitchFamily="50" charset="-128"/>
                  <a:cs typeface="Arial" pitchFamily="34" charset="0"/>
                </a:rPr>
                <a:t>24.3.26</a:t>
              </a:r>
              <a:r>
                <a:rPr lang="ja-JP" altLang="en-US" sz="1024" b="1" dirty="0">
                  <a:solidFill>
                    <a:srgbClr val="000000"/>
                  </a:solidFill>
                  <a:latin typeface="ＭＳ Ｐゴシック" pitchFamily="50" charset="-128"/>
                  <a:ea typeface="ＭＳ Ｐゴシック" pitchFamily="50" charset="-128"/>
                </a:rPr>
                <a:t>告示</a:t>
              </a:r>
              <a:r>
                <a:rPr lang="en-US" altLang="ja-JP" sz="1024" b="1" dirty="0">
                  <a:solidFill>
                    <a:srgbClr val="000000"/>
                  </a:solidFill>
                  <a:latin typeface="Arial" pitchFamily="34" charset="0"/>
                  <a:ea typeface="ＭＳ Ｐゴシック" pitchFamily="50" charset="-128"/>
                  <a:cs typeface="Arial" pitchFamily="34" charset="0"/>
                </a:rPr>
                <a:t>150</a:t>
              </a:r>
              <a:r>
                <a:rPr lang="ja-JP" altLang="en-US" sz="1024" b="1" dirty="0">
                  <a:solidFill>
                    <a:srgbClr val="000000"/>
                  </a:solidFill>
                  <a:latin typeface="ＭＳ Ｐゴシック" pitchFamily="50" charset="-128"/>
                  <a:ea typeface="ＭＳ Ｐゴシック" pitchFamily="50" charset="-128"/>
                </a:rPr>
                <a:t>号</a:t>
              </a:r>
              <a:endParaRPr lang="ja-JP" altLang="en-US" sz="1024" dirty="0">
                <a:solidFill>
                  <a:prstClr val="black"/>
                </a:solidFill>
                <a:latin typeface="ＭＳ Ｐゴシック" pitchFamily="50" charset="-128"/>
                <a:ea typeface="ＭＳ Ｐゴシック" pitchFamily="50" charset="-128"/>
              </a:endParaRPr>
            </a:p>
          </p:txBody>
        </p:sp>
      </p:grpSp>
      <p:cxnSp>
        <p:nvCxnSpPr>
          <p:cNvPr id="56" name="直線矢印コネクタ 55"/>
          <p:cNvCxnSpPr/>
          <p:nvPr/>
        </p:nvCxnSpPr>
        <p:spPr>
          <a:xfrm>
            <a:off x="3344421" y="4726792"/>
            <a:ext cx="0" cy="1047648"/>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cxnSp>
        <p:nvCxnSpPr>
          <p:cNvPr id="54" name="直線コネクタ 53"/>
          <p:cNvCxnSpPr/>
          <p:nvPr/>
        </p:nvCxnSpPr>
        <p:spPr>
          <a:xfrm flipH="1">
            <a:off x="1667257" y="4705771"/>
            <a:ext cx="4908598" cy="30444"/>
          </a:xfrm>
          <a:prstGeom prst="line">
            <a:avLst/>
          </a:prstGeom>
          <a:ln w="38100">
            <a:solidFill>
              <a:srgbClr val="000000"/>
            </a:solidFill>
          </a:ln>
        </p:spPr>
        <p:style>
          <a:lnRef idx="1">
            <a:schemeClr val="accent1"/>
          </a:lnRef>
          <a:fillRef idx="0">
            <a:schemeClr val="accent1"/>
          </a:fillRef>
          <a:effectRef idx="0">
            <a:schemeClr val="accent1"/>
          </a:effectRef>
          <a:fontRef idx="minor">
            <a:schemeClr val="tx1"/>
          </a:fontRef>
        </p:style>
      </p:cxnSp>
      <p:sp>
        <p:nvSpPr>
          <p:cNvPr id="77871" name="正方形/長方形 57"/>
          <p:cNvSpPr>
            <a:spLocks noChangeArrowheads="1"/>
          </p:cNvSpPr>
          <p:nvPr/>
        </p:nvSpPr>
        <p:spPr bwMode="auto">
          <a:xfrm>
            <a:off x="1717737" y="4760175"/>
            <a:ext cx="1561491" cy="722762"/>
          </a:xfrm>
          <a:prstGeom prst="rect">
            <a:avLst/>
          </a:prstGeom>
          <a:solidFill>
            <a:schemeClr val="accent3">
              <a:lumMod val="20000"/>
              <a:lumOff val="80000"/>
            </a:schemeClr>
          </a:solidFill>
          <a:ln w="9525">
            <a:solidFill>
              <a:srgbClr val="000000"/>
            </a:solidFill>
            <a:miter lim="800000"/>
            <a:headEnd/>
            <a:tailEnd/>
          </a:ln>
          <a:extLst/>
        </p:spPr>
        <p:txBody>
          <a:bodyPr wrap="square">
            <a:spAutoFit/>
          </a:bodyPr>
          <a:lstStyle/>
          <a:p>
            <a:pPr defTabSz="935980" fontAlgn="base">
              <a:spcBef>
                <a:spcPct val="0"/>
              </a:spcBef>
              <a:spcAft>
                <a:spcPct val="0"/>
              </a:spcAft>
            </a:pPr>
            <a:r>
              <a:rPr lang="ja-JP" altLang="en-US" sz="1024" b="1" dirty="0">
                <a:latin typeface="ＭＳ ゴシック" pitchFamily="49" charset="-128"/>
                <a:ea typeface="ＭＳ ゴシック" pitchFamily="49" charset="-128"/>
                <a:cs typeface="Arial" pitchFamily="34" charset="0"/>
              </a:rPr>
              <a:t>法</a:t>
            </a:r>
            <a:r>
              <a:rPr lang="en-US" altLang="ja-JP" sz="1024" b="1" dirty="0">
                <a:latin typeface="Arial" pitchFamily="34" charset="0"/>
                <a:cs typeface="Arial" pitchFamily="34" charset="0"/>
              </a:rPr>
              <a:t>28</a:t>
            </a:r>
            <a:r>
              <a:rPr lang="ja-JP" altLang="en-US" sz="1024" b="1" dirty="0">
                <a:latin typeface="ＭＳ ゴシック" pitchFamily="49" charset="-128"/>
                <a:ea typeface="ＭＳ ゴシック" pitchFamily="49" charset="-128"/>
                <a:cs typeface="Arial" pitchFamily="34" charset="0"/>
              </a:rPr>
              <a:t>条の</a:t>
            </a:r>
            <a:r>
              <a:rPr lang="en-US" altLang="ja-JP" sz="1024" b="1" dirty="0">
                <a:latin typeface="Arial" pitchFamily="34" charset="0"/>
                <a:cs typeface="Arial" pitchFamily="34" charset="0"/>
              </a:rPr>
              <a:t>2</a:t>
            </a:r>
            <a:r>
              <a:rPr lang="ja-JP" altLang="en-US" sz="1024" b="1" dirty="0">
                <a:latin typeface="Arial" pitchFamily="34" charset="0"/>
                <a:cs typeface="Arial" pitchFamily="34" charset="0"/>
              </a:rPr>
              <a:t>　</a:t>
            </a:r>
            <a:r>
              <a:rPr lang="ja-JP" altLang="en-US" sz="1024" b="1" dirty="0">
                <a:latin typeface="ＭＳ ゴシック" pitchFamily="49" charset="-128"/>
                <a:ea typeface="ＭＳ ゴシック" pitchFamily="49" charset="-128"/>
                <a:cs typeface="Arial" pitchFamily="34" charset="0"/>
              </a:rPr>
              <a:t>則</a:t>
            </a:r>
            <a:r>
              <a:rPr lang="en-US" altLang="ja-JP" sz="1024" b="1" dirty="0">
                <a:latin typeface="Arial" pitchFamily="34" charset="0"/>
                <a:cs typeface="Arial" pitchFamily="34" charset="0"/>
              </a:rPr>
              <a:t>24</a:t>
            </a:r>
            <a:r>
              <a:rPr lang="ja-JP" altLang="en-US" sz="1024" b="1" dirty="0">
                <a:latin typeface="ＭＳ ゴシック" pitchFamily="49" charset="-128"/>
                <a:ea typeface="ＭＳ ゴシック" pitchFamily="49" charset="-128"/>
                <a:cs typeface="Arial" pitchFamily="34" charset="0"/>
              </a:rPr>
              <a:t>の</a:t>
            </a:r>
            <a:r>
              <a:rPr lang="en-US" altLang="ja-JP" sz="1024" b="1" dirty="0" smtClean="0">
                <a:latin typeface="Arial" pitchFamily="34" charset="0"/>
                <a:cs typeface="Arial" pitchFamily="34" charset="0"/>
              </a:rPr>
              <a:t>15</a:t>
            </a:r>
            <a:r>
              <a:rPr lang="ja-JP" altLang="en-US" sz="1024" b="1" dirty="0" smtClean="0">
                <a:latin typeface="Arial" pitchFamily="34" charset="0"/>
                <a:cs typeface="Arial" pitchFamily="34" charset="0"/>
              </a:rPr>
              <a:t>　</a:t>
            </a:r>
            <a:r>
              <a:rPr lang="en-US" altLang="ja-JP" sz="1024" b="1" dirty="0" smtClean="0">
                <a:latin typeface="ＭＳ Ｐゴシック" pitchFamily="50" charset="-128"/>
                <a:ea typeface="ＭＳ Ｐゴシック" pitchFamily="50" charset="-128"/>
              </a:rPr>
              <a:t>( </a:t>
            </a:r>
            <a:r>
              <a:rPr lang="en-US" altLang="ja-JP" sz="1024" b="1" dirty="0">
                <a:latin typeface="ＭＳ Ｐゴシック" pitchFamily="50" charset="-128"/>
                <a:ea typeface="ＭＳ Ｐゴシック" pitchFamily="50" charset="-128"/>
              </a:rPr>
              <a:t>SDS</a:t>
            </a:r>
            <a:r>
              <a:rPr lang="ja-JP" altLang="en-US" sz="1024" b="1" dirty="0">
                <a:latin typeface="ＭＳ Ｐゴシック" pitchFamily="50" charset="-128"/>
                <a:ea typeface="ＭＳ Ｐゴシック" pitchFamily="50" charset="-128"/>
              </a:rPr>
              <a:t>交付の努力</a:t>
            </a:r>
            <a:r>
              <a:rPr lang="ja-JP" altLang="en-US" sz="1024" b="1" dirty="0" smtClean="0">
                <a:latin typeface="ＭＳ Ｐゴシック" pitchFamily="50" charset="-128"/>
                <a:ea typeface="ＭＳ Ｐゴシック" pitchFamily="50" charset="-128"/>
              </a:rPr>
              <a:t>義務</a:t>
            </a:r>
            <a:r>
              <a:rPr lang="en-US" altLang="ja-JP" sz="1024" b="1" dirty="0" smtClean="0">
                <a:latin typeface="ＭＳ Ｐゴシック" pitchFamily="50" charset="-128"/>
                <a:ea typeface="ＭＳ Ｐゴシック" pitchFamily="50" charset="-128"/>
              </a:rPr>
              <a:t>)</a:t>
            </a:r>
            <a:endParaRPr lang="en-US" altLang="ja-JP" sz="1024" b="1" dirty="0">
              <a:latin typeface="ＭＳ Ｐゴシック" pitchFamily="50" charset="-128"/>
              <a:ea typeface="ＭＳ Ｐゴシック" pitchFamily="50" charset="-128"/>
            </a:endParaRPr>
          </a:p>
          <a:p>
            <a:pPr defTabSz="935980" fontAlgn="base">
              <a:spcBef>
                <a:spcPct val="0"/>
              </a:spcBef>
              <a:spcAft>
                <a:spcPct val="0"/>
              </a:spcAft>
            </a:pPr>
            <a:r>
              <a:rPr lang="en-US" altLang="ja-JP" sz="1024" b="1" dirty="0" smtClean="0">
                <a:latin typeface="ＭＳ Ｐゴシック" pitchFamily="50" charset="-128"/>
                <a:ea typeface="ＭＳ Ｐゴシック" pitchFamily="50" charset="-128"/>
              </a:rPr>
              <a:t>｢</a:t>
            </a:r>
            <a:r>
              <a:rPr lang="ja-JP" altLang="en-US" sz="1024" b="1" dirty="0" smtClean="0">
                <a:latin typeface="ＭＳ Ｐゴシック" pitchFamily="50" charset="-128"/>
                <a:ea typeface="ＭＳ Ｐゴシック" pitchFamily="50" charset="-128"/>
              </a:rPr>
              <a:t>特定</a:t>
            </a:r>
            <a:r>
              <a:rPr lang="ja-JP" altLang="en-US" sz="1024" b="1" dirty="0">
                <a:latin typeface="ＭＳ Ｐゴシック" pitchFamily="50" charset="-128"/>
                <a:ea typeface="ＭＳ Ｐゴシック" pitchFamily="50" charset="-128"/>
              </a:rPr>
              <a:t>危険有害化学物質</a:t>
            </a:r>
            <a:r>
              <a:rPr lang="ja-JP" altLang="en-US" sz="1024" b="1" dirty="0" smtClean="0">
                <a:latin typeface="ＭＳ Ｐゴシック" pitchFamily="50" charset="-128"/>
                <a:ea typeface="ＭＳ Ｐゴシック" pitchFamily="50" charset="-128"/>
              </a:rPr>
              <a:t>等</a:t>
            </a:r>
            <a:r>
              <a:rPr lang="en-US" altLang="ja-JP" sz="1024" b="1" dirty="0" smtClean="0">
                <a:latin typeface="ＭＳ Ｐゴシック" pitchFamily="50" charset="-128"/>
                <a:ea typeface="ＭＳ Ｐゴシック" pitchFamily="50" charset="-128"/>
              </a:rPr>
              <a:t>｣</a:t>
            </a:r>
            <a:endParaRPr lang="ja-JP" altLang="en-US" sz="1024" dirty="0">
              <a:latin typeface="ＭＳ Ｐゴシック" pitchFamily="50" charset="-128"/>
              <a:ea typeface="ＭＳ Ｐゴシック" pitchFamily="50" charset="-128"/>
            </a:endParaRPr>
          </a:p>
        </p:txBody>
      </p:sp>
      <p:grpSp>
        <p:nvGrpSpPr>
          <p:cNvPr id="10" name="グループ化 9"/>
          <p:cNvGrpSpPr/>
          <p:nvPr/>
        </p:nvGrpSpPr>
        <p:grpSpPr>
          <a:xfrm>
            <a:off x="3153123" y="1408634"/>
            <a:ext cx="4304700" cy="498688"/>
            <a:chOff x="3337088" y="1112492"/>
            <a:chExt cx="4555856" cy="487185"/>
          </a:xfrm>
        </p:grpSpPr>
        <p:sp>
          <p:nvSpPr>
            <p:cNvPr id="68" name="Line 31"/>
            <p:cNvSpPr>
              <a:spLocks noChangeShapeType="1"/>
            </p:cNvSpPr>
            <p:nvPr/>
          </p:nvSpPr>
          <p:spPr bwMode="auto">
            <a:xfrm flipV="1">
              <a:off x="5222736" y="1351019"/>
              <a:ext cx="342025" cy="0"/>
            </a:xfrm>
            <a:prstGeom prst="line">
              <a:avLst/>
            </a:prstGeom>
            <a:noFill/>
            <a:ln w="28575">
              <a:solidFill>
                <a:schemeClr val="tx1"/>
              </a:solidFill>
              <a:prstDash val="sysDot"/>
              <a:round/>
              <a:headEnd/>
              <a:tailEnd/>
            </a:ln>
            <a:extLst>
              <a:ext uri="{909E8E84-426E-40DD-AFC4-6F175D3DCCD1}">
                <a14:hiddenFill xmlns:a14="http://schemas.microsoft.com/office/drawing/2010/main">
                  <a:noFill/>
                </a14:hiddenFill>
              </a:ext>
            </a:extLst>
          </p:spPr>
          <p:txBody>
            <a:bodyPr/>
            <a:lstStyle/>
            <a:p>
              <a:pPr defTabSz="935980" fontAlgn="base">
                <a:spcBef>
                  <a:spcPct val="0"/>
                </a:spcBef>
                <a:spcAft>
                  <a:spcPct val="0"/>
                </a:spcAft>
              </a:pPr>
              <a:endParaRPr lang="ja-JP" altLang="en-US" sz="2866">
                <a:solidFill>
                  <a:prstClr val="black"/>
                </a:solidFill>
                <a:latin typeface="Arial" charset="0"/>
                <a:ea typeface="ＭＳ Ｐゴシック" charset="-128"/>
              </a:endParaRPr>
            </a:p>
          </p:txBody>
        </p:sp>
        <p:sp>
          <p:nvSpPr>
            <p:cNvPr id="77832" name="Text Box 7"/>
            <p:cNvSpPr txBox="1">
              <a:spLocks noChangeArrowheads="1"/>
            </p:cNvSpPr>
            <p:nvPr/>
          </p:nvSpPr>
          <p:spPr bwMode="auto">
            <a:xfrm>
              <a:off x="3337088" y="1112492"/>
              <a:ext cx="1848875" cy="487185"/>
            </a:xfrm>
            <a:prstGeom prst="rect">
              <a:avLst/>
            </a:prstGeom>
            <a:solidFill>
              <a:schemeClr val="accent2">
                <a:lumMod val="20000"/>
                <a:lumOff val="80000"/>
              </a:schemeClr>
            </a:solidFill>
            <a:ln w="28575">
              <a:solidFill>
                <a:srgbClr val="000000"/>
              </a:solidFill>
              <a:miter lim="800000"/>
              <a:headEnd/>
              <a:tailEnd/>
            </a:ln>
            <a:extLst/>
          </p:spPr>
          <p:txBody>
            <a:bodyPr wrap="square" bIns="0">
              <a:spAutoFit/>
            </a:bodyPr>
            <a:lstStyle>
              <a:lvl1pPr eaLnBrk="0" hangingPunct="0">
                <a:defRPr kumimoji="1" sz="2800">
                  <a:solidFill>
                    <a:schemeClr val="tx1"/>
                  </a:solidFill>
                  <a:latin typeface="Arial" charset="0"/>
                  <a:ea typeface="ＭＳ Ｐゴシック" charset="-128"/>
                </a:defRPr>
              </a:lvl1pPr>
              <a:lvl2pPr marL="742950" indent="-285750" eaLnBrk="0" hangingPunct="0">
                <a:defRPr kumimoji="1" sz="2800">
                  <a:solidFill>
                    <a:schemeClr val="tx1"/>
                  </a:solidFill>
                  <a:latin typeface="Arial" charset="0"/>
                  <a:ea typeface="ＭＳ Ｐゴシック" charset="-128"/>
                </a:defRPr>
              </a:lvl2pPr>
              <a:lvl3pPr marL="1143000" indent="-228600" eaLnBrk="0" hangingPunct="0">
                <a:defRPr kumimoji="1" sz="2800">
                  <a:solidFill>
                    <a:schemeClr val="tx1"/>
                  </a:solidFill>
                  <a:latin typeface="Arial" charset="0"/>
                  <a:ea typeface="ＭＳ Ｐゴシック" charset="-128"/>
                </a:defRPr>
              </a:lvl3pPr>
              <a:lvl4pPr marL="1600200" indent="-228600" eaLnBrk="0" hangingPunct="0">
                <a:defRPr kumimoji="1" sz="2800">
                  <a:solidFill>
                    <a:schemeClr val="tx1"/>
                  </a:solidFill>
                  <a:latin typeface="Arial" charset="0"/>
                  <a:ea typeface="ＭＳ Ｐゴシック" charset="-128"/>
                </a:defRPr>
              </a:lvl4pPr>
              <a:lvl5pPr marL="2057400" indent="-228600" eaLnBrk="0" hangingPunct="0">
                <a:defRPr kumimoji="1" sz="2800">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sz="2800">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sz="2800">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sz="2800">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sz="2800">
                  <a:solidFill>
                    <a:schemeClr val="tx1"/>
                  </a:solidFill>
                  <a:latin typeface="Arial" charset="0"/>
                  <a:ea typeface="ＭＳ Ｐゴシック" charset="-128"/>
                </a:defRPr>
              </a:lvl9pPr>
            </a:lstStyle>
            <a:p>
              <a:pPr algn="ctr" defTabSz="935980" eaLnBrk="1" fontAlgn="base" hangingPunct="1">
                <a:spcBef>
                  <a:spcPct val="0"/>
                </a:spcBef>
                <a:spcAft>
                  <a:spcPct val="0"/>
                </a:spcAft>
              </a:pPr>
              <a:r>
                <a:rPr lang="ja-JP" altLang="en-US" sz="1433" b="1" dirty="0">
                  <a:solidFill>
                    <a:srgbClr val="000000"/>
                  </a:solidFill>
                </a:rPr>
                <a:t>製造禁止</a:t>
              </a:r>
              <a:endParaRPr lang="en-US" altLang="ja-JP" sz="1433" b="1" dirty="0">
                <a:solidFill>
                  <a:srgbClr val="000000"/>
                </a:solidFill>
              </a:endParaRPr>
            </a:p>
            <a:p>
              <a:pPr algn="ctr" defTabSz="935980" eaLnBrk="1" fontAlgn="base" hangingPunct="1">
                <a:spcBef>
                  <a:spcPct val="0"/>
                </a:spcBef>
                <a:spcAft>
                  <a:spcPct val="0"/>
                </a:spcAft>
              </a:pPr>
              <a:r>
                <a:rPr lang="en-US" altLang="ja-JP" sz="1433" b="1" dirty="0" smtClean="0">
                  <a:solidFill>
                    <a:srgbClr val="000000"/>
                  </a:solidFill>
                </a:rPr>
                <a:t>(</a:t>
              </a:r>
              <a:r>
                <a:rPr lang="ja-JP" altLang="en-US" sz="1433" b="1" dirty="0" smtClean="0">
                  <a:solidFill>
                    <a:srgbClr val="000000"/>
                  </a:solidFill>
                </a:rPr>
                <a:t>法</a:t>
              </a:r>
              <a:r>
                <a:rPr lang="en-US" altLang="ja-JP" sz="1433" b="1" dirty="0">
                  <a:solidFill>
                    <a:srgbClr val="000000"/>
                  </a:solidFill>
                </a:rPr>
                <a:t>55</a:t>
              </a:r>
              <a:r>
                <a:rPr lang="ja-JP" altLang="en-US" sz="1433" b="1" dirty="0" smtClean="0">
                  <a:solidFill>
                    <a:srgbClr val="000000"/>
                  </a:solidFill>
                </a:rPr>
                <a:t>条</a:t>
              </a:r>
              <a:r>
                <a:rPr lang="en-US" altLang="ja-JP" sz="1433" b="1" dirty="0" smtClean="0">
                  <a:solidFill>
                    <a:srgbClr val="000000"/>
                  </a:solidFill>
                </a:rPr>
                <a:t>)</a:t>
              </a:r>
              <a:endParaRPr lang="ja-JP" altLang="en-US" sz="1433" b="1" dirty="0">
                <a:solidFill>
                  <a:srgbClr val="000000"/>
                </a:solidFill>
              </a:endParaRPr>
            </a:p>
          </p:txBody>
        </p:sp>
        <p:sp>
          <p:nvSpPr>
            <p:cNvPr id="61" name="Text Box 22"/>
            <p:cNvSpPr txBox="1">
              <a:spLocks noChangeArrowheads="1"/>
            </p:cNvSpPr>
            <p:nvPr/>
          </p:nvSpPr>
          <p:spPr bwMode="auto">
            <a:xfrm>
              <a:off x="5468933" y="1127132"/>
              <a:ext cx="2424011" cy="361381"/>
            </a:xfrm>
            <a:prstGeom prst="rect">
              <a:avLst/>
            </a:prstGeom>
            <a:solidFill>
              <a:schemeClr val="accent2">
                <a:lumMod val="20000"/>
                <a:lumOff val="80000"/>
              </a:schemeClr>
            </a:solidFill>
            <a:ln w="9525">
              <a:solidFill>
                <a:srgbClr val="000000"/>
              </a:solidFill>
              <a:miter lim="800000"/>
              <a:headEnd/>
              <a:tailEnd/>
            </a:ln>
            <a:extLst/>
          </p:spPr>
          <p:txBody>
            <a:bodyPr wrap="square" bIns="0">
              <a:spAutoFit/>
            </a:bodyPr>
            <a:lstStyle>
              <a:lvl1pPr eaLnBrk="0" hangingPunct="0">
                <a:defRPr kumimoji="1" sz="2800">
                  <a:solidFill>
                    <a:schemeClr val="tx1"/>
                  </a:solidFill>
                  <a:latin typeface="Arial" charset="0"/>
                  <a:ea typeface="ＭＳ Ｐゴシック" charset="-128"/>
                </a:defRPr>
              </a:lvl1pPr>
              <a:lvl2pPr marL="742950" indent="-285750" eaLnBrk="0" hangingPunct="0">
                <a:defRPr kumimoji="1" sz="2800">
                  <a:solidFill>
                    <a:schemeClr val="tx1"/>
                  </a:solidFill>
                  <a:latin typeface="Arial" charset="0"/>
                  <a:ea typeface="ＭＳ Ｐゴシック" charset="-128"/>
                </a:defRPr>
              </a:lvl2pPr>
              <a:lvl3pPr marL="1143000" indent="-228600" eaLnBrk="0" hangingPunct="0">
                <a:defRPr kumimoji="1" sz="2800">
                  <a:solidFill>
                    <a:schemeClr val="tx1"/>
                  </a:solidFill>
                  <a:latin typeface="Arial" charset="0"/>
                  <a:ea typeface="ＭＳ Ｐゴシック" charset="-128"/>
                </a:defRPr>
              </a:lvl3pPr>
              <a:lvl4pPr marL="1600200" indent="-228600" eaLnBrk="0" hangingPunct="0">
                <a:defRPr kumimoji="1" sz="2800">
                  <a:solidFill>
                    <a:schemeClr val="tx1"/>
                  </a:solidFill>
                  <a:latin typeface="Arial" charset="0"/>
                  <a:ea typeface="ＭＳ Ｐゴシック" charset="-128"/>
                </a:defRPr>
              </a:lvl4pPr>
              <a:lvl5pPr marL="2057400" indent="-228600" eaLnBrk="0" hangingPunct="0">
                <a:defRPr kumimoji="1" sz="2800">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sz="2800">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sz="2800">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sz="2800">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sz="2800">
                  <a:solidFill>
                    <a:schemeClr val="tx1"/>
                  </a:solidFill>
                  <a:latin typeface="Arial" charset="0"/>
                  <a:ea typeface="ＭＳ Ｐゴシック" charset="-128"/>
                </a:defRPr>
              </a:lvl9pPr>
            </a:lstStyle>
            <a:p>
              <a:pPr defTabSz="935980" eaLnBrk="1" fontAlgn="base" hangingPunct="1">
                <a:spcBef>
                  <a:spcPct val="0"/>
                </a:spcBef>
                <a:spcAft>
                  <a:spcPct val="0"/>
                </a:spcAft>
              </a:pPr>
              <a:r>
                <a:rPr lang="ja-JP" altLang="en-US" sz="1024" b="1" dirty="0">
                  <a:solidFill>
                    <a:srgbClr val="000000"/>
                  </a:solidFill>
                </a:rPr>
                <a:t>重度の健康障害を生ずるもの</a:t>
              </a:r>
              <a:r>
                <a:rPr lang="en-US" altLang="ja-JP" sz="1024" b="1" dirty="0">
                  <a:solidFill>
                    <a:srgbClr val="000000"/>
                  </a:solidFill>
                </a:rPr>
                <a:t/>
              </a:r>
              <a:br>
                <a:rPr lang="en-US" altLang="ja-JP" sz="1024" b="1" dirty="0">
                  <a:solidFill>
                    <a:srgbClr val="000000"/>
                  </a:solidFill>
                </a:rPr>
              </a:br>
              <a:r>
                <a:rPr lang="en-US" altLang="ja-JP" sz="1024" b="1" dirty="0" smtClean="0">
                  <a:solidFill>
                    <a:srgbClr val="000000"/>
                  </a:solidFill>
                </a:rPr>
                <a:t>(</a:t>
              </a:r>
              <a:r>
                <a:rPr lang="ja-JP" altLang="en-US" sz="1024" b="1" dirty="0" smtClean="0">
                  <a:solidFill>
                    <a:srgbClr val="000000"/>
                  </a:solidFill>
                </a:rPr>
                <a:t>石綿</a:t>
              </a:r>
              <a:r>
                <a:rPr lang="ja-JP" altLang="en-US" sz="1024" b="1" dirty="0">
                  <a:solidFill>
                    <a:srgbClr val="000000"/>
                  </a:solidFill>
                </a:rPr>
                <a:t>等</a:t>
              </a:r>
              <a:r>
                <a:rPr lang="ja-JP" altLang="en-US" sz="1024" b="1" dirty="0"/>
                <a:t>　</a:t>
              </a:r>
              <a:r>
                <a:rPr lang="en-US" altLang="ja-JP" sz="1024" b="1" dirty="0"/>
                <a:t>8</a:t>
              </a:r>
              <a:r>
                <a:rPr lang="ja-JP" altLang="en-US" sz="1024" b="1" dirty="0" smtClean="0"/>
                <a:t>物質</a:t>
              </a:r>
              <a:r>
                <a:rPr lang="en-US" altLang="ja-JP" sz="1024" b="1" dirty="0" smtClean="0"/>
                <a:t>)(</a:t>
              </a:r>
              <a:r>
                <a:rPr lang="ja-JP" altLang="en-US" sz="1024" b="1" dirty="0" smtClean="0"/>
                <a:t>令</a:t>
              </a:r>
              <a:r>
                <a:rPr lang="en-US" altLang="ja-JP" sz="1024" b="1" dirty="0">
                  <a:solidFill>
                    <a:srgbClr val="000000"/>
                  </a:solidFill>
                </a:rPr>
                <a:t>16</a:t>
              </a:r>
              <a:r>
                <a:rPr lang="ja-JP" altLang="en-US" sz="1024" b="1" dirty="0" smtClean="0">
                  <a:solidFill>
                    <a:srgbClr val="000000"/>
                  </a:solidFill>
                </a:rPr>
                <a:t>条</a:t>
              </a:r>
              <a:r>
                <a:rPr lang="en-US" altLang="ja-JP" sz="1024" b="1" dirty="0" smtClean="0">
                  <a:solidFill>
                    <a:srgbClr val="000000"/>
                  </a:solidFill>
                </a:rPr>
                <a:t>)</a:t>
              </a:r>
              <a:endParaRPr lang="ja-JP" altLang="en-US" sz="1024" b="1" dirty="0">
                <a:solidFill>
                  <a:srgbClr val="000000"/>
                </a:solidFill>
              </a:endParaRPr>
            </a:p>
          </p:txBody>
        </p:sp>
      </p:grpSp>
      <p:grpSp>
        <p:nvGrpSpPr>
          <p:cNvPr id="78854" name="グループ化 78853"/>
          <p:cNvGrpSpPr/>
          <p:nvPr/>
        </p:nvGrpSpPr>
        <p:grpSpPr>
          <a:xfrm>
            <a:off x="1050862" y="5753419"/>
            <a:ext cx="6629072" cy="466735"/>
            <a:chOff x="1112142" y="5357058"/>
            <a:chExt cx="7015843" cy="455969"/>
          </a:xfrm>
        </p:grpSpPr>
        <p:cxnSp>
          <p:nvCxnSpPr>
            <p:cNvPr id="55" name="直線コネクタ 54"/>
            <p:cNvCxnSpPr/>
            <p:nvPr/>
          </p:nvCxnSpPr>
          <p:spPr>
            <a:xfrm flipH="1" flipV="1">
              <a:off x="1112142" y="5357058"/>
              <a:ext cx="7015843" cy="17175"/>
            </a:xfrm>
            <a:prstGeom prst="line">
              <a:avLst/>
            </a:prstGeom>
            <a:ln w="38100">
              <a:solidFill>
                <a:srgbClr val="000000"/>
              </a:solidFill>
              <a:prstDash val="sysDash"/>
            </a:ln>
          </p:spPr>
          <p:style>
            <a:lnRef idx="1">
              <a:schemeClr val="accent1"/>
            </a:lnRef>
            <a:fillRef idx="0">
              <a:schemeClr val="accent1"/>
            </a:fillRef>
            <a:effectRef idx="0">
              <a:schemeClr val="accent1"/>
            </a:effectRef>
            <a:fontRef idx="minor">
              <a:schemeClr val="tx1"/>
            </a:fontRef>
          </p:style>
        </p:cxnSp>
        <p:grpSp>
          <p:nvGrpSpPr>
            <p:cNvPr id="78851" name="グループ化 78850"/>
            <p:cNvGrpSpPr/>
            <p:nvPr/>
          </p:nvGrpSpPr>
          <p:grpSpPr>
            <a:xfrm>
              <a:off x="2729445" y="5421078"/>
              <a:ext cx="4347558" cy="391949"/>
              <a:chOff x="2729445" y="5421078"/>
              <a:chExt cx="4347558" cy="391949"/>
            </a:xfrm>
          </p:grpSpPr>
          <p:sp>
            <p:nvSpPr>
              <p:cNvPr id="52" name="Text Box 26"/>
              <p:cNvSpPr txBox="1">
                <a:spLocks noChangeArrowheads="1"/>
              </p:cNvSpPr>
              <p:nvPr/>
            </p:nvSpPr>
            <p:spPr bwMode="auto">
              <a:xfrm>
                <a:off x="2729445" y="5421078"/>
                <a:ext cx="4347558" cy="203774"/>
              </a:xfrm>
              <a:prstGeom prst="rect">
                <a:avLst/>
              </a:prstGeom>
              <a:noFill/>
              <a:ln>
                <a:noFill/>
              </a:ln>
            </p:spPr>
            <p:txBody>
              <a:bodyPr wrap="square" bIns="0">
                <a:spAutoFit/>
              </a:bodyPr>
              <a:lstStyle>
                <a:lvl1pPr eaLnBrk="0" hangingPunct="0">
                  <a:defRPr kumimoji="1" sz="2800">
                    <a:solidFill>
                      <a:schemeClr val="tx1"/>
                    </a:solidFill>
                    <a:latin typeface="Arial" charset="0"/>
                    <a:ea typeface="ＭＳ Ｐゴシック" charset="-128"/>
                  </a:defRPr>
                </a:lvl1pPr>
                <a:lvl2pPr marL="742950" indent="-285750" eaLnBrk="0" hangingPunct="0">
                  <a:defRPr kumimoji="1" sz="2800">
                    <a:solidFill>
                      <a:schemeClr val="tx1"/>
                    </a:solidFill>
                    <a:latin typeface="Arial" charset="0"/>
                    <a:ea typeface="ＭＳ Ｐゴシック" charset="-128"/>
                  </a:defRPr>
                </a:lvl2pPr>
                <a:lvl3pPr marL="1143000" indent="-228600" eaLnBrk="0" hangingPunct="0">
                  <a:defRPr kumimoji="1" sz="2800">
                    <a:solidFill>
                      <a:schemeClr val="tx1"/>
                    </a:solidFill>
                    <a:latin typeface="Arial" charset="0"/>
                    <a:ea typeface="ＭＳ Ｐゴシック" charset="-128"/>
                  </a:defRPr>
                </a:lvl3pPr>
                <a:lvl4pPr marL="1600200" indent="-228600" eaLnBrk="0" hangingPunct="0">
                  <a:defRPr kumimoji="1" sz="2800">
                    <a:solidFill>
                      <a:schemeClr val="tx1"/>
                    </a:solidFill>
                    <a:latin typeface="Arial" charset="0"/>
                    <a:ea typeface="ＭＳ Ｐゴシック" charset="-128"/>
                  </a:defRPr>
                </a:lvl4pPr>
                <a:lvl5pPr marL="2057400" indent="-228600" eaLnBrk="0" hangingPunct="0">
                  <a:defRPr kumimoji="1" sz="2800">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sz="2800">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sz="2800">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sz="2800">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sz="2800">
                    <a:solidFill>
                      <a:schemeClr val="tx1"/>
                    </a:solidFill>
                    <a:latin typeface="Arial" charset="0"/>
                    <a:ea typeface="ＭＳ Ｐゴシック" charset="-128"/>
                  </a:defRPr>
                </a:lvl9pPr>
              </a:lstStyle>
              <a:p>
                <a:pPr defTabSz="935980" eaLnBrk="1" fontAlgn="base" hangingPunct="1">
                  <a:spcBef>
                    <a:spcPct val="0"/>
                  </a:spcBef>
                  <a:spcAft>
                    <a:spcPct val="0"/>
                  </a:spcAft>
                </a:pPr>
                <a:r>
                  <a:rPr lang="ja-JP" altLang="en-US" sz="1024" b="1" dirty="0">
                    <a:solidFill>
                      <a:prstClr val="black"/>
                    </a:solidFill>
                  </a:rPr>
                  <a:t>国連の基準等による危険有害性情報が明らかでない物質</a:t>
                </a:r>
              </a:p>
            </p:txBody>
          </p:sp>
          <p:sp>
            <p:nvSpPr>
              <p:cNvPr id="64" name="Text Box 8"/>
              <p:cNvSpPr txBox="1">
                <a:spLocks noChangeArrowheads="1"/>
              </p:cNvSpPr>
              <p:nvPr/>
            </p:nvSpPr>
            <p:spPr bwMode="auto">
              <a:xfrm>
                <a:off x="2801417" y="5601431"/>
                <a:ext cx="3202018" cy="211596"/>
              </a:xfrm>
              <a:prstGeom prst="rect">
                <a:avLst/>
              </a:prstGeom>
              <a:solidFill>
                <a:schemeClr val="bg1"/>
              </a:solidFill>
              <a:ln w="3175">
                <a:solidFill>
                  <a:srgbClr val="000000"/>
                </a:solidFill>
                <a:miter lim="800000"/>
                <a:headEnd/>
                <a:tailEnd/>
              </a:ln>
              <a:extLst/>
            </p:spPr>
            <p:txBody>
              <a:bodyPr wrap="square" bIns="0">
                <a:spAutoFit/>
              </a:bodyPr>
              <a:lstStyle>
                <a:lvl1pPr eaLnBrk="0" hangingPunct="0">
                  <a:defRPr kumimoji="1" sz="2800">
                    <a:solidFill>
                      <a:schemeClr val="tx1"/>
                    </a:solidFill>
                    <a:latin typeface="Arial" charset="0"/>
                    <a:ea typeface="ＭＳ Ｐゴシック" charset="-128"/>
                  </a:defRPr>
                </a:lvl1pPr>
                <a:lvl2pPr marL="742950" indent="-285750" eaLnBrk="0" hangingPunct="0">
                  <a:defRPr kumimoji="1" sz="2800">
                    <a:solidFill>
                      <a:schemeClr val="tx1"/>
                    </a:solidFill>
                    <a:latin typeface="Arial" charset="0"/>
                    <a:ea typeface="ＭＳ Ｐゴシック" charset="-128"/>
                  </a:defRPr>
                </a:lvl2pPr>
                <a:lvl3pPr marL="1143000" indent="-228600" eaLnBrk="0" hangingPunct="0">
                  <a:defRPr kumimoji="1" sz="2800">
                    <a:solidFill>
                      <a:schemeClr val="tx1"/>
                    </a:solidFill>
                    <a:latin typeface="Arial" charset="0"/>
                    <a:ea typeface="ＭＳ Ｐゴシック" charset="-128"/>
                  </a:defRPr>
                </a:lvl3pPr>
                <a:lvl4pPr marL="1600200" indent="-228600" eaLnBrk="0" hangingPunct="0">
                  <a:defRPr kumimoji="1" sz="2800">
                    <a:solidFill>
                      <a:schemeClr val="tx1"/>
                    </a:solidFill>
                    <a:latin typeface="Arial" charset="0"/>
                    <a:ea typeface="ＭＳ Ｐゴシック" charset="-128"/>
                  </a:defRPr>
                </a:lvl4pPr>
                <a:lvl5pPr marL="2057400" indent="-228600" eaLnBrk="0" hangingPunct="0">
                  <a:defRPr kumimoji="1" sz="2800">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sz="2800">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sz="2800">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sz="2800">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sz="2800">
                    <a:solidFill>
                      <a:schemeClr val="tx1"/>
                    </a:solidFill>
                    <a:latin typeface="Arial" charset="0"/>
                    <a:ea typeface="ＭＳ Ｐゴシック" charset="-128"/>
                  </a:defRPr>
                </a:lvl9pPr>
              </a:lstStyle>
              <a:p>
                <a:pPr algn="ctr" defTabSz="935980" eaLnBrk="1" fontAlgn="base" hangingPunct="1">
                  <a:spcBef>
                    <a:spcPct val="0"/>
                  </a:spcBef>
                  <a:spcAft>
                    <a:spcPct val="0"/>
                  </a:spcAft>
                </a:pPr>
                <a:r>
                  <a:rPr lang="ja-JP" altLang="en-US" sz="1075" b="1" dirty="0">
                    <a:solidFill>
                      <a:srgbClr val="000000"/>
                    </a:solidFill>
                    <a:latin typeface="ＭＳ Ｐゴシック" pitchFamily="50" charset="-128"/>
                    <a:ea typeface="ＭＳ Ｐゴシック" pitchFamily="50" charset="-128"/>
                  </a:rPr>
                  <a:t>ＧＨＳ分類により危険有害性区分がない物質</a:t>
                </a:r>
                <a:endParaRPr lang="en-US" altLang="ja-JP" sz="1075" b="1" dirty="0">
                  <a:solidFill>
                    <a:srgbClr val="000000"/>
                  </a:solidFill>
                  <a:latin typeface="ＭＳ Ｐゴシック" pitchFamily="50" charset="-128"/>
                  <a:ea typeface="ＭＳ Ｐゴシック" pitchFamily="50" charset="-128"/>
                </a:endParaRPr>
              </a:p>
            </p:txBody>
          </p:sp>
        </p:grpSp>
      </p:grpSp>
      <p:sp>
        <p:nvSpPr>
          <p:cNvPr id="3" name="テキスト ボックス 2"/>
          <p:cNvSpPr txBox="1"/>
          <p:nvPr/>
        </p:nvSpPr>
        <p:spPr>
          <a:xfrm>
            <a:off x="2680984" y="1408634"/>
            <a:ext cx="436723" cy="1854998"/>
          </a:xfrm>
          <a:prstGeom prst="rect">
            <a:avLst/>
          </a:prstGeom>
          <a:solidFill>
            <a:srgbClr val="FFCCFF"/>
          </a:solidFill>
        </p:spPr>
        <p:txBody>
          <a:bodyPr vert="eaVert" wrap="square" rtlCol="0">
            <a:spAutoFit/>
          </a:bodyPr>
          <a:lstStyle/>
          <a:p>
            <a:pPr algn="ctr" defTabSz="935980"/>
            <a:r>
              <a:rPr lang="en-US" altLang="ja-JP" sz="1638" b="1" dirty="0">
                <a:latin typeface="ＭＳ ゴシック" pitchFamily="49" charset="-128"/>
                <a:ea typeface="ＭＳ ゴシック" pitchFamily="49" charset="-128"/>
              </a:rPr>
              <a:t>【</a:t>
            </a:r>
            <a:r>
              <a:rPr lang="ja-JP" altLang="en-US" sz="1638" b="1" dirty="0">
                <a:latin typeface="ＭＳ ゴシック" pitchFamily="49" charset="-128"/>
                <a:ea typeface="ＭＳ ゴシック" pitchFamily="49" charset="-128"/>
              </a:rPr>
              <a:t> 罰 則 規 定 </a:t>
            </a:r>
            <a:r>
              <a:rPr lang="en-US" altLang="ja-JP" sz="1638" b="1" dirty="0">
                <a:latin typeface="ＭＳ ゴシック" pitchFamily="49" charset="-128"/>
                <a:ea typeface="ＭＳ ゴシック" pitchFamily="49" charset="-128"/>
              </a:rPr>
              <a:t>】</a:t>
            </a:r>
            <a:endParaRPr lang="ja-JP" altLang="en-US" sz="1638" b="1" dirty="0">
              <a:latin typeface="ＭＳ ゴシック" pitchFamily="49" charset="-128"/>
              <a:ea typeface="ＭＳ ゴシック" pitchFamily="49" charset="-128"/>
            </a:endParaRPr>
          </a:p>
        </p:txBody>
      </p:sp>
      <p:grpSp>
        <p:nvGrpSpPr>
          <p:cNvPr id="11" name="グループ化 10"/>
          <p:cNvGrpSpPr/>
          <p:nvPr/>
        </p:nvGrpSpPr>
        <p:grpSpPr>
          <a:xfrm>
            <a:off x="3143444" y="1897254"/>
            <a:ext cx="4311107" cy="724600"/>
            <a:chOff x="3326812" y="1589842"/>
            <a:chExt cx="4562637" cy="707886"/>
          </a:xfrm>
        </p:grpSpPr>
        <p:sp>
          <p:nvSpPr>
            <p:cNvPr id="77834" name="Text Box 9"/>
            <p:cNvSpPr txBox="1">
              <a:spLocks noChangeArrowheads="1"/>
            </p:cNvSpPr>
            <p:nvPr/>
          </p:nvSpPr>
          <p:spPr bwMode="auto">
            <a:xfrm>
              <a:off x="3326812" y="1773152"/>
              <a:ext cx="1872232" cy="487185"/>
            </a:xfrm>
            <a:prstGeom prst="rect">
              <a:avLst/>
            </a:prstGeom>
            <a:solidFill>
              <a:schemeClr val="accent6">
                <a:lumMod val="20000"/>
                <a:lumOff val="80000"/>
              </a:schemeClr>
            </a:solidFill>
            <a:ln w="28575">
              <a:solidFill>
                <a:srgbClr val="000000"/>
              </a:solidFill>
              <a:miter lim="800000"/>
              <a:headEnd/>
              <a:tailEnd/>
            </a:ln>
            <a:extLst/>
          </p:spPr>
          <p:txBody>
            <a:bodyPr wrap="square" bIns="0">
              <a:spAutoFit/>
            </a:bodyPr>
            <a:lstStyle>
              <a:lvl1pPr eaLnBrk="0" hangingPunct="0">
                <a:defRPr kumimoji="1" sz="2800">
                  <a:solidFill>
                    <a:schemeClr val="tx1"/>
                  </a:solidFill>
                  <a:latin typeface="Arial" charset="0"/>
                  <a:ea typeface="ＭＳ Ｐゴシック" charset="-128"/>
                </a:defRPr>
              </a:lvl1pPr>
              <a:lvl2pPr marL="742950" indent="-285750" eaLnBrk="0" hangingPunct="0">
                <a:defRPr kumimoji="1" sz="2800">
                  <a:solidFill>
                    <a:schemeClr val="tx1"/>
                  </a:solidFill>
                  <a:latin typeface="Arial" charset="0"/>
                  <a:ea typeface="ＭＳ Ｐゴシック" charset="-128"/>
                </a:defRPr>
              </a:lvl2pPr>
              <a:lvl3pPr marL="1143000" indent="-228600" eaLnBrk="0" hangingPunct="0">
                <a:defRPr kumimoji="1" sz="2800">
                  <a:solidFill>
                    <a:schemeClr val="tx1"/>
                  </a:solidFill>
                  <a:latin typeface="Arial" charset="0"/>
                  <a:ea typeface="ＭＳ Ｐゴシック" charset="-128"/>
                </a:defRPr>
              </a:lvl3pPr>
              <a:lvl4pPr marL="1600200" indent="-228600" eaLnBrk="0" hangingPunct="0">
                <a:defRPr kumimoji="1" sz="2800">
                  <a:solidFill>
                    <a:schemeClr val="tx1"/>
                  </a:solidFill>
                  <a:latin typeface="Arial" charset="0"/>
                  <a:ea typeface="ＭＳ Ｐゴシック" charset="-128"/>
                </a:defRPr>
              </a:lvl4pPr>
              <a:lvl5pPr marL="2057400" indent="-228600" eaLnBrk="0" hangingPunct="0">
                <a:defRPr kumimoji="1" sz="2800">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sz="2800">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sz="2800">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sz="2800">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sz="2800">
                  <a:solidFill>
                    <a:schemeClr val="tx1"/>
                  </a:solidFill>
                  <a:latin typeface="Arial" charset="0"/>
                  <a:ea typeface="ＭＳ Ｐゴシック" charset="-128"/>
                </a:defRPr>
              </a:lvl9pPr>
            </a:lstStyle>
            <a:p>
              <a:pPr algn="ctr" defTabSz="935980" eaLnBrk="1" fontAlgn="base" hangingPunct="1">
                <a:spcBef>
                  <a:spcPct val="0"/>
                </a:spcBef>
                <a:spcAft>
                  <a:spcPct val="0"/>
                </a:spcAft>
              </a:pPr>
              <a:r>
                <a:rPr lang="ja-JP" altLang="en-US" sz="1433" b="1" dirty="0">
                  <a:solidFill>
                    <a:srgbClr val="000000"/>
                  </a:solidFill>
                </a:rPr>
                <a:t>製造許可</a:t>
              </a:r>
              <a:r>
                <a:rPr lang="en-US" altLang="ja-JP" sz="1433" b="1" dirty="0">
                  <a:solidFill>
                    <a:srgbClr val="000000"/>
                  </a:solidFill>
                </a:rPr>
                <a:t/>
              </a:r>
              <a:br>
                <a:rPr lang="en-US" altLang="ja-JP" sz="1433" b="1" dirty="0">
                  <a:solidFill>
                    <a:srgbClr val="000000"/>
                  </a:solidFill>
                </a:rPr>
              </a:br>
              <a:r>
                <a:rPr lang="en-US" altLang="ja-JP" sz="1433" b="1" dirty="0" smtClean="0">
                  <a:solidFill>
                    <a:srgbClr val="000000"/>
                  </a:solidFill>
                </a:rPr>
                <a:t>(</a:t>
              </a:r>
              <a:r>
                <a:rPr lang="ja-JP" altLang="en-US" sz="1433" b="1" dirty="0" smtClean="0">
                  <a:solidFill>
                    <a:srgbClr val="000000"/>
                  </a:solidFill>
                </a:rPr>
                <a:t>法</a:t>
              </a:r>
              <a:r>
                <a:rPr lang="en-US" altLang="ja-JP" sz="1433" b="1" dirty="0">
                  <a:solidFill>
                    <a:srgbClr val="000000"/>
                  </a:solidFill>
                </a:rPr>
                <a:t>56</a:t>
              </a:r>
              <a:r>
                <a:rPr lang="ja-JP" altLang="en-US" sz="1433" b="1" dirty="0" smtClean="0">
                  <a:solidFill>
                    <a:srgbClr val="000000"/>
                  </a:solidFill>
                </a:rPr>
                <a:t>条</a:t>
              </a:r>
              <a:r>
                <a:rPr lang="en-US" altLang="ja-JP" sz="1433" b="1" dirty="0" smtClean="0">
                  <a:solidFill>
                    <a:srgbClr val="000000"/>
                  </a:solidFill>
                </a:rPr>
                <a:t>)</a:t>
              </a:r>
              <a:endParaRPr lang="ja-JP" altLang="en-US" sz="1433" b="1" dirty="0">
                <a:solidFill>
                  <a:srgbClr val="000000"/>
                </a:solidFill>
              </a:endParaRPr>
            </a:p>
          </p:txBody>
        </p:sp>
        <p:sp>
          <p:nvSpPr>
            <p:cNvPr id="81" name="Line 31"/>
            <p:cNvSpPr>
              <a:spLocks noChangeShapeType="1"/>
            </p:cNvSpPr>
            <p:nvPr/>
          </p:nvSpPr>
          <p:spPr bwMode="auto">
            <a:xfrm flipV="1">
              <a:off x="5222736" y="2022992"/>
              <a:ext cx="342025" cy="0"/>
            </a:xfrm>
            <a:prstGeom prst="line">
              <a:avLst/>
            </a:prstGeom>
            <a:noFill/>
            <a:ln w="28575">
              <a:solidFill>
                <a:schemeClr val="tx1"/>
              </a:solidFill>
              <a:prstDash val="sysDot"/>
              <a:round/>
              <a:headEnd/>
              <a:tailEnd/>
            </a:ln>
            <a:extLst>
              <a:ext uri="{909E8E84-426E-40DD-AFC4-6F175D3DCCD1}">
                <a14:hiddenFill xmlns:a14="http://schemas.microsoft.com/office/drawing/2010/main">
                  <a:noFill/>
                </a14:hiddenFill>
              </a:ext>
            </a:extLst>
          </p:spPr>
          <p:txBody>
            <a:bodyPr/>
            <a:lstStyle/>
            <a:p>
              <a:pPr defTabSz="935980" fontAlgn="base">
                <a:spcBef>
                  <a:spcPct val="0"/>
                </a:spcBef>
                <a:spcAft>
                  <a:spcPct val="0"/>
                </a:spcAft>
              </a:pPr>
              <a:endParaRPr lang="ja-JP" altLang="en-US" sz="2866">
                <a:solidFill>
                  <a:prstClr val="black"/>
                </a:solidFill>
                <a:latin typeface="Arial" charset="0"/>
                <a:ea typeface="ＭＳ Ｐゴシック" charset="-128"/>
              </a:endParaRPr>
            </a:p>
          </p:txBody>
        </p:sp>
        <p:sp>
          <p:nvSpPr>
            <p:cNvPr id="63" name="Text Box 23"/>
            <p:cNvSpPr txBox="1">
              <a:spLocks noChangeArrowheads="1"/>
            </p:cNvSpPr>
            <p:nvPr/>
          </p:nvSpPr>
          <p:spPr bwMode="auto">
            <a:xfrm>
              <a:off x="5465435" y="1589842"/>
              <a:ext cx="2424014" cy="707886"/>
            </a:xfrm>
            <a:prstGeom prst="rect">
              <a:avLst/>
            </a:prstGeom>
            <a:solidFill>
              <a:schemeClr val="accent1">
                <a:lumMod val="20000"/>
                <a:lumOff val="80000"/>
              </a:schemeClr>
            </a:solidFill>
            <a:ln w="9525">
              <a:solidFill>
                <a:srgbClr val="000000"/>
              </a:solidFill>
              <a:miter lim="800000"/>
              <a:headEnd/>
              <a:tailEnd/>
            </a:ln>
            <a:extLst/>
          </p:spPr>
          <p:txBody>
            <a:bodyPr wrap="square" bIns="0">
              <a:spAutoFit/>
            </a:bodyPr>
            <a:lstStyle>
              <a:lvl1pPr eaLnBrk="0" hangingPunct="0">
                <a:defRPr kumimoji="1" sz="2800">
                  <a:solidFill>
                    <a:schemeClr val="tx1"/>
                  </a:solidFill>
                  <a:latin typeface="Arial" charset="0"/>
                  <a:ea typeface="ＭＳ Ｐゴシック" charset="-128"/>
                </a:defRPr>
              </a:lvl1pPr>
              <a:lvl2pPr marL="742950" indent="-285750" eaLnBrk="0" hangingPunct="0">
                <a:defRPr kumimoji="1" sz="2800">
                  <a:solidFill>
                    <a:schemeClr val="tx1"/>
                  </a:solidFill>
                  <a:latin typeface="Arial" charset="0"/>
                  <a:ea typeface="ＭＳ Ｐゴシック" charset="-128"/>
                </a:defRPr>
              </a:lvl2pPr>
              <a:lvl3pPr marL="1143000" indent="-228600" eaLnBrk="0" hangingPunct="0">
                <a:defRPr kumimoji="1" sz="2800">
                  <a:solidFill>
                    <a:schemeClr val="tx1"/>
                  </a:solidFill>
                  <a:latin typeface="Arial" charset="0"/>
                  <a:ea typeface="ＭＳ Ｐゴシック" charset="-128"/>
                </a:defRPr>
              </a:lvl3pPr>
              <a:lvl4pPr marL="1600200" indent="-228600" eaLnBrk="0" hangingPunct="0">
                <a:defRPr kumimoji="1" sz="2800">
                  <a:solidFill>
                    <a:schemeClr val="tx1"/>
                  </a:solidFill>
                  <a:latin typeface="Arial" charset="0"/>
                  <a:ea typeface="ＭＳ Ｐゴシック" charset="-128"/>
                </a:defRPr>
              </a:lvl4pPr>
              <a:lvl5pPr marL="2057400" indent="-228600" eaLnBrk="0" hangingPunct="0">
                <a:defRPr kumimoji="1" sz="2800">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sz="2800">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sz="2800">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sz="2800">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sz="2800">
                  <a:solidFill>
                    <a:schemeClr val="tx1"/>
                  </a:solidFill>
                  <a:latin typeface="Arial" charset="0"/>
                  <a:ea typeface="ＭＳ Ｐゴシック" charset="-128"/>
                </a:defRPr>
              </a:lvl9pPr>
            </a:lstStyle>
            <a:p>
              <a:pPr defTabSz="935980" eaLnBrk="1" fontAlgn="base" hangingPunct="1">
                <a:spcBef>
                  <a:spcPct val="0"/>
                </a:spcBef>
                <a:spcAft>
                  <a:spcPct val="0"/>
                </a:spcAft>
              </a:pPr>
              <a:r>
                <a:rPr lang="ja-JP" altLang="en-US" sz="1075" b="1" dirty="0">
                  <a:solidFill>
                    <a:srgbClr val="000000"/>
                  </a:solidFill>
                </a:rPr>
                <a:t>重度の健康障害が生ずるおそれのある</a:t>
              </a:r>
              <a:r>
                <a:rPr lang="ja-JP" altLang="en-US" sz="1075" b="1" dirty="0" smtClean="0">
                  <a:solidFill>
                    <a:srgbClr val="000000"/>
                  </a:solidFill>
                </a:rPr>
                <a:t>もの</a:t>
              </a:r>
              <a:r>
                <a:rPr lang="en-US" altLang="ja-JP" sz="1075" b="1" dirty="0" smtClean="0">
                  <a:solidFill>
                    <a:srgbClr val="000000"/>
                  </a:solidFill>
                </a:rPr>
                <a:t>(</a:t>
              </a:r>
              <a:r>
                <a:rPr lang="ja-JP" altLang="en-US" sz="1075" b="1" dirty="0" smtClean="0">
                  <a:solidFill>
                    <a:srgbClr val="000000"/>
                  </a:solidFill>
                </a:rPr>
                <a:t>ジクロルベンジジン</a:t>
              </a:r>
              <a:r>
                <a:rPr lang="ja-JP" altLang="en-US" sz="1075" b="1" dirty="0">
                  <a:solidFill>
                    <a:srgbClr val="000000"/>
                  </a:solidFill>
                </a:rPr>
                <a:t>及びその塩等</a:t>
              </a:r>
              <a:r>
                <a:rPr lang="ja-JP" altLang="en-US" sz="1075" b="1" dirty="0"/>
                <a:t>　</a:t>
              </a:r>
              <a:r>
                <a:rPr lang="en-US" altLang="ja-JP" sz="1075" b="1" dirty="0"/>
                <a:t>7</a:t>
              </a:r>
              <a:r>
                <a:rPr lang="ja-JP" altLang="en-US" sz="1075" b="1" dirty="0" smtClean="0"/>
                <a:t>物質</a:t>
              </a:r>
              <a:r>
                <a:rPr lang="en-US" altLang="ja-JP" sz="1075" b="1" dirty="0" smtClean="0"/>
                <a:t>(</a:t>
              </a:r>
              <a:r>
                <a:rPr lang="ja-JP" altLang="en-US" sz="1075" b="1" dirty="0" smtClean="0"/>
                <a:t>令</a:t>
              </a:r>
              <a:r>
                <a:rPr lang="en-US" altLang="ja-JP" sz="1075" b="1" dirty="0">
                  <a:solidFill>
                    <a:srgbClr val="000000"/>
                  </a:solidFill>
                </a:rPr>
                <a:t>17</a:t>
              </a:r>
              <a:r>
                <a:rPr lang="ja-JP" altLang="en-US" sz="1075" b="1" dirty="0" smtClean="0">
                  <a:solidFill>
                    <a:srgbClr val="000000"/>
                  </a:solidFill>
                </a:rPr>
                <a:t>条</a:t>
              </a:r>
              <a:r>
                <a:rPr lang="en-US" altLang="ja-JP" sz="1075" b="1" dirty="0" smtClean="0">
                  <a:solidFill>
                    <a:srgbClr val="000000"/>
                  </a:solidFill>
                </a:rPr>
                <a:t>)</a:t>
              </a:r>
              <a:r>
                <a:rPr lang="ja-JP" altLang="en-US" sz="1075" b="1" dirty="0" smtClean="0">
                  <a:solidFill>
                    <a:srgbClr val="000000"/>
                  </a:solidFill>
                </a:rPr>
                <a:t>＝</a:t>
              </a:r>
              <a:r>
                <a:rPr lang="ja-JP" altLang="en-US" sz="1075" b="1" dirty="0">
                  <a:solidFill>
                    <a:srgbClr val="000000"/>
                  </a:solidFill>
                </a:rPr>
                <a:t>特化第一類</a:t>
              </a:r>
              <a:r>
                <a:rPr lang="ja-JP" altLang="en-US" sz="1075" b="1" dirty="0" smtClean="0">
                  <a:solidFill>
                    <a:srgbClr val="000000"/>
                  </a:solidFill>
                </a:rPr>
                <a:t>物質</a:t>
              </a:r>
              <a:r>
                <a:rPr lang="en-US" altLang="ja-JP" sz="1075" b="1" dirty="0" smtClean="0">
                  <a:solidFill>
                    <a:srgbClr val="000000"/>
                  </a:solidFill>
                </a:rPr>
                <a:t>)</a:t>
              </a:r>
              <a:endParaRPr lang="ja-JP" altLang="en-US" sz="1075" b="1" dirty="0">
                <a:solidFill>
                  <a:srgbClr val="FF0000"/>
                </a:solidFill>
              </a:endParaRPr>
            </a:p>
          </p:txBody>
        </p:sp>
      </p:grpSp>
      <p:grpSp>
        <p:nvGrpSpPr>
          <p:cNvPr id="78865" name="グループ化 78864"/>
          <p:cNvGrpSpPr/>
          <p:nvPr/>
        </p:nvGrpSpPr>
        <p:grpSpPr>
          <a:xfrm>
            <a:off x="407017" y="3300058"/>
            <a:ext cx="1350359" cy="1118402"/>
            <a:chOff x="500459" y="2983623"/>
            <a:chExt cx="1265632" cy="1379695"/>
          </a:xfrm>
          <a:solidFill>
            <a:schemeClr val="bg1"/>
          </a:solidFill>
        </p:grpSpPr>
        <p:cxnSp>
          <p:nvCxnSpPr>
            <p:cNvPr id="78857" name="直線矢印コネクタ 78856"/>
            <p:cNvCxnSpPr/>
            <p:nvPr/>
          </p:nvCxnSpPr>
          <p:spPr>
            <a:xfrm>
              <a:off x="1766091" y="2990142"/>
              <a:ext cx="0" cy="1373176"/>
            </a:xfrm>
            <a:prstGeom prst="straightConnector1">
              <a:avLst/>
            </a:prstGeom>
            <a:grpFill/>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88" name="Text Box 11"/>
            <p:cNvSpPr txBox="1">
              <a:spLocks noChangeArrowheads="1"/>
            </p:cNvSpPr>
            <p:nvPr/>
          </p:nvSpPr>
          <p:spPr bwMode="auto">
            <a:xfrm>
              <a:off x="500459" y="2983623"/>
              <a:ext cx="1183169" cy="669190"/>
            </a:xfrm>
            <a:prstGeom prst="rect">
              <a:avLst/>
            </a:prstGeom>
            <a:grpFill/>
            <a:ln w="28575">
              <a:solidFill>
                <a:srgbClr val="000000"/>
              </a:solidFill>
              <a:miter lim="800000"/>
              <a:headEnd/>
              <a:tailEnd/>
            </a:ln>
            <a:extLst/>
          </p:spPr>
          <p:txBody>
            <a:bodyPr wrap="square" bIns="0">
              <a:spAutoFit/>
            </a:bodyPr>
            <a:lstStyle>
              <a:lvl1pPr eaLnBrk="0" hangingPunct="0">
                <a:defRPr kumimoji="1" sz="2800">
                  <a:solidFill>
                    <a:schemeClr val="tx1"/>
                  </a:solidFill>
                  <a:latin typeface="Arial" charset="0"/>
                  <a:ea typeface="ＭＳ Ｐゴシック" charset="-128"/>
                </a:defRPr>
              </a:lvl1pPr>
              <a:lvl2pPr marL="742950" indent="-285750" eaLnBrk="0" hangingPunct="0">
                <a:defRPr kumimoji="1" sz="2800">
                  <a:solidFill>
                    <a:schemeClr val="tx1"/>
                  </a:solidFill>
                  <a:latin typeface="Arial" charset="0"/>
                  <a:ea typeface="ＭＳ Ｐゴシック" charset="-128"/>
                </a:defRPr>
              </a:lvl2pPr>
              <a:lvl3pPr marL="1143000" indent="-228600" eaLnBrk="0" hangingPunct="0">
                <a:defRPr kumimoji="1" sz="2800">
                  <a:solidFill>
                    <a:schemeClr val="tx1"/>
                  </a:solidFill>
                  <a:latin typeface="Arial" charset="0"/>
                  <a:ea typeface="ＭＳ Ｐゴシック" charset="-128"/>
                </a:defRPr>
              </a:lvl3pPr>
              <a:lvl4pPr marL="1600200" indent="-228600" eaLnBrk="0" hangingPunct="0">
                <a:defRPr kumimoji="1" sz="2800">
                  <a:solidFill>
                    <a:schemeClr val="tx1"/>
                  </a:solidFill>
                  <a:latin typeface="Arial" charset="0"/>
                  <a:ea typeface="ＭＳ Ｐゴシック" charset="-128"/>
                </a:defRPr>
              </a:lvl4pPr>
              <a:lvl5pPr marL="2057400" indent="-228600" eaLnBrk="0" hangingPunct="0">
                <a:defRPr kumimoji="1" sz="2800">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sz="2800">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sz="2800">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sz="2800">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sz="2800">
                  <a:solidFill>
                    <a:schemeClr val="tx1"/>
                  </a:solidFill>
                  <a:latin typeface="Arial" charset="0"/>
                  <a:ea typeface="ＭＳ Ｐゴシック" charset="-128"/>
                </a:defRPr>
              </a:lvl9pPr>
            </a:lstStyle>
            <a:p>
              <a:pPr defTabSz="935980" eaLnBrk="1" fontAlgn="base" hangingPunct="1">
                <a:spcBef>
                  <a:spcPct val="0"/>
                </a:spcBef>
                <a:spcAft>
                  <a:spcPct val="0"/>
                </a:spcAft>
              </a:pPr>
              <a:r>
                <a:rPr lang="ja-JP" altLang="en-US" sz="1075" b="1" dirty="0"/>
                <a:t>Ｈ</a:t>
              </a:r>
              <a:r>
                <a:rPr lang="en-US" altLang="ja-JP" sz="1075" b="1" dirty="0"/>
                <a:t>26</a:t>
              </a:r>
              <a:r>
                <a:rPr lang="ja-JP" altLang="en-US" sz="1075" b="1" dirty="0"/>
                <a:t>年の法改正</a:t>
              </a:r>
              <a:endParaRPr lang="en-US" altLang="ja-JP" sz="1075" b="1" dirty="0"/>
            </a:p>
            <a:p>
              <a:pPr defTabSz="935980" eaLnBrk="1" fontAlgn="base" hangingPunct="1">
                <a:spcBef>
                  <a:spcPct val="0"/>
                </a:spcBef>
                <a:spcAft>
                  <a:spcPct val="0"/>
                </a:spcAft>
              </a:pPr>
              <a:r>
                <a:rPr lang="ja-JP" altLang="en-US" sz="1075" b="1" dirty="0" smtClean="0"/>
                <a:t>危険</a:t>
              </a:r>
              <a:r>
                <a:rPr lang="en-US" altLang="ja-JP" sz="1075" b="1" dirty="0" smtClean="0"/>
                <a:t>,</a:t>
              </a:r>
              <a:r>
                <a:rPr lang="ja-JP" altLang="en-US" sz="1075" b="1" dirty="0" smtClean="0"/>
                <a:t>有害性</a:t>
              </a:r>
              <a:r>
                <a:rPr lang="ja-JP" altLang="en-US" sz="1075" b="1" dirty="0"/>
                <a:t>の</a:t>
              </a:r>
              <a:r>
                <a:rPr lang="ja-JP" altLang="en-US" sz="1075" b="1" dirty="0" smtClean="0"/>
                <a:t>調査</a:t>
              </a:r>
              <a:r>
                <a:rPr lang="en-US" altLang="ja-JP" sz="1075" b="1" dirty="0" smtClean="0"/>
                <a:t>(</a:t>
              </a:r>
              <a:r>
                <a:rPr lang="ja-JP" altLang="en-US" sz="1075" b="1" dirty="0" smtClean="0"/>
                <a:t>法</a:t>
              </a:r>
              <a:r>
                <a:rPr lang="en-US" altLang="ja-JP" sz="1075" b="1" dirty="0"/>
                <a:t>57</a:t>
              </a:r>
              <a:r>
                <a:rPr lang="ja-JP" altLang="en-US" sz="1075" b="1" dirty="0"/>
                <a:t>条</a:t>
              </a:r>
              <a:r>
                <a:rPr lang="ja-JP" altLang="en-US" sz="921" b="1" dirty="0"/>
                <a:t>の</a:t>
              </a:r>
              <a:r>
                <a:rPr lang="en-US" altLang="ja-JP" sz="921" b="1" dirty="0" smtClean="0"/>
                <a:t>3</a:t>
              </a:r>
              <a:r>
                <a:rPr lang="en-US" altLang="ja-JP" sz="1075" b="1" dirty="0" smtClean="0"/>
                <a:t>)</a:t>
              </a:r>
              <a:r>
                <a:rPr lang="ja-JP" altLang="en-US" sz="921" b="1" dirty="0" smtClean="0">
                  <a:solidFill>
                    <a:srgbClr val="7030A0"/>
                  </a:solidFill>
                </a:rPr>
                <a:t> </a:t>
              </a:r>
              <a:endParaRPr lang="ja-JP" altLang="en-US" sz="921" b="1" dirty="0">
                <a:solidFill>
                  <a:srgbClr val="7030A0"/>
                </a:solidFill>
              </a:endParaRPr>
            </a:p>
          </p:txBody>
        </p:sp>
      </p:grpSp>
      <p:cxnSp>
        <p:nvCxnSpPr>
          <p:cNvPr id="96" name="直線矢印コネクタ 95"/>
          <p:cNvCxnSpPr/>
          <p:nvPr/>
        </p:nvCxnSpPr>
        <p:spPr>
          <a:xfrm>
            <a:off x="1757345" y="4736282"/>
            <a:ext cx="0" cy="993543"/>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grpSp>
        <p:nvGrpSpPr>
          <p:cNvPr id="78876" name="グループ化 78875"/>
          <p:cNvGrpSpPr/>
          <p:nvPr/>
        </p:nvGrpSpPr>
        <p:grpSpPr>
          <a:xfrm>
            <a:off x="4159762" y="2714094"/>
            <a:ext cx="4537632" cy="1998198"/>
            <a:chOff x="4402426" y="2387774"/>
            <a:chExt cx="4802379" cy="1952107"/>
          </a:xfrm>
        </p:grpSpPr>
        <p:grpSp>
          <p:nvGrpSpPr>
            <p:cNvPr id="78875" name="グループ化 78874"/>
            <p:cNvGrpSpPr/>
            <p:nvPr/>
          </p:nvGrpSpPr>
          <p:grpSpPr>
            <a:xfrm>
              <a:off x="4402426" y="2393204"/>
              <a:ext cx="2297776" cy="1946677"/>
              <a:chOff x="4402426" y="2393204"/>
              <a:chExt cx="2297776" cy="1946677"/>
            </a:xfrm>
          </p:grpSpPr>
          <p:cxnSp>
            <p:nvCxnSpPr>
              <p:cNvPr id="78874" name="直線コネクタ 78873"/>
              <p:cNvCxnSpPr/>
              <p:nvPr/>
            </p:nvCxnSpPr>
            <p:spPr>
              <a:xfrm>
                <a:off x="6177136" y="2393204"/>
                <a:ext cx="0" cy="1946677"/>
              </a:xfrm>
              <a:prstGeom prst="line">
                <a:avLst/>
              </a:prstGeom>
              <a:ln w="38100">
                <a:solidFill>
                  <a:schemeClr val="accent5">
                    <a:lumMod val="75000"/>
                  </a:schemeClr>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77835" name="Text Box 10"/>
              <p:cNvSpPr txBox="1">
                <a:spLocks noChangeArrowheads="1"/>
              </p:cNvSpPr>
              <p:nvPr/>
            </p:nvSpPr>
            <p:spPr bwMode="auto">
              <a:xfrm>
                <a:off x="4402426" y="3253428"/>
                <a:ext cx="2297776" cy="487185"/>
              </a:xfrm>
              <a:prstGeom prst="rect">
                <a:avLst/>
              </a:prstGeom>
              <a:solidFill>
                <a:schemeClr val="accent1">
                  <a:lumMod val="20000"/>
                  <a:lumOff val="80000"/>
                </a:schemeClr>
              </a:solidFill>
              <a:ln w="28575">
                <a:solidFill>
                  <a:srgbClr val="000000"/>
                </a:solidFill>
                <a:miter lim="800000"/>
                <a:headEnd/>
                <a:tailEnd/>
              </a:ln>
              <a:extLst/>
            </p:spPr>
            <p:txBody>
              <a:bodyPr wrap="square" bIns="0">
                <a:spAutoFit/>
              </a:bodyPr>
              <a:lstStyle>
                <a:lvl1pPr eaLnBrk="0" hangingPunct="0">
                  <a:defRPr kumimoji="1" sz="2800">
                    <a:solidFill>
                      <a:schemeClr val="tx1"/>
                    </a:solidFill>
                    <a:latin typeface="Arial" charset="0"/>
                    <a:ea typeface="ＭＳ Ｐゴシック" charset="-128"/>
                  </a:defRPr>
                </a:lvl1pPr>
                <a:lvl2pPr marL="742950" indent="-285750" eaLnBrk="0" hangingPunct="0">
                  <a:defRPr kumimoji="1" sz="2800">
                    <a:solidFill>
                      <a:schemeClr val="tx1"/>
                    </a:solidFill>
                    <a:latin typeface="Arial" charset="0"/>
                    <a:ea typeface="ＭＳ Ｐゴシック" charset="-128"/>
                  </a:defRPr>
                </a:lvl2pPr>
                <a:lvl3pPr marL="1143000" indent="-228600" eaLnBrk="0" hangingPunct="0">
                  <a:defRPr kumimoji="1" sz="2800">
                    <a:solidFill>
                      <a:schemeClr val="tx1"/>
                    </a:solidFill>
                    <a:latin typeface="Arial" charset="0"/>
                    <a:ea typeface="ＭＳ Ｐゴシック" charset="-128"/>
                  </a:defRPr>
                </a:lvl3pPr>
                <a:lvl4pPr marL="1600200" indent="-228600" eaLnBrk="0" hangingPunct="0">
                  <a:defRPr kumimoji="1" sz="2800">
                    <a:solidFill>
                      <a:schemeClr val="tx1"/>
                    </a:solidFill>
                    <a:latin typeface="Arial" charset="0"/>
                    <a:ea typeface="ＭＳ Ｐゴシック" charset="-128"/>
                  </a:defRPr>
                </a:lvl4pPr>
                <a:lvl5pPr marL="2057400" indent="-228600" eaLnBrk="0" hangingPunct="0">
                  <a:defRPr kumimoji="1" sz="2800">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sz="2800">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sz="2800">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sz="2800">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sz="2800">
                    <a:solidFill>
                      <a:schemeClr val="tx1"/>
                    </a:solidFill>
                    <a:latin typeface="Arial" charset="0"/>
                    <a:ea typeface="ＭＳ Ｐゴシック" charset="-128"/>
                  </a:defRPr>
                </a:lvl9pPr>
              </a:lstStyle>
              <a:p>
                <a:pPr algn="ctr" defTabSz="935980" eaLnBrk="1" fontAlgn="base" hangingPunct="1">
                  <a:spcBef>
                    <a:spcPct val="0"/>
                  </a:spcBef>
                  <a:spcAft>
                    <a:spcPct val="0"/>
                  </a:spcAft>
                </a:pPr>
                <a:r>
                  <a:rPr lang="ja-JP" altLang="en-US" sz="1433" b="1" dirty="0" smtClean="0">
                    <a:solidFill>
                      <a:srgbClr val="000000"/>
                    </a:solidFill>
                  </a:rPr>
                  <a:t>通知</a:t>
                </a:r>
                <a:r>
                  <a:rPr lang="en-US" altLang="ja-JP" sz="1433" b="1" dirty="0" smtClean="0">
                    <a:solidFill>
                      <a:srgbClr val="000000"/>
                    </a:solidFill>
                  </a:rPr>
                  <a:t>(</a:t>
                </a:r>
                <a:r>
                  <a:rPr lang="ja-JP" altLang="en-US" sz="1433" b="1" dirty="0" smtClean="0">
                    <a:solidFill>
                      <a:srgbClr val="000000"/>
                    </a:solidFill>
                  </a:rPr>
                  <a:t>ＳＤＳ</a:t>
                </a:r>
                <a:r>
                  <a:rPr lang="en-US" altLang="ja-JP" sz="1433" b="1" dirty="0" smtClean="0">
                    <a:solidFill>
                      <a:srgbClr val="000000"/>
                    </a:solidFill>
                  </a:rPr>
                  <a:t>)</a:t>
                </a:r>
                <a:r>
                  <a:rPr lang="ja-JP" altLang="en-US" sz="1433" b="1" dirty="0" smtClean="0">
                    <a:solidFill>
                      <a:srgbClr val="000000"/>
                    </a:solidFill>
                  </a:rPr>
                  <a:t>対象</a:t>
                </a:r>
                <a:r>
                  <a:rPr lang="en-US" altLang="ja-JP" sz="1433" b="1" dirty="0">
                    <a:solidFill>
                      <a:srgbClr val="000000"/>
                    </a:solidFill>
                  </a:rPr>
                  <a:t/>
                </a:r>
                <a:br>
                  <a:rPr lang="en-US" altLang="ja-JP" sz="1433" b="1" dirty="0">
                    <a:solidFill>
                      <a:srgbClr val="000000"/>
                    </a:solidFill>
                  </a:rPr>
                </a:br>
                <a:r>
                  <a:rPr lang="en-US" altLang="ja-JP" sz="1433" b="1" dirty="0" smtClean="0">
                    <a:solidFill>
                      <a:srgbClr val="000000"/>
                    </a:solidFill>
                  </a:rPr>
                  <a:t>(</a:t>
                </a:r>
                <a:r>
                  <a:rPr lang="ja-JP" altLang="en-US" sz="1075" b="1" dirty="0" smtClean="0">
                    <a:solidFill>
                      <a:srgbClr val="000000"/>
                    </a:solidFill>
                  </a:rPr>
                  <a:t>法</a:t>
                </a:r>
                <a:r>
                  <a:rPr lang="en-US" altLang="ja-JP" sz="1075" b="1" dirty="0">
                    <a:solidFill>
                      <a:srgbClr val="000000"/>
                    </a:solidFill>
                  </a:rPr>
                  <a:t>57</a:t>
                </a:r>
                <a:r>
                  <a:rPr lang="ja-JP" altLang="en-US" sz="1075" b="1" dirty="0">
                    <a:solidFill>
                      <a:srgbClr val="000000"/>
                    </a:solidFill>
                  </a:rPr>
                  <a:t>条の</a:t>
                </a:r>
                <a:r>
                  <a:rPr lang="en-US" altLang="ja-JP" sz="1075" b="1" dirty="0">
                    <a:solidFill>
                      <a:srgbClr val="000000"/>
                    </a:solidFill>
                  </a:rPr>
                  <a:t>2</a:t>
                </a:r>
                <a:r>
                  <a:rPr lang="ja-JP" altLang="en-US" sz="1075" b="1" dirty="0">
                    <a:solidFill>
                      <a:srgbClr val="000000"/>
                    </a:solidFill>
                  </a:rPr>
                  <a:t>　　則</a:t>
                </a:r>
                <a:r>
                  <a:rPr lang="en-US" altLang="ja-JP" sz="1075" b="1" dirty="0">
                    <a:solidFill>
                      <a:srgbClr val="000000"/>
                    </a:solidFill>
                  </a:rPr>
                  <a:t>18</a:t>
                </a:r>
                <a:r>
                  <a:rPr lang="ja-JP" altLang="en-US" sz="1075" b="1" dirty="0">
                    <a:solidFill>
                      <a:srgbClr val="000000"/>
                    </a:solidFill>
                  </a:rPr>
                  <a:t>の</a:t>
                </a:r>
                <a:r>
                  <a:rPr lang="en-US" altLang="ja-JP" sz="1075" b="1" dirty="0">
                    <a:solidFill>
                      <a:srgbClr val="000000"/>
                    </a:solidFill>
                  </a:rPr>
                  <a:t>2</a:t>
                </a:r>
                <a:r>
                  <a:rPr lang="ja-JP" altLang="en-US" sz="1075" b="1" dirty="0">
                    <a:solidFill>
                      <a:srgbClr val="000000"/>
                    </a:solidFill>
                  </a:rPr>
                  <a:t>　</a:t>
                </a:r>
                <a:r>
                  <a:rPr lang="ja-JP" altLang="en-US" sz="1100" b="1" dirty="0">
                    <a:solidFill>
                      <a:srgbClr val="000000"/>
                    </a:solidFill>
                  </a:rPr>
                  <a:t>罰則</a:t>
                </a:r>
                <a:r>
                  <a:rPr lang="ja-JP" altLang="en-US" sz="1100" b="1" dirty="0" smtClean="0">
                    <a:solidFill>
                      <a:srgbClr val="000000"/>
                    </a:solidFill>
                  </a:rPr>
                  <a:t>無</a:t>
                </a:r>
                <a:r>
                  <a:rPr lang="en-US" altLang="ja-JP" sz="1075" b="1" dirty="0" smtClean="0">
                    <a:solidFill>
                      <a:srgbClr val="000000"/>
                    </a:solidFill>
                  </a:rPr>
                  <a:t>)</a:t>
                </a:r>
                <a:endParaRPr lang="ja-JP" altLang="en-US" sz="1075" b="1" dirty="0">
                  <a:solidFill>
                    <a:srgbClr val="000000"/>
                  </a:solidFill>
                </a:endParaRPr>
              </a:p>
            </p:txBody>
          </p:sp>
        </p:grpSp>
        <p:cxnSp>
          <p:nvCxnSpPr>
            <p:cNvPr id="107" name="直線コネクタ 106"/>
            <p:cNvCxnSpPr/>
            <p:nvPr/>
          </p:nvCxnSpPr>
          <p:spPr>
            <a:xfrm flipH="1" flipV="1">
              <a:off x="5393748" y="2387774"/>
              <a:ext cx="3811057" cy="8278"/>
            </a:xfrm>
            <a:prstGeom prst="line">
              <a:avLst/>
            </a:prstGeom>
            <a:ln w="38100">
              <a:solidFill>
                <a:srgbClr val="000000"/>
              </a:solidFill>
              <a:prstDash val="sysDash"/>
            </a:ln>
          </p:spPr>
          <p:style>
            <a:lnRef idx="1">
              <a:schemeClr val="accent1"/>
            </a:lnRef>
            <a:fillRef idx="0">
              <a:schemeClr val="accent1"/>
            </a:fillRef>
            <a:effectRef idx="0">
              <a:schemeClr val="accent1"/>
            </a:effectRef>
            <a:fontRef idx="minor">
              <a:schemeClr val="tx1"/>
            </a:fontRef>
          </p:style>
        </p:cxnSp>
      </p:grpSp>
      <p:grpSp>
        <p:nvGrpSpPr>
          <p:cNvPr id="78872" name="グループ化 78871"/>
          <p:cNvGrpSpPr/>
          <p:nvPr/>
        </p:nvGrpSpPr>
        <p:grpSpPr>
          <a:xfrm>
            <a:off x="1574562" y="4656587"/>
            <a:ext cx="6425888" cy="2292769"/>
            <a:chOff x="1666425" y="4285461"/>
            <a:chExt cx="6800804" cy="2239883"/>
          </a:xfrm>
        </p:grpSpPr>
        <p:grpSp>
          <p:nvGrpSpPr>
            <p:cNvPr id="25" name="グループ化 24"/>
            <p:cNvGrpSpPr/>
            <p:nvPr/>
          </p:nvGrpSpPr>
          <p:grpSpPr>
            <a:xfrm>
              <a:off x="1666425" y="5073575"/>
              <a:ext cx="6800804" cy="1451769"/>
              <a:chOff x="1666425" y="5073575"/>
              <a:chExt cx="6800804" cy="1451769"/>
            </a:xfrm>
          </p:grpSpPr>
          <p:grpSp>
            <p:nvGrpSpPr>
              <p:cNvPr id="21" name="グループ化 20"/>
              <p:cNvGrpSpPr/>
              <p:nvPr/>
            </p:nvGrpSpPr>
            <p:grpSpPr>
              <a:xfrm>
                <a:off x="1666425" y="5257222"/>
                <a:ext cx="6800804" cy="1268122"/>
                <a:chOff x="1666425" y="5257222"/>
                <a:chExt cx="6800804" cy="1268122"/>
              </a:xfrm>
            </p:grpSpPr>
            <p:grpSp>
              <p:nvGrpSpPr>
                <p:cNvPr id="20" name="グループ化 19"/>
                <p:cNvGrpSpPr/>
                <p:nvPr/>
              </p:nvGrpSpPr>
              <p:grpSpPr>
                <a:xfrm>
                  <a:off x="1666425" y="5257222"/>
                  <a:ext cx="6800804" cy="1268122"/>
                  <a:chOff x="1666425" y="5257222"/>
                  <a:chExt cx="6800804" cy="1268122"/>
                </a:xfrm>
              </p:grpSpPr>
              <p:sp>
                <p:nvSpPr>
                  <p:cNvPr id="53" name="Oval 16"/>
                  <p:cNvSpPr>
                    <a:spLocks noChangeArrowheads="1"/>
                  </p:cNvSpPr>
                  <p:nvPr/>
                </p:nvSpPr>
                <p:spPr bwMode="auto">
                  <a:xfrm>
                    <a:off x="1666425" y="6119758"/>
                    <a:ext cx="6800804" cy="405586"/>
                  </a:xfrm>
                  <a:prstGeom prst="roundRect">
                    <a:avLst>
                      <a:gd name="adj" fmla="val 16667"/>
                    </a:avLst>
                  </a:prstGeom>
                  <a:solidFill>
                    <a:srgbClr val="FFFFCC"/>
                  </a:solidFill>
                  <a:ln w="28575">
                    <a:solidFill>
                      <a:srgbClr val="000000"/>
                    </a:solidFill>
                    <a:round/>
                    <a:headEnd/>
                    <a:tailEnd/>
                  </a:ln>
                  <a:extLst/>
                </p:spPr>
                <p:txBody>
                  <a:bodyPr wrap="none" anchor="ctr"/>
                  <a:lstStyle/>
                  <a:p>
                    <a:pPr defTabSz="935980" fontAlgn="base">
                      <a:spcBef>
                        <a:spcPct val="0"/>
                      </a:spcBef>
                      <a:spcAft>
                        <a:spcPct val="0"/>
                      </a:spcAft>
                    </a:pPr>
                    <a:r>
                      <a:rPr lang="ja-JP" altLang="en-US" sz="1075" b="1" dirty="0">
                        <a:solidFill>
                          <a:srgbClr val="000000"/>
                        </a:solidFill>
                        <a:latin typeface="Arial" charset="0"/>
                        <a:ea typeface="ＭＳ Ｐゴシック" charset="-128"/>
                      </a:rPr>
                      <a:t>新規化学物質の調査</a:t>
                    </a:r>
                    <a:r>
                      <a:rPr lang="ja-JP" altLang="en-US" sz="1075" b="1" dirty="0">
                        <a:solidFill>
                          <a:prstClr val="black"/>
                        </a:solidFill>
                        <a:latin typeface="Arial" charset="0"/>
                        <a:ea typeface="ＭＳ Ｐゴシック" charset="-128"/>
                      </a:rPr>
                      <a:t>・届出　年間　約</a:t>
                    </a:r>
                    <a:r>
                      <a:rPr lang="en-US" altLang="ja-JP" sz="1075" b="1" dirty="0" smtClean="0">
                        <a:solidFill>
                          <a:prstClr val="black"/>
                        </a:solidFill>
                        <a:latin typeface="Arial" charset="0"/>
                        <a:ea typeface="ＭＳ Ｐゴシック" charset="-128"/>
                      </a:rPr>
                      <a:t>1,200</a:t>
                    </a:r>
                    <a:r>
                      <a:rPr lang="ja-JP" altLang="en-US" sz="1075" b="1" dirty="0">
                        <a:solidFill>
                          <a:prstClr val="black"/>
                        </a:solidFill>
                        <a:latin typeface="Arial" charset="0"/>
                        <a:ea typeface="ＭＳ Ｐゴシック" charset="-128"/>
                      </a:rPr>
                      <a:t>物質届出　</a:t>
                    </a:r>
                    <a:r>
                      <a:rPr lang="ja-JP" altLang="en-US" sz="1228" b="1" dirty="0">
                        <a:solidFill>
                          <a:prstClr val="black"/>
                        </a:solidFill>
                        <a:effectLst>
                          <a:outerShdw blurRad="38100" dist="38100" dir="2700000" algn="tl">
                            <a:srgbClr val="000000">
                              <a:alpha val="43137"/>
                            </a:srgbClr>
                          </a:outerShdw>
                        </a:effectLst>
                        <a:latin typeface="ＤＦ特太ゴシック体" panose="020B0509000000000000" pitchFamily="49" charset="-128"/>
                        <a:ea typeface="ＤＦ特太ゴシック体" panose="020B0509000000000000" pitchFamily="49" charset="-128"/>
                      </a:rPr>
                      <a:t>→</a:t>
                    </a:r>
                    <a:r>
                      <a:rPr lang="ja-JP" altLang="en-US" sz="1075" b="1" dirty="0">
                        <a:solidFill>
                          <a:prstClr val="black"/>
                        </a:solidFill>
                        <a:latin typeface="Arial" charset="0"/>
                        <a:ea typeface="ＭＳ Ｐゴシック" charset="-128"/>
                      </a:rPr>
                      <a:t>　法第</a:t>
                    </a:r>
                    <a:r>
                      <a:rPr lang="en-US" altLang="ja-JP" sz="1075" b="1" dirty="0">
                        <a:solidFill>
                          <a:prstClr val="black"/>
                        </a:solidFill>
                        <a:latin typeface="Arial" charset="0"/>
                        <a:ea typeface="ＭＳ Ｐゴシック" charset="-128"/>
                      </a:rPr>
                      <a:t>57</a:t>
                    </a:r>
                    <a:r>
                      <a:rPr lang="ja-JP" altLang="en-US" sz="1075" b="1" dirty="0">
                        <a:solidFill>
                          <a:prstClr val="black"/>
                        </a:solidFill>
                        <a:latin typeface="Arial" charset="0"/>
                        <a:ea typeface="ＭＳ Ｐゴシック" charset="-128"/>
                      </a:rPr>
                      <a:t>条の</a:t>
                    </a:r>
                    <a:r>
                      <a:rPr lang="ja-JP" altLang="en-US" sz="1075" b="1" dirty="0">
                        <a:latin typeface="Arial" charset="0"/>
                        <a:ea typeface="ＭＳ Ｐゴシック" charset="-128"/>
                      </a:rPr>
                      <a:t>４</a:t>
                    </a:r>
                    <a:r>
                      <a:rPr lang="ja-JP" altLang="en-US" sz="1075" b="1" dirty="0">
                        <a:solidFill>
                          <a:prstClr val="black"/>
                        </a:solidFill>
                        <a:latin typeface="Arial" charset="0"/>
                        <a:ea typeface="ＭＳ Ｐゴシック" charset="-128"/>
                      </a:rPr>
                      <a:t>第</a:t>
                    </a:r>
                    <a:r>
                      <a:rPr lang="en-US" altLang="ja-JP" sz="1075" b="1" dirty="0">
                        <a:solidFill>
                          <a:prstClr val="black"/>
                        </a:solidFill>
                        <a:latin typeface="Arial" charset="0"/>
                        <a:ea typeface="ＭＳ Ｐゴシック" charset="-128"/>
                      </a:rPr>
                      <a:t>3</a:t>
                    </a:r>
                    <a:r>
                      <a:rPr lang="ja-JP" altLang="en-US" sz="1075" b="1" dirty="0">
                        <a:solidFill>
                          <a:prstClr val="black"/>
                        </a:solidFill>
                        <a:latin typeface="Arial" charset="0"/>
                        <a:ea typeface="ＭＳ Ｐゴシック" charset="-128"/>
                      </a:rPr>
                      <a:t>項により公表後　既存化学物質</a:t>
                    </a:r>
                    <a:endParaRPr lang="en-US" altLang="ja-JP" sz="1075" b="1" dirty="0">
                      <a:solidFill>
                        <a:prstClr val="black"/>
                      </a:solidFill>
                      <a:latin typeface="Arial" charset="0"/>
                      <a:ea typeface="ＭＳ Ｐゴシック" charset="-128"/>
                    </a:endParaRPr>
                  </a:p>
                  <a:p>
                    <a:pPr defTabSz="935980" fontAlgn="base">
                      <a:spcBef>
                        <a:spcPct val="0"/>
                      </a:spcBef>
                      <a:spcAft>
                        <a:spcPct val="0"/>
                      </a:spcAft>
                    </a:pPr>
                    <a:r>
                      <a:rPr lang="en-US" altLang="ja-JP" sz="1075" b="1" dirty="0" smtClean="0">
                        <a:latin typeface="Arial" charset="0"/>
                        <a:ea typeface="ＭＳ Ｐゴシック" charset="-128"/>
                      </a:rPr>
                      <a:t>(</a:t>
                    </a:r>
                    <a:r>
                      <a:rPr lang="ja-JP" altLang="en-US" sz="1075" b="1" dirty="0" smtClean="0">
                        <a:latin typeface="Arial" charset="0"/>
                        <a:ea typeface="ＭＳ Ｐゴシック" charset="-128"/>
                      </a:rPr>
                      <a:t>法</a:t>
                    </a:r>
                    <a:r>
                      <a:rPr lang="en-US" altLang="ja-JP" sz="1075" b="1" dirty="0">
                        <a:latin typeface="Arial" charset="0"/>
                        <a:ea typeface="ＭＳ Ｐゴシック" charset="-128"/>
                      </a:rPr>
                      <a:t>57</a:t>
                    </a:r>
                    <a:r>
                      <a:rPr lang="ja-JP" altLang="en-US" sz="1075" b="1" dirty="0">
                        <a:latin typeface="Arial" charset="0"/>
                        <a:ea typeface="ＭＳ Ｐゴシック" charset="-128"/>
                      </a:rPr>
                      <a:t>条の４　</a:t>
                    </a:r>
                    <a:r>
                      <a:rPr lang="ja-JP" altLang="en-US" sz="1075" b="1" dirty="0">
                        <a:solidFill>
                          <a:prstClr val="black"/>
                        </a:solidFill>
                        <a:latin typeface="Arial" charset="0"/>
                        <a:ea typeface="ＭＳ Ｐゴシック" charset="-128"/>
                      </a:rPr>
                      <a:t>　</a:t>
                    </a:r>
                    <a:r>
                      <a:rPr lang="ja-JP" altLang="en-US" sz="1075" b="1" dirty="0">
                        <a:solidFill>
                          <a:srgbClr val="000000"/>
                        </a:solidFill>
                        <a:latin typeface="Arial" charset="0"/>
                        <a:ea typeface="ＭＳ Ｐゴシック" charset="-128"/>
                      </a:rPr>
                      <a:t>則</a:t>
                    </a:r>
                    <a:r>
                      <a:rPr lang="en-US" altLang="ja-JP" sz="1075" b="1" dirty="0">
                        <a:solidFill>
                          <a:srgbClr val="000000"/>
                        </a:solidFill>
                        <a:latin typeface="Arial" charset="0"/>
                        <a:ea typeface="ＭＳ Ｐゴシック" charset="-128"/>
                      </a:rPr>
                      <a:t>34</a:t>
                    </a:r>
                    <a:r>
                      <a:rPr lang="ja-JP" altLang="en-US" sz="1075" b="1" dirty="0">
                        <a:solidFill>
                          <a:srgbClr val="000000"/>
                        </a:solidFill>
                        <a:latin typeface="Arial" charset="0"/>
                        <a:ea typeface="ＭＳ Ｐゴシック" charset="-128"/>
                      </a:rPr>
                      <a:t>条の</a:t>
                    </a:r>
                    <a:r>
                      <a:rPr lang="en-US" altLang="ja-JP" sz="1075" b="1" dirty="0">
                        <a:solidFill>
                          <a:srgbClr val="000000"/>
                        </a:solidFill>
                        <a:latin typeface="Arial" charset="0"/>
                        <a:ea typeface="ＭＳ Ｐゴシック" charset="-128"/>
                      </a:rPr>
                      <a:t>3</a:t>
                    </a:r>
                    <a:r>
                      <a:rPr lang="ja-JP" altLang="en-US" sz="1075" b="1" dirty="0">
                        <a:solidFill>
                          <a:srgbClr val="000000"/>
                        </a:solidFill>
                        <a:latin typeface="Arial" charset="0"/>
                        <a:ea typeface="ＭＳ Ｐゴシック" charset="-128"/>
                      </a:rPr>
                      <a:t>～</a:t>
                    </a:r>
                    <a:r>
                      <a:rPr lang="en-US" altLang="ja-JP" sz="1075" b="1" dirty="0">
                        <a:solidFill>
                          <a:srgbClr val="000000"/>
                        </a:solidFill>
                        <a:latin typeface="Arial" charset="0"/>
                        <a:ea typeface="ＭＳ Ｐゴシック" charset="-128"/>
                      </a:rPr>
                      <a:t>34</a:t>
                    </a:r>
                    <a:r>
                      <a:rPr lang="ja-JP" altLang="en-US" sz="1075" b="1" dirty="0">
                        <a:solidFill>
                          <a:srgbClr val="000000"/>
                        </a:solidFill>
                        <a:latin typeface="Arial" charset="0"/>
                        <a:ea typeface="ＭＳ Ｐゴシック" charset="-128"/>
                      </a:rPr>
                      <a:t>条の</a:t>
                    </a:r>
                    <a:r>
                      <a:rPr lang="en-US" altLang="ja-JP" sz="1075" b="1" dirty="0" smtClean="0">
                        <a:solidFill>
                          <a:srgbClr val="000000"/>
                        </a:solidFill>
                        <a:latin typeface="Arial" charset="0"/>
                        <a:ea typeface="ＭＳ Ｐゴシック" charset="-128"/>
                      </a:rPr>
                      <a:t>17)</a:t>
                    </a:r>
                    <a:r>
                      <a:rPr lang="en-US" altLang="ja-JP" sz="1075" b="1" dirty="0" smtClean="0">
                        <a:solidFill>
                          <a:prstClr val="black"/>
                        </a:solidFill>
                        <a:latin typeface="ＭＳ ゴシック" pitchFamily="49" charset="-128"/>
                        <a:ea typeface="ＭＳ ゴシック" pitchFamily="49" charset="-128"/>
                      </a:rPr>
                      <a:t>(</a:t>
                    </a:r>
                    <a:r>
                      <a:rPr lang="ja-JP" altLang="en-US" sz="1075" b="1" dirty="0" smtClean="0">
                        <a:solidFill>
                          <a:prstClr val="black"/>
                        </a:solidFill>
                        <a:latin typeface="ＭＳ ゴシック" pitchFamily="49" charset="-128"/>
                        <a:ea typeface="ＭＳ ゴシック" pitchFamily="49" charset="-128"/>
                      </a:rPr>
                      <a:t>累計</a:t>
                    </a:r>
                    <a:r>
                      <a:rPr lang="ja-JP" altLang="en-US" sz="1075" b="1" dirty="0">
                        <a:solidFill>
                          <a:prstClr val="black"/>
                        </a:solidFill>
                        <a:latin typeface="ＭＳ ゴシック" pitchFamily="49" charset="-128"/>
                        <a:ea typeface="ＭＳ ゴシック" pitchFamily="49" charset="-128"/>
                      </a:rPr>
                      <a:t>　約</a:t>
                    </a:r>
                    <a:r>
                      <a:rPr lang="en-US" altLang="ja-JP" sz="1075" b="1" dirty="0">
                        <a:solidFill>
                          <a:prstClr val="black"/>
                        </a:solidFill>
                        <a:latin typeface="ＭＳ ゴシック" pitchFamily="49" charset="-128"/>
                        <a:ea typeface="ＭＳ ゴシック" pitchFamily="49" charset="-128"/>
                      </a:rPr>
                      <a:t>2</a:t>
                    </a:r>
                    <a:r>
                      <a:rPr lang="ja-JP" altLang="en-US" sz="1075" b="1" dirty="0">
                        <a:solidFill>
                          <a:prstClr val="black"/>
                        </a:solidFill>
                        <a:latin typeface="ＭＳ ゴシック" pitchFamily="49" charset="-128"/>
                        <a:ea typeface="ＭＳ ゴシック" pitchFamily="49" charset="-128"/>
                      </a:rPr>
                      <a:t>万</a:t>
                    </a:r>
                    <a:r>
                      <a:rPr lang="en-US" altLang="ja-JP" sz="1075" b="1" dirty="0">
                        <a:solidFill>
                          <a:prstClr val="black"/>
                        </a:solidFill>
                        <a:latin typeface="ＭＳ ゴシック" pitchFamily="49" charset="-128"/>
                        <a:ea typeface="ＭＳ ゴシック" pitchFamily="49" charset="-128"/>
                      </a:rPr>
                      <a:t>5</a:t>
                    </a:r>
                    <a:r>
                      <a:rPr lang="ja-JP" altLang="en-US" sz="1075" b="1" dirty="0">
                        <a:solidFill>
                          <a:prstClr val="black"/>
                        </a:solidFill>
                        <a:latin typeface="ＭＳ ゴシック" pitchFamily="49" charset="-128"/>
                        <a:ea typeface="ＭＳ ゴシック" pitchFamily="49" charset="-128"/>
                      </a:rPr>
                      <a:t>千</a:t>
                    </a:r>
                    <a:r>
                      <a:rPr lang="ja-JP" altLang="en-US" sz="1075" b="1" dirty="0" smtClean="0">
                        <a:solidFill>
                          <a:prstClr val="black"/>
                        </a:solidFill>
                        <a:latin typeface="ＭＳ ゴシック" pitchFamily="49" charset="-128"/>
                        <a:ea typeface="ＭＳ ゴシック" pitchFamily="49" charset="-128"/>
                      </a:rPr>
                      <a:t>物質</a:t>
                    </a:r>
                    <a:r>
                      <a:rPr lang="en-US" altLang="ja-JP" sz="1075" b="1" dirty="0" smtClean="0">
                        <a:solidFill>
                          <a:prstClr val="black"/>
                        </a:solidFill>
                        <a:latin typeface="ＭＳ ゴシック" pitchFamily="49" charset="-128"/>
                        <a:ea typeface="ＭＳ ゴシック" pitchFamily="49" charset="-128"/>
                      </a:rPr>
                      <a:t>)</a:t>
                    </a:r>
                    <a:endParaRPr lang="ja-JP" altLang="en-US" sz="1075" b="1" dirty="0">
                      <a:solidFill>
                        <a:prstClr val="black"/>
                      </a:solidFill>
                      <a:latin typeface="ＭＳ ゴシック" pitchFamily="49" charset="-128"/>
                      <a:ea typeface="ＭＳ ゴシック" pitchFamily="49" charset="-128"/>
                    </a:endParaRPr>
                  </a:p>
                </p:txBody>
              </p:sp>
              <p:sp>
                <p:nvSpPr>
                  <p:cNvPr id="74" name="Line 31"/>
                  <p:cNvSpPr>
                    <a:spLocks noChangeShapeType="1"/>
                  </p:cNvSpPr>
                  <p:nvPr/>
                </p:nvSpPr>
                <p:spPr bwMode="auto">
                  <a:xfrm flipH="1" flipV="1">
                    <a:off x="6435165" y="5257222"/>
                    <a:ext cx="0" cy="862536"/>
                  </a:xfrm>
                  <a:prstGeom prst="line">
                    <a:avLst/>
                  </a:prstGeom>
                  <a:noFill/>
                  <a:ln w="38100">
                    <a:solidFill>
                      <a:schemeClr val="tx1"/>
                    </a:solidFill>
                    <a:prstDash val="sysDot"/>
                    <a:round/>
                    <a:headEnd type="none" w="med" len="med"/>
                    <a:tailEnd type="arrow" w="med" len="med"/>
                  </a:ln>
                  <a:extLst>
                    <a:ext uri="{909E8E84-426E-40DD-AFC4-6F175D3DCCD1}">
                      <a14:hiddenFill xmlns:a14="http://schemas.microsoft.com/office/drawing/2010/main">
                        <a:noFill/>
                      </a14:hiddenFill>
                    </a:ext>
                  </a:extLst>
                </p:spPr>
                <p:txBody>
                  <a:bodyPr/>
                  <a:lstStyle/>
                  <a:p>
                    <a:pPr defTabSz="935980" fontAlgn="base">
                      <a:spcBef>
                        <a:spcPct val="0"/>
                      </a:spcBef>
                      <a:spcAft>
                        <a:spcPct val="0"/>
                      </a:spcAft>
                    </a:pPr>
                    <a:endParaRPr lang="ja-JP" altLang="en-US" sz="2866">
                      <a:solidFill>
                        <a:prstClr val="black"/>
                      </a:solidFill>
                      <a:latin typeface="Arial" charset="0"/>
                      <a:ea typeface="ＭＳ Ｐゴシック" charset="-128"/>
                    </a:endParaRPr>
                  </a:p>
                </p:txBody>
              </p:sp>
            </p:grpSp>
            <p:sp>
              <p:nvSpPr>
                <p:cNvPr id="16" name="右矢印 15"/>
                <p:cNvSpPr/>
                <p:nvPr/>
              </p:nvSpPr>
              <p:spPr>
                <a:xfrm rot="16200000">
                  <a:off x="4784624" y="5389079"/>
                  <a:ext cx="178210" cy="1183403"/>
                </a:xfrm>
                <a:prstGeom prst="rightArrow">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35980"/>
                  <a:endParaRPr lang="ja-JP" altLang="en-US" sz="1842">
                    <a:solidFill>
                      <a:prstClr val="white"/>
                    </a:solidFill>
                  </a:endParaRPr>
                </a:p>
              </p:txBody>
            </p:sp>
          </p:grpSp>
          <p:sp>
            <p:nvSpPr>
              <p:cNvPr id="69" name="Text Box 27"/>
              <p:cNvSpPr txBox="1">
                <a:spLocks noChangeArrowheads="1"/>
              </p:cNvSpPr>
              <p:nvPr/>
            </p:nvSpPr>
            <p:spPr bwMode="auto">
              <a:xfrm>
                <a:off x="5375069" y="5073575"/>
                <a:ext cx="1506665" cy="214722"/>
              </a:xfrm>
              <a:prstGeom prst="rect">
                <a:avLst/>
              </a:prstGeom>
              <a:solidFill>
                <a:srgbClr val="FFC000"/>
              </a:solidFill>
              <a:ln w="9525">
                <a:solidFill>
                  <a:srgbClr val="000000"/>
                </a:solidFill>
                <a:miter lim="800000"/>
                <a:headEnd/>
                <a:tailEnd/>
              </a:ln>
              <a:extLst/>
            </p:spPr>
            <p:txBody>
              <a:bodyPr wrap="square" bIns="0">
                <a:spAutoFit/>
              </a:bodyPr>
              <a:lstStyle>
                <a:lvl1pPr eaLnBrk="0" hangingPunct="0">
                  <a:defRPr kumimoji="1" sz="2800">
                    <a:solidFill>
                      <a:schemeClr val="tx1"/>
                    </a:solidFill>
                    <a:latin typeface="Arial" charset="0"/>
                    <a:ea typeface="ＭＳ Ｐゴシック" charset="-128"/>
                  </a:defRPr>
                </a:lvl1pPr>
                <a:lvl2pPr marL="742950" indent="-285750" eaLnBrk="0" hangingPunct="0">
                  <a:defRPr kumimoji="1" sz="2800">
                    <a:solidFill>
                      <a:schemeClr val="tx1"/>
                    </a:solidFill>
                    <a:latin typeface="Arial" charset="0"/>
                    <a:ea typeface="ＭＳ Ｐゴシック" charset="-128"/>
                  </a:defRPr>
                </a:lvl2pPr>
                <a:lvl3pPr marL="1143000" indent="-228600" eaLnBrk="0" hangingPunct="0">
                  <a:defRPr kumimoji="1" sz="2800">
                    <a:solidFill>
                      <a:schemeClr val="tx1"/>
                    </a:solidFill>
                    <a:latin typeface="Arial" charset="0"/>
                    <a:ea typeface="ＭＳ Ｐゴシック" charset="-128"/>
                  </a:defRPr>
                </a:lvl3pPr>
                <a:lvl4pPr marL="1600200" indent="-228600" eaLnBrk="0" hangingPunct="0">
                  <a:defRPr kumimoji="1" sz="2800">
                    <a:solidFill>
                      <a:schemeClr val="tx1"/>
                    </a:solidFill>
                    <a:latin typeface="Arial" charset="0"/>
                    <a:ea typeface="ＭＳ Ｐゴシック" charset="-128"/>
                  </a:defRPr>
                </a:lvl4pPr>
                <a:lvl5pPr marL="2057400" indent="-228600" eaLnBrk="0" hangingPunct="0">
                  <a:defRPr kumimoji="1" sz="2800">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sz="2800">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sz="2800">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sz="2800">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sz="2800">
                    <a:solidFill>
                      <a:schemeClr val="tx1"/>
                    </a:solidFill>
                    <a:latin typeface="Arial" charset="0"/>
                    <a:ea typeface="ＭＳ Ｐゴシック" charset="-128"/>
                  </a:defRPr>
                </a:lvl9pPr>
              </a:lstStyle>
              <a:p>
                <a:pPr algn="ctr" defTabSz="935980" eaLnBrk="1" fontAlgn="base" hangingPunct="1">
                  <a:spcBef>
                    <a:spcPct val="0"/>
                  </a:spcBef>
                  <a:spcAft>
                    <a:spcPct val="0"/>
                  </a:spcAft>
                </a:pPr>
                <a:r>
                  <a:rPr lang="ja-JP" altLang="en-US" sz="1075" b="1" dirty="0">
                    <a:solidFill>
                      <a:srgbClr val="000000"/>
                    </a:solidFill>
                  </a:rPr>
                  <a:t>・届出物質　</a:t>
                </a:r>
                <a:r>
                  <a:rPr lang="en-US" altLang="ja-JP" sz="1075" b="1" dirty="0">
                    <a:solidFill>
                      <a:srgbClr val="000000"/>
                    </a:solidFill>
                  </a:rPr>
                  <a:t>831</a:t>
                </a:r>
                <a:r>
                  <a:rPr lang="ja-JP" altLang="en-US" sz="1075" b="1" dirty="0">
                    <a:solidFill>
                      <a:srgbClr val="000000"/>
                    </a:solidFill>
                  </a:rPr>
                  <a:t>物質</a:t>
                </a:r>
                <a:endParaRPr lang="en-US" altLang="ja-JP" sz="1075" b="1" dirty="0">
                  <a:solidFill>
                    <a:srgbClr val="000000"/>
                  </a:solidFill>
                </a:endParaRPr>
              </a:p>
            </p:txBody>
          </p:sp>
        </p:grpSp>
        <p:grpSp>
          <p:nvGrpSpPr>
            <p:cNvPr id="78871" name="グループ化 78870"/>
            <p:cNvGrpSpPr/>
            <p:nvPr/>
          </p:nvGrpSpPr>
          <p:grpSpPr>
            <a:xfrm>
              <a:off x="3593323" y="4285461"/>
              <a:ext cx="3288412" cy="1001809"/>
              <a:chOff x="3593323" y="4285461"/>
              <a:chExt cx="3288412" cy="1001809"/>
            </a:xfrm>
          </p:grpSpPr>
          <p:grpSp>
            <p:nvGrpSpPr>
              <p:cNvPr id="24" name="グループ化 23"/>
              <p:cNvGrpSpPr/>
              <p:nvPr/>
            </p:nvGrpSpPr>
            <p:grpSpPr>
              <a:xfrm>
                <a:off x="3593323" y="4680438"/>
                <a:ext cx="3288412" cy="606832"/>
                <a:chOff x="3593323" y="4680438"/>
                <a:chExt cx="3288412" cy="606832"/>
              </a:xfrm>
            </p:grpSpPr>
            <p:sp>
              <p:nvSpPr>
                <p:cNvPr id="58" name="Text Box 27"/>
                <p:cNvSpPr txBox="1">
                  <a:spLocks noChangeArrowheads="1"/>
                </p:cNvSpPr>
                <p:nvPr/>
              </p:nvSpPr>
              <p:spPr bwMode="auto">
                <a:xfrm>
                  <a:off x="3593323" y="5080555"/>
                  <a:ext cx="1800425" cy="206715"/>
                </a:xfrm>
                <a:prstGeom prst="rect">
                  <a:avLst/>
                </a:prstGeom>
                <a:solidFill>
                  <a:srgbClr val="FFC000"/>
                </a:solidFill>
                <a:ln w="9525">
                  <a:solidFill>
                    <a:srgbClr val="000000"/>
                  </a:solidFill>
                  <a:miter lim="800000"/>
                  <a:headEnd/>
                  <a:tailEnd/>
                </a:ln>
                <a:extLst/>
              </p:spPr>
              <p:txBody>
                <a:bodyPr wrap="square" bIns="0">
                  <a:spAutoFit/>
                </a:bodyPr>
                <a:lstStyle>
                  <a:lvl1pPr eaLnBrk="0" hangingPunct="0">
                    <a:defRPr kumimoji="1" sz="2800">
                      <a:solidFill>
                        <a:schemeClr val="tx1"/>
                      </a:solidFill>
                      <a:latin typeface="Arial" charset="0"/>
                      <a:ea typeface="ＭＳ Ｐゴシック" charset="-128"/>
                    </a:defRPr>
                  </a:lvl1pPr>
                  <a:lvl2pPr marL="742950" indent="-285750" eaLnBrk="0" hangingPunct="0">
                    <a:defRPr kumimoji="1" sz="2800">
                      <a:solidFill>
                        <a:schemeClr val="tx1"/>
                      </a:solidFill>
                      <a:latin typeface="Arial" charset="0"/>
                      <a:ea typeface="ＭＳ Ｐゴシック" charset="-128"/>
                    </a:defRPr>
                  </a:lvl2pPr>
                  <a:lvl3pPr marL="1143000" indent="-228600" eaLnBrk="0" hangingPunct="0">
                    <a:defRPr kumimoji="1" sz="2800">
                      <a:solidFill>
                        <a:schemeClr val="tx1"/>
                      </a:solidFill>
                      <a:latin typeface="Arial" charset="0"/>
                      <a:ea typeface="ＭＳ Ｐゴシック" charset="-128"/>
                    </a:defRPr>
                  </a:lvl3pPr>
                  <a:lvl4pPr marL="1600200" indent="-228600" eaLnBrk="0" hangingPunct="0">
                    <a:defRPr kumimoji="1" sz="2800">
                      <a:solidFill>
                        <a:schemeClr val="tx1"/>
                      </a:solidFill>
                      <a:latin typeface="Arial" charset="0"/>
                      <a:ea typeface="ＭＳ Ｐゴシック" charset="-128"/>
                    </a:defRPr>
                  </a:lvl4pPr>
                  <a:lvl5pPr marL="2057400" indent="-228600" eaLnBrk="0" hangingPunct="0">
                    <a:defRPr kumimoji="1" sz="2800">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sz="2800">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sz="2800">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sz="2800">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sz="2800">
                      <a:solidFill>
                        <a:schemeClr val="tx1"/>
                      </a:solidFill>
                      <a:latin typeface="Arial" charset="0"/>
                      <a:ea typeface="ＭＳ Ｐゴシック" charset="-128"/>
                    </a:defRPr>
                  </a:lvl9pPr>
                </a:lstStyle>
                <a:p>
                  <a:pPr algn="ctr" defTabSz="935980" eaLnBrk="1" fontAlgn="base" hangingPunct="1">
                    <a:spcBef>
                      <a:spcPct val="0"/>
                    </a:spcBef>
                    <a:spcAft>
                      <a:spcPct val="0"/>
                    </a:spcAft>
                  </a:pPr>
                  <a:r>
                    <a:rPr lang="ja-JP" altLang="en-US" sz="1075" b="1" dirty="0">
                      <a:solidFill>
                        <a:srgbClr val="000000"/>
                      </a:solidFill>
                    </a:rPr>
                    <a:t>・既存化学物質　</a:t>
                  </a:r>
                  <a:r>
                    <a:rPr lang="en-US" altLang="ja-JP" sz="1075" b="1" dirty="0">
                      <a:solidFill>
                        <a:srgbClr val="000000"/>
                      </a:solidFill>
                    </a:rPr>
                    <a:t>169</a:t>
                  </a:r>
                  <a:r>
                    <a:rPr lang="ja-JP" altLang="en-US" sz="1075" b="1" dirty="0">
                      <a:solidFill>
                        <a:srgbClr val="000000"/>
                      </a:solidFill>
                    </a:rPr>
                    <a:t>物質</a:t>
                  </a:r>
                  <a:endParaRPr lang="en-US" altLang="ja-JP" sz="1075" b="1" dirty="0">
                    <a:solidFill>
                      <a:srgbClr val="000000"/>
                    </a:solidFill>
                  </a:endParaRPr>
                </a:p>
              </p:txBody>
            </p:sp>
            <p:sp>
              <p:nvSpPr>
                <p:cNvPr id="17" name="テキスト ボックス 16"/>
                <p:cNvSpPr txBox="1"/>
                <p:nvPr/>
              </p:nvSpPr>
              <p:spPr>
                <a:xfrm>
                  <a:off x="3593323" y="4680438"/>
                  <a:ext cx="3288412" cy="398146"/>
                </a:xfrm>
                <a:prstGeom prst="rect">
                  <a:avLst/>
                </a:prstGeom>
                <a:gradFill>
                  <a:gsLst>
                    <a:gs pos="0">
                      <a:schemeClr val="bg1"/>
                    </a:gs>
                    <a:gs pos="45000">
                      <a:srgbClr val="FFC000"/>
                    </a:gs>
                  </a:gsLst>
                  <a:lin ang="16200000" scaled="0"/>
                </a:gradFill>
              </p:spPr>
              <p:style>
                <a:lnRef idx="1">
                  <a:schemeClr val="accent5"/>
                </a:lnRef>
                <a:fillRef idx="2">
                  <a:schemeClr val="accent5"/>
                </a:fillRef>
                <a:effectRef idx="1">
                  <a:schemeClr val="accent5"/>
                </a:effectRef>
                <a:fontRef idx="minor">
                  <a:schemeClr val="dk1"/>
                </a:fontRef>
              </p:style>
              <p:txBody>
                <a:bodyPr wrap="square" rtlCol="0">
                  <a:spAutoFit/>
                </a:bodyPr>
                <a:lstStyle/>
                <a:p>
                  <a:pPr algn="ctr" defTabSz="935980"/>
                  <a:r>
                    <a:rPr lang="ja-JP" altLang="en-US" sz="1024" b="1" dirty="0">
                      <a:solidFill>
                        <a:srgbClr val="000000"/>
                      </a:solidFill>
                      <a:latin typeface="ＭＳ ゴシック" pitchFamily="49" charset="-128"/>
                      <a:ea typeface="ＭＳ ゴシック" pitchFamily="49" charset="-128"/>
                    </a:rPr>
                    <a:t>強度の変異原性</a:t>
                  </a:r>
                  <a:r>
                    <a:rPr lang="ja-JP" altLang="en-US" sz="1024" b="1" dirty="0" smtClean="0">
                      <a:solidFill>
                        <a:srgbClr val="000000"/>
                      </a:solidFill>
                      <a:latin typeface="ＭＳ ゴシック" pitchFamily="49" charset="-128"/>
                      <a:ea typeface="ＭＳ ゴシック" pitchFamily="49" charset="-128"/>
                    </a:rPr>
                    <a:t>物質</a:t>
                  </a:r>
                  <a:r>
                    <a:rPr lang="en-US" altLang="ja-JP" sz="1024" b="1" dirty="0" smtClean="0">
                      <a:solidFill>
                        <a:srgbClr val="000000"/>
                      </a:solidFill>
                      <a:latin typeface="ＭＳ ゴシック" pitchFamily="49" charset="-128"/>
                      <a:ea typeface="ＭＳ ゴシック" pitchFamily="49" charset="-128"/>
                    </a:rPr>
                    <a:t>(</a:t>
                  </a:r>
                  <a:r>
                    <a:rPr lang="en-US" altLang="ja-JP" sz="1024" b="1" dirty="0" smtClean="0">
                      <a:solidFill>
                        <a:srgbClr val="00B050"/>
                      </a:solidFill>
                      <a:latin typeface="ＭＳ ゴシック" pitchFamily="49" charset="-128"/>
                      <a:ea typeface="ＭＳ ゴシック" pitchFamily="49" charset="-128"/>
                    </a:rPr>
                    <a:t>H</a:t>
                  </a:r>
                  <a:r>
                    <a:rPr lang="en-US" altLang="ja-JP" sz="1024" b="1" dirty="0" smtClean="0">
                      <a:solidFill>
                        <a:srgbClr val="00B050"/>
                      </a:solidFill>
                      <a:latin typeface="Arial" pitchFamily="34" charset="0"/>
                      <a:ea typeface="ＭＳ ゴシック" pitchFamily="49" charset="-128"/>
                      <a:cs typeface="Arial" pitchFamily="34" charset="0"/>
                    </a:rPr>
                    <a:t>5.5.17</a:t>
                  </a:r>
                  <a:r>
                    <a:rPr lang="ja-JP" altLang="en-US" sz="1024" b="1" dirty="0">
                      <a:solidFill>
                        <a:srgbClr val="00B050"/>
                      </a:solidFill>
                      <a:latin typeface="ＭＳ ゴシック" pitchFamily="49" charset="-128"/>
                      <a:ea typeface="ＭＳ ゴシック" pitchFamily="49" charset="-128"/>
                    </a:rPr>
                    <a:t>基発</a:t>
                  </a:r>
                  <a:r>
                    <a:rPr lang="en-US" altLang="ja-JP" sz="1024" b="1" dirty="0">
                      <a:solidFill>
                        <a:srgbClr val="00B050"/>
                      </a:solidFill>
                      <a:latin typeface="Arial" pitchFamily="34" charset="0"/>
                      <a:ea typeface="ＭＳ ゴシック" pitchFamily="49" charset="-128"/>
                      <a:cs typeface="Arial" pitchFamily="34" charset="0"/>
                    </a:rPr>
                    <a:t>312</a:t>
                  </a:r>
                  <a:r>
                    <a:rPr lang="ja-JP" altLang="en-US" sz="1024" b="1" dirty="0">
                      <a:solidFill>
                        <a:srgbClr val="00B050"/>
                      </a:solidFill>
                      <a:latin typeface="ＭＳ ゴシック" pitchFamily="49" charset="-128"/>
                      <a:ea typeface="ＭＳ ゴシック" pitchFamily="49" charset="-128"/>
                    </a:rPr>
                    <a:t>号の</a:t>
                  </a:r>
                  <a:r>
                    <a:rPr lang="en-US" altLang="ja-JP" sz="1024" b="1" dirty="0">
                      <a:solidFill>
                        <a:srgbClr val="00B050"/>
                      </a:solidFill>
                      <a:latin typeface="Arial" pitchFamily="34" charset="0"/>
                      <a:ea typeface="ＭＳ ゴシック" pitchFamily="49" charset="-128"/>
                      <a:cs typeface="Arial" pitchFamily="34" charset="0"/>
                    </a:rPr>
                    <a:t>3</a:t>
                  </a:r>
                  <a:r>
                    <a:rPr lang="ja-JP" altLang="en-US" sz="1024" b="1" dirty="0" smtClean="0">
                      <a:solidFill>
                        <a:srgbClr val="00B050"/>
                      </a:solidFill>
                      <a:latin typeface="ＭＳ ゴシック" pitchFamily="49" charset="-128"/>
                      <a:ea typeface="ＭＳ ゴシック" pitchFamily="49" charset="-128"/>
                    </a:rPr>
                    <a:t>指針</a:t>
                  </a:r>
                  <a:r>
                    <a:rPr lang="en-US" altLang="ja-JP" sz="1024" b="1" dirty="0" smtClean="0">
                      <a:solidFill>
                        <a:srgbClr val="000000"/>
                      </a:solidFill>
                      <a:latin typeface="ＭＳ ゴシック" pitchFamily="49" charset="-128"/>
                      <a:ea typeface="ＭＳ ゴシック" pitchFamily="49" charset="-128"/>
                    </a:rPr>
                    <a:t>)</a:t>
                  </a:r>
                  <a:r>
                    <a:rPr lang="en-US" altLang="ja-JP" sz="1024" b="1" dirty="0">
                      <a:solidFill>
                        <a:srgbClr val="000000"/>
                      </a:solidFill>
                      <a:latin typeface="ＭＳ ゴシック" pitchFamily="49" charset="-128"/>
                      <a:ea typeface="ＭＳ ゴシック" pitchFamily="49" charset="-128"/>
                    </a:rPr>
                    <a:t/>
                  </a:r>
                  <a:br>
                    <a:rPr lang="en-US" altLang="ja-JP" sz="1024" b="1" dirty="0">
                      <a:solidFill>
                        <a:srgbClr val="000000"/>
                      </a:solidFill>
                      <a:latin typeface="ＭＳ ゴシック" pitchFamily="49" charset="-128"/>
                      <a:ea typeface="ＭＳ ゴシック" pitchFamily="49" charset="-128"/>
                    </a:rPr>
                  </a:br>
                  <a:r>
                    <a:rPr lang="en-US" altLang="ja-JP" sz="1024" b="1" dirty="0" smtClean="0">
                      <a:solidFill>
                        <a:srgbClr val="000000"/>
                      </a:solidFill>
                      <a:latin typeface="ＭＳ ゴシック" pitchFamily="49" charset="-128"/>
                      <a:ea typeface="ＭＳ ゴシック" pitchFamily="49" charset="-128"/>
                    </a:rPr>
                    <a:t>(</a:t>
                  </a:r>
                  <a:r>
                    <a:rPr lang="ja-JP" altLang="en-US" sz="1024" b="1" dirty="0" smtClean="0">
                      <a:solidFill>
                        <a:srgbClr val="000000"/>
                      </a:solidFill>
                      <a:latin typeface="ＭＳ ゴシック" pitchFamily="49" charset="-128"/>
                      <a:ea typeface="ＭＳ ゴシック" pitchFamily="49" charset="-128"/>
                    </a:rPr>
                    <a:t>Ｈ</a:t>
                  </a:r>
                  <a:r>
                    <a:rPr lang="en-US" altLang="ja-JP" sz="1024" b="1" dirty="0">
                      <a:solidFill>
                        <a:srgbClr val="000000"/>
                      </a:solidFill>
                      <a:latin typeface="Arial" pitchFamily="34" charset="0"/>
                      <a:ea typeface="ＭＳ ゴシック" pitchFamily="49" charset="-128"/>
                      <a:cs typeface="Arial" pitchFamily="34" charset="0"/>
                    </a:rPr>
                    <a:t>26.12.3</a:t>
                  </a:r>
                  <a:r>
                    <a:rPr lang="ja-JP" altLang="en-US" sz="1024" b="1" dirty="0">
                      <a:solidFill>
                        <a:srgbClr val="000000"/>
                      </a:solidFill>
                      <a:latin typeface="ＭＳ ゴシック" pitchFamily="49" charset="-128"/>
                      <a:ea typeface="ＭＳ ゴシック" pitchFamily="49" charset="-128"/>
                    </a:rPr>
                    <a:t>現在基発</a:t>
                  </a:r>
                  <a:r>
                    <a:rPr lang="en-US" altLang="ja-JP" sz="1024" b="1" dirty="0" smtClean="0">
                      <a:solidFill>
                        <a:srgbClr val="000000"/>
                      </a:solidFill>
                      <a:latin typeface="ＭＳ ゴシック" pitchFamily="49" charset="-128"/>
                      <a:ea typeface="ＭＳ ゴシック" pitchFamily="49" charset="-128"/>
                    </a:rPr>
                    <a:t>1203-9)</a:t>
                  </a:r>
                  <a:r>
                    <a:rPr lang="ja-JP" altLang="en-US" sz="1024" b="1" dirty="0" smtClean="0">
                      <a:solidFill>
                        <a:srgbClr val="000000"/>
                      </a:solidFill>
                      <a:latin typeface="ＭＳ ゴシック" pitchFamily="49" charset="-128"/>
                      <a:ea typeface="ＭＳ ゴシック" pitchFamily="49" charset="-128"/>
                    </a:rPr>
                    <a:t>変異</a:t>
                  </a:r>
                  <a:r>
                    <a:rPr lang="ja-JP" altLang="en-US" sz="1024" b="1" dirty="0">
                      <a:solidFill>
                        <a:srgbClr val="000000"/>
                      </a:solidFill>
                      <a:latin typeface="ＭＳ ゴシック" pitchFamily="49" charset="-128"/>
                      <a:ea typeface="ＭＳ ゴシック" pitchFamily="49" charset="-128"/>
                    </a:rPr>
                    <a:t>原性が下記</a:t>
                  </a:r>
                  <a:r>
                    <a:rPr lang="en-US" altLang="ja-JP" sz="1024" b="1" dirty="0">
                      <a:solidFill>
                        <a:srgbClr val="000000"/>
                      </a:solidFill>
                      <a:latin typeface="ＭＳ ゴシック" pitchFamily="49" charset="-128"/>
                      <a:ea typeface="ＭＳ ゴシック" pitchFamily="49" charset="-128"/>
                    </a:rPr>
                    <a:t>2</a:t>
                  </a:r>
                  <a:r>
                    <a:rPr lang="ja-JP" altLang="en-US" sz="1024" b="1" dirty="0">
                      <a:solidFill>
                        <a:srgbClr val="000000"/>
                      </a:solidFill>
                      <a:latin typeface="ＭＳ ゴシック" pitchFamily="49" charset="-128"/>
                      <a:ea typeface="ＭＳ ゴシック" pitchFamily="49" charset="-128"/>
                    </a:rPr>
                    <a:t>種</a:t>
                  </a:r>
                </a:p>
              </p:txBody>
            </p:sp>
          </p:grpSp>
          <p:cxnSp>
            <p:nvCxnSpPr>
              <p:cNvPr id="78869" name="直線コネクタ 78868"/>
              <p:cNvCxnSpPr/>
              <p:nvPr/>
            </p:nvCxnSpPr>
            <p:spPr>
              <a:xfrm flipH="1">
                <a:off x="4700073" y="4285461"/>
                <a:ext cx="754" cy="394977"/>
              </a:xfrm>
              <a:prstGeom prst="line">
                <a:avLst/>
              </a:prstGeom>
              <a:ln w="285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grpSp>
        <p:nvGrpSpPr>
          <p:cNvPr id="19" name="グループ化 18"/>
          <p:cNvGrpSpPr/>
          <p:nvPr/>
        </p:nvGrpSpPr>
        <p:grpSpPr>
          <a:xfrm>
            <a:off x="3343914" y="2841738"/>
            <a:ext cx="5221049" cy="2190222"/>
            <a:chOff x="3539014" y="2512538"/>
            <a:chExt cx="5525670" cy="2139701"/>
          </a:xfrm>
        </p:grpSpPr>
        <p:grpSp>
          <p:nvGrpSpPr>
            <p:cNvPr id="8" name="グループ化 7"/>
            <p:cNvGrpSpPr/>
            <p:nvPr/>
          </p:nvGrpSpPr>
          <p:grpSpPr>
            <a:xfrm>
              <a:off x="3539014" y="2512538"/>
              <a:ext cx="954520" cy="2045915"/>
              <a:chOff x="3539014" y="2512538"/>
              <a:chExt cx="954520" cy="2045915"/>
            </a:xfrm>
          </p:grpSpPr>
          <p:sp>
            <p:nvSpPr>
              <p:cNvPr id="77837" name="Oval 14"/>
              <p:cNvSpPr>
                <a:spLocks noChangeArrowheads="1"/>
              </p:cNvSpPr>
              <p:nvPr/>
            </p:nvSpPr>
            <p:spPr bwMode="auto">
              <a:xfrm>
                <a:off x="3539014" y="2512538"/>
                <a:ext cx="952956" cy="2045915"/>
              </a:xfrm>
              <a:prstGeom prst="ellipse">
                <a:avLst/>
              </a:prstGeom>
              <a:gradFill>
                <a:gsLst>
                  <a:gs pos="10000">
                    <a:schemeClr val="accent3">
                      <a:lumMod val="60000"/>
                      <a:lumOff val="40000"/>
                    </a:schemeClr>
                  </a:gs>
                  <a:gs pos="50000">
                    <a:srgbClr val="F4B856"/>
                  </a:gs>
                  <a:gs pos="92000">
                    <a:srgbClr val="FFC000"/>
                  </a:gs>
                </a:gsLst>
                <a:lin ang="16200000" scaled="0"/>
              </a:gradFill>
              <a:ln w="9525">
                <a:solidFill>
                  <a:schemeClr val="tx1"/>
                </a:solidFill>
                <a:round/>
                <a:headEnd/>
                <a:tailEnd/>
              </a:ln>
            </p:spPr>
            <p:txBody>
              <a:bodyPr wrap="none" anchor="ctr"/>
              <a:lstStyle/>
              <a:p>
                <a:pPr defTabSz="935980" fontAlgn="base">
                  <a:spcBef>
                    <a:spcPct val="0"/>
                  </a:spcBef>
                  <a:spcAft>
                    <a:spcPct val="0"/>
                  </a:spcAft>
                </a:pPr>
                <a:endParaRPr lang="ja-JP" altLang="en-US" sz="1842">
                  <a:solidFill>
                    <a:srgbClr val="000000"/>
                  </a:solidFill>
                  <a:latin typeface="Arial" charset="0"/>
                  <a:ea typeface="ＭＳ Ｐゴシック" charset="-128"/>
                </a:endParaRPr>
              </a:p>
            </p:txBody>
          </p:sp>
          <p:sp>
            <p:nvSpPr>
              <p:cNvPr id="78864" name="Text Box 18"/>
              <p:cNvSpPr txBox="1">
                <a:spLocks noChangeArrowheads="1"/>
              </p:cNvSpPr>
              <p:nvPr/>
            </p:nvSpPr>
            <p:spPr bwMode="auto">
              <a:xfrm>
                <a:off x="3539014" y="2968096"/>
                <a:ext cx="954520" cy="13696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bIns="0">
                <a:spAutoFit/>
              </a:bodyPr>
              <a:lstStyle>
                <a:lvl1pPr eaLnBrk="0" hangingPunct="0">
                  <a:defRPr kumimoji="1" sz="2800">
                    <a:solidFill>
                      <a:schemeClr val="tx1"/>
                    </a:solidFill>
                    <a:latin typeface="Arial" charset="0"/>
                    <a:ea typeface="ＭＳ Ｐゴシック" charset="-128"/>
                  </a:defRPr>
                </a:lvl1pPr>
                <a:lvl2pPr marL="742950" indent="-285750" eaLnBrk="0" hangingPunct="0">
                  <a:defRPr kumimoji="1" sz="2800">
                    <a:solidFill>
                      <a:schemeClr val="tx1"/>
                    </a:solidFill>
                    <a:latin typeface="Arial" charset="0"/>
                    <a:ea typeface="ＭＳ Ｐゴシック" charset="-128"/>
                  </a:defRPr>
                </a:lvl2pPr>
                <a:lvl3pPr marL="1143000" indent="-228600" eaLnBrk="0" hangingPunct="0">
                  <a:defRPr kumimoji="1" sz="2800">
                    <a:solidFill>
                      <a:schemeClr val="tx1"/>
                    </a:solidFill>
                    <a:latin typeface="Arial" charset="0"/>
                    <a:ea typeface="ＭＳ Ｐゴシック" charset="-128"/>
                  </a:defRPr>
                </a:lvl3pPr>
                <a:lvl4pPr marL="1600200" indent="-228600" eaLnBrk="0" hangingPunct="0">
                  <a:defRPr kumimoji="1" sz="2800">
                    <a:solidFill>
                      <a:schemeClr val="tx1"/>
                    </a:solidFill>
                    <a:latin typeface="Arial" charset="0"/>
                    <a:ea typeface="ＭＳ Ｐゴシック" charset="-128"/>
                  </a:defRPr>
                </a:lvl4pPr>
                <a:lvl5pPr marL="2057400" indent="-228600" eaLnBrk="0" hangingPunct="0">
                  <a:defRPr kumimoji="1" sz="2800">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sz="2800">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sz="2800">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sz="2800">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sz="2800">
                    <a:solidFill>
                      <a:schemeClr val="tx1"/>
                    </a:solidFill>
                    <a:latin typeface="Arial" charset="0"/>
                    <a:ea typeface="ＭＳ Ｐゴシック" charset="-128"/>
                  </a:defRPr>
                </a:lvl9pPr>
              </a:lstStyle>
              <a:p>
                <a:pPr defTabSz="935980" eaLnBrk="1" fontAlgn="base" hangingPunct="1">
                  <a:spcBef>
                    <a:spcPct val="0"/>
                  </a:spcBef>
                  <a:spcAft>
                    <a:spcPct val="0"/>
                  </a:spcAft>
                  <a:defRPr/>
                </a:pPr>
                <a:r>
                  <a:rPr lang="ja-JP" altLang="en-US" sz="1075" b="1" dirty="0">
                    <a:solidFill>
                      <a:srgbClr val="000000"/>
                    </a:solidFill>
                  </a:rPr>
                  <a:t>がんその他重度の健康障害のおそれがある</a:t>
                </a:r>
                <a:r>
                  <a:rPr lang="ja-JP" altLang="en-US" sz="1075" b="1" dirty="0" smtClean="0">
                    <a:solidFill>
                      <a:srgbClr val="000000"/>
                    </a:solidFill>
                  </a:rPr>
                  <a:t>もの</a:t>
                </a:r>
                <a:endParaRPr lang="en-US" altLang="ja-JP" sz="1075" b="1" dirty="0" smtClean="0">
                  <a:solidFill>
                    <a:srgbClr val="000000"/>
                  </a:solidFill>
                </a:endParaRPr>
              </a:p>
              <a:p>
                <a:pPr defTabSz="935980" eaLnBrk="1" fontAlgn="base" hangingPunct="1">
                  <a:spcBef>
                    <a:spcPct val="0"/>
                  </a:spcBef>
                  <a:spcAft>
                    <a:spcPct val="0"/>
                  </a:spcAft>
                  <a:defRPr/>
                </a:pPr>
                <a:r>
                  <a:rPr lang="en-US" altLang="ja-JP" sz="1075" b="1" dirty="0" smtClean="0">
                    <a:solidFill>
                      <a:srgbClr val="000000"/>
                    </a:solidFill>
                  </a:rPr>
                  <a:t>(</a:t>
                </a:r>
                <a:r>
                  <a:rPr lang="ja-JP" altLang="en-US" sz="1075" b="1" dirty="0" smtClean="0">
                    <a:solidFill>
                      <a:srgbClr val="000000"/>
                    </a:solidFill>
                  </a:rPr>
                  <a:t>動物</a:t>
                </a:r>
                <a:r>
                  <a:rPr lang="ja-JP" altLang="en-US" sz="1075" b="1" dirty="0">
                    <a:solidFill>
                      <a:srgbClr val="000000"/>
                    </a:solidFill>
                  </a:rPr>
                  <a:t>に対する発がん性がある</a:t>
                </a:r>
                <a:r>
                  <a:rPr lang="ja-JP" altLang="en-US" sz="1075" b="1" dirty="0" smtClean="0">
                    <a:solidFill>
                      <a:srgbClr val="000000"/>
                    </a:solidFill>
                  </a:rPr>
                  <a:t>もの</a:t>
                </a:r>
                <a:r>
                  <a:rPr lang="en-US" altLang="ja-JP" sz="1075" b="1" dirty="0" smtClean="0">
                    <a:solidFill>
                      <a:srgbClr val="000000"/>
                    </a:solidFill>
                  </a:rPr>
                  <a:t>)</a:t>
                </a:r>
                <a:endParaRPr lang="ja-JP" altLang="en-US" sz="1075" b="1" dirty="0">
                  <a:solidFill>
                    <a:srgbClr val="000000"/>
                  </a:solidFill>
                </a:endParaRPr>
              </a:p>
            </p:txBody>
          </p:sp>
        </p:grpSp>
        <p:sp>
          <p:nvSpPr>
            <p:cNvPr id="77" name="Text Box 27"/>
            <p:cNvSpPr txBox="1">
              <a:spLocks noChangeArrowheads="1"/>
            </p:cNvSpPr>
            <p:nvPr/>
          </p:nvSpPr>
          <p:spPr bwMode="auto">
            <a:xfrm>
              <a:off x="5579554" y="3960681"/>
              <a:ext cx="3485130" cy="691558"/>
            </a:xfrm>
            <a:prstGeom prst="rect">
              <a:avLst/>
            </a:prstGeom>
            <a:solidFill>
              <a:srgbClr val="FFFFCC"/>
            </a:solidFill>
            <a:ln w="9525">
              <a:solidFill>
                <a:srgbClr val="000000"/>
              </a:solidFill>
              <a:miter lim="800000"/>
              <a:headEnd/>
              <a:tailEnd/>
            </a:ln>
            <a:extLst/>
          </p:spPr>
          <p:txBody>
            <a:bodyPr wrap="square" bIns="0">
              <a:spAutoFit/>
            </a:bodyPr>
            <a:lstStyle>
              <a:lvl1pPr eaLnBrk="0" hangingPunct="0">
                <a:defRPr kumimoji="1" sz="2800">
                  <a:solidFill>
                    <a:schemeClr val="tx1"/>
                  </a:solidFill>
                  <a:latin typeface="Arial" charset="0"/>
                  <a:ea typeface="ＭＳ Ｐゴシック" charset="-128"/>
                </a:defRPr>
              </a:lvl1pPr>
              <a:lvl2pPr marL="742950" indent="-285750" eaLnBrk="0" hangingPunct="0">
                <a:defRPr kumimoji="1" sz="2800">
                  <a:solidFill>
                    <a:schemeClr val="tx1"/>
                  </a:solidFill>
                  <a:latin typeface="Arial" charset="0"/>
                  <a:ea typeface="ＭＳ Ｐゴシック" charset="-128"/>
                </a:defRPr>
              </a:lvl2pPr>
              <a:lvl3pPr marL="1143000" indent="-228600" eaLnBrk="0" hangingPunct="0">
                <a:defRPr kumimoji="1" sz="2800">
                  <a:solidFill>
                    <a:schemeClr val="tx1"/>
                  </a:solidFill>
                  <a:latin typeface="Arial" charset="0"/>
                  <a:ea typeface="ＭＳ Ｐゴシック" charset="-128"/>
                </a:defRPr>
              </a:lvl3pPr>
              <a:lvl4pPr marL="1600200" indent="-228600" eaLnBrk="0" hangingPunct="0">
                <a:defRPr kumimoji="1" sz="2800">
                  <a:solidFill>
                    <a:schemeClr val="tx1"/>
                  </a:solidFill>
                  <a:latin typeface="Arial" charset="0"/>
                  <a:ea typeface="ＭＳ Ｐゴシック" charset="-128"/>
                </a:defRPr>
              </a:lvl4pPr>
              <a:lvl5pPr marL="2057400" indent="-228600" eaLnBrk="0" hangingPunct="0">
                <a:defRPr kumimoji="1" sz="2800">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sz="2800">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sz="2800">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sz="2800">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sz="2800">
                  <a:solidFill>
                    <a:schemeClr val="tx1"/>
                  </a:solidFill>
                  <a:latin typeface="Arial" charset="0"/>
                  <a:ea typeface="ＭＳ Ｐゴシック" charset="-128"/>
                </a:defRPr>
              </a:lvl9pPr>
            </a:lstStyle>
            <a:p>
              <a:pPr defTabSz="935980" eaLnBrk="1" fontAlgn="base" hangingPunct="1">
                <a:spcBef>
                  <a:spcPct val="0"/>
                </a:spcBef>
                <a:spcAft>
                  <a:spcPct val="0"/>
                </a:spcAft>
              </a:pPr>
              <a:r>
                <a:rPr lang="ja-JP" altLang="en-US" sz="1075" b="1" dirty="0"/>
                <a:t>法第</a:t>
              </a:r>
              <a:r>
                <a:rPr lang="en-US" altLang="ja-JP" sz="1075" b="1" dirty="0"/>
                <a:t>28</a:t>
              </a:r>
              <a:r>
                <a:rPr lang="ja-JP" altLang="en-US" sz="1075" b="1" dirty="0"/>
                <a:t>条第</a:t>
              </a:r>
              <a:r>
                <a:rPr lang="en-US" altLang="ja-JP" sz="1075" b="1" dirty="0"/>
                <a:t>3</a:t>
              </a:r>
              <a:r>
                <a:rPr lang="ja-JP" altLang="en-US" sz="1075" b="1" dirty="0"/>
                <a:t>項に基づき厚生労働大臣が定める指針による</a:t>
              </a:r>
              <a:r>
                <a:rPr lang="ja-JP" altLang="en-US" sz="1075" b="1" dirty="0" smtClean="0"/>
                <a:t>管理</a:t>
              </a:r>
              <a:r>
                <a:rPr lang="en-US" altLang="ja-JP" sz="1075" b="1" dirty="0" smtClean="0"/>
                <a:t>(34</a:t>
              </a:r>
              <a:r>
                <a:rPr lang="ja-JP" altLang="en-US" sz="1075" b="1" dirty="0" smtClean="0"/>
                <a:t>物質</a:t>
              </a:r>
              <a:r>
                <a:rPr lang="en-US" altLang="ja-JP" sz="1075" b="1" dirty="0" smtClean="0"/>
                <a:t>)</a:t>
              </a:r>
              <a:r>
                <a:rPr lang="ja-JP" altLang="en-US" sz="1075" b="1" dirty="0"/>
                <a:t>　がん原性指針　</a:t>
              </a:r>
              <a:r>
                <a:rPr lang="en-US" altLang="ja-JP" sz="1075" b="1" dirty="0"/>
                <a:t>26.10.31</a:t>
              </a:r>
              <a:r>
                <a:rPr lang="ja-JP" altLang="en-US" sz="1075" b="1" dirty="0"/>
                <a:t>現在</a:t>
              </a:r>
              <a:endParaRPr lang="en-US" altLang="ja-JP" sz="1075" b="1" dirty="0"/>
            </a:p>
            <a:p>
              <a:pPr defTabSz="935980" eaLnBrk="1" fontAlgn="base" hangingPunct="1">
                <a:spcBef>
                  <a:spcPct val="0"/>
                </a:spcBef>
                <a:spcAft>
                  <a:spcPct val="0"/>
                </a:spcAft>
              </a:pPr>
              <a:r>
                <a:rPr lang="ja-JP" altLang="en-US" sz="1075" b="1" dirty="0"/>
                <a:t>公示</a:t>
              </a:r>
              <a:r>
                <a:rPr lang="en-US" altLang="ja-JP" sz="1075" b="1" dirty="0"/>
                <a:t>25</a:t>
              </a:r>
              <a:r>
                <a:rPr lang="ja-JP" altLang="en-US" sz="1075" b="1" dirty="0" smtClean="0"/>
                <a:t>号</a:t>
              </a:r>
              <a:r>
                <a:rPr lang="en-US" altLang="ja-JP" sz="1075" b="1" dirty="0" smtClean="0"/>
                <a:t>(</a:t>
              </a:r>
              <a:r>
                <a:rPr lang="ja-JP" altLang="en-US" sz="1075" b="1" dirty="0" smtClean="0"/>
                <a:t>改正</a:t>
              </a:r>
              <a:r>
                <a:rPr lang="en-US" altLang="ja-JP" sz="1075" b="1" dirty="0" smtClean="0"/>
                <a:t>),H26</a:t>
              </a:r>
              <a:r>
                <a:rPr lang="ja-JP" altLang="en-US" sz="1075" b="1" dirty="0"/>
                <a:t>　基発</a:t>
              </a:r>
              <a:r>
                <a:rPr lang="en-US" altLang="ja-JP" sz="1075" b="1" dirty="0"/>
                <a:t>1203</a:t>
              </a:r>
              <a:r>
                <a:rPr lang="ja-JP" altLang="en-US" sz="1075" b="1" dirty="0"/>
                <a:t>第</a:t>
              </a:r>
              <a:r>
                <a:rPr lang="en-US" altLang="ja-JP" sz="1075" b="1" dirty="0"/>
                <a:t>5</a:t>
              </a:r>
              <a:r>
                <a:rPr lang="ja-JP" altLang="en-US" sz="1075" b="1" dirty="0"/>
                <a:t>号　他</a:t>
              </a:r>
              <a:endParaRPr lang="en-US" altLang="ja-JP" sz="1075" b="1" dirty="0"/>
            </a:p>
            <a:p>
              <a:pPr defTabSz="935980" eaLnBrk="1" fontAlgn="base" hangingPunct="1">
                <a:spcBef>
                  <a:spcPct val="0"/>
                </a:spcBef>
                <a:spcAft>
                  <a:spcPct val="0"/>
                </a:spcAft>
              </a:pPr>
              <a:r>
                <a:rPr lang="en-US" altLang="ja-JP" sz="1075" b="1" dirty="0" smtClean="0"/>
                <a:t>(</a:t>
              </a:r>
              <a:r>
                <a:rPr lang="ja-JP" altLang="en-US" sz="1075" b="1" dirty="0" smtClean="0"/>
                <a:t>法</a:t>
              </a:r>
              <a:r>
                <a:rPr lang="ja-JP" altLang="en-US" sz="1075" b="1" dirty="0"/>
                <a:t>第</a:t>
              </a:r>
              <a:r>
                <a:rPr lang="en-US" altLang="ja-JP" sz="1075" b="1" dirty="0"/>
                <a:t>57</a:t>
              </a:r>
              <a:r>
                <a:rPr lang="ja-JP" altLang="en-US" sz="1075" b="1" dirty="0"/>
                <a:t>条の</a:t>
              </a:r>
              <a:r>
                <a:rPr lang="en-US" altLang="ja-JP" sz="1075" b="1" dirty="0"/>
                <a:t>5</a:t>
              </a:r>
              <a:r>
                <a:rPr lang="ja-JP" altLang="en-US" sz="1075" b="1" dirty="0"/>
                <a:t>に定める有害性の調査結果に</a:t>
              </a:r>
              <a:r>
                <a:rPr lang="ja-JP" altLang="en-US" sz="1075" b="1" dirty="0" smtClean="0"/>
                <a:t>基づく</a:t>
              </a:r>
              <a:r>
                <a:rPr lang="en-US" altLang="ja-JP" sz="1075" b="1" dirty="0" smtClean="0"/>
                <a:t>)</a:t>
              </a:r>
              <a:endParaRPr lang="ja-JP" altLang="en-US" sz="1075" b="1" dirty="0"/>
            </a:p>
          </p:txBody>
        </p:sp>
        <p:sp>
          <p:nvSpPr>
            <p:cNvPr id="62" name="Line 31"/>
            <p:cNvSpPr>
              <a:spLocks noChangeShapeType="1"/>
            </p:cNvSpPr>
            <p:nvPr/>
          </p:nvSpPr>
          <p:spPr bwMode="auto">
            <a:xfrm>
              <a:off x="4320957" y="4285461"/>
              <a:ext cx="1258593" cy="9250"/>
            </a:xfrm>
            <a:prstGeom prst="line">
              <a:avLst/>
            </a:prstGeom>
            <a:noFill/>
            <a:ln w="38100">
              <a:solidFill>
                <a:schemeClr val="tx1"/>
              </a:solidFill>
              <a:prstDash val="sysDot"/>
              <a:round/>
              <a:headEnd/>
              <a:tailEnd/>
            </a:ln>
            <a:extLst>
              <a:ext uri="{909E8E84-426E-40DD-AFC4-6F175D3DCCD1}">
                <a14:hiddenFill xmlns:a14="http://schemas.microsoft.com/office/drawing/2010/main">
                  <a:noFill/>
                </a14:hiddenFill>
              </a:ext>
            </a:extLst>
          </p:spPr>
          <p:txBody>
            <a:bodyPr/>
            <a:lstStyle/>
            <a:p>
              <a:pPr defTabSz="935980" fontAlgn="base">
                <a:spcBef>
                  <a:spcPct val="0"/>
                </a:spcBef>
                <a:spcAft>
                  <a:spcPct val="0"/>
                </a:spcAft>
              </a:pPr>
              <a:endParaRPr lang="ja-JP" altLang="en-US" sz="2866">
                <a:solidFill>
                  <a:prstClr val="black"/>
                </a:solidFill>
                <a:latin typeface="Arial" charset="0"/>
                <a:ea typeface="ＭＳ Ｐゴシック" charset="-128"/>
              </a:endParaRPr>
            </a:p>
          </p:txBody>
        </p:sp>
      </p:grpSp>
      <p:grpSp>
        <p:nvGrpSpPr>
          <p:cNvPr id="12" name="グループ化 11"/>
          <p:cNvGrpSpPr/>
          <p:nvPr/>
        </p:nvGrpSpPr>
        <p:grpSpPr>
          <a:xfrm>
            <a:off x="3143413" y="2728125"/>
            <a:ext cx="4336687" cy="633369"/>
            <a:chOff x="3326812" y="2401482"/>
            <a:chExt cx="4589710" cy="618759"/>
          </a:xfrm>
        </p:grpSpPr>
        <p:sp>
          <p:nvSpPr>
            <p:cNvPr id="77872" name="正方形/長方形 14"/>
            <p:cNvSpPr>
              <a:spLocks noChangeArrowheads="1"/>
            </p:cNvSpPr>
            <p:nvPr/>
          </p:nvSpPr>
          <p:spPr bwMode="auto">
            <a:xfrm>
              <a:off x="3326812" y="2401482"/>
              <a:ext cx="1872232" cy="533351"/>
            </a:xfrm>
            <a:prstGeom prst="rect">
              <a:avLst/>
            </a:prstGeom>
            <a:solidFill>
              <a:schemeClr val="accent3">
                <a:lumMod val="20000"/>
                <a:lumOff val="80000"/>
              </a:schemeClr>
            </a:solidFill>
            <a:ln w="28575">
              <a:solidFill>
                <a:srgbClr val="000000"/>
              </a:solidFill>
              <a:miter lim="800000"/>
              <a:headEnd/>
              <a:tailEnd/>
            </a:ln>
            <a:extLst/>
          </p:spPr>
          <p:txBody>
            <a:bodyPr wrap="square">
              <a:spAutoFit/>
            </a:bodyPr>
            <a:lstStyle/>
            <a:p>
              <a:pPr algn="ctr" defTabSz="935980" fontAlgn="base">
                <a:spcBef>
                  <a:spcPct val="0"/>
                </a:spcBef>
                <a:spcAft>
                  <a:spcPct val="0"/>
                </a:spcAft>
              </a:pPr>
              <a:r>
                <a:rPr lang="ja-JP" altLang="en-US" sz="1433" b="1" dirty="0" smtClean="0">
                  <a:solidFill>
                    <a:srgbClr val="000000"/>
                  </a:solidFill>
                  <a:latin typeface="Arial" charset="0"/>
                  <a:ea typeface="ＭＳ Ｐゴシック" charset="-128"/>
                </a:rPr>
                <a:t>表示</a:t>
              </a:r>
              <a:r>
                <a:rPr lang="en-US" altLang="ja-JP" sz="1433" b="1" dirty="0" smtClean="0">
                  <a:solidFill>
                    <a:srgbClr val="000000"/>
                  </a:solidFill>
                  <a:latin typeface="Arial" charset="0"/>
                  <a:ea typeface="ＭＳ Ｐゴシック" charset="-128"/>
                </a:rPr>
                <a:t>(</a:t>
              </a:r>
              <a:r>
                <a:rPr lang="ja-JP" altLang="en-US" sz="1433" b="1" dirty="0" smtClean="0">
                  <a:solidFill>
                    <a:srgbClr val="000000"/>
                  </a:solidFill>
                  <a:latin typeface="Arial" charset="0"/>
                  <a:ea typeface="ＭＳ Ｐゴシック" charset="-128"/>
                </a:rPr>
                <a:t>ラベル</a:t>
              </a:r>
              <a:r>
                <a:rPr lang="en-US" altLang="ja-JP" sz="1433" b="1" dirty="0" smtClean="0">
                  <a:solidFill>
                    <a:srgbClr val="000000"/>
                  </a:solidFill>
                  <a:latin typeface="Arial" charset="0"/>
                  <a:ea typeface="ＭＳ Ｐゴシック" charset="-128"/>
                </a:rPr>
                <a:t>)</a:t>
              </a:r>
              <a:r>
                <a:rPr lang="ja-JP" altLang="en-US" sz="1433" b="1" dirty="0" smtClean="0">
                  <a:solidFill>
                    <a:srgbClr val="000000"/>
                  </a:solidFill>
                  <a:latin typeface="Arial" charset="0"/>
                  <a:ea typeface="ＭＳ Ｐゴシック" charset="-128"/>
                </a:rPr>
                <a:t>対象</a:t>
              </a:r>
              <a:endParaRPr lang="en-US" altLang="ja-JP" sz="1433" b="1" dirty="0">
                <a:solidFill>
                  <a:srgbClr val="000000"/>
                </a:solidFill>
                <a:latin typeface="Arial" charset="0"/>
                <a:ea typeface="ＭＳ Ｐゴシック" charset="-128"/>
              </a:endParaRPr>
            </a:p>
            <a:p>
              <a:pPr algn="ctr" defTabSz="935980" fontAlgn="base">
                <a:spcBef>
                  <a:spcPct val="0"/>
                </a:spcBef>
                <a:spcAft>
                  <a:spcPct val="0"/>
                </a:spcAft>
              </a:pPr>
              <a:r>
                <a:rPr lang="en-US" altLang="ja-JP" sz="1433" b="1" dirty="0" smtClean="0">
                  <a:solidFill>
                    <a:srgbClr val="000000"/>
                  </a:solidFill>
                  <a:latin typeface="Arial" charset="0"/>
                  <a:ea typeface="ＭＳ Ｐゴシック" charset="-128"/>
                </a:rPr>
                <a:t>(</a:t>
              </a:r>
              <a:r>
                <a:rPr lang="ja-JP" altLang="en-US" sz="1433" b="1" dirty="0" smtClean="0">
                  <a:solidFill>
                    <a:srgbClr val="000000"/>
                  </a:solidFill>
                  <a:latin typeface="Arial" charset="0"/>
                  <a:ea typeface="ＭＳ Ｐゴシック" charset="-128"/>
                </a:rPr>
                <a:t>法</a:t>
              </a:r>
              <a:r>
                <a:rPr lang="en-US" altLang="ja-JP" sz="1433" b="1" dirty="0">
                  <a:solidFill>
                    <a:srgbClr val="000000"/>
                  </a:solidFill>
                  <a:latin typeface="Arial" charset="0"/>
                  <a:ea typeface="ＭＳ Ｐゴシック" charset="-128"/>
                </a:rPr>
                <a:t>57</a:t>
              </a:r>
              <a:r>
                <a:rPr lang="ja-JP" altLang="en-US" sz="1433" b="1" dirty="0" smtClean="0">
                  <a:solidFill>
                    <a:srgbClr val="000000"/>
                  </a:solidFill>
                  <a:latin typeface="Arial" charset="0"/>
                  <a:ea typeface="ＭＳ Ｐゴシック" charset="-128"/>
                </a:rPr>
                <a:t>条</a:t>
              </a:r>
              <a:r>
                <a:rPr lang="en-US" altLang="ja-JP" sz="1433" b="1" dirty="0" smtClean="0">
                  <a:solidFill>
                    <a:srgbClr val="000000"/>
                  </a:solidFill>
                  <a:latin typeface="Arial" charset="0"/>
                  <a:ea typeface="ＭＳ Ｐゴシック" charset="-128"/>
                </a:rPr>
                <a:t>)</a:t>
              </a:r>
              <a:endParaRPr lang="ja-JP" altLang="en-US" sz="1433" b="1" dirty="0">
                <a:solidFill>
                  <a:srgbClr val="000000"/>
                </a:solidFill>
                <a:latin typeface="HGｺﾞｼｯｸM"/>
              </a:endParaRPr>
            </a:p>
          </p:txBody>
        </p:sp>
        <p:sp>
          <p:nvSpPr>
            <p:cNvPr id="82" name="Line 31"/>
            <p:cNvSpPr>
              <a:spLocks noChangeShapeType="1"/>
            </p:cNvSpPr>
            <p:nvPr/>
          </p:nvSpPr>
          <p:spPr bwMode="auto">
            <a:xfrm flipV="1">
              <a:off x="5237529" y="2707523"/>
              <a:ext cx="342025" cy="0"/>
            </a:xfrm>
            <a:prstGeom prst="line">
              <a:avLst/>
            </a:prstGeom>
            <a:noFill/>
            <a:ln w="28575">
              <a:solidFill>
                <a:schemeClr val="tx1"/>
              </a:solidFill>
              <a:prstDash val="sysDot"/>
              <a:round/>
              <a:headEnd/>
              <a:tailEnd/>
            </a:ln>
            <a:extLst>
              <a:ext uri="{909E8E84-426E-40DD-AFC4-6F175D3DCCD1}">
                <a14:hiddenFill xmlns:a14="http://schemas.microsoft.com/office/drawing/2010/main">
                  <a:noFill/>
                </a14:hiddenFill>
              </a:ext>
            </a:extLst>
          </p:spPr>
          <p:txBody>
            <a:bodyPr/>
            <a:lstStyle/>
            <a:p>
              <a:pPr defTabSz="935980" fontAlgn="base">
                <a:spcBef>
                  <a:spcPct val="0"/>
                </a:spcBef>
                <a:spcAft>
                  <a:spcPct val="0"/>
                </a:spcAft>
              </a:pPr>
              <a:endParaRPr lang="ja-JP" altLang="en-US" sz="2866">
                <a:solidFill>
                  <a:prstClr val="black"/>
                </a:solidFill>
                <a:latin typeface="Arial" charset="0"/>
                <a:ea typeface="ＭＳ Ｐゴシック" charset="-128"/>
              </a:endParaRPr>
            </a:p>
          </p:txBody>
        </p:sp>
        <p:sp>
          <p:nvSpPr>
            <p:cNvPr id="67" name="正方形/長方形 16"/>
            <p:cNvSpPr>
              <a:spLocks noChangeArrowheads="1"/>
            </p:cNvSpPr>
            <p:nvPr/>
          </p:nvSpPr>
          <p:spPr bwMode="auto">
            <a:xfrm>
              <a:off x="5453979" y="2455343"/>
              <a:ext cx="2462543" cy="564898"/>
            </a:xfrm>
            <a:prstGeom prst="rect">
              <a:avLst/>
            </a:prstGeom>
            <a:solidFill>
              <a:schemeClr val="accent3">
                <a:lumMod val="20000"/>
                <a:lumOff val="80000"/>
              </a:schemeClr>
            </a:solidFill>
            <a:ln w="9525">
              <a:solidFill>
                <a:srgbClr val="000000"/>
              </a:solidFill>
              <a:miter lim="800000"/>
              <a:headEnd/>
              <a:tailEnd/>
            </a:ln>
            <a:extLst/>
          </p:spPr>
          <p:txBody>
            <a:bodyPr wrap="square">
              <a:spAutoFit/>
            </a:bodyPr>
            <a:lstStyle/>
            <a:p>
              <a:pPr algn="ctr" defTabSz="935980" fontAlgn="base">
                <a:spcBef>
                  <a:spcPct val="0"/>
                </a:spcBef>
                <a:spcAft>
                  <a:spcPct val="0"/>
                </a:spcAft>
              </a:pPr>
              <a:r>
                <a:rPr lang="en-US" altLang="ja-JP" sz="1075" b="1" dirty="0" smtClean="0">
                  <a:solidFill>
                    <a:srgbClr val="000000"/>
                  </a:solidFill>
                  <a:latin typeface="Arial" charset="0"/>
                  <a:ea typeface="ＭＳ Ｐゴシック" charset="-128"/>
                </a:rPr>
                <a:t>1,2-</a:t>
              </a:r>
              <a:r>
                <a:rPr lang="ja-JP" altLang="en-US" sz="1075" b="1" dirty="0">
                  <a:solidFill>
                    <a:srgbClr val="000000"/>
                  </a:solidFill>
                  <a:latin typeface="Arial" charset="0"/>
                  <a:ea typeface="ＭＳ Ｐゴシック" charset="-128"/>
                </a:rPr>
                <a:t>ジクロロプロパン</a:t>
              </a:r>
              <a:r>
                <a:rPr lang="ja-JP" altLang="en-US" sz="1075" b="1" dirty="0">
                  <a:latin typeface="Arial" charset="0"/>
                  <a:ea typeface="ＭＳ Ｐゴシック" charset="-128"/>
                </a:rPr>
                <a:t>含め</a:t>
              </a:r>
              <a:r>
                <a:rPr lang="en-US" altLang="ja-JP" sz="1075" b="1" dirty="0">
                  <a:latin typeface="Arial" charset="0"/>
                  <a:ea typeface="ＭＳ Ｐゴシック" charset="-128"/>
                </a:rPr>
                <a:t>108</a:t>
              </a:r>
              <a:r>
                <a:rPr lang="ja-JP" altLang="en-US" sz="1075" b="1" dirty="0">
                  <a:latin typeface="Arial" charset="0"/>
                  <a:ea typeface="ＭＳ Ｐゴシック" charset="-128"/>
                </a:rPr>
                <a:t>物質</a:t>
              </a:r>
              <a:r>
                <a:rPr lang="en-US" altLang="ja-JP" sz="1075" b="1" dirty="0">
                  <a:latin typeface="Arial" charset="0"/>
                  <a:ea typeface="ＭＳ Ｐゴシック" charset="-128"/>
                </a:rPr>
                <a:t/>
              </a:r>
              <a:br>
                <a:rPr lang="en-US" altLang="ja-JP" sz="1075" b="1" dirty="0">
                  <a:latin typeface="Arial" charset="0"/>
                  <a:ea typeface="ＭＳ Ｐゴシック" charset="-128"/>
                </a:rPr>
              </a:br>
              <a:r>
                <a:rPr lang="en-US" altLang="ja-JP" sz="1075" b="1" dirty="0" smtClean="0">
                  <a:solidFill>
                    <a:srgbClr val="000000"/>
                  </a:solidFill>
                  <a:latin typeface="Arial" charset="0"/>
                  <a:ea typeface="ＭＳ Ｐゴシック" charset="-128"/>
                </a:rPr>
                <a:t>(</a:t>
              </a:r>
              <a:r>
                <a:rPr lang="ja-JP" altLang="en-US" sz="1075" b="1" dirty="0" smtClean="0">
                  <a:solidFill>
                    <a:srgbClr val="000000"/>
                  </a:solidFill>
                  <a:latin typeface="Arial" charset="0"/>
                  <a:ea typeface="ＭＳ Ｐゴシック" charset="-128"/>
                </a:rPr>
                <a:t>令</a:t>
              </a:r>
              <a:r>
                <a:rPr lang="en-US" altLang="ja-JP" sz="1075" b="1" dirty="0">
                  <a:solidFill>
                    <a:srgbClr val="000000"/>
                  </a:solidFill>
                  <a:latin typeface="Arial" charset="0"/>
                  <a:ea typeface="ＭＳ Ｐゴシック" charset="-128"/>
                </a:rPr>
                <a:t>18</a:t>
              </a:r>
              <a:r>
                <a:rPr lang="ja-JP" altLang="en-US" sz="1075" b="1" dirty="0">
                  <a:solidFill>
                    <a:srgbClr val="000000"/>
                  </a:solidFill>
                  <a:latin typeface="Arial" charset="0"/>
                  <a:ea typeface="ＭＳ Ｐゴシック" charset="-128"/>
                </a:rPr>
                <a:t>条　</a:t>
              </a:r>
              <a:r>
                <a:rPr lang="en-US" altLang="ja-JP" sz="1075" b="1" dirty="0">
                  <a:solidFill>
                    <a:srgbClr val="000000"/>
                  </a:solidFill>
                  <a:latin typeface="Arial" charset="0"/>
                  <a:ea typeface="ＭＳ Ｐゴシック" charset="-128"/>
                </a:rPr>
                <a:t>101</a:t>
              </a:r>
              <a:r>
                <a:rPr lang="ja-JP" altLang="en-US" sz="1075" b="1" dirty="0">
                  <a:solidFill>
                    <a:srgbClr val="000000"/>
                  </a:solidFill>
                  <a:latin typeface="Arial" charset="0"/>
                  <a:ea typeface="ＭＳ Ｐゴシック" charset="-128"/>
                </a:rPr>
                <a:t>＋令</a:t>
              </a:r>
              <a:r>
                <a:rPr lang="en-US" altLang="ja-JP" sz="1075" b="1" dirty="0">
                  <a:solidFill>
                    <a:srgbClr val="000000"/>
                  </a:solidFill>
                  <a:latin typeface="Arial" charset="0"/>
                  <a:ea typeface="ＭＳ Ｐゴシック" charset="-128"/>
                </a:rPr>
                <a:t>17</a:t>
              </a:r>
              <a:r>
                <a:rPr lang="ja-JP" altLang="en-US" sz="1075" b="1" dirty="0">
                  <a:solidFill>
                    <a:srgbClr val="000000"/>
                  </a:solidFill>
                  <a:latin typeface="Arial" charset="0"/>
                  <a:ea typeface="ＭＳ Ｐゴシック" charset="-128"/>
                </a:rPr>
                <a:t>条物質　</a:t>
              </a:r>
              <a:r>
                <a:rPr lang="en-US" altLang="ja-JP" sz="1075" b="1" dirty="0" smtClean="0">
                  <a:solidFill>
                    <a:srgbClr val="000000"/>
                  </a:solidFill>
                  <a:latin typeface="Arial" charset="0"/>
                  <a:ea typeface="ＭＳ Ｐゴシック" charset="-128"/>
                </a:rPr>
                <a:t>7)</a:t>
              </a:r>
              <a:endParaRPr lang="en-US" altLang="ja-JP" sz="1075" b="1" dirty="0">
                <a:solidFill>
                  <a:srgbClr val="000000"/>
                </a:solidFill>
                <a:latin typeface="Arial" charset="0"/>
                <a:ea typeface="ＭＳ Ｐゴシック" charset="-128"/>
              </a:endParaRPr>
            </a:p>
            <a:p>
              <a:pPr algn="ctr" defTabSz="935980" fontAlgn="base">
                <a:spcBef>
                  <a:spcPct val="0"/>
                </a:spcBef>
                <a:spcAft>
                  <a:spcPct val="0"/>
                </a:spcAft>
              </a:pPr>
              <a:r>
                <a:rPr lang="ja-JP" altLang="en-US" sz="921" b="1" dirty="0">
                  <a:solidFill>
                    <a:srgbClr val="000000"/>
                  </a:solidFill>
                  <a:latin typeface="Arial" charset="0"/>
                  <a:ea typeface="ＭＳ Ｐゴシック" charset="-128"/>
                </a:rPr>
                <a:t>＊</a:t>
              </a:r>
              <a:r>
                <a:rPr lang="en-US" altLang="ja-JP" sz="921" b="1" dirty="0">
                  <a:solidFill>
                    <a:srgbClr val="000000"/>
                  </a:solidFill>
                  <a:latin typeface="Arial" charset="0"/>
                  <a:ea typeface="ＭＳ Ｐゴシック" charset="-128"/>
                </a:rPr>
                <a:t>57</a:t>
              </a:r>
              <a:r>
                <a:rPr lang="ja-JP" altLang="en-US" sz="921" b="1" dirty="0">
                  <a:solidFill>
                    <a:srgbClr val="000000"/>
                  </a:solidFill>
                  <a:latin typeface="Arial" charset="0"/>
                  <a:ea typeface="ＭＳ Ｐゴシック" charset="-128"/>
                </a:rPr>
                <a:t>条柱書</a:t>
              </a:r>
              <a:r>
                <a:rPr lang="en-US" altLang="ja-JP" sz="921" b="1" dirty="0">
                  <a:solidFill>
                    <a:srgbClr val="000000"/>
                  </a:solidFill>
                  <a:latin typeface="Arial" charset="0"/>
                  <a:ea typeface="ＭＳ Ｐゴシック" charset="-128"/>
                </a:rPr>
                <a:t>101</a:t>
              </a:r>
              <a:r>
                <a:rPr lang="ja-JP" altLang="en-US" sz="921" b="1" dirty="0">
                  <a:solidFill>
                    <a:srgbClr val="000000"/>
                  </a:solidFill>
                  <a:latin typeface="Arial" charset="0"/>
                  <a:ea typeface="ＭＳ Ｐゴシック" charset="-128"/>
                </a:rPr>
                <a:t>物質＋又書</a:t>
              </a:r>
              <a:r>
                <a:rPr lang="en-US" altLang="ja-JP" sz="921" b="1" dirty="0">
                  <a:solidFill>
                    <a:srgbClr val="000000"/>
                  </a:solidFill>
                  <a:latin typeface="Arial" charset="0"/>
                  <a:ea typeface="ＭＳ Ｐゴシック" charset="-128"/>
                </a:rPr>
                <a:t>56</a:t>
              </a:r>
              <a:r>
                <a:rPr lang="ja-JP" altLang="en-US" sz="921" b="1" dirty="0">
                  <a:solidFill>
                    <a:srgbClr val="000000"/>
                  </a:solidFill>
                  <a:latin typeface="Arial" charset="0"/>
                  <a:ea typeface="ＭＳ Ｐゴシック" charset="-128"/>
                </a:rPr>
                <a:t>条</a:t>
              </a:r>
              <a:r>
                <a:rPr lang="en-US" altLang="ja-JP" sz="921" b="1" dirty="0">
                  <a:solidFill>
                    <a:srgbClr val="000000"/>
                  </a:solidFill>
                  <a:latin typeface="Arial" charset="0"/>
                  <a:ea typeface="ＭＳ Ｐゴシック" charset="-128"/>
                </a:rPr>
                <a:t>7</a:t>
              </a:r>
              <a:r>
                <a:rPr lang="ja-JP" altLang="en-US" sz="921" b="1" dirty="0">
                  <a:solidFill>
                    <a:srgbClr val="000000"/>
                  </a:solidFill>
                  <a:latin typeface="Arial" charset="0"/>
                  <a:ea typeface="ＭＳ Ｐゴシック" charset="-128"/>
                </a:rPr>
                <a:t>物質</a:t>
              </a:r>
              <a:endParaRPr lang="en-US" altLang="ja-JP" sz="921" b="1" dirty="0">
                <a:solidFill>
                  <a:srgbClr val="000000"/>
                </a:solidFill>
                <a:latin typeface="Arial" charset="0"/>
                <a:ea typeface="ＭＳ Ｐゴシック" charset="-128"/>
              </a:endParaRPr>
            </a:p>
          </p:txBody>
        </p:sp>
      </p:grpSp>
      <p:grpSp>
        <p:nvGrpSpPr>
          <p:cNvPr id="29" name="グループ化 28"/>
          <p:cNvGrpSpPr/>
          <p:nvPr/>
        </p:nvGrpSpPr>
        <p:grpSpPr>
          <a:xfrm>
            <a:off x="5078787" y="1357250"/>
            <a:ext cx="4113784" cy="3765236"/>
            <a:chOff x="5375071" y="1062282"/>
            <a:chExt cx="4353801" cy="3678385"/>
          </a:xfrm>
          <a:solidFill>
            <a:srgbClr val="92D050"/>
          </a:solidFill>
        </p:grpSpPr>
        <p:sp>
          <p:nvSpPr>
            <p:cNvPr id="87" name="Line 28"/>
            <p:cNvSpPr>
              <a:spLocks noChangeShapeType="1"/>
            </p:cNvSpPr>
            <p:nvPr/>
          </p:nvSpPr>
          <p:spPr bwMode="auto">
            <a:xfrm flipH="1" flipV="1">
              <a:off x="9512146" y="2050855"/>
              <a:ext cx="0" cy="398745"/>
            </a:xfrm>
            <a:prstGeom prst="line">
              <a:avLst/>
            </a:prstGeom>
            <a:grpFill/>
            <a:ln w="57150">
              <a:solidFill>
                <a:srgbClr val="FF0000"/>
              </a:solidFill>
              <a:round/>
              <a:headEnd/>
              <a:tailEnd type="none" w="med" len="med"/>
            </a:ln>
            <a:extLst/>
          </p:spPr>
          <p:txBody>
            <a:bodyPr/>
            <a:lstStyle/>
            <a:p>
              <a:pPr defTabSz="935980" fontAlgn="base">
                <a:spcBef>
                  <a:spcPct val="0"/>
                </a:spcBef>
                <a:spcAft>
                  <a:spcPct val="0"/>
                </a:spcAft>
                <a:defRPr/>
              </a:pPr>
              <a:endParaRPr lang="ja-JP" altLang="en-US" sz="2866">
                <a:ln>
                  <a:solidFill>
                    <a:srgbClr val="FF0000"/>
                  </a:solidFill>
                </a:ln>
                <a:solidFill>
                  <a:prstClr val="black"/>
                </a:solidFill>
                <a:latin typeface="Arial" charset="0"/>
                <a:ea typeface="ＭＳ Ｐゴシック" charset="-128"/>
              </a:endParaRPr>
            </a:p>
          </p:txBody>
        </p:sp>
        <p:grpSp>
          <p:nvGrpSpPr>
            <p:cNvPr id="27" name="グループ化 26"/>
            <p:cNvGrpSpPr/>
            <p:nvPr/>
          </p:nvGrpSpPr>
          <p:grpSpPr>
            <a:xfrm>
              <a:off x="5375071" y="1062282"/>
              <a:ext cx="4353801" cy="3678385"/>
              <a:chOff x="5375071" y="1062282"/>
              <a:chExt cx="4353801" cy="3678385"/>
            </a:xfrm>
            <a:grpFill/>
          </p:grpSpPr>
          <p:cxnSp>
            <p:nvCxnSpPr>
              <p:cNvPr id="84" name="直線コネクタ 83"/>
              <p:cNvCxnSpPr/>
              <p:nvPr/>
            </p:nvCxnSpPr>
            <p:spPr>
              <a:xfrm flipH="1" flipV="1">
                <a:off x="5375071" y="2384926"/>
                <a:ext cx="3811057" cy="8278"/>
              </a:xfrm>
              <a:prstGeom prst="line">
                <a:avLst/>
              </a:prstGeom>
              <a:grpFill/>
              <a:ln w="38100">
                <a:solidFill>
                  <a:srgbClr val="000000"/>
                </a:solidFill>
                <a:prstDash val="sysDash"/>
              </a:ln>
            </p:spPr>
            <p:style>
              <a:lnRef idx="1">
                <a:schemeClr val="accent1"/>
              </a:lnRef>
              <a:fillRef idx="0">
                <a:schemeClr val="accent1"/>
              </a:fillRef>
              <a:effectRef idx="0">
                <a:schemeClr val="accent1"/>
              </a:effectRef>
              <a:fontRef idx="minor">
                <a:schemeClr val="tx1"/>
              </a:fontRef>
            </p:style>
          </p:cxnSp>
          <p:grpSp>
            <p:nvGrpSpPr>
              <p:cNvPr id="22" name="グループ化 21"/>
              <p:cNvGrpSpPr/>
              <p:nvPr/>
            </p:nvGrpSpPr>
            <p:grpSpPr>
              <a:xfrm>
                <a:off x="7916516" y="1062282"/>
                <a:ext cx="1812356" cy="3678385"/>
                <a:chOff x="7916516" y="1062282"/>
                <a:chExt cx="1812356" cy="3678385"/>
              </a:xfrm>
              <a:grpFill/>
            </p:grpSpPr>
            <p:sp>
              <p:nvSpPr>
                <p:cNvPr id="78" name="左中かっこ 77"/>
                <p:cNvSpPr/>
                <p:nvPr/>
              </p:nvSpPr>
              <p:spPr>
                <a:xfrm flipH="1">
                  <a:off x="7916516" y="1599169"/>
                  <a:ext cx="394124" cy="2361505"/>
                </a:xfrm>
                <a:prstGeom prst="leftBrace">
                  <a:avLst/>
                </a:prstGeom>
                <a:noFill/>
                <a:ln w="28575">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defTabSz="935980"/>
                  <a:endParaRPr lang="ja-JP" altLang="en-US" sz="1842">
                    <a:noFill/>
                  </a:endParaRPr>
                </a:p>
              </p:txBody>
            </p:sp>
            <p:sp>
              <p:nvSpPr>
                <p:cNvPr id="71" name="Line 28"/>
                <p:cNvSpPr>
                  <a:spLocks noChangeShapeType="1"/>
                </p:cNvSpPr>
                <p:nvPr/>
              </p:nvSpPr>
              <p:spPr bwMode="auto">
                <a:xfrm flipH="1" flipV="1">
                  <a:off x="8131275" y="2070738"/>
                  <a:ext cx="358737" cy="0"/>
                </a:xfrm>
                <a:prstGeom prst="line">
                  <a:avLst/>
                </a:prstGeom>
                <a:grpFill/>
                <a:ln w="57150">
                  <a:solidFill>
                    <a:srgbClr val="FF0000"/>
                  </a:solidFill>
                  <a:round/>
                  <a:headEnd/>
                  <a:tailEnd type="triangle" w="med" len="med"/>
                </a:ln>
                <a:extLst/>
              </p:spPr>
              <p:txBody>
                <a:bodyPr/>
                <a:lstStyle/>
                <a:p>
                  <a:pPr defTabSz="935980" fontAlgn="base">
                    <a:spcBef>
                      <a:spcPct val="0"/>
                    </a:spcBef>
                    <a:spcAft>
                      <a:spcPct val="0"/>
                    </a:spcAft>
                    <a:defRPr/>
                  </a:pPr>
                  <a:endParaRPr lang="ja-JP" altLang="en-US" sz="2866">
                    <a:ln>
                      <a:solidFill>
                        <a:srgbClr val="FF0000"/>
                      </a:solidFill>
                    </a:ln>
                    <a:solidFill>
                      <a:prstClr val="black"/>
                    </a:solidFill>
                    <a:latin typeface="Arial" charset="0"/>
                    <a:ea typeface="ＭＳ Ｐゴシック" charset="-128"/>
                  </a:endParaRPr>
                </a:p>
              </p:txBody>
            </p:sp>
            <p:sp>
              <p:nvSpPr>
                <p:cNvPr id="83" name="左中かっこ 82"/>
                <p:cNvSpPr/>
                <p:nvPr/>
              </p:nvSpPr>
              <p:spPr>
                <a:xfrm flipH="1">
                  <a:off x="9087461" y="2478020"/>
                  <a:ext cx="197330" cy="1885298"/>
                </a:xfrm>
                <a:prstGeom prst="leftBrace">
                  <a:avLst/>
                </a:prstGeom>
                <a:noFill/>
                <a:ln w="254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defTabSz="935980"/>
                  <a:endParaRPr lang="ja-JP" altLang="en-US" sz="1842">
                    <a:solidFill>
                      <a:prstClr val="black"/>
                    </a:solidFill>
                  </a:endParaRPr>
                </a:p>
              </p:txBody>
            </p:sp>
            <p:sp>
              <p:nvSpPr>
                <p:cNvPr id="85" name="Text Box 30"/>
                <p:cNvSpPr txBox="1">
                  <a:spLocks noChangeArrowheads="1"/>
                </p:cNvSpPr>
                <p:nvPr/>
              </p:nvSpPr>
              <p:spPr bwMode="auto">
                <a:xfrm>
                  <a:off x="9300056" y="2451458"/>
                  <a:ext cx="428816" cy="2289209"/>
                </a:xfrm>
                <a:prstGeom prst="rect">
                  <a:avLst/>
                </a:prstGeom>
                <a:grpFill/>
                <a:ln/>
                <a:extLst/>
              </p:spPr>
              <p:style>
                <a:lnRef idx="2">
                  <a:schemeClr val="accent3">
                    <a:shade val="50000"/>
                  </a:schemeClr>
                </a:lnRef>
                <a:fillRef idx="1">
                  <a:schemeClr val="accent3"/>
                </a:fillRef>
                <a:effectRef idx="0">
                  <a:schemeClr val="accent3"/>
                </a:effectRef>
                <a:fontRef idx="minor">
                  <a:schemeClr val="lt1"/>
                </a:fontRef>
              </p:style>
              <p:txBody>
                <a:bodyPr vert="eaVert" wrap="square" bIns="0">
                  <a:spAutoFit/>
                </a:bodyPr>
                <a:lstStyle>
                  <a:lvl1pPr eaLnBrk="0" hangingPunct="0">
                    <a:defRPr kumimoji="1">
                      <a:solidFill>
                        <a:schemeClr val="tx1"/>
                      </a:solidFill>
                      <a:latin typeface="Arial" pitchFamily="34" charset="0"/>
                      <a:ea typeface="ＭＳ Ｐゴシック" pitchFamily="50" charset="-128"/>
                    </a:defRPr>
                  </a:lvl1pPr>
                  <a:lvl2pPr marL="742950" indent="-285750" eaLnBrk="0" hangingPunct="0">
                    <a:defRPr kumimoji="1">
                      <a:solidFill>
                        <a:schemeClr val="tx1"/>
                      </a:solidFill>
                      <a:latin typeface="Arial" pitchFamily="34" charset="0"/>
                      <a:ea typeface="ＭＳ Ｐゴシック" pitchFamily="50" charset="-128"/>
                    </a:defRPr>
                  </a:lvl2pPr>
                  <a:lvl3pPr marL="1143000" indent="-228600" eaLnBrk="0" hangingPunct="0">
                    <a:defRPr kumimoji="1">
                      <a:solidFill>
                        <a:schemeClr val="tx1"/>
                      </a:solidFill>
                      <a:latin typeface="Arial" pitchFamily="34" charset="0"/>
                      <a:ea typeface="ＭＳ Ｐゴシック" pitchFamily="50" charset="-128"/>
                    </a:defRPr>
                  </a:lvl3pPr>
                  <a:lvl4pPr marL="1600200" indent="-228600" eaLnBrk="0" hangingPunct="0">
                    <a:defRPr kumimoji="1">
                      <a:solidFill>
                        <a:schemeClr val="tx1"/>
                      </a:solidFill>
                      <a:latin typeface="Arial" pitchFamily="34" charset="0"/>
                      <a:ea typeface="ＭＳ Ｐゴシック" pitchFamily="50" charset="-128"/>
                    </a:defRPr>
                  </a:lvl4pPr>
                  <a:lvl5pPr marL="2057400" indent="-228600" eaLnBrk="0" hangingPunct="0">
                    <a:defRPr kumimoji="1">
                      <a:solidFill>
                        <a:schemeClr val="tx1"/>
                      </a:solidFill>
                      <a:latin typeface="Arial" pitchFamily="34"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9pPr>
                </a:lstStyle>
                <a:p>
                  <a:pPr algn="ctr" defTabSz="935980" eaLnBrk="1" fontAlgn="base" hangingPunct="1">
                    <a:spcBef>
                      <a:spcPct val="0"/>
                    </a:spcBef>
                    <a:spcAft>
                      <a:spcPct val="0"/>
                    </a:spcAft>
                    <a:defRPr/>
                  </a:pPr>
                  <a:r>
                    <a:rPr lang="ja-JP" altLang="en-US" sz="1433" b="1" dirty="0">
                      <a:solidFill>
                        <a:prstClr val="black"/>
                      </a:solidFill>
                    </a:rPr>
                    <a:t>有害物ばく露作業報告</a:t>
                  </a:r>
                </a:p>
              </p:txBody>
            </p:sp>
            <p:sp>
              <p:nvSpPr>
                <p:cNvPr id="86" name="Line 28"/>
                <p:cNvSpPr>
                  <a:spLocks noChangeShapeType="1"/>
                </p:cNvSpPr>
                <p:nvPr/>
              </p:nvSpPr>
              <p:spPr bwMode="auto">
                <a:xfrm flipH="1" flipV="1">
                  <a:off x="8949912" y="2070738"/>
                  <a:ext cx="582049" cy="0"/>
                </a:xfrm>
                <a:prstGeom prst="line">
                  <a:avLst/>
                </a:prstGeom>
                <a:grpFill/>
                <a:ln w="57150">
                  <a:solidFill>
                    <a:srgbClr val="FF0000"/>
                  </a:solidFill>
                  <a:round/>
                  <a:headEnd/>
                  <a:tailEnd type="triangle" w="med" len="med"/>
                </a:ln>
                <a:extLst/>
              </p:spPr>
              <p:txBody>
                <a:bodyPr/>
                <a:lstStyle/>
                <a:p>
                  <a:pPr defTabSz="935980" fontAlgn="base">
                    <a:spcBef>
                      <a:spcPct val="0"/>
                    </a:spcBef>
                    <a:spcAft>
                      <a:spcPct val="0"/>
                    </a:spcAft>
                    <a:defRPr/>
                  </a:pPr>
                  <a:endParaRPr lang="ja-JP" altLang="en-US" sz="2866">
                    <a:ln>
                      <a:solidFill>
                        <a:srgbClr val="FF0000"/>
                      </a:solidFill>
                    </a:ln>
                    <a:solidFill>
                      <a:prstClr val="black"/>
                    </a:solidFill>
                    <a:latin typeface="Arial" charset="0"/>
                    <a:ea typeface="ＭＳ Ｐゴシック" charset="-128"/>
                  </a:endParaRPr>
                </a:p>
              </p:txBody>
            </p:sp>
            <p:sp>
              <p:nvSpPr>
                <p:cNvPr id="50" name="Text Box 30"/>
                <p:cNvSpPr txBox="1">
                  <a:spLocks noChangeArrowheads="1"/>
                </p:cNvSpPr>
                <p:nvPr/>
              </p:nvSpPr>
              <p:spPr bwMode="auto">
                <a:xfrm>
                  <a:off x="8494643" y="1062282"/>
                  <a:ext cx="428816" cy="1852111"/>
                </a:xfrm>
                <a:prstGeom prst="rect">
                  <a:avLst/>
                </a:prstGeom>
                <a:grpFill/>
                <a:ln/>
                <a:extLst/>
              </p:spPr>
              <p:style>
                <a:lnRef idx="0">
                  <a:schemeClr val="accent2"/>
                </a:lnRef>
                <a:fillRef idx="3">
                  <a:schemeClr val="accent2"/>
                </a:fillRef>
                <a:effectRef idx="3">
                  <a:schemeClr val="accent2"/>
                </a:effectRef>
                <a:fontRef idx="minor">
                  <a:schemeClr val="lt1"/>
                </a:fontRef>
              </p:style>
              <p:txBody>
                <a:bodyPr vert="eaVert" wrap="square" bIns="0">
                  <a:spAutoFit/>
                </a:bodyPr>
                <a:lstStyle>
                  <a:lvl1pPr eaLnBrk="0" hangingPunct="0">
                    <a:defRPr kumimoji="1">
                      <a:solidFill>
                        <a:schemeClr val="tx1"/>
                      </a:solidFill>
                      <a:latin typeface="Arial" pitchFamily="34" charset="0"/>
                      <a:ea typeface="ＭＳ Ｐゴシック" pitchFamily="50" charset="-128"/>
                    </a:defRPr>
                  </a:lvl1pPr>
                  <a:lvl2pPr marL="742950" indent="-285750" eaLnBrk="0" hangingPunct="0">
                    <a:defRPr kumimoji="1">
                      <a:solidFill>
                        <a:schemeClr val="tx1"/>
                      </a:solidFill>
                      <a:latin typeface="Arial" pitchFamily="34" charset="0"/>
                      <a:ea typeface="ＭＳ Ｐゴシック" pitchFamily="50" charset="-128"/>
                    </a:defRPr>
                  </a:lvl2pPr>
                  <a:lvl3pPr marL="1143000" indent="-228600" eaLnBrk="0" hangingPunct="0">
                    <a:defRPr kumimoji="1">
                      <a:solidFill>
                        <a:schemeClr val="tx1"/>
                      </a:solidFill>
                      <a:latin typeface="Arial" pitchFamily="34" charset="0"/>
                      <a:ea typeface="ＭＳ Ｐゴシック" pitchFamily="50" charset="-128"/>
                    </a:defRPr>
                  </a:lvl3pPr>
                  <a:lvl4pPr marL="1600200" indent="-228600" eaLnBrk="0" hangingPunct="0">
                    <a:defRPr kumimoji="1">
                      <a:solidFill>
                        <a:schemeClr val="tx1"/>
                      </a:solidFill>
                      <a:latin typeface="Arial" pitchFamily="34" charset="0"/>
                      <a:ea typeface="ＭＳ Ｐゴシック" pitchFamily="50" charset="-128"/>
                    </a:defRPr>
                  </a:lvl4pPr>
                  <a:lvl5pPr marL="2057400" indent="-228600" eaLnBrk="0" hangingPunct="0">
                    <a:defRPr kumimoji="1">
                      <a:solidFill>
                        <a:schemeClr val="tx1"/>
                      </a:solidFill>
                      <a:latin typeface="Arial" pitchFamily="34"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9pPr>
                </a:lstStyle>
                <a:p>
                  <a:pPr algn="ctr" defTabSz="935980" eaLnBrk="1" fontAlgn="base" hangingPunct="1">
                    <a:spcBef>
                      <a:spcPct val="0"/>
                    </a:spcBef>
                    <a:spcAft>
                      <a:spcPct val="0"/>
                    </a:spcAft>
                    <a:defRPr/>
                  </a:pPr>
                  <a:r>
                    <a:rPr lang="en-US" altLang="ja-JP" sz="1433" b="1" dirty="0" smtClean="0">
                      <a:solidFill>
                        <a:prstClr val="black"/>
                      </a:solidFill>
                    </a:rPr>
                    <a:t>(</a:t>
                  </a:r>
                  <a:r>
                    <a:rPr lang="ja-JP" altLang="en-US" sz="1433" b="1" dirty="0" smtClean="0">
                      <a:solidFill>
                        <a:prstClr val="black"/>
                      </a:solidFill>
                    </a:rPr>
                    <a:t>国</a:t>
                  </a:r>
                  <a:r>
                    <a:rPr lang="ja-JP" altLang="en-US" sz="1433" b="1" dirty="0">
                      <a:solidFill>
                        <a:prstClr val="black"/>
                      </a:solidFill>
                    </a:rPr>
                    <a:t>によるリスク</a:t>
                  </a:r>
                  <a:r>
                    <a:rPr lang="ja-JP" altLang="en-US" sz="1433" b="1" dirty="0" smtClean="0">
                      <a:solidFill>
                        <a:prstClr val="black"/>
                      </a:solidFill>
                    </a:rPr>
                    <a:t>評価</a:t>
                  </a:r>
                  <a:r>
                    <a:rPr lang="en-US" altLang="ja-JP" sz="1433" b="1" dirty="0" smtClean="0">
                      <a:solidFill>
                        <a:prstClr val="black"/>
                      </a:solidFill>
                    </a:rPr>
                    <a:t>)</a:t>
                  </a:r>
                  <a:r>
                    <a:rPr lang="ja-JP" altLang="en-US" sz="1433" b="1" dirty="0" smtClean="0">
                      <a:solidFill>
                        <a:prstClr val="black"/>
                      </a:solidFill>
                    </a:rPr>
                    <a:t>  </a:t>
                  </a:r>
                  <a:endParaRPr lang="ja-JP" altLang="en-US" sz="1433" b="1" dirty="0">
                    <a:solidFill>
                      <a:prstClr val="black"/>
                    </a:solidFill>
                  </a:endParaRPr>
                </a:p>
              </p:txBody>
            </p:sp>
          </p:grpSp>
        </p:grpSp>
      </p:grpSp>
      <p:cxnSp>
        <p:nvCxnSpPr>
          <p:cNvPr id="9" name="直線矢印コネクタ 8"/>
          <p:cNvCxnSpPr/>
          <p:nvPr/>
        </p:nvCxnSpPr>
        <p:spPr>
          <a:xfrm flipV="1">
            <a:off x="1554755" y="4378680"/>
            <a:ext cx="236640" cy="311613"/>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90" name="直線矢印コネクタ 89"/>
          <p:cNvCxnSpPr>
            <a:stCxn id="77836" idx="3"/>
          </p:cNvCxnSpPr>
          <p:nvPr/>
        </p:nvCxnSpPr>
        <p:spPr>
          <a:xfrm>
            <a:off x="1623529" y="4793322"/>
            <a:ext cx="155503" cy="166304"/>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sp>
        <p:nvSpPr>
          <p:cNvPr id="77836" name="Text Box 11"/>
          <p:cNvSpPr txBox="1">
            <a:spLocks noChangeArrowheads="1"/>
          </p:cNvSpPr>
          <p:nvPr/>
        </p:nvSpPr>
        <p:spPr bwMode="auto">
          <a:xfrm>
            <a:off x="438524" y="3962325"/>
            <a:ext cx="1185005" cy="1661993"/>
          </a:xfrm>
          <a:prstGeom prst="rect">
            <a:avLst/>
          </a:prstGeom>
          <a:solidFill>
            <a:schemeClr val="bg1"/>
          </a:solidFill>
          <a:ln w="28575">
            <a:solidFill>
              <a:srgbClr val="000000"/>
            </a:solidFill>
            <a:miter lim="800000"/>
            <a:headEnd/>
            <a:tailEnd/>
          </a:ln>
          <a:extLst/>
        </p:spPr>
        <p:txBody>
          <a:bodyPr wrap="square" bIns="0">
            <a:spAutoFit/>
          </a:bodyPr>
          <a:lstStyle>
            <a:lvl1pPr eaLnBrk="0" hangingPunct="0">
              <a:defRPr kumimoji="1" sz="2800">
                <a:solidFill>
                  <a:schemeClr val="tx1"/>
                </a:solidFill>
                <a:latin typeface="Arial" charset="0"/>
                <a:ea typeface="ＭＳ Ｐゴシック" charset="-128"/>
              </a:defRPr>
            </a:lvl1pPr>
            <a:lvl2pPr marL="742950" indent="-285750" eaLnBrk="0" hangingPunct="0">
              <a:defRPr kumimoji="1" sz="2800">
                <a:solidFill>
                  <a:schemeClr val="tx1"/>
                </a:solidFill>
                <a:latin typeface="Arial" charset="0"/>
                <a:ea typeface="ＭＳ Ｐゴシック" charset="-128"/>
              </a:defRPr>
            </a:lvl2pPr>
            <a:lvl3pPr marL="1143000" indent="-228600" eaLnBrk="0" hangingPunct="0">
              <a:defRPr kumimoji="1" sz="2800">
                <a:solidFill>
                  <a:schemeClr val="tx1"/>
                </a:solidFill>
                <a:latin typeface="Arial" charset="0"/>
                <a:ea typeface="ＭＳ Ｐゴシック" charset="-128"/>
              </a:defRPr>
            </a:lvl3pPr>
            <a:lvl4pPr marL="1600200" indent="-228600" eaLnBrk="0" hangingPunct="0">
              <a:defRPr kumimoji="1" sz="2800">
                <a:solidFill>
                  <a:schemeClr val="tx1"/>
                </a:solidFill>
                <a:latin typeface="Arial" charset="0"/>
                <a:ea typeface="ＭＳ Ｐゴシック" charset="-128"/>
              </a:defRPr>
            </a:lvl4pPr>
            <a:lvl5pPr marL="2057400" indent="-228600" eaLnBrk="0" hangingPunct="0">
              <a:defRPr kumimoji="1" sz="2800">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sz="2800">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sz="2800">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sz="2800">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sz="2800">
                <a:solidFill>
                  <a:schemeClr val="tx1"/>
                </a:solidFill>
                <a:latin typeface="Arial" charset="0"/>
                <a:ea typeface="ＭＳ Ｐゴシック" charset="-128"/>
              </a:defRPr>
            </a:lvl9pPr>
          </a:lstStyle>
          <a:p>
            <a:pPr defTabSz="935980" eaLnBrk="1" fontAlgn="base" hangingPunct="1">
              <a:spcBef>
                <a:spcPct val="0"/>
              </a:spcBef>
              <a:spcAft>
                <a:spcPct val="0"/>
              </a:spcAft>
            </a:pPr>
            <a:r>
              <a:rPr lang="ja-JP" altLang="en-US" sz="1050" b="1" dirty="0" smtClean="0">
                <a:solidFill>
                  <a:srgbClr val="000000"/>
                </a:solidFill>
                <a:latin typeface="ＭＳ Ｐゴシック" panose="020B0600070205080204" pitchFamily="50" charset="-128"/>
                <a:ea typeface="ＭＳ Ｐゴシック" panose="020B0600070205080204" pitchFamily="50" charset="-128"/>
              </a:rPr>
              <a:t>危険</a:t>
            </a:r>
            <a:r>
              <a:rPr lang="en-US" altLang="ja-JP" sz="1050" b="1" dirty="0" smtClean="0">
                <a:solidFill>
                  <a:srgbClr val="000000"/>
                </a:solidFill>
                <a:latin typeface="ＭＳ Ｐゴシック" panose="020B0600070205080204" pitchFamily="50" charset="-128"/>
                <a:ea typeface="ＭＳ Ｐゴシック" panose="020B0600070205080204" pitchFamily="50" charset="-128"/>
              </a:rPr>
              <a:t>,</a:t>
            </a:r>
            <a:r>
              <a:rPr lang="ja-JP" altLang="en-US" sz="1050" b="1" dirty="0" smtClean="0">
                <a:solidFill>
                  <a:srgbClr val="000000"/>
                </a:solidFill>
                <a:latin typeface="ＭＳ Ｐゴシック" panose="020B0600070205080204" pitchFamily="50" charset="-128"/>
                <a:ea typeface="ＭＳ Ｐゴシック" panose="020B0600070205080204" pitchFamily="50" charset="-128"/>
              </a:rPr>
              <a:t>有害性</a:t>
            </a:r>
            <a:r>
              <a:rPr lang="ja-JP" altLang="en-US" sz="1050" b="1" dirty="0">
                <a:solidFill>
                  <a:srgbClr val="000000"/>
                </a:solidFill>
                <a:latin typeface="ＭＳ Ｐゴシック" panose="020B0600070205080204" pitchFamily="50" charset="-128"/>
                <a:ea typeface="ＭＳ Ｐゴシック" panose="020B0600070205080204" pitchFamily="50" charset="-128"/>
              </a:rPr>
              <a:t>の</a:t>
            </a:r>
            <a:r>
              <a:rPr lang="ja-JP" altLang="en-US" sz="1050" b="1" dirty="0" smtClean="0">
                <a:solidFill>
                  <a:srgbClr val="000000"/>
                </a:solidFill>
                <a:latin typeface="ＭＳ Ｐゴシック" panose="020B0600070205080204" pitchFamily="50" charset="-128"/>
                <a:ea typeface="ＭＳ Ｐゴシック" panose="020B0600070205080204" pitchFamily="50" charset="-128"/>
              </a:rPr>
              <a:t>調査</a:t>
            </a:r>
            <a:r>
              <a:rPr lang="en-US" altLang="ja-JP" sz="1050" b="1" dirty="0" smtClean="0">
                <a:solidFill>
                  <a:srgbClr val="000000"/>
                </a:solidFill>
                <a:latin typeface="ＭＳ Ｐゴシック" panose="020B0600070205080204" pitchFamily="50" charset="-128"/>
                <a:ea typeface="ＭＳ Ｐゴシック" panose="020B0600070205080204" pitchFamily="50" charset="-128"/>
              </a:rPr>
              <a:t>(</a:t>
            </a:r>
            <a:r>
              <a:rPr lang="ja-JP" altLang="en-US" sz="1050" b="1" dirty="0" smtClean="0">
                <a:solidFill>
                  <a:srgbClr val="000000"/>
                </a:solidFill>
                <a:latin typeface="ＭＳ Ｐゴシック" panose="020B0600070205080204" pitchFamily="50" charset="-128"/>
                <a:ea typeface="ＭＳ Ｐゴシック" panose="020B0600070205080204" pitchFamily="50" charset="-128"/>
              </a:rPr>
              <a:t>法</a:t>
            </a:r>
            <a:r>
              <a:rPr lang="en-US" altLang="ja-JP" sz="1050" b="1" dirty="0">
                <a:solidFill>
                  <a:srgbClr val="000000"/>
                </a:solidFill>
                <a:latin typeface="ＭＳ Ｐゴシック" panose="020B0600070205080204" pitchFamily="50" charset="-128"/>
                <a:ea typeface="ＭＳ Ｐゴシック" panose="020B0600070205080204" pitchFamily="50" charset="-128"/>
              </a:rPr>
              <a:t>28</a:t>
            </a:r>
            <a:r>
              <a:rPr lang="ja-JP" altLang="en-US" sz="1050" b="1" dirty="0">
                <a:solidFill>
                  <a:srgbClr val="000000"/>
                </a:solidFill>
                <a:latin typeface="ＭＳ Ｐゴシック" panose="020B0600070205080204" pitchFamily="50" charset="-128"/>
                <a:ea typeface="ＭＳ Ｐゴシック" panose="020B0600070205080204" pitchFamily="50" charset="-128"/>
              </a:rPr>
              <a:t>条の</a:t>
            </a:r>
            <a:r>
              <a:rPr lang="en-US" altLang="ja-JP" sz="1050" b="1" dirty="0" smtClean="0">
                <a:solidFill>
                  <a:srgbClr val="000000"/>
                </a:solidFill>
                <a:latin typeface="ＭＳ Ｐゴシック" panose="020B0600070205080204" pitchFamily="50" charset="-128"/>
                <a:ea typeface="ＭＳ Ｐゴシック" panose="020B0600070205080204" pitchFamily="50" charset="-128"/>
              </a:rPr>
              <a:t>2,</a:t>
            </a:r>
            <a:r>
              <a:rPr lang="ja-JP" altLang="en-US" sz="1050" b="1" dirty="0" smtClean="0">
                <a:solidFill>
                  <a:srgbClr val="000000"/>
                </a:solidFill>
                <a:latin typeface="ＭＳ Ｐゴシック" panose="020B0600070205080204" pitchFamily="50" charset="-128"/>
                <a:ea typeface="ＭＳ Ｐゴシック" panose="020B0600070205080204" pitchFamily="50" charset="-128"/>
              </a:rPr>
              <a:t>則</a:t>
            </a:r>
            <a:r>
              <a:rPr lang="en-US" altLang="ja-JP" sz="1050" b="1" dirty="0">
                <a:solidFill>
                  <a:srgbClr val="000000"/>
                </a:solidFill>
                <a:latin typeface="ＭＳ Ｐゴシック" panose="020B0600070205080204" pitchFamily="50" charset="-128"/>
                <a:ea typeface="ＭＳ Ｐゴシック" panose="020B0600070205080204" pitchFamily="50" charset="-128"/>
              </a:rPr>
              <a:t>24</a:t>
            </a:r>
            <a:r>
              <a:rPr lang="ja-JP" altLang="en-US" sz="1050" b="1" dirty="0">
                <a:solidFill>
                  <a:srgbClr val="000000"/>
                </a:solidFill>
                <a:latin typeface="ＭＳ Ｐゴシック" panose="020B0600070205080204" pitchFamily="50" charset="-128"/>
                <a:ea typeface="ＭＳ Ｐゴシック" panose="020B0600070205080204" pitchFamily="50" charset="-128"/>
              </a:rPr>
              <a:t>の</a:t>
            </a:r>
            <a:r>
              <a:rPr lang="en-US" altLang="ja-JP" sz="1050" b="1" dirty="0" smtClean="0">
                <a:solidFill>
                  <a:srgbClr val="000000"/>
                </a:solidFill>
                <a:latin typeface="ＭＳ Ｐゴシック" panose="020B0600070205080204" pitchFamily="50" charset="-128"/>
                <a:ea typeface="ＭＳ Ｐゴシック" panose="020B0600070205080204" pitchFamily="50" charset="-128"/>
              </a:rPr>
              <a:t>11)</a:t>
            </a:r>
            <a:r>
              <a:rPr lang="en-US" altLang="ja-JP" sz="1050" b="1" dirty="0">
                <a:solidFill>
                  <a:srgbClr val="000000"/>
                </a:solidFill>
                <a:latin typeface="ＭＳ Ｐゴシック" panose="020B0600070205080204" pitchFamily="50" charset="-128"/>
                <a:ea typeface="ＭＳ Ｐゴシック" panose="020B0600070205080204" pitchFamily="50" charset="-128"/>
              </a:rPr>
              <a:t/>
            </a:r>
            <a:br>
              <a:rPr lang="en-US" altLang="ja-JP" sz="1050" b="1" dirty="0">
                <a:solidFill>
                  <a:srgbClr val="000000"/>
                </a:solidFill>
                <a:latin typeface="ＭＳ Ｐゴシック" panose="020B0600070205080204" pitchFamily="50" charset="-128"/>
                <a:ea typeface="ＭＳ Ｐゴシック" panose="020B0600070205080204" pitchFamily="50" charset="-128"/>
              </a:rPr>
            </a:br>
            <a:r>
              <a:rPr lang="ja-JP" altLang="en-US" sz="1050" b="1" dirty="0">
                <a:latin typeface="ＭＳ Ｐゴシック" panose="020B0600070205080204" pitchFamily="50" charset="-128"/>
                <a:ea typeface="ＭＳ Ｐゴシック" panose="020B0600070205080204" pitchFamily="50" charset="-128"/>
              </a:rPr>
              <a:t> </a:t>
            </a:r>
            <a:r>
              <a:rPr lang="en-US" altLang="ja-JP" sz="1050" b="1" dirty="0" smtClean="0">
                <a:latin typeface="ＭＳ Ｐゴシック" panose="020B0600070205080204" pitchFamily="50" charset="-128"/>
                <a:ea typeface="ＭＳ Ｐゴシック" panose="020B0600070205080204" pitchFamily="50" charset="-128"/>
              </a:rPr>
              <a:t>(</a:t>
            </a:r>
            <a:r>
              <a:rPr lang="ja-JP" altLang="en-US" sz="1050" b="1" dirty="0" smtClean="0">
                <a:latin typeface="ＭＳ Ｐゴシック" panose="020B0600070205080204" pitchFamily="50" charset="-128"/>
                <a:ea typeface="ＭＳ Ｐゴシック" panose="020B0600070205080204" pitchFamily="50" charset="-128"/>
              </a:rPr>
              <a:t>調査</a:t>
            </a:r>
            <a:r>
              <a:rPr lang="ja-JP" altLang="en-US" sz="1050" b="1" dirty="0">
                <a:latin typeface="ＭＳ Ｐゴシック" panose="020B0600070205080204" pitchFamily="50" charset="-128"/>
                <a:ea typeface="ＭＳ Ｐゴシック" panose="020B0600070205080204" pitchFamily="50" charset="-128"/>
              </a:rPr>
              <a:t>・措置の目的として則</a:t>
            </a:r>
            <a:r>
              <a:rPr lang="en-US" altLang="ja-JP" sz="1050" b="1" dirty="0">
                <a:latin typeface="ＭＳ Ｐゴシック" panose="020B0600070205080204" pitchFamily="50" charset="-128"/>
                <a:ea typeface="ＭＳ Ｐゴシック" panose="020B0600070205080204" pitchFamily="50" charset="-128"/>
              </a:rPr>
              <a:t>24</a:t>
            </a:r>
            <a:r>
              <a:rPr lang="ja-JP" altLang="en-US" sz="1050" b="1" dirty="0">
                <a:latin typeface="ＭＳ Ｐゴシック" panose="020B0600070205080204" pitchFamily="50" charset="-128"/>
                <a:ea typeface="ＭＳ Ｐゴシック" panose="020B0600070205080204" pitchFamily="50" charset="-128"/>
              </a:rPr>
              <a:t>の</a:t>
            </a:r>
            <a:r>
              <a:rPr lang="en-US" altLang="ja-JP" sz="1050" b="1" dirty="0">
                <a:latin typeface="ＭＳ Ｐゴシック" panose="020B0600070205080204" pitchFamily="50" charset="-128"/>
                <a:ea typeface="ＭＳ Ｐゴシック" panose="020B0600070205080204" pitchFamily="50" charset="-128"/>
              </a:rPr>
              <a:t>16</a:t>
            </a:r>
            <a:r>
              <a:rPr lang="ja-JP" altLang="en-US" sz="1050" b="1" dirty="0">
                <a:latin typeface="ＭＳ Ｐゴシック" panose="020B0600070205080204" pitchFamily="50" charset="-128"/>
                <a:ea typeface="ＭＳ Ｐゴシック" panose="020B0600070205080204" pitchFamily="50" charset="-128"/>
              </a:rPr>
              <a:t>　表示とＳＤＳの努力義務</a:t>
            </a:r>
            <a:r>
              <a:rPr lang="en-US" altLang="ja-JP" sz="1050" b="1" dirty="0">
                <a:latin typeface="ＭＳ Ｐゴシック" panose="020B0600070205080204" pitchFamily="50" charset="-128"/>
                <a:ea typeface="ＭＳ Ｐゴシック" panose="020B0600070205080204" pitchFamily="50" charset="-128"/>
              </a:rPr>
              <a:t>H24.3.16</a:t>
            </a:r>
            <a:r>
              <a:rPr lang="ja-JP" altLang="en-US" sz="1050" b="1" dirty="0">
                <a:latin typeface="ＭＳ Ｐゴシック" panose="020B0600070205080204" pitchFamily="50" charset="-128"/>
                <a:ea typeface="ＭＳ Ｐゴシック" panose="020B0600070205080204" pitchFamily="50" charset="-128"/>
              </a:rPr>
              <a:t>告示</a:t>
            </a:r>
            <a:r>
              <a:rPr lang="en-US" altLang="ja-JP" sz="1050" b="1" dirty="0" smtClean="0">
                <a:latin typeface="ＭＳ Ｐゴシック" panose="020B0600070205080204" pitchFamily="50" charset="-128"/>
                <a:ea typeface="ＭＳ Ｐゴシック" panose="020B0600070205080204" pitchFamily="50" charset="-128"/>
              </a:rPr>
              <a:t>133)</a:t>
            </a:r>
            <a:endParaRPr lang="en-US" altLang="ja-JP" sz="1050" b="1" dirty="0">
              <a:latin typeface="ＭＳ Ｐゴシック" panose="020B0600070205080204" pitchFamily="50" charset="-128"/>
              <a:ea typeface="ＭＳ Ｐゴシック" panose="020B0600070205080204" pitchFamily="50" charset="-128"/>
            </a:endParaRPr>
          </a:p>
          <a:p>
            <a:pPr defTabSz="935980" eaLnBrk="1" fontAlgn="base" hangingPunct="1">
              <a:spcBef>
                <a:spcPct val="0"/>
              </a:spcBef>
              <a:spcAft>
                <a:spcPct val="0"/>
              </a:spcAft>
            </a:pPr>
            <a:r>
              <a:rPr lang="ja-JP" altLang="en-US" sz="1050" b="1" dirty="0">
                <a:latin typeface="ＭＳ Ｐゴシック" panose="020B0600070205080204" pitchFamily="50" charset="-128"/>
                <a:ea typeface="ＭＳ Ｐゴシック" panose="020B0600070205080204" pitchFamily="50" charset="-128"/>
              </a:rPr>
              <a:t>＊改正により</a:t>
            </a:r>
            <a:r>
              <a:rPr lang="en-US" altLang="ja-JP" sz="1050" b="1" dirty="0">
                <a:latin typeface="ＭＳ Ｐゴシック" panose="020B0600070205080204" pitchFamily="50" charset="-128"/>
                <a:ea typeface="ＭＳ Ｐゴシック" panose="020B0600070205080204" pitchFamily="50" charset="-128"/>
              </a:rPr>
              <a:t>640</a:t>
            </a:r>
            <a:r>
              <a:rPr lang="ja-JP" altLang="en-US" sz="1050" b="1" dirty="0">
                <a:latin typeface="ＭＳ Ｐゴシック" panose="020B0600070205080204" pitchFamily="50" charset="-128"/>
                <a:ea typeface="ＭＳ Ｐゴシック" panose="020B0600070205080204" pitchFamily="50" charset="-128"/>
              </a:rPr>
              <a:t>物質以外になる</a:t>
            </a:r>
          </a:p>
        </p:txBody>
      </p:sp>
      <p:sp>
        <p:nvSpPr>
          <p:cNvPr id="2" name="テキスト ボックス 1"/>
          <p:cNvSpPr txBox="1"/>
          <p:nvPr/>
        </p:nvSpPr>
        <p:spPr>
          <a:xfrm>
            <a:off x="7679908" y="5085740"/>
            <a:ext cx="1564024" cy="433185"/>
          </a:xfrm>
          <a:prstGeom prst="rect">
            <a:avLst/>
          </a:prstGeom>
          <a:solidFill>
            <a:srgbClr val="92D050"/>
          </a:solidFill>
          <a:ln w="6350">
            <a:solidFill>
              <a:schemeClr val="tx1"/>
            </a:solidFill>
          </a:ln>
        </p:spPr>
        <p:txBody>
          <a:bodyPr wrap="square" rtlCol="0">
            <a:spAutoFit/>
          </a:bodyPr>
          <a:lstStyle/>
          <a:p>
            <a:pPr algn="ctr" defTabSz="935980"/>
            <a:r>
              <a:rPr lang="ja-JP" altLang="en-US" sz="1075" b="1" dirty="0">
                <a:solidFill>
                  <a:prstClr val="black"/>
                </a:solidFill>
              </a:rPr>
              <a:t>法</a:t>
            </a:r>
            <a:r>
              <a:rPr lang="en-US" altLang="ja-JP" sz="1075" b="1" dirty="0">
                <a:solidFill>
                  <a:prstClr val="black"/>
                </a:solidFill>
              </a:rPr>
              <a:t>100</a:t>
            </a:r>
            <a:r>
              <a:rPr lang="ja-JP" altLang="en-US" sz="1075" b="1" dirty="0" smtClean="0">
                <a:solidFill>
                  <a:prstClr val="black"/>
                </a:solidFill>
              </a:rPr>
              <a:t>条</a:t>
            </a:r>
            <a:r>
              <a:rPr lang="en-US" altLang="ja-JP" sz="1075" b="1" dirty="0" smtClean="0">
                <a:solidFill>
                  <a:prstClr val="black"/>
                </a:solidFill>
              </a:rPr>
              <a:t>(</a:t>
            </a:r>
            <a:r>
              <a:rPr lang="ja-JP" altLang="en-US" sz="1075" b="1" dirty="0" smtClean="0">
                <a:solidFill>
                  <a:prstClr val="black"/>
                </a:solidFill>
              </a:rPr>
              <a:t>則</a:t>
            </a:r>
            <a:r>
              <a:rPr lang="en-US" altLang="ja-JP" sz="1075" b="1" dirty="0">
                <a:solidFill>
                  <a:prstClr val="black"/>
                </a:solidFill>
              </a:rPr>
              <a:t>95</a:t>
            </a:r>
            <a:r>
              <a:rPr lang="ja-JP" altLang="en-US" sz="1075" b="1" dirty="0">
                <a:solidFill>
                  <a:prstClr val="black"/>
                </a:solidFill>
              </a:rPr>
              <a:t>条の</a:t>
            </a:r>
            <a:r>
              <a:rPr lang="ja-JP" altLang="en-US" sz="1075" b="1" dirty="0" smtClean="0">
                <a:solidFill>
                  <a:prstClr val="black"/>
                </a:solidFill>
              </a:rPr>
              <a:t>６</a:t>
            </a:r>
            <a:r>
              <a:rPr lang="en-US" altLang="ja-JP" sz="1075" b="1" dirty="0" smtClean="0">
                <a:solidFill>
                  <a:prstClr val="black"/>
                </a:solidFill>
              </a:rPr>
              <a:t>)</a:t>
            </a:r>
            <a:endParaRPr lang="en-US" altLang="ja-JP" sz="1075" b="1" dirty="0">
              <a:solidFill>
                <a:prstClr val="black"/>
              </a:solidFill>
            </a:endParaRPr>
          </a:p>
          <a:p>
            <a:pPr algn="ctr" defTabSz="935980"/>
            <a:r>
              <a:rPr lang="en-US" altLang="ja-JP" sz="1075" b="1" dirty="0">
                <a:solidFill>
                  <a:prstClr val="black"/>
                </a:solidFill>
              </a:rPr>
              <a:t>H18.2.16</a:t>
            </a:r>
            <a:r>
              <a:rPr lang="ja-JP" altLang="en-US" sz="1075" b="1" dirty="0">
                <a:solidFill>
                  <a:prstClr val="black"/>
                </a:solidFill>
              </a:rPr>
              <a:t>告示</a:t>
            </a:r>
            <a:r>
              <a:rPr lang="en-US" altLang="ja-JP" sz="1075" b="1" dirty="0">
                <a:solidFill>
                  <a:prstClr val="black"/>
                </a:solidFill>
              </a:rPr>
              <a:t>25</a:t>
            </a:r>
            <a:r>
              <a:rPr lang="ja-JP" altLang="en-US" sz="1075" b="1" dirty="0">
                <a:solidFill>
                  <a:prstClr val="black"/>
                </a:solidFill>
              </a:rPr>
              <a:t>号</a:t>
            </a:r>
          </a:p>
        </p:txBody>
      </p:sp>
      <p:sp>
        <p:nvSpPr>
          <p:cNvPr id="91" name="Text Box 25"/>
          <p:cNvSpPr txBox="1">
            <a:spLocks noChangeArrowheads="1"/>
          </p:cNvSpPr>
          <p:nvPr/>
        </p:nvSpPr>
        <p:spPr bwMode="auto">
          <a:xfrm>
            <a:off x="6330841" y="3378256"/>
            <a:ext cx="2255652" cy="893936"/>
          </a:xfrm>
          <a:prstGeom prst="rect">
            <a:avLst/>
          </a:prstGeom>
          <a:solidFill>
            <a:srgbClr val="FFFF99"/>
          </a:solidFill>
          <a:ln w="9525">
            <a:solidFill>
              <a:srgbClr val="000000"/>
            </a:solidFill>
            <a:miter lim="800000"/>
            <a:headEnd/>
            <a:tailEnd/>
          </a:ln>
          <a:extLst/>
        </p:spPr>
        <p:txBody>
          <a:bodyPr wrap="square" bIns="0">
            <a:spAutoFit/>
          </a:bodyPr>
          <a:lstStyle>
            <a:lvl1pPr eaLnBrk="0" hangingPunct="0">
              <a:defRPr kumimoji="1" sz="2800">
                <a:solidFill>
                  <a:schemeClr val="tx1"/>
                </a:solidFill>
                <a:latin typeface="Arial" charset="0"/>
                <a:ea typeface="ＭＳ Ｐゴシック" charset="-128"/>
              </a:defRPr>
            </a:lvl1pPr>
            <a:lvl2pPr marL="742950" indent="-285750" eaLnBrk="0" hangingPunct="0">
              <a:defRPr kumimoji="1" sz="2800">
                <a:solidFill>
                  <a:schemeClr val="tx1"/>
                </a:solidFill>
                <a:latin typeface="Arial" charset="0"/>
                <a:ea typeface="ＭＳ Ｐゴシック" charset="-128"/>
              </a:defRPr>
            </a:lvl2pPr>
            <a:lvl3pPr marL="1143000" indent="-228600" eaLnBrk="0" hangingPunct="0">
              <a:defRPr kumimoji="1" sz="2800">
                <a:solidFill>
                  <a:schemeClr val="tx1"/>
                </a:solidFill>
                <a:latin typeface="Arial" charset="0"/>
                <a:ea typeface="ＭＳ Ｐゴシック" charset="-128"/>
              </a:defRPr>
            </a:lvl3pPr>
            <a:lvl4pPr marL="1600200" indent="-228600" eaLnBrk="0" hangingPunct="0">
              <a:defRPr kumimoji="1" sz="2800">
                <a:solidFill>
                  <a:schemeClr val="tx1"/>
                </a:solidFill>
                <a:latin typeface="Arial" charset="0"/>
                <a:ea typeface="ＭＳ Ｐゴシック" charset="-128"/>
              </a:defRPr>
            </a:lvl4pPr>
            <a:lvl5pPr marL="2057400" indent="-228600" eaLnBrk="0" hangingPunct="0">
              <a:defRPr kumimoji="1" sz="2800">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sz="2800">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sz="2800">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sz="2800">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sz="2800">
                <a:solidFill>
                  <a:schemeClr val="tx1"/>
                </a:solidFill>
                <a:latin typeface="Arial" charset="0"/>
                <a:ea typeface="ＭＳ Ｐゴシック" charset="-128"/>
              </a:defRPr>
            </a:lvl9pPr>
          </a:lstStyle>
          <a:p>
            <a:pPr defTabSz="935980" eaLnBrk="1" fontAlgn="base" hangingPunct="1">
              <a:spcBef>
                <a:spcPct val="0"/>
              </a:spcBef>
              <a:spcAft>
                <a:spcPct val="0"/>
              </a:spcAft>
            </a:pPr>
            <a:r>
              <a:rPr lang="ja-JP" altLang="en-US" sz="1075" b="1" dirty="0">
                <a:solidFill>
                  <a:srgbClr val="000000"/>
                </a:solidFill>
              </a:rPr>
              <a:t>労働者に危険若しくは健康障害が生ずるおそれのあるもの</a:t>
            </a:r>
            <a:r>
              <a:rPr lang="en-US" altLang="ja-JP" sz="1075" b="1" dirty="0">
                <a:solidFill>
                  <a:srgbClr val="000000"/>
                </a:solidFill>
              </a:rPr>
              <a:t/>
            </a:r>
            <a:br>
              <a:rPr lang="en-US" altLang="ja-JP" sz="1075" b="1" dirty="0">
                <a:solidFill>
                  <a:srgbClr val="000000"/>
                </a:solidFill>
              </a:rPr>
            </a:br>
            <a:r>
              <a:rPr lang="ja-JP" altLang="en-US" sz="1075" b="1" dirty="0" smtClean="0">
                <a:solidFill>
                  <a:srgbClr val="000000"/>
                </a:solidFill>
              </a:rPr>
              <a:t>令</a:t>
            </a:r>
            <a:r>
              <a:rPr lang="en-US" altLang="ja-JP" sz="1075" b="1" dirty="0">
                <a:solidFill>
                  <a:srgbClr val="000000"/>
                </a:solidFill>
              </a:rPr>
              <a:t>17</a:t>
            </a:r>
            <a:r>
              <a:rPr lang="ja-JP" altLang="en-US" sz="1075" b="1" dirty="0">
                <a:solidFill>
                  <a:srgbClr val="000000"/>
                </a:solidFill>
              </a:rPr>
              <a:t>条　</a:t>
            </a:r>
            <a:r>
              <a:rPr lang="en-US" altLang="ja-JP" sz="1075" b="1" dirty="0">
                <a:solidFill>
                  <a:srgbClr val="000000"/>
                </a:solidFill>
              </a:rPr>
              <a:t>7</a:t>
            </a:r>
            <a:r>
              <a:rPr lang="ja-JP" altLang="en-US" sz="1075" b="1" dirty="0">
                <a:solidFill>
                  <a:srgbClr val="000000"/>
                </a:solidFill>
              </a:rPr>
              <a:t>＋令</a:t>
            </a:r>
            <a:r>
              <a:rPr lang="en-US" altLang="ja-JP" sz="1075" b="1" dirty="0">
                <a:solidFill>
                  <a:srgbClr val="000000"/>
                </a:solidFill>
              </a:rPr>
              <a:t>18</a:t>
            </a:r>
            <a:r>
              <a:rPr lang="ja-JP" altLang="en-US" sz="1075" b="1" dirty="0">
                <a:solidFill>
                  <a:srgbClr val="000000"/>
                </a:solidFill>
              </a:rPr>
              <a:t>条の</a:t>
            </a:r>
            <a:r>
              <a:rPr lang="en-US" altLang="ja-JP" sz="1075" b="1" dirty="0" smtClean="0">
                <a:solidFill>
                  <a:srgbClr val="000000"/>
                </a:solidFill>
              </a:rPr>
              <a:t>2(</a:t>
            </a:r>
            <a:r>
              <a:rPr lang="ja-JP" altLang="en-US" sz="1075" b="1" dirty="0" smtClean="0">
                <a:solidFill>
                  <a:srgbClr val="000000"/>
                </a:solidFill>
              </a:rPr>
              <a:t>令</a:t>
            </a:r>
            <a:r>
              <a:rPr lang="en-US" altLang="ja-JP" sz="1075" b="1" dirty="0">
                <a:solidFill>
                  <a:srgbClr val="000000"/>
                </a:solidFill>
              </a:rPr>
              <a:t>18</a:t>
            </a:r>
            <a:r>
              <a:rPr lang="ja-JP" altLang="en-US" sz="1075" b="1" dirty="0">
                <a:solidFill>
                  <a:srgbClr val="000000"/>
                </a:solidFill>
              </a:rPr>
              <a:t>条含む</a:t>
            </a:r>
            <a:r>
              <a:rPr lang="ja-JP" altLang="en-US" sz="1075" b="1" dirty="0" smtClean="0">
                <a:solidFill>
                  <a:srgbClr val="000000"/>
                </a:solidFill>
              </a:rPr>
              <a:t>。</a:t>
            </a:r>
            <a:r>
              <a:rPr lang="en-US" altLang="ja-JP" sz="1075" b="1" dirty="0" smtClean="0">
                <a:solidFill>
                  <a:srgbClr val="000000"/>
                </a:solidFill>
              </a:rPr>
              <a:t>)</a:t>
            </a:r>
            <a:r>
              <a:rPr lang="ja-JP" altLang="en-US" sz="1075" b="1" dirty="0">
                <a:solidFill>
                  <a:srgbClr val="000000"/>
                </a:solidFill>
              </a:rPr>
              <a:t>　</a:t>
            </a:r>
            <a:r>
              <a:rPr lang="en-US" altLang="ja-JP" sz="1075" b="1" dirty="0">
                <a:solidFill>
                  <a:srgbClr val="000000"/>
                </a:solidFill>
              </a:rPr>
              <a:t>633</a:t>
            </a:r>
            <a:r>
              <a:rPr lang="ja-JP" altLang="en-US" sz="1075" b="1" dirty="0">
                <a:solidFill>
                  <a:srgbClr val="000000"/>
                </a:solidFill>
              </a:rPr>
              <a:t>＝</a:t>
            </a:r>
            <a:r>
              <a:rPr lang="en-US" altLang="ja-JP" sz="1075" b="1" dirty="0"/>
              <a:t>640</a:t>
            </a:r>
            <a:r>
              <a:rPr lang="ja-JP" altLang="en-US" sz="1075" b="1" dirty="0"/>
              <a:t>通知対象物</a:t>
            </a:r>
            <a:endParaRPr lang="en-US" altLang="ja-JP" sz="1075" b="1" dirty="0"/>
          </a:p>
          <a:p>
            <a:pPr defTabSz="935980" eaLnBrk="1" fontAlgn="base" hangingPunct="1">
              <a:spcBef>
                <a:spcPct val="0"/>
              </a:spcBef>
              <a:spcAft>
                <a:spcPct val="0"/>
              </a:spcAft>
            </a:pPr>
            <a:r>
              <a:rPr lang="ja-JP" altLang="en-US" sz="1075" b="1" dirty="0">
                <a:solidFill>
                  <a:srgbClr val="000000"/>
                </a:solidFill>
              </a:rPr>
              <a:t>則</a:t>
            </a:r>
            <a:r>
              <a:rPr lang="en-US" altLang="ja-JP" sz="1075" b="1" dirty="0">
                <a:solidFill>
                  <a:srgbClr val="000000"/>
                </a:solidFill>
              </a:rPr>
              <a:t>34</a:t>
            </a:r>
            <a:r>
              <a:rPr lang="ja-JP" altLang="en-US" sz="1075" b="1" dirty="0">
                <a:solidFill>
                  <a:srgbClr val="000000"/>
                </a:solidFill>
              </a:rPr>
              <a:t>条の</a:t>
            </a:r>
            <a:r>
              <a:rPr lang="en-US" altLang="ja-JP" sz="1075" b="1" dirty="0">
                <a:solidFill>
                  <a:srgbClr val="000000"/>
                </a:solidFill>
              </a:rPr>
              <a:t>2</a:t>
            </a:r>
            <a:r>
              <a:rPr lang="ja-JP" altLang="en-US" sz="1075" b="1" dirty="0">
                <a:solidFill>
                  <a:srgbClr val="000000"/>
                </a:solidFill>
              </a:rPr>
              <a:t>～</a:t>
            </a:r>
            <a:r>
              <a:rPr lang="en-US" altLang="ja-JP" sz="1075" b="1" dirty="0">
                <a:solidFill>
                  <a:srgbClr val="000000"/>
                </a:solidFill>
              </a:rPr>
              <a:t>34</a:t>
            </a:r>
            <a:r>
              <a:rPr lang="ja-JP" altLang="en-US" sz="1075" b="1" dirty="0">
                <a:solidFill>
                  <a:srgbClr val="000000"/>
                </a:solidFill>
              </a:rPr>
              <a:t>条の</a:t>
            </a:r>
            <a:r>
              <a:rPr lang="en-US" altLang="ja-JP" sz="1075" b="1" dirty="0">
                <a:solidFill>
                  <a:srgbClr val="000000"/>
                </a:solidFill>
              </a:rPr>
              <a:t>2</a:t>
            </a:r>
            <a:r>
              <a:rPr lang="ja-JP" altLang="en-US" sz="1075" b="1" dirty="0">
                <a:solidFill>
                  <a:srgbClr val="000000"/>
                </a:solidFill>
              </a:rPr>
              <a:t>の</a:t>
            </a:r>
            <a:r>
              <a:rPr lang="en-US" altLang="ja-JP" sz="1075" b="1" dirty="0">
                <a:solidFill>
                  <a:srgbClr val="000000"/>
                </a:solidFill>
              </a:rPr>
              <a:t>6</a:t>
            </a:r>
            <a:endParaRPr lang="ja-JP" altLang="en-US" sz="1228" b="1" dirty="0">
              <a:solidFill>
                <a:srgbClr val="000000"/>
              </a:solidFill>
            </a:endParaRPr>
          </a:p>
        </p:txBody>
      </p:sp>
      <p:sp>
        <p:nvSpPr>
          <p:cNvPr id="89" name="Text Box 21"/>
          <p:cNvSpPr txBox="1">
            <a:spLocks noChangeArrowheads="1"/>
          </p:cNvSpPr>
          <p:nvPr/>
        </p:nvSpPr>
        <p:spPr bwMode="auto">
          <a:xfrm>
            <a:off x="395785" y="7069540"/>
            <a:ext cx="8816454" cy="298223"/>
          </a:xfrm>
          <a:prstGeom prst="rect">
            <a:avLst/>
          </a:prstGeom>
          <a:solidFill>
            <a:srgbClr val="FFFF00"/>
          </a:solidFill>
          <a:ln/>
        </p:spPr>
        <p:style>
          <a:lnRef idx="1">
            <a:schemeClr val="dk1"/>
          </a:lnRef>
          <a:fillRef idx="2">
            <a:schemeClr val="dk1"/>
          </a:fillRef>
          <a:effectRef idx="1">
            <a:schemeClr val="dk1"/>
          </a:effectRef>
          <a:fontRef idx="minor">
            <a:schemeClr val="dk1"/>
          </a:fontRef>
        </p:style>
        <p:txBody>
          <a:bodyPr wrap="square" bIns="0">
            <a:spAutoFit/>
          </a:bodyPr>
          <a:lstStyle>
            <a:lvl1pPr eaLnBrk="0" hangingPunct="0">
              <a:defRPr kumimoji="1" sz="2800">
                <a:solidFill>
                  <a:schemeClr val="tx1"/>
                </a:solidFill>
                <a:latin typeface="Arial" charset="0"/>
                <a:ea typeface="ＭＳ Ｐゴシック" charset="-128"/>
              </a:defRPr>
            </a:lvl1pPr>
            <a:lvl2pPr marL="742950" indent="-285750" eaLnBrk="0" hangingPunct="0">
              <a:defRPr kumimoji="1" sz="2800">
                <a:solidFill>
                  <a:schemeClr val="tx1"/>
                </a:solidFill>
                <a:latin typeface="Arial" charset="0"/>
                <a:ea typeface="ＭＳ Ｐゴシック" charset="-128"/>
              </a:defRPr>
            </a:lvl2pPr>
            <a:lvl3pPr marL="1143000" indent="-228600" eaLnBrk="0" hangingPunct="0">
              <a:defRPr kumimoji="1" sz="2800">
                <a:solidFill>
                  <a:schemeClr val="tx1"/>
                </a:solidFill>
                <a:latin typeface="Arial" charset="0"/>
                <a:ea typeface="ＭＳ Ｐゴシック" charset="-128"/>
              </a:defRPr>
            </a:lvl3pPr>
            <a:lvl4pPr marL="1600200" indent="-228600" eaLnBrk="0" hangingPunct="0">
              <a:defRPr kumimoji="1" sz="2800">
                <a:solidFill>
                  <a:schemeClr val="tx1"/>
                </a:solidFill>
                <a:latin typeface="Arial" charset="0"/>
                <a:ea typeface="ＭＳ Ｐゴシック" charset="-128"/>
              </a:defRPr>
            </a:lvl4pPr>
            <a:lvl5pPr marL="2057400" indent="-228600" eaLnBrk="0" hangingPunct="0">
              <a:defRPr kumimoji="1" sz="2800">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sz="2800">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sz="2800">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sz="2800">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sz="2800">
                <a:solidFill>
                  <a:schemeClr val="tx1"/>
                </a:solidFill>
                <a:latin typeface="Arial" charset="0"/>
                <a:ea typeface="ＭＳ Ｐゴシック" charset="-128"/>
              </a:defRPr>
            </a:lvl9pPr>
          </a:lstStyle>
          <a:p>
            <a:pPr algn="ctr" defTabSz="935980" eaLnBrk="1" fontAlgn="base" hangingPunct="1">
              <a:spcBef>
                <a:spcPct val="0"/>
              </a:spcBef>
              <a:spcAft>
                <a:spcPct val="0"/>
              </a:spcAft>
            </a:pPr>
            <a:r>
              <a:rPr lang="ja-JP" altLang="en-US" sz="1638" b="1" dirty="0">
                <a:solidFill>
                  <a:prstClr val="black"/>
                </a:solidFill>
                <a:latin typeface="ＭＳ ゴシック" pitchFamily="49" charset="-128"/>
                <a:ea typeface="ＭＳ ゴシック" pitchFamily="49" charset="-128"/>
              </a:rPr>
              <a:t>平成</a:t>
            </a:r>
            <a:r>
              <a:rPr lang="en-US" altLang="ja-JP" sz="1638" b="1" dirty="0">
                <a:solidFill>
                  <a:prstClr val="black"/>
                </a:solidFill>
                <a:latin typeface="ＭＳ ゴシック" pitchFamily="49" charset="-128"/>
                <a:ea typeface="ＭＳ ゴシック" pitchFamily="49" charset="-128"/>
              </a:rPr>
              <a:t>27</a:t>
            </a:r>
            <a:r>
              <a:rPr lang="ja-JP" altLang="en-US" sz="1638" b="1" dirty="0">
                <a:solidFill>
                  <a:prstClr val="black"/>
                </a:solidFill>
                <a:latin typeface="ＭＳ ゴシック" pitchFamily="49" charset="-128"/>
                <a:ea typeface="ＭＳ ゴシック" pitchFamily="49" charset="-128"/>
              </a:rPr>
              <a:t>年</a:t>
            </a:r>
            <a:r>
              <a:rPr lang="ja-JP" altLang="en-US" sz="1638" b="1" dirty="0" smtClean="0">
                <a:solidFill>
                  <a:prstClr val="black"/>
                </a:solidFill>
                <a:latin typeface="ＭＳ ゴシック" pitchFamily="49" charset="-128"/>
                <a:ea typeface="ＭＳ ゴシック" pitchFamily="49" charset="-128"/>
              </a:rPr>
              <a:t>作成　既存化学物質</a:t>
            </a:r>
            <a:r>
              <a:rPr lang="en-US" altLang="ja-JP" sz="1638" b="1" dirty="0" smtClean="0">
                <a:solidFill>
                  <a:prstClr val="black"/>
                </a:solidFill>
                <a:latin typeface="ＭＳ ゴシック" pitchFamily="49" charset="-128"/>
                <a:ea typeface="ＭＳ ゴシック" pitchFamily="49" charset="-128"/>
              </a:rPr>
              <a:t>(</a:t>
            </a:r>
            <a:r>
              <a:rPr lang="ja-JP" altLang="en-US" sz="1638" b="1" dirty="0" smtClean="0">
                <a:solidFill>
                  <a:prstClr val="black"/>
                </a:solidFill>
                <a:latin typeface="ＭＳ ゴシック" pitchFamily="49" charset="-128"/>
                <a:ea typeface="ＭＳ ゴシック" pitchFamily="49" charset="-128"/>
              </a:rPr>
              <a:t>令</a:t>
            </a:r>
            <a:r>
              <a:rPr lang="en-US" altLang="ja-JP" sz="1638" b="1" dirty="0">
                <a:solidFill>
                  <a:prstClr val="black"/>
                </a:solidFill>
                <a:latin typeface="ＭＳ ゴシック" pitchFamily="49" charset="-128"/>
                <a:ea typeface="ＭＳ ゴシック" pitchFamily="49" charset="-128"/>
              </a:rPr>
              <a:t>18</a:t>
            </a:r>
            <a:r>
              <a:rPr lang="ja-JP" altLang="en-US" sz="1638" b="1" dirty="0">
                <a:solidFill>
                  <a:prstClr val="black"/>
                </a:solidFill>
                <a:latin typeface="ＭＳ ゴシック" pitchFamily="49" charset="-128"/>
                <a:ea typeface="ＭＳ ゴシック" pitchFamily="49" charset="-128"/>
              </a:rPr>
              <a:t>条の</a:t>
            </a:r>
            <a:r>
              <a:rPr lang="ja-JP" altLang="en-US" sz="1638" b="1" dirty="0" smtClean="0">
                <a:solidFill>
                  <a:prstClr val="black"/>
                </a:solidFill>
                <a:latin typeface="ＭＳ ゴシック" pitchFamily="49" charset="-128"/>
                <a:ea typeface="ＭＳ ゴシック" pitchFamily="49" charset="-128"/>
              </a:rPr>
              <a:t>３</a:t>
            </a:r>
            <a:r>
              <a:rPr lang="en-US" altLang="ja-JP" sz="1638" b="1" dirty="0" smtClean="0">
                <a:solidFill>
                  <a:prstClr val="black"/>
                </a:solidFill>
                <a:latin typeface="ＭＳ ゴシック" pitchFamily="49" charset="-128"/>
                <a:ea typeface="ＭＳ ゴシック" pitchFamily="49" charset="-128"/>
              </a:rPr>
              <a:t>)</a:t>
            </a:r>
            <a:r>
              <a:rPr lang="ja-JP" altLang="en-US" sz="1638" b="1" dirty="0" smtClean="0">
                <a:solidFill>
                  <a:prstClr val="black"/>
                </a:solidFill>
                <a:latin typeface="ＭＳ ゴシック" pitchFamily="49" charset="-128"/>
                <a:ea typeface="ＭＳ ゴシック" pitchFamily="49" charset="-128"/>
              </a:rPr>
              <a:t> 　</a:t>
            </a:r>
            <a:r>
              <a:rPr lang="zh-TW" altLang="en-US" sz="1638" b="1" dirty="0" smtClean="0">
                <a:solidFill>
                  <a:prstClr val="black"/>
                </a:solidFill>
                <a:latin typeface="ＭＳ ゴシック" panose="020B0609070205080204" pitchFamily="49" charset="-128"/>
                <a:ea typeface="ＭＳ ゴシック" panose="020B0609070205080204" pitchFamily="49" charset="-128"/>
              </a:rPr>
              <a:t>安衛法</a:t>
            </a:r>
            <a:r>
              <a:rPr lang="zh-TW" altLang="en-US" sz="1638" b="1" dirty="0">
                <a:solidFill>
                  <a:prstClr val="black"/>
                </a:solidFill>
                <a:latin typeface="ＭＳ ゴシック" panose="020B0609070205080204" pitchFamily="49" charset="-128"/>
                <a:ea typeface="ＭＳ ゴシック" panose="020B0609070205080204" pitchFamily="49" charset="-128"/>
              </a:rPr>
              <a:t>名称公表化学物質</a:t>
            </a:r>
            <a:r>
              <a:rPr lang="zh-TW" altLang="en-US" sz="1638" b="1" dirty="0" smtClean="0">
                <a:solidFill>
                  <a:prstClr val="black"/>
                </a:solidFill>
                <a:latin typeface="ＭＳ ゴシック" panose="020B0609070205080204" pitchFamily="49" charset="-128"/>
                <a:ea typeface="ＭＳ ゴシック" panose="020B0609070205080204" pitchFamily="49" charset="-128"/>
              </a:rPr>
              <a:t>情報</a:t>
            </a:r>
            <a:r>
              <a:rPr lang="en-US" altLang="zh-TW" sz="1638" b="1" dirty="0" smtClean="0">
                <a:latin typeface="ＭＳ ゴシック" panose="020B0609070205080204" pitchFamily="49" charset="-128"/>
                <a:ea typeface="ＭＳ ゴシック" panose="020B0609070205080204" pitchFamily="49" charset="-128"/>
              </a:rPr>
              <a:t>(64,219</a:t>
            </a:r>
            <a:r>
              <a:rPr lang="zh-TW" altLang="en-US" sz="1638" b="1" dirty="0" smtClean="0">
                <a:latin typeface="ＭＳ ゴシック" panose="020B0609070205080204" pitchFamily="49" charset="-128"/>
                <a:ea typeface="ＭＳ ゴシック" panose="020B0609070205080204" pitchFamily="49" charset="-128"/>
              </a:rPr>
              <a:t>物質</a:t>
            </a:r>
            <a:r>
              <a:rPr lang="en-US" altLang="zh-TW" sz="1638" b="1" dirty="0" smtClean="0">
                <a:latin typeface="ＭＳ ゴシック" panose="020B0609070205080204" pitchFamily="49" charset="-128"/>
                <a:ea typeface="ＭＳ ゴシック" panose="020B0609070205080204" pitchFamily="49" charset="-128"/>
              </a:rPr>
              <a:t>)</a:t>
            </a:r>
            <a:endParaRPr lang="ja-JP" altLang="en-US" sz="1638" b="1" dirty="0">
              <a:effectLst>
                <a:outerShdw blurRad="38100" dist="38100" dir="2700000" algn="tl">
                  <a:srgbClr val="000000">
                    <a:alpha val="43137"/>
                  </a:srgbClr>
                </a:outerShdw>
              </a:effectLst>
              <a:latin typeface="ＭＳ ゴシック" pitchFamily="49" charset="-128"/>
              <a:ea typeface="ＭＳ ゴシック" pitchFamily="49" charset="-128"/>
            </a:endParaRPr>
          </a:p>
        </p:txBody>
      </p:sp>
      <p:sp>
        <p:nvSpPr>
          <p:cNvPr id="94" name="Rectangle 2"/>
          <p:cNvSpPr txBox="1">
            <a:spLocks noRot="1" noChangeArrowheads="1"/>
          </p:cNvSpPr>
          <p:nvPr/>
        </p:nvSpPr>
        <p:spPr>
          <a:xfrm>
            <a:off x="720000" y="360000"/>
            <a:ext cx="7920000" cy="720000"/>
          </a:xfrm>
          <a:prstGeom prst="rect">
            <a:avLst/>
          </a:prstGeom>
          <a:solidFill>
            <a:srgbClr val="FFFFCC"/>
          </a:solidFill>
          <a:ln w="38100">
            <a:solidFill>
              <a:sysClr val="windowText" lastClr="000000"/>
            </a:solidFill>
          </a:ln>
        </p:spPr>
        <p:txBody>
          <a:bodyPr vert="horz" lIns="88817" tIns="44408" rIns="88817" bIns="44408" rtlCol="0" anchor="ctr">
            <a:normAutofit/>
          </a:bodyPr>
          <a:lstStyle>
            <a:lvl1pPr algn="ctr" defTabSz="914400" rtl="0" eaLnBrk="1" latinLnBrk="0" hangingPunct="1">
              <a:spcBef>
                <a:spcPct val="0"/>
              </a:spcBef>
              <a:buNone/>
              <a:defRPr kumimoji="1" sz="4400" kern="1200">
                <a:solidFill>
                  <a:srgbClr val="FFFFFF"/>
                </a:solidFill>
                <a:latin typeface="+mj-lt"/>
                <a:ea typeface="+mj-ea"/>
                <a:cs typeface="+mj-cs"/>
              </a:defRPr>
            </a:lvl1pPr>
            <a:lvl2pPr eaLnBrk="1" hangingPunct="1">
              <a:defRPr kumimoji="1">
                <a:solidFill>
                  <a:schemeClr val="tx2"/>
                </a:solidFill>
              </a:defRPr>
            </a:lvl2pPr>
            <a:lvl3pPr eaLnBrk="1" hangingPunct="1">
              <a:defRPr kumimoji="1">
                <a:solidFill>
                  <a:schemeClr val="tx2"/>
                </a:solidFill>
              </a:defRPr>
            </a:lvl3pPr>
            <a:lvl4pPr eaLnBrk="1" hangingPunct="1">
              <a:defRPr kumimoji="1">
                <a:solidFill>
                  <a:schemeClr val="tx2"/>
                </a:solidFill>
              </a:defRPr>
            </a:lvl4pPr>
            <a:lvl5pPr eaLnBrk="1" hangingPunct="1">
              <a:defRPr kumimoji="1">
                <a:solidFill>
                  <a:schemeClr val="tx2"/>
                </a:solidFill>
              </a:defRPr>
            </a:lvl5pPr>
            <a:lvl6pPr eaLnBrk="1" hangingPunct="1">
              <a:defRPr kumimoji="1">
                <a:solidFill>
                  <a:schemeClr val="tx2"/>
                </a:solidFill>
              </a:defRPr>
            </a:lvl6pPr>
            <a:lvl7pPr eaLnBrk="1" hangingPunct="1">
              <a:defRPr kumimoji="1">
                <a:solidFill>
                  <a:schemeClr val="tx2"/>
                </a:solidFill>
              </a:defRPr>
            </a:lvl7pPr>
            <a:lvl8pPr eaLnBrk="1" hangingPunct="1">
              <a:defRPr kumimoji="1">
                <a:solidFill>
                  <a:schemeClr val="tx2"/>
                </a:solidFill>
              </a:defRPr>
            </a:lvl8pPr>
            <a:lvl9pPr eaLnBrk="1" hangingPunct="1">
              <a:defRPr kumimoji="1">
                <a:solidFill>
                  <a:schemeClr val="tx2"/>
                </a:solidFill>
              </a:defRPr>
            </a:lvl9pPr>
          </a:lstStyle>
          <a:p>
            <a:pPr lvl="0"/>
            <a:r>
              <a:rPr lang="ja-JP" altLang="en-US" sz="3200" b="1" dirty="0">
                <a:solidFill>
                  <a:prstClr val="black"/>
                </a:solidFill>
                <a:latin typeface="HGP明朝E" panose="02020900000000000000" pitchFamily="18" charset="-128"/>
                <a:ea typeface="HGP明朝E" panose="02020900000000000000" pitchFamily="18" charset="-128"/>
              </a:rPr>
              <a:t>化学物質関係の規則</a:t>
            </a:r>
            <a:r>
              <a:rPr lang="ja-JP" altLang="en-US" sz="3200" b="1" dirty="0" smtClean="0">
                <a:solidFill>
                  <a:prstClr val="black"/>
                </a:solidFill>
                <a:latin typeface="HGP明朝E" panose="02020900000000000000" pitchFamily="18" charset="-128"/>
                <a:ea typeface="HGP明朝E" panose="02020900000000000000" pitchFamily="18" charset="-128"/>
              </a:rPr>
              <a:t>体系</a:t>
            </a:r>
            <a:r>
              <a:rPr kumimoji="1" lang="ja-JP" altLang="en-US" sz="3200" b="1" i="0" u="none" strike="noStrike" kern="1200" cap="none" spc="0" normalizeH="0" baseline="0" noProof="0" dirty="0" smtClean="0">
                <a:ln>
                  <a:noFill/>
                </a:ln>
                <a:solidFill>
                  <a:prstClr val="black"/>
                </a:solidFill>
                <a:effectLst/>
                <a:uLnTx/>
                <a:uFillTx/>
                <a:latin typeface="HGP明朝E" panose="02020900000000000000" pitchFamily="18" charset="-128"/>
                <a:ea typeface="HGP明朝E" panose="02020900000000000000" pitchFamily="18" charset="-128"/>
                <a:cs typeface="+mj-cs"/>
              </a:rPr>
              <a:t>　</a:t>
            </a:r>
            <a:endParaRPr kumimoji="1" lang="ja-JP" altLang="en-US" sz="3200" b="1" i="0" u="none" strike="noStrike" kern="1200" cap="none" spc="0" normalizeH="0" baseline="0" noProof="0" dirty="0">
              <a:ln>
                <a:noFill/>
              </a:ln>
              <a:solidFill>
                <a:prstClr val="black"/>
              </a:solidFill>
              <a:effectLst/>
              <a:uLnTx/>
              <a:uFillTx/>
              <a:latin typeface="HGP明朝E" panose="02020900000000000000" pitchFamily="18" charset="-128"/>
              <a:ea typeface="HGP明朝E" panose="02020900000000000000" pitchFamily="18" charset="-128"/>
              <a:cs typeface="+mj-cs"/>
            </a:endParaRPr>
          </a:p>
        </p:txBody>
      </p:sp>
    </p:spTree>
    <p:extLst>
      <p:ext uri="{BB962C8B-B14F-4D97-AF65-F5344CB8AC3E}">
        <p14:creationId xmlns:p14="http://schemas.microsoft.com/office/powerpoint/2010/main" val="364490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図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450039" y="5943600"/>
            <a:ext cx="1432705" cy="1225210"/>
          </a:xfrm>
          <a:prstGeom prst="rect">
            <a:avLst/>
          </a:prstGeom>
        </p:spPr>
      </p:pic>
      <p:sp>
        <p:nvSpPr>
          <p:cNvPr id="6" name="対角する 2 つの角を切り取った四角形 5"/>
          <p:cNvSpPr/>
          <p:nvPr/>
        </p:nvSpPr>
        <p:spPr>
          <a:xfrm>
            <a:off x="720000" y="2160000"/>
            <a:ext cx="7920000" cy="3240000"/>
          </a:xfrm>
          <a:prstGeom prst="snip2Diag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endParaRPr lang="ja-JP" altLang="en-US" sz="1832"/>
          </a:p>
        </p:txBody>
      </p:sp>
      <p:sp>
        <p:nvSpPr>
          <p:cNvPr id="7" name="雲形吹き出し 6"/>
          <p:cNvSpPr/>
          <p:nvPr/>
        </p:nvSpPr>
        <p:spPr>
          <a:xfrm>
            <a:off x="720000" y="5763491"/>
            <a:ext cx="7010400" cy="987828"/>
          </a:xfrm>
          <a:prstGeom prst="cloudCallout">
            <a:avLst>
              <a:gd name="adj1" fmla="val 43861"/>
              <a:gd name="adj2" fmla="val 50448"/>
            </a:avLst>
          </a:prstGeom>
        </p:spPr>
        <p:style>
          <a:lnRef idx="1">
            <a:schemeClr val="accent3"/>
          </a:lnRef>
          <a:fillRef idx="2">
            <a:schemeClr val="accent3"/>
          </a:fillRef>
          <a:effectRef idx="1">
            <a:schemeClr val="accent3"/>
          </a:effectRef>
          <a:fontRef idx="minor">
            <a:schemeClr val="dk1"/>
          </a:fontRef>
        </p:style>
        <p:txBody>
          <a:bodyPr rtlCol="0" anchor="ctr"/>
          <a:lstStyle/>
          <a:p>
            <a:pPr algn="ctr"/>
            <a:endParaRPr lang="ja-JP" altLang="en-US"/>
          </a:p>
        </p:txBody>
      </p:sp>
      <p:sp>
        <p:nvSpPr>
          <p:cNvPr id="3" name="正方形/長方形 2"/>
          <p:cNvSpPr/>
          <p:nvPr/>
        </p:nvSpPr>
        <p:spPr>
          <a:xfrm>
            <a:off x="851751" y="5872163"/>
            <a:ext cx="6749199" cy="646331"/>
          </a:xfrm>
          <a:prstGeom prst="rect">
            <a:avLst/>
          </a:prstGeom>
        </p:spPr>
        <p:txBody>
          <a:bodyPr wrap="square">
            <a:spAutoFit/>
          </a:bodyPr>
          <a:lstStyle/>
          <a:p>
            <a:pPr algn="ctr">
              <a:lnSpc>
                <a:spcPct val="150000"/>
              </a:lnSpc>
            </a:pPr>
            <a:r>
              <a:rPr lang="ja-JP" altLang="en-US" sz="2400" b="1" dirty="0">
                <a:solidFill>
                  <a:prstClr val="black"/>
                </a:solidFill>
                <a:latin typeface="+mn-ea"/>
              </a:rPr>
              <a:t>「安全」と</a:t>
            </a:r>
            <a:r>
              <a:rPr lang="ja-JP" altLang="en-US" sz="2400" b="1" dirty="0" smtClean="0">
                <a:solidFill>
                  <a:prstClr val="black"/>
                </a:solidFill>
                <a:latin typeface="+mn-ea"/>
              </a:rPr>
              <a:t>は，“</a:t>
            </a:r>
            <a:r>
              <a:rPr lang="ja-JP" altLang="en-US" sz="2400" b="1" dirty="0">
                <a:solidFill>
                  <a:prstClr val="black"/>
                </a:solidFill>
                <a:latin typeface="+mn-ea"/>
              </a:rPr>
              <a:t>許容</a:t>
            </a:r>
            <a:r>
              <a:rPr lang="ja-JP" altLang="en-US" sz="2400" b="1" dirty="0" smtClean="0">
                <a:solidFill>
                  <a:prstClr val="black"/>
                </a:solidFill>
                <a:latin typeface="+mn-ea"/>
              </a:rPr>
              <a:t>できないリスクが</a:t>
            </a:r>
            <a:r>
              <a:rPr lang="ja-JP" altLang="en-US" sz="2400" b="1" dirty="0">
                <a:solidFill>
                  <a:prstClr val="black"/>
                </a:solidFill>
                <a:latin typeface="+mn-ea"/>
              </a:rPr>
              <a:t>ないこと</a:t>
            </a:r>
            <a:r>
              <a:rPr lang="ja-JP" altLang="en-US" sz="2400" b="1" dirty="0" smtClean="0">
                <a:solidFill>
                  <a:prstClr val="black"/>
                </a:solidFill>
                <a:latin typeface="+mn-ea"/>
              </a:rPr>
              <a:t>”だよ</a:t>
            </a:r>
            <a:endParaRPr lang="ja-JP" altLang="en-US" sz="2400" b="1" dirty="0">
              <a:solidFill>
                <a:prstClr val="black"/>
              </a:solidFill>
              <a:latin typeface="+mn-ea"/>
            </a:endParaRPr>
          </a:p>
        </p:txBody>
      </p:sp>
      <p:sp>
        <p:nvSpPr>
          <p:cNvPr id="13" name="Rectangle 2"/>
          <p:cNvSpPr txBox="1">
            <a:spLocks noGrp="1" noRot="1" noChangeArrowheads="1"/>
          </p:cNvSpPr>
          <p:nvPr>
            <p:ph type="title"/>
          </p:nvPr>
        </p:nvSpPr>
        <p:spPr>
          <a:xfrm>
            <a:off x="720000" y="720000"/>
            <a:ext cx="7920000" cy="720000"/>
          </a:xfrm>
          <a:prstGeom prst="rect">
            <a:avLst/>
          </a:prstGeom>
          <a:solidFill>
            <a:srgbClr val="FFFF00"/>
          </a:solidFill>
          <a:ln w="38100">
            <a:solidFill>
              <a:schemeClr val="tx1">
                <a:alpha val="94000"/>
              </a:schemeClr>
            </a:solidFill>
          </a:ln>
        </p:spPr>
        <p:txBody>
          <a:bodyPr vert="horz" lIns="88817" tIns="69934" rIns="88817" bIns="44408" rtlCol="0" anchor="ctr">
            <a:normAutofit/>
          </a:bodyPr>
          <a:lstStyle>
            <a:lvl1pPr algn="ctr" defTabSz="914400" rtl="0" eaLnBrk="1" latinLnBrk="0" hangingPunct="1">
              <a:spcBef>
                <a:spcPct val="0"/>
              </a:spcBef>
              <a:buNone/>
              <a:defRPr kumimoji="1" sz="4400" kern="1200">
                <a:solidFill>
                  <a:srgbClr val="FFFFFF"/>
                </a:solidFill>
                <a:latin typeface="+mj-lt"/>
                <a:ea typeface="+mj-ea"/>
                <a:cs typeface="+mj-cs"/>
              </a:defRPr>
            </a:lvl1pPr>
            <a:lvl2pPr eaLnBrk="1" hangingPunct="1">
              <a:defRPr kumimoji="1">
                <a:solidFill>
                  <a:schemeClr val="tx2"/>
                </a:solidFill>
              </a:defRPr>
            </a:lvl2pPr>
            <a:lvl3pPr eaLnBrk="1" hangingPunct="1">
              <a:defRPr kumimoji="1">
                <a:solidFill>
                  <a:schemeClr val="tx2"/>
                </a:solidFill>
              </a:defRPr>
            </a:lvl3pPr>
            <a:lvl4pPr eaLnBrk="1" hangingPunct="1">
              <a:defRPr kumimoji="1">
                <a:solidFill>
                  <a:schemeClr val="tx2"/>
                </a:solidFill>
              </a:defRPr>
            </a:lvl4pPr>
            <a:lvl5pPr eaLnBrk="1" hangingPunct="1">
              <a:defRPr kumimoji="1">
                <a:solidFill>
                  <a:schemeClr val="tx2"/>
                </a:solidFill>
              </a:defRPr>
            </a:lvl5pPr>
            <a:lvl6pPr eaLnBrk="1" hangingPunct="1">
              <a:defRPr kumimoji="1">
                <a:solidFill>
                  <a:schemeClr val="tx2"/>
                </a:solidFill>
              </a:defRPr>
            </a:lvl6pPr>
            <a:lvl7pPr eaLnBrk="1" hangingPunct="1">
              <a:defRPr kumimoji="1">
                <a:solidFill>
                  <a:schemeClr val="tx2"/>
                </a:solidFill>
              </a:defRPr>
            </a:lvl7pPr>
            <a:lvl8pPr eaLnBrk="1" hangingPunct="1">
              <a:defRPr kumimoji="1">
                <a:solidFill>
                  <a:schemeClr val="tx2"/>
                </a:solidFill>
              </a:defRPr>
            </a:lvl8pPr>
            <a:lvl9pPr eaLnBrk="1" hangingPunct="1">
              <a:defRPr kumimoji="1">
                <a:solidFill>
                  <a:schemeClr val="tx2"/>
                </a:solidFill>
              </a:defRPr>
            </a:lvl9pPr>
          </a:lstStyle>
          <a:p>
            <a:r>
              <a:rPr lang="ja-JP" altLang="en-US" sz="3200" b="1" dirty="0">
                <a:solidFill>
                  <a:prstClr val="black"/>
                </a:solidFill>
                <a:latin typeface="+mj-ea"/>
              </a:rPr>
              <a:t>　</a:t>
            </a:r>
            <a:r>
              <a:rPr lang="en-US" altLang="ja-JP" sz="3200" b="1" dirty="0" smtClean="0">
                <a:solidFill>
                  <a:prstClr val="black"/>
                </a:solidFill>
                <a:latin typeface="+mj-ea"/>
              </a:rPr>
              <a:t>Ⅰ</a:t>
            </a:r>
            <a:r>
              <a:rPr lang="ja-JP" altLang="en-US" sz="3200" b="1" dirty="0" smtClean="0">
                <a:solidFill>
                  <a:prstClr val="black"/>
                </a:solidFill>
                <a:latin typeface="+mj-ea"/>
              </a:rPr>
              <a:t>　「</a:t>
            </a:r>
            <a:r>
              <a:rPr lang="ja-JP" altLang="en-US" sz="3200" b="1" dirty="0">
                <a:solidFill>
                  <a:prstClr val="black"/>
                </a:solidFill>
                <a:latin typeface="+mj-ea"/>
              </a:rPr>
              <a:t>安全」とは？</a:t>
            </a:r>
          </a:p>
        </p:txBody>
      </p:sp>
      <p:sp>
        <p:nvSpPr>
          <p:cNvPr id="2" name="正方形/長方形 1"/>
          <p:cNvSpPr/>
          <p:nvPr/>
        </p:nvSpPr>
        <p:spPr>
          <a:xfrm>
            <a:off x="777961" y="2107202"/>
            <a:ext cx="7904018" cy="3323987"/>
          </a:xfrm>
          <a:prstGeom prst="rect">
            <a:avLst/>
          </a:prstGeom>
        </p:spPr>
        <p:txBody>
          <a:bodyPr wrap="square">
            <a:spAutoFit/>
          </a:bodyPr>
          <a:lstStyle/>
          <a:p>
            <a:pPr>
              <a:lnSpc>
                <a:spcPct val="150000"/>
              </a:lnSpc>
              <a:spcBef>
                <a:spcPct val="0"/>
              </a:spcBef>
              <a:defRPr/>
            </a:pPr>
            <a:r>
              <a:rPr lang="ja-JP" altLang="en-US" sz="2800" dirty="0" smtClean="0">
                <a:latin typeface="+mn-ea"/>
              </a:rPr>
              <a:t>　「</a:t>
            </a:r>
            <a:r>
              <a:rPr lang="ja-JP" altLang="en-US" sz="2800" b="1" dirty="0" smtClean="0">
                <a:latin typeface="+mn-ea"/>
              </a:rPr>
              <a:t>安全」が分からなければ，到達点もわからない。</a:t>
            </a:r>
            <a:endParaRPr lang="en-US" altLang="ja-JP" sz="2800" b="1" dirty="0" smtClean="0">
              <a:latin typeface="+mn-ea"/>
            </a:endParaRPr>
          </a:p>
          <a:p>
            <a:pPr>
              <a:lnSpc>
                <a:spcPct val="150000"/>
              </a:lnSpc>
              <a:spcBef>
                <a:spcPct val="0"/>
              </a:spcBef>
              <a:defRPr/>
            </a:pPr>
            <a:r>
              <a:rPr lang="ja-JP" altLang="en-US" sz="2800" b="1" dirty="0" smtClean="0">
                <a:latin typeface="+mn-ea"/>
              </a:rPr>
              <a:t>　国際</a:t>
            </a:r>
            <a:r>
              <a:rPr lang="ja-JP" altLang="en-US" sz="2800" b="1" dirty="0">
                <a:latin typeface="+mn-ea"/>
              </a:rPr>
              <a:t>安全規格「</a:t>
            </a:r>
            <a:r>
              <a:rPr lang="en-US" altLang="ja-JP" sz="2800" b="1" dirty="0">
                <a:latin typeface="+mn-ea"/>
              </a:rPr>
              <a:t>ISO/IEC-Guide51</a:t>
            </a:r>
            <a:r>
              <a:rPr lang="ja-JP" altLang="en-US" sz="2800" b="1" dirty="0" smtClean="0">
                <a:latin typeface="+mn-ea"/>
              </a:rPr>
              <a:t>」が，「安全とは許容</a:t>
            </a:r>
            <a:r>
              <a:rPr lang="ja-JP" altLang="en-US" sz="2800" b="1" dirty="0">
                <a:latin typeface="+mn-ea"/>
              </a:rPr>
              <a:t>できないリスクがないこと</a:t>
            </a:r>
            <a:r>
              <a:rPr lang="ja-JP" altLang="en-US" sz="2800" b="1" dirty="0" smtClean="0">
                <a:latin typeface="+mn-ea"/>
              </a:rPr>
              <a:t>」と，安全の定義を定めた。</a:t>
            </a:r>
            <a:endParaRPr lang="en-US" altLang="ja-JP" sz="2800" b="1" dirty="0" smtClean="0">
              <a:latin typeface="+mn-ea"/>
            </a:endParaRPr>
          </a:p>
          <a:p>
            <a:pPr>
              <a:lnSpc>
                <a:spcPct val="150000"/>
              </a:lnSpc>
              <a:spcBef>
                <a:spcPct val="0"/>
              </a:spcBef>
              <a:defRPr/>
            </a:pPr>
            <a:r>
              <a:rPr lang="ja-JP" altLang="en-US" sz="2800" b="1" dirty="0">
                <a:latin typeface="+mn-ea"/>
              </a:rPr>
              <a:t>　</a:t>
            </a:r>
            <a:r>
              <a:rPr lang="ja-JP" altLang="en-US" sz="2800" b="1" dirty="0" smtClean="0">
                <a:latin typeface="+mn-ea"/>
              </a:rPr>
              <a:t>　　　　　　これが，「</a:t>
            </a:r>
            <a:r>
              <a:rPr lang="ja-JP" altLang="en-US" sz="2800" b="1" dirty="0">
                <a:latin typeface="+mn-ea"/>
              </a:rPr>
              <a:t>安全」の</a:t>
            </a:r>
            <a:r>
              <a:rPr lang="ja-JP" altLang="en-US" sz="2800" b="1" dirty="0" smtClean="0">
                <a:latin typeface="+mn-ea"/>
              </a:rPr>
              <a:t>定義だ！</a:t>
            </a:r>
            <a:endParaRPr lang="en-US" altLang="ja-JP" sz="2800" b="1" dirty="0">
              <a:latin typeface="+mn-ea"/>
            </a:endParaRPr>
          </a:p>
        </p:txBody>
      </p:sp>
    </p:spTree>
    <p:extLst>
      <p:ext uri="{BB962C8B-B14F-4D97-AF65-F5344CB8AC3E}">
        <p14:creationId xmlns:p14="http://schemas.microsoft.com/office/powerpoint/2010/main" val="89735539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2"/>
          <p:cNvSpPr txBox="1">
            <a:spLocks noGrp="1" noRot="1" noChangeArrowheads="1"/>
          </p:cNvSpPr>
          <p:nvPr>
            <p:ph type="title"/>
          </p:nvPr>
        </p:nvSpPr>
        <p:spPr>
          <a:xfrm>
            <a:off x="720000" y="720000"/>
            <a:ext cx="7920000" cy="720000"/>
          </a:xfrm>
          <a:prstGeom prst="rect">
            <a:avLst/>
          </a:prstGeom>
          <a:solidFill>
            <a:srgbClr val="FFFFCC"/>
          </a:solidFill>
          <a:ln w="38100">
            <a:solidFill>
              <a:schemeClr val="tx1"/>
            </a:solidFill>
          </a:ln>
        </p:spPr>
        <p:txBody>
          <a:bodyPr vert="horz" lIns="88817" tIns="44408" rIns="88817" bIns="44408" rtlCol="0" anchor="ctr">
            <a:normAutofit/>
          </a:bodyPr>
          <a:lstStyle>
            <a:lvl1pPr algn="ctr" defTabSz="914400" rtl="0" eaLnBrk="1" latinLnBrk="0" hangingPunct="1">
              <a:spcBef>
                <a:spcPct val="0"/>
              </a:spcBef>
              <a:buNone/>
              <a:defRPr kumimoji="1" sz="4400" kern="1200">
                <a:solidFill>
                  <a:srgbClr val="FFFFFF"/>
                </a:solidFill>
                <a:latin typeface="+mj-lt"/>
                <a:ea typeface="+mj-ea"/>
                <a:cs typeface="+mj-cs"/>
              </a:defRPr>
            </a:lvl1pPr>
            <a:lvl2pPr eaLnBrk="1" hangingPunct="1">
              <a:defRPr kumimoji="1">
                <a:solidFill>
                  <a:schemeClr val="tx2"/>
                </a:solidFill>
              </a:defRPr>
            </a:lvl2pPr>
            <a:lvl3pPr eaLnBrk="1" hangingPunct="1">
              <a:defRPr kumimoji="1">
                <a:solidFill>
                  <a:schemeClr val="tx2"/>
                </a:solidFill>
              </a:defRPr>
            </a:lvl3pPr>
            <a:lvl4pPr eaLnBrk="1" hangingPunct="1">
              <a:defRPr kumimoji="1">
                <a:solidFill>
                  <a:schemeClr val="tx2"/>
                </a:solidFill>
              </a:defRPr>
            </a:lvl4pPr>
            <a:lvl5pPr eaLnBrk="1" hangingPunct="1">
              <a:defRPr kumimoji="1">
                <a:solidFill>
                  <a:schemeClr val="tx2"/>
                </a:solidFill>
              </a:defRPr>
            </a:lvl5pPr>
            <a:lvl6pPr eaLnBrk="1" hangingPunct="1">
              <a:defRPr kumimoji="1">
                <a:solidFill>
                  <a:schemeClr val="tx2"/>
                </a:solidFill>
              </a:defRPr>
            </a:lvl6pPr>
            <a:lvl7pPr eaLnBrk="1" hangingPunct="1">
              <a:defRPr kumimoji="1">
                <a:solidFill>
                  <a:schemeClr val="tx2"/>
                </a:solidFill>
              </a:defRPr>
            </a:lvl7pPr>
            <a:lvl8pPr eaLnBrk="1" hangingPunct="1">
              <a:defRPr kumimoji="1">
                <a:solidFill>
                  <a:schemeClr val="tx2"/>
                </a:solidFill>
              </a:defRPr>
            </a:lvl8pPr>
            <a:lvl9pPr eaLnBrk="1" hangingPunct="1">
              <a:defRPr kumimoji="1">
                <a:solidFill>
                  <a:schemeClr val="tx2"/>
                </a:solidFill>
              </a:defRPr>
            </a:lvl9pPr>
          </a:lstStyle>
          <a:p>
            <a:r>
              <a:rPr lang="ja-JP" altLang="en-US" sz="3200" b="1" dirty="0">
                <a:solidFill>
                  <a:prstClr val="black"/>
                </a:solidFill>
                <a:latin typeface="+mn-ea"/>
                <a:ea typeface="+mn-ea"/>
              </a:rPr>
              <a:t>粉</a:t>
            </a:r>
            <a:r>
              <a:rPr lang="ja-JP" altLang="en-US" sz="3200" b="1" dirty="0" err="1">
                <a:solidFill>
                  <a:prstClr val="black"/>
                </a:solidFill>
                <a:latin typeface="+mn-ea"/>
                <a:ea typeface="+mn-ea"/>
              </a:rPr>
              <a:t>じん</a:t>
            </a:r>
            <a:r>
              <a:rPr lang="ja-JP" altLang="en-US" sz="3200" b="1" dirty="0">
                <a:solidFill>
                  <a:prstClr val="black"/>
                </a:solidFill>
                <a:latin typeface="+mn-ea"/>
                <a:ea typeface="+mn-ea"/>
              </a:rPr>
              <a:t>障害防止対策</a:t>
            </a:r>
          </a:p>
        </p:txBody>
      </p:sp>
      <p:pic>
        <p:nvPicPr>
          <p:cNvPr id="10" name="図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242281" y="5765931"/>
            <a:ext cx="1640463" cy="1402879"/>
          </a:xfrm>
          <a:prstGeom prst="rect">
            <a:avLst/>
          </a:prstGeom>
        </p:spPr>
      </p:pic>
      <p:sp>
        <p:nvSpPr>
          <p:cNvPr id="9" name="雲形吹き出し 8"/>
          <p:cNvSpPr/>
          <p:nvPr/>
        </p:nvSpPr>
        <p:spPr>
          <a:xfrm>
            <a:off x="720000" y="5618746"/>
            <a:ext cx="6417777" cy="1479885"/>
          </a:xfrm>
          <a:prstGeom prst="cloudCallout">
            <a:avLst>
              <a:gd name="adj1" fmla="val 49809"/>
              <a:gd name="adj2" fmla="val 28454"/>
            </a:avLst>
          </a:prstGeom>
        </p:spPr>
        <p:style>
          <a:lnRef idx="1">
            <a:schemeClr val="accent3"/>
          </a:lnRef>
          <a:fillRef idx="2">
            <a:schemeClr val="accent3"/>
          </a:fillRef>
          <a:effectRef idx="1">
            <a:schemeClr val="accent3"/>
          </a:effectRef>
          <a:fontRef idx="minor">
            <a:schemeClr val="dk1"/>
          </a:fontRef>
        </p:style>
        <p:txBody>
          <a:bodyPr rtlCol="0" anchor="ctr"/>
          <a:lstStyle/>
          <a:p>
            <a:pPr algn="ctr"/>
            <a:endParaRPr lang="ja-JP" altLang="en-US"/>
          </a:p>
        </p:txBody>
      </p:sp>
      <p:sp>
        <p:nvSpPr>
          <p:cNvPr id="8" name="対角する 2 つの角を切り取った四角形 7"/>
          <p:cNvSpPr/>
          <p:nvPr/>
        </p:nvSpPr>
        <p:spPr>
          <a:xfrm>
            <a:off x="720000" y="2160000"/>
            <a:ext cx="7920000" cy="3240000"/>
          </a:xfrm>
          <a:prstGeom prst="snip2Diag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ja-JP" altLang="en-US" sz="1832"/>
          </a:p>
        </p:txBody>
      </p:sp>
      <p:sp>
        <p:nvSpPr>
          <p:cNvPr id="84995" name="Rectangle 3"/>
          <p:cNvSpPr>
            <a:spLocks noGrp="1" noRot="1" noChangeArrowheads="1"/>
          </p:cNvSpPr>
          <p:nvPr>
            <p:ph idx="4294967295"/>
          </p:nvPr>
        </p:nvSpPr>
        <p:spPr>
          <a:xfrm>
            <a:off x="999424" y="2355784"/>
            <a:ext cx="7391400" cy="3126606"/>
          </a:xfrm>
        </p:spPr>
        <p:txBody>
          <a:bodyPr>
            <a:normAutofit fontScale="85000" lnSpcReduction="20000"/>
          </a:bodyPr>
          <a:lstStyle/>
          <a:p>
            <a:pPr marL="0" indent="0">
              <a:lnSpc>
                <a:spcPct val="150000"/>
              </a:lnSpc>
              <a:buNone/>
            </a:pPr>
            <a:r>
              <a:rPr lang="ja-JP" altLang="en-US" sz="2800" b="1" dirty="0" smtClean="0">
                <a:solidFill>
                  <a:schemeClr val="tx1"/>
                </a:solidFill>
                <a:latin typeface="+mn-ea"/>
              </a:rPr>
              <a:t>　</a:t>
            </a:r>
            <a:r>
              <a:rPr lang="ja-JP" altLang="en-US" sz="3300" b="1" dirty="0" smtClean="0">
                <a:solidFill>
                  <a:schemeClr val="tx1"/>
                </a:solidFill>
                <a:latin typeface="+mn-ea"/>
              </a:rPr>
              <a:t>粉</a:t>
            </a:r>
            <a:r>
              <a:rPr lang="ja-JP" altLang="en-US" sz="3300" b="1" dirty="0" err="1" smtClean="0">
                <a:solidFill>
                  <a:schemeClr val="tx1"/>
                </a:solidFill>
                <a:latin typeface="+mn-ea"/>
              </a:rPr>
              <a:t>じん</a:t>
            </a:r>
            <a:r>
              <a:rPr lang="ja-JP" altLang="en-US" sz="3300" b="1" dirty="0" smtClean="0">
                <a:solidFill>
                  <a:schemeClr val="tx1"/>
                </a:solidFill>
                <a:latin typeface="+mn-ea"/>
              </a:rPr>
              <a:t>障害とは，</a:t>
            </a:r>
            <a:r>
              <a:rPr lang="en-US" altLang="ja-JP" sz="3300" b="1" dirty="0" smtClean="0">
                <a:solidFill>
                  <a:schemeClr val="tx1"/>
                </a:solidFill>
                <a:latin typeface="+mn-ea"/>
              </a:rPr>
              <a:t>｢</a:t>
            </a:r>
            <a:r>
              <a:rPr lang="ja-JP" altLang="en-US" sz="3300" b="1" dirty="0" smtClean="0">
                <a:solidFill>
                  <a:schemeClr val="tx1"/>
                </a:solidFill>
                <a:latin typeface="+mn-ea"/>
              </a:rPr>
              <a:t>じん肺</a:t>
            </a:r>
            <a:r>
              <a:rPr lang="en-US" altLang="ja-JP" sz="3300" b="1" dirty="0" smtClean="0">
                <a:solidFill>
                  <a:schemeClr val="tx1"/>
                </a:solidFill>
                <a:latin typeface="+mn-ea"/>
              </a:rPr>
              <a:t>｣</a:t>
            </a:r>
            <a:r>
              <a:rPr lang="ja-JP" altLang="en-US" sz="3300" b="1" dirty="0" smtClean="0">
                <a:solidFill>
                  <a:schemeClr val="tx1"/>
                </a:solidFill>
                <a:latin typeface="+mn-ea"/>
              </a:rPr>
              <a:t>といわれ，粉じん</a:t>
            </a:r>
            <a:r>
              <a:rPr lang="en-US" altLang="ja-JP" sz="3300" b="1" dirty="0" smtClean="0">
                <a:solidFill>
                  <a:schemeClr val="tx1"/>
                </a:solidFill>
                <a:latin typeface="+mn-ea"/>
              </a:rPr>
              <a:t>(</a:t>
            </a:r>
            <a:r>
              <a:rPr lang="ja-JP" altLang="en-US" sz="3300" b="1" dirty="0" smtClean="0">
                <a:solidFill>
                  <a:schemeClr val="tx1"/>
                </a:solidFill>
                <a:latin typeface="+mn-ea"/>
              </a:rPr>
              <a:t>鉱物性</a:t>
            </a:r>
            <a:r>
              <a:rPr lang="ja-JP" altLang="en-US" sz="3300" b="1" dirty="0">
                <a:solidFill>
                  <a:schemeClr val="tx1"/>
                </a:solidFill>
                <a:latin typeface="+mn-ea"/>
              </a:rPr>
              <a:t>の</a:t>
            </a:r>
            <a:r>
              <a:rPr lang="ja-JP" altLang="en-US" sz="3300" b="1" dirty="0" smtClean="0">
                <a:solidFill>
                  <a:schemeClr val="tx1"/>
                </a:solidFill>
                <a:latin typeface="+mn-ea"/>
              </a:rPr>
              <a:t>ほこり</a:t>
            </a:r>
            <a:r>
              <a:rPr lang="en-US" altLang="ja-JP" sz="3300" b="1" dirty="0" smtClean="0">
                <a:solidFill>
                  <a:schemeClr val="tx1"/>
                </a:solidFill>
                <a:latin typeface="+mn-ea"/>
              </a:rPr>
              <a:t>)</a:t>
            </a:r>
            <a:r>
              <a:rPr lang="ja-JP" altLang="en-US" sz="3300" b="1" dirty="0" smtClean="0">
                <a:solidFill>
                  <a:schemeClr val="tx1"/>
                </a:solidFill>
                <a:latin typeface="+mn-ea"/>
              </a:rPr>
              <a:t>を</a:t>
            </a:r>
            <a:r>
              <a:rPr lang="ja-JP" altLang="en-US" sz="3300" b="1" dirty="0">
                <a:solidFill>
                  <a:schemeClr val="tx1"/>
                </a:solidFill>
                <a:latin typeface="+mn-ea"/>
              </a:rPr>
              <a:t>長期間にわたって吸い込み続けた</a:t>
            </a:r>
            <a:r>
              <a:rPr lang="ja-JP" altLang="en-US" sz="3300" b="1" dirty="0" smtClean="0">
                <a:solidFill>
                  <a:schemeClr val="tx1"/>
                </a:solidFill>
                <a:latin typeface="+mn-ea"/>
              </a:rPr>
              <a:t>結果，肺内</a:t>
            </a:r>
            <a:r>
              <a:rPr lang="ja-JP" altLang="en-US" sz="3300" b="1" dirty="0">
                <a:solidFill>
                  <a:schemeClr val="tx1"/>
                </a:solidFill>
                <a:latin typeface="+mn-ea"/>
              </a:rPr>
              <a:t>に粉じんが沈着して</a:t>
            </a:r>
            <a:r>
              <a:rPr lang="ja-JP" altLang="en-US" sz="3300" b="1" dirty="0" smtClean="0">
                <a:solidFill>
                  <a:schemeClr val="tx1"/>
                </a:solidFill>
                <a:latin typeface="+mn-ea"/>
              </a:rPr>
              <a:t>起こる代表的な職業性疾病。</a:t>
            </a:r>
            <a:endParaRPr lang="en-US" altLang="ja-JP" sz="3300" b="1" dirty="0" smtClean="0">
              <a:solidFill>
                <a:schemeClr val="tx1"/>
              </a:solidFill>
              <a:latin typeface="+mn-ea"/>
            </a:endParaRPr>
          </a:p>
          <a:p>
            <a:pPr marL="0" indent="0">
              <a:lnSpc>
                <a:spcPct val="150000"/>
              </a:lnSpc>
              <a:buNone/>
            </a:pPr>
            <a:r>
              <a:rPr lang="ja-JP" altLang="en-US" sz="3300" b="1" dirty="0" smtClean="0">
                <a:solidFill>
                  <a:schemeClr val="tx1"/>
                </a:solidFill>
                <a:latin typeface="+mn-ea"/>
              </a:rPr>
              <a:t>　　</a:t>
            </a:r>
            <a:r>
              <a:rPr lang="ja-JP" altLang="en-US" sz="3300" b="1" dirty="0" smtClean="0">
                <a:solidFill>
                  <a:schemeClr val="bg1"/>
                </a:solidFill>
                <a:latin typeface="+mn-ea"/>
              </a:rPr>
              <a:t>対策</a:t>
            </a:r>
            <a:r>
              <a:rPr lang="ja-JP" altLang="en-US" sz="3300" b="1" dirty="0">
                <a:solidFill>
                  <a:schemeClr val="bg1"/>
                </a:solidFill>
                <a:latin typeface="+mn-ea"/>
              </a:rPr>
              <a:t>のポイント</a:t>
            </a:r>
            <a:r>
              <a:rPr lang="ja-JP" altLang="en-US" sz="3300" b="1" dirty="0" smtClean="0">
                <a:solidFill>
                  <a:schemeClr val="bg1"/>
                </a:solidFill>
                <a:latin typeface="+mn-ea"/>
              </a:rPr>
              <a:t>⇒</a:t>
            </a:r>
            <a:r>
              <a:rPr lang="en-US" altLang="ja-JP" sz="3300" b="1" dirty="0" smtClean="0">
                <a:solidFill>
                  <a:schemeClr val="bg1"/>
                </a:solidFill>
                <a:latin typeface="+mn-ea"/>
              </a:rPr>
              <a:t>｢</a:t>
            </a:r>
            <a:r>
              <a:rPr lang="ja-JP" altLang="en-US" sz="3300" b="1" dirty="0" smtClean="0">
                <a:solidFill>
                  <a:schemeClr val="bg1"/>
                </a:solidFill>
                <a:latin typeface="+mn-ea"/>
              </a:rPr>
              <a:t>ばく露低減と健診管理</a:t>
            </a:r>
            <a:r>
              <a:rPr lang="en-US" altLang="ja-JP" sz="3300" b="1" dirty="0" smtClean="0">
                <a:solidFill>
                  <a:schemeClr val="bg1"/>
                </a:solidFill>
                <a:latin typeface="+mn-ea"/>
              </a:rPr>
              <a:t>｣</a:t>
            </a:r>
            <a:endParaRPr lang="ja-JP" altLang="en-US" sz="3300" b="1" dirty="0">
              <a:solidFill>
                <a:schemeClr val="bg1"/>
              </a:solidFill>
              <a:latin typeface="+mn-ea"/>
            </a:endParaRPr>
          </a:p>
        </p:txBody>
      </p:sp>
      <p:sp>
        <p:nvSpPr>
          <p:cNvPr id="2" name="正方形/長方形 1"/>
          <p:cNvSpPr/>
          <p:nvPr/>
        </p:nvSpPr>
        <p:spPr>
          <a:xfrm>
            <a:off x="1203158" y="5713846"/>
            <a:ext cx="5944401" cy="1200329"/>
          </a:xfrm>
          <a:prstGeom prst="rect">
            <a:avLst/>
          </a:prstGeom>
        </p:spPr>
        <p:txBody>
          <a:bodyPr wrap="square">
            <a:spAutoFit/>
          </a:bodyPr>
          <a:lstStyle/>
          <a:p>
            <a:pPr defTabSz="917509">
              <a:defRPr/>
            </a:pPr>
            <a:r>
              <a:rPr lang="ja-JP" altLang="en-US" sz="2400" b="1" dirty="0" smtClean="0">
                <a:latin typeface="+mn-ea"/>
              </a:rPr>
              <a:t>　粉</a:t>
            </a:r>
            <a:r>
              <a:rPr lang="ja-JP" altLang="en-US" sz="2400" b="1" dirty="0">
                <a:latin typeface="+mn-ea"/>
              </a:rPr>
              <a:t>じんの健康障害は長期間を経た後に症状が現れることが多い</a:t>
            </a:r>
            <a:r>
              <a:rPr lang="ja-JP" altLang="en-US" sz="2400" b="1" dirty="0" smtClean="0">
                <a:latin typeface="+mn-ea"/>
              </a:rPr>
              <a:t>ので，決められた</a:t>
            </a:r>
            <a:r>
              <a:rPr lang="ja-JP" altLang="en-US" sz="2400" b="1" dirty="0">
                <a:latin typeface="+mn-ea"/>
              </a:rPr>
              <a:t>対策を着実に実施することだよ</a:t>
            </a:r>
            <a:r>
              <a:rPr lang="ja-JP" altLang="en-US" sz="2400" b="1" dirty="0" smtClean="0">
                <a:latin typeface="+mn-ea"/>
              </a:rPr>
              <a:t>。</a:t>
            </a:r>
            <a:endParaRPr lang="en-US" altLang="ja-JP" sz="2400" b="1" dirty="0">
              <a:latin typeface="+mn-ea"/>
            </a:endParaRPr>
          </a:p>
        </p:txBody>
      </p:sp>
    </p:spTree>
    <p:extLst>
      <p:ext uri="{BB962C8B-B14F-4D97-AF65-F5344CB8AC3E}">
        <p14:creationId xmlns:p14="http://schemas.microsoft.com/office/powerpoint/2010/main" val="8360550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図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227766" y="5911074"/>
            <a:ext cx="1640463" cy="1402879"/>
          </a:xfrm>
          <a:prstGeom prst="rect">
            <a:avLst/>
          </a:prstGeom>
        </p:spPr>
      </p:pic>
      <p:sp>
        <p:nvSpPr>
          <p:cNvPr id="6" name="Rectangle 2"/>
          <p:cNvSpPr txBox="1">
            <a:spLocks noGrp="1" noRot="1" noChangeArrowheads="1"/>
          </p:cNvSpPr>
          <p:nvPr>
            <p:ph type="title"/>
          </p:nvPr>
        </p:nvSpPr>
        <p:spPr>
          <a:xfrm>
            <a:off x="720000" y="720000"/>
            <a:ext cx="7920000" cy="720000"/>
          </a:xfrm>
          <a:prstGeom prst="rect">
            <a:avLst/>
          </a:prstGeom>
          <a:solidFill>
            <a:srgbClr val="FFFFCC"/>
          </a:solidFill>
          <a:ln w="38100">
            <a:solidFill>
              <a:schemeClr val="tx1"/>
            </a:solidFill>
          </a:ln>
        </p:spPr>
        <p:txBody>
          <a:bodyPr vert="horz" lIns="88817" tIns="44408" rIns="88817" bIns="44408" rtlCol="0" anchor="ctr">
            <a:normAutofit/>
          </a:bodyPr>
          <a:lstStyle>
            <a:lvl1pPr algn="ctr" defTabSz="914400" rtl="0" eaLnBrk="1" latinLnBrk="0" hangingPunct="1">
              <a:spcBef>
                <a:spcPct val="0"/>
              </a:spcBef>
              <a:buNone/>
              <a:defRPr kumimoji="1" sz="4400" kern="1200">
                <a:solidFill>
                  <a:srgbClr val="FFFFFF"/>
                </a:solidFill>
                <a:latin typeface="+mj-lt"/>
                <a:ea typeface="+mj-ea"/>
                <a:cs typeface="+mj-cs"/>
              </a:defRPr>
            </a:lvl1pPr>
            <a:lvl2pPr eaLnBrk="1" hangingPunct="1">
              <a:defRPr kumimoji="1">
                <a:solidFill>
                  <a:schemeClr val="tx2"/>
                </a:solidFill>
              </a:defRPr>
            </a:lvl2pPr>
            <a:lvl3pPr eaLnBrk="1" hangingPunct="1">
              <a:defRPr kumimoji="1">
                <a:solidFill>
                  <a:schemeClr val="tx2"/>
                </a:solidFill>
              </a:defRPr>
            </a:lvl3pPr>
            <a:lvl4pPr eaLnBrk="1" hangingPunct="1">
              <a:defRPr kumimoji="1">
                <a:solidFill>
                  <a:schemeClr val="tx2"/>
                </a:solidFill>
              </a:defRPr>
            </a:lvl4pPr>
            <a:lvl5pPr eaLnBrk="1" hangingPunct="1">
              <a:defRPr kumimoji="1">
                <a:solidFill>
                  <a:schemeClr val="tx2"/>
                </a:solidFill>
              </a:defRPr>
            </a:lvl5pPr>
            <a:lvl6pPr eaLnBrk="1" hangingPunct="1">
              <a:defRPr kumimoji="1">
                <a:solidFill>
                  <a:schemeClr val="tx2"/>
                </a:solidFill>
              </a:defRPr>
            </a:lvl6pPr>
            <a:lvl7pPr eaLnBrk="1" hangingPunct="1">
              <a:defRPr kumimoji="1">
                <a:solidFill>
                  <a:schemeClr val="tx2"/>
                </a:solidFill>
              </a:defRPr>
            </a:lvl7pPr>
            <a:lvl8pPr eaLnBrk="1" hangingPunct="1">
              <a:defRPr kumimoji="1">
                <a:solidFill>
                  <a:schemeClr val="tx2"/>
                </a:solidFill>
              </a:defRPr>
            </a:lvl8pPr>
            <a:lvl9pPr eaLnBrk="1" hangingPunct="1">
              <a:defRPr kumimoji="1">
                <a:solidFill>
                  <a:schemeClr val="tx2"/>
                </a:solidFill>
              </a:defRPr>
            </a:lvl9pPr>
          </a:lstStyle>
          <a:p>
            <a:r>
              <a:rPr lang="ja-JP" altLang="en-US" sz="3200" b="1" dirty="0">
                <a:solidFill>
                  <a:prstClr val="black"/>
                </a:solidFill>
                <a:latin typeface="+mn-ea"/>
              </a:rPr>
              <a:t>石綿に係る健康障害防止対策　</a:t>
            </a:r>
            <a:endParaRPr lang="ja-JP" altLang="en-US" sz="3200" b="1" dirty="0">
              <a:solidFill>
                <a:prstClr val="black"/>
              </a:solidFill>
            </a:endParaRPr>
          </a:p>
        </p:txBody>
      </p:sp>
      <p:sp>
        <p:nvSpPr>
          <p:cNvPr id="8" name="雲形吹き出し 7"/>
          <p:cNvSpPr/>
          <p:nvPr/>
        </p:nvSpPr>
        <p:spPr>
          <a:xfrm>
            <a:off x="719999" y="5638800"/>
            <a:ext cx="6840000" cy="1524000"/>
          </a:xfrm>
          <a:prstGeom prst="cloudCallout">
            <a:avLst>
              <a:gd name="adj1" fmla="val 41623"/>
              <a:gd name="adj2" fmla="val 38005"/>
            </a:avLst>
          </a:prstGeom>
        </p:spPr>
        <p:style>
          <a:lnRef idx="1">
            <a:schemeClr val="accent3"/>
          </a:lnRef>
          <a:fillRef idx="2">
            <a:schemeClr val="accent3"/>
          </a:fillRef>
          <a:effectRef idx="1">
            <a:schemeClr val="accent3"/>
          </a:effectRef>
          <a:fontRef idx="minor">
            <a:schemeClr val="dk1"/>
          </a:fontRef>
        </p:style>
        <p:txBody>
          <a:bodyPr rtlCol="0" anchor="ctr"/>
          <a:lstStyle/>
          <a:p>
            <a:pPr algn="ctr"/>
            <a:endParaRPr lang="ja-JP" altLang="en-US"/>
          </a:p>
        </p:txBody>
      </p:sp>
      <p:sp>
        <p:nvSpPr>
          <p:cNvPr id="10243" name="Rectangle 3"/>
          <p:cNvSpPr>
            <a:spLocks noGrp="1" noChangeArrowheads="1"/>
          </p:cNvSpPr>
          <p:nvPr>
            <p:ph idx="4294967295"/>
          </p:nvPr>
        </p:nvSpPr>
        <p:spPr>
          <a:xfrm>
            <a:off x="1028501" y="5762171"/>
            <a:ext cx="6332419" cy="1407886"/>
          </a:xfrm>
        </p:spPr>
        <p:txBody>
          <a:bodyPr>
            <a:normAutofit/>
          </a:bodyPr>
          <a:lstStyle/>
          <a:p>
            <a:pPr marL="0" indent="0" defTabSz="917509">
              <a:buNone/>
              <a:defRPr/>
            </a:pPr>
            <a:r>
              <a:rPr lang="ja-JP" altLang="en-US" sz="2400" b="1" dirty="0" smtClean="0">
                <a:solidFill>
                  <a:schemeClr val="accent4">
                    <a:lumMod val="10000"/>
                  </a:schemeClr>
                </a:solidFill>
                <a:latin typeface="+mn-ea"/>
              </a:rPr>
              <a:t>　</a:t>
            </a:r>
            <a:r>
              <a:rPr lang="en-US" altLang="ja-JP" sz="2400" b="1" dirty="0" smtClean="0">
                <a:solidFill>
                  <a:schemeClr val="accent4">
                    <a:lumMod val="10000"/>
                  </a:schemeClr>
                </a:solidFill>
                <a:latin typeface="+mn-ea"/>
              </a:rPr>
              <a:t>｢</a:t>
            </a:r>
            <a:r>
              <a:rPr lang="ja-JP" altLang="en-US" sz="2400" b="1" dirty="0" smtClean="0">
                <a:solidFill>
                  <a:schemeClr val="accent4">
                    <a:lumMod val="10000"/>
                  </a:schemeClr>
                </a:solidFill>
                <a:latin typeface="+mn-ea"/>
              </a:rPr>
              <a:t>石綿肺</a:t>
            </a:r>
            <a:r>
              <a:rPr lang="en-US" altLang="ja-JP" sz="2400" b="1" dirty="0" smtClean="0">
                <a:solidFill>
                  <a:schemeClr val="accent4">
                    <a:lumMod val="10000"/>
                  </a:schemeClr>
                </a:solidFill>
                <a:latin typeface="+mn-ea"/>
              </a:rPr>
              <a:t>｣</a:t>
            </a:r>
            <a:r>
              <a:rPr lang="ja-JP" altLang="en-US" sz="2400" b="1" dirty="0" smtClean="0">
                <a:solidFill>
                  <a:schemeClr val="accent4">
                    <a:lumMod val="10000"/>
                  </a:schemeClr>
                </a:solidFill>
                <a:latin typeface="+mn-ea"/>
              </a:rPr>
              <a:t>も</a:t>
            </a:r>
            <a:r>
              <a:rPr lang="en-US" altLang="ja-JP" sz="2400" b="1" dirty="0" smtClean="0">
                <a:solidFill>
                  <a:schemeClr val="accent4">
                    <a:lumMod val="10000"/>
                  </a:schemeClr>
                </a:solidFill>
                <a:latin typeface="+mn-ea"/>
              </a:rPr>
              <a:t>｢</a:t>
            </a:r>
            <a:r>
              <a:rPr lang="ja-JP" altLang="en-US" sz="2400" b="1" dirty="0" smtClean="0">
                <a:solidFill>
                  <a:schemeClr val="accent4">
                    <a:lumMod val="10000"/>
                  </a:schemeClr>
                </a:solidFill>
                <a:latin typeface="+mn-ea"/>
              </a:rPr>
              <a:t>じん肺</a:t>
            </a:r>
            <a:r>
              <a:rPr lang="en-US" altLang="ja-JP" sz="2400" b="1" dirty="0" smtClean="0">
                <a:solidFill>
                  <a:schemeClr val="accent4">
                    <a:lumMod val="10000"/>
                  </a:schemeClr>
                </a:solidFill>
                <a:latin typeface="+mn-ea"/>
              </a:rPr>
              <a:t>｣</a:t>
            </a:r>
            <a:r>
              <a:rPr lang="ja-JP" altLang="en-US" sz="2400" b="1" dirty="0" smtClean="0">
                <a:solidFill>
                  <a:schemeClr val="accent4">
                    <a:lumMod val="10000"/>
                  </a:schemeClr>
                </a:solidFill>
                <a:latin typeface="+mn-ea"/>
              </a:rPr>
              <a:t>に</a:t>
            </a:r>
            <a:r>
              <a:rPr lang="ja-JP" altLang="en-US" sz="2400" b="1" dirty="0">
                <a:solidFill>
                  <a:schemeClr val="accent4">
                    <a:lumMod val="10000"/>
                  </a:schemeClr>
                </a:solidFill>
                <a:latin typeface="+mn-ea"/>
              </a:rPr>
              <a:t>含まれるよ。</a:t>
            </a:r>
            <a:r>
              <a:rPr lang="zh-TW" altLang="en-US" sz="2400" b="1" dirty="0">
                <a:solidFill>
                  <a:schemeClr val="accent4">
                    <a:lumMod val="10000"/>
                  </a:schemeClr>
                </a:solidFill>
                <a:latin typeface="HGS明朝E" panose="02020900000000000000" pitchFamily="18" charset="-128"/>
                <a:ea typeface="HGS明朝E" panose="02020900000000000000" pitchFamily="18" charset="-128"/>
              </a:rPr>
              <a:t>平成</a:t>
            </a:r>
            <a:r>
              <a:rPr lang="en-US" altLang="zh-TW" sz="2400" b="1" dirty="0">
                <a:solidFill>
                  <a:schemeClr val="accent4">
                    <a:lumMod val="10000"/>
                  </a:schemeClr>
                </a:solidFill>
                <a:latin typeface="HGS明朝E" panose="02020900000000000000" pitchFamily="18" charset="-128"/>
                <a:ea typeface="HGS明朝E" panose="02020900000000000000" pitchFamily="18" charset="-128"/>
              </a:rPr>
              <a:t>17</a:t>
            </a:r>
            <a:r>
              <a:rPr lang="ja-JP" altLang="en-US" sz="2400" b="1" dirty="0">
                <a:solidFill>
                  <a:schemeClr val="accent4">
                    <a:lumMod val="10000"/>
                  </a:schemeClr>
                </a:solidFill>
                <a:latin typeface="HGS明朝E" panose="02020900000000000000" pitchFamily="18" charset="-128"/>
                <a:ea typeface="HGS明朝E" panose="02020900000000000000" pitchFamily="18" charset="-128"/>
              </a:rPr>
              <a:t>年に</a:t>
            </a:r>
            <a:r>
              <a:rPr lang="zh-TW" altLang="en-US" sz="2400" b="1" dirty="0">
                <a:solidFill>
                  <a:schemeClr val="accent4">
                    <a:lumMod val="10000"/>
                  </a:schemeClr>
                </a:solidFill>
                <a:latin typeface="HGS明朝E" panose="02020900000000000000" pitchFamily="18" charset="-128"/>
                <a:ea typeface="HGS明朝E" panose="02020900000000000000" pitchFamily="18" charset="-128"/>
              </a:rPr>
              <a:t>石綿障害予防規則</a:t>
            </a:r>
            <a:r>
              <a:rPr lang="ja-JP" altLang="en-US" sz="2400" b="1" dirty="0">
                <a:solidFill>
                  <a:schemeClr val="accent4">
                    <a:lumMod val="10000"/>
                  </a:schemeClr>
                </a:solidFill>
                <a:latin typeface="HGS明朝E" panose="02020900000000000000" pitchFamily="18" charset="-128"/>
                <a:ea typeface="HGS明朝E" panose="02020900000000000000" pitchFamily="18" charset="-128"/>
              </a:rPr>
              <a:t>が</a:t>
            </a:r>
            <a:r>
              <a:rPr lang="ja-JP" altLang="en-US" sz="2400" b="1" dirty="0" smtClean="0">
                <a:solidFill>
                  <a:schemeClr val="accent4">
                    <a:lumMod val="10000"/>
                  </a:schemeClr>
                </a:solidFill>
                <a:latin typeface="HGS明朝E" panose="02020900000000000000" pitchFamily="18" charset="-128"/>
                <a:ea typeface="HGS明朝E" panose="02020900000000000000" pitchFamily="18" charset="-128"/>
              </a:rPr>
              <a:t>できて，粉</a:t>
            </a:r>
            <a:r>
              <a:rPr lang="ja-JP" altLang="en-US" sz="2400" b="1" dirty="0" err="1">
                <a:solidFill>
                  <a:schemeClr val="accent4">
                    <a:lumMod val="10000"/>
                  </a:schemeClr>
                </a:solidFill>
                <a:latin typeface="HGS明朝E" panose="02020900000000000000" pitchFamily="18" charset="-128"/>
                <a:ea typeface="HGS明朝E" panose="02020900000000000000" pitchFamily="18" charset="-128"/>
              </a:rPr>
              <a:t>じん</a:t>
            </a:r>
            <a:r>
              <a:rPr lang="ja-JP" altLang="en-US" sz="2400" b="1" dirty="0">
                <a:solidFill>
                  <a:schemeClr val="accent4">
                    <a:lumMod val="10000"/>
                  </a:schemeClr>
                </a:solidFill>
                <a:latin typeface="HGS明朝E" panose="02020900000000000000" pitchFamily="18" charset="-128"/>
                <a:ea typeface="HGS明朝E" panose="02020900000000000000" pitchFamily="18" charset="-128"/>
              </a:rPr>
              <a:t>対策と別に石綿独自の対策に</a:t>
            </a:r>
            <a:r>
              <a:rPr lang="ja-JP" altLang="en-US" sz="2400" b="1" dirty="0" smtClean="0">
                <a:solidFill>
                  <a:schemeClr val="accent4">
                    <a:lumMod val="10000"/>
                  </a:schemeClr>
                </a:solidFill>
                <a:latin typeface="HGS明朝E" panose="02020900000000000000" pitchFamily="18" charset="-128"/>
                <a:ea typeface="HGS明朝E" panose="02020900000000000000" pitchFamily="18" charset="-128"/>
              </a:rPr>
              <a:t>なったものだよ。</a:t>
            </a:r>
            <a:endParaRPr lang="en-US" altLang="ja-JP" sz="2400" b="1" dirty="0">
              <a:solidFill>
                <a:schemeClr val="accent4">
                  <a:lumMod val="10000"/>
                </a:schemeClr>
              </a:solidFill>
              <a:latin typeface="HGS明朝E" panose="02020900000000000000" pitchFamily="18" charset="-128"/>
              <a:ea typeface="HGS明朝E" panose="02020900000000000000" pitchFamily="18" charset="-128"/>
            </a:endParaRPr>
          </a:p>
        </p:txBody>
      </p:sp>
      <p:sp>
        <p:nvSpPr>
          <p:cNvPr id="10" name="対角する 2 つの角を切り取った四角形 9"/>
          <p:cNvSpPr/>
          <p:nvPr/>
        </p:nvSpPr>
        <p:spPr>
          <a:xfrm>
            <a:off x="720000" y="2160000"/>
            <a:ext cx="7920000" cy="3240000"/>
          </a:xfrm>
          <a:prstGeom prst="snip2Diag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ja-JP" altLang="en-US" sz="1832"/>
          </a:p>
        </p:txBody>
      </p:sp>
      <p:sp>
        <p:nvSpPr>
          <p:cNvPr id="7" name="Rectangle 3"/>
          <p:cNvSpPr txBox="1">
            <a:spLocks noChangeArrowheads="1"/>
          </p:cNvSpPr>
          <p:nvPr/>
        </p:nvSpPr>
        <p:spPr>
          <a:xfrm>
            <a:off x="896911" y="2503589"/>
            <a:ext cx="7500329" cy="2677886"/>
          </a:xfrm>
          <a:prstGeom prst="rect">
            <a:avLst/>
          </a:prstGeom>
        </p:spPr>
        <p:txBody>
          <a:bodyPr vert="horz" lIns="91440" tIns="45720" rIns="91440" bIns="45720" rtlCol="0">
            <a:normAutofit lnSpcReduction="10000"/>
          </a:bodyPr>
          <a:lstStyle>
            <a:lvl1pPr marL="266456" indent="-266456" algn="l" defTabSz="888186" rtl="0" eaLnBrk="1" latinLnBrk="0" hangingPunct="1">
              <a:spcBef>
                <a:spcPct val="20000"/>
              </a:spcBef>
              <a:buClr>
                <a:schemeClr val="accent1"/>
              </a:buClr>
              <a:buSzPct val="100000"/>
              <a:buFont typeface="Symbol" pitchFamily="18" charset="2"/>
              <a:buChar char=""/>
              <a:defRPr kumimoji="1" sz="2332" kern="1200">
                <a:solidFill>
                  <a:schemeClr val="tx2"/>
                </a:solidFill>
                <a:latin typeface="+mn-lt"/>
                <a:ea typeface="+mn-ea"/>
                <a:cs typeface="+mn-cs"/>
              </a:defRPr>
            </a:lvl1pPr>
            <a:lvl2pPr marL="559743" indent="-266456" algn="l" defTabSz="888186" rtl="0" eaLnBrk="1" latinLnBrk="0" hangingPunct="1">
              <a:spcBef>
                <a:spcPct val="20000"/>
              </a:spcBef>
              <a:buClr>
                <a:schemeClr val="accent1"/>
              </a:buClr>
              <a:buSzPct val="100000"/>
              <a:buFont typeface="Symbol" pitchFamily="18" charset="2"/>
              <a:buChar char=""/>
              <a:defRPr kumimoji="1" sz="2138" kern="1200">
                <a:solidFill>
                  <a:schemeClr val="tx2"/>
                </a:solidFill>
                <a:latin typeface="+mn-lt"/>
                <a:ea typeface="+mn-ea"/>
                <a:cs typeface="+mn-cs"/>
              </a:defRPr>
            </a:lvl2pPr>
            <a:lvl3pPr marL="831134" indent="-222046" algn="l" defTabSz="888186" rtl="0" eaLnBrk="1" latinLnBrk="0" hangingPunct="1">
              <a:spcBef>
                <a:spcPct val="20000"/>
              </a:spcBef>
              <a:buClr>
                <a:schemeClr val="accent1"/>
              </a:buClr>
              <a:buSzPct val="100000"/>
              <a:buFont typeface="Symbol" pitchFamily="18" charset="2"/>
              <a:buChar char=""/>
              <a:defRPr kumimoji="1" sz="1943" kern="1200">
                <a:solidFill>
                  <a:schemeClr val="tx2"/>
                </a:solidFill>
                <a:latin typeface="+mn-lt"/>
                <a:ea typeface="+mn-ea"/>
                <a:cs typeface="+mn-cs"/>
              </a:defRPr>
            </a:lvl3pPr>
            <a:lvl4pPr marL="1110232" indent="-222046" algn="l" defTabSz="888186" rtl="0" eaLnBrk="1" latinLnBrk="0" hangingPunct="1">
              <a:spcBef>
                <a:spcPct val="20000"/>
              </a:spcBef>
              <a:buClr>
                <a:schemeClr val="accent1"/>
              </a:buClr>
              <a:buSzPct val="100000"/>
              <a:buFont typeface="Symbol" pitchFamily="18" charset="2"/>
              <a:buChar char=""/>
              <a:defRPr kumimoji="1" sz="1748" kern="1200">
                <a:solidFill>
                  <a:schemeClr val="tx2"/>
                </a:solidFill>
                <a:latin typeface="+mn-lt"/>
                <a:ea typeface="+mn-ea"/>
                <a:cs typeface="+mn-cs"/>
              </a:defRPr>
            </a:lvl4pPr>
            <a:lvl5pPr marL="1421098" indent="-222046" algn="l" defTabSz="888186" rtl="0" eaLnBrk="1" latinLnBrk="0" hangingPunct="1">
              <a:spcBef>
                <a:spcPct val="20000"/>
              </a:spcBef>
              <a:buClr>
                <a:schemeClr val="accent1"/>
              </a:buClr>
              <a:buSzPct val="100000"/>
              <a:buFont typeface="Symbol" pitchFamily="18" charset="2"/>
              <a:buChar char=""/>
              <a:defRPr kumimoji="1" sz="1554" kern="1200">
                <a:solidFill>
                  <a:schemeClr val="tx2"/>
                </a:solidFill>
                <a:latin typeface="+mn-lt"/>
                <a:ea typeface="+mn-ea"/>
                <a:cs typeface="+mn-cs"/>
              </a:defRPr>
            </a:lvl5pPr>
            <a:lvl6pPr marL="1731963" indent="-222046" algn="l" defTabSz="888186" rtl="0" eaLnBrk="1" latinLnBrk="0" hangingPunct="1">
              <a:spcBef>
                <a:spcPts val="373"/>
              </a:spcBef>
              <a:buClr>
                <a:schemeClr val="accent1"/>
              </a:buClr>
              <a:buFont typeface="Symbol" pitchFamily="18" charset="2"/>
              <a:buChar char="*"/>
              <a:defRPr kumimoji="1" sz="1359" kern="1200">
                <a:solidFill>
                  <a:schemeClr val="tx2"/>
                </a:solidFill>
                <a:latin typeface="+mn-lt"/>
                <a:ea typeface="+mn-ea"/>
                <a:cs typeface="+mn-cs"/>
              </a:defRPr>
            </a:lvl6pPr>
            <a:lvl7pPr marL="2042828" indent="-222046" algn="l" defTabSz="888186" rtl="0" eaLnBrk="1" latinLnBrk="0" hangingPunct="1">
              <a:spcBef>
                <a:spcPts val="373"/>
              </a:spcBef>
              <a:buClr>
                <a:schemeClr val="accent1"/>
              </a:buClr>
              <a:buFont typeface="Symbol" pitchFamily="18" charset="2"/>
              <a:buChar char="*"/>
              <a:defRPr kumimoji="1" sz="1359" kern="1200">
                <a:solidFill>
                  <a:schemeClr val="tx2"/>
                </a:solidFill>
                <a:latin typeface="+mn-lt"/>
                <a:ea typeface="+mn-ea"/>
                <a:cs typeface="+mn-cs"/>
              </a:defRPr>
            </a:lvl7pPr>
            <a:lvl8pPr marL="2353693" indent="-222046" algn="l" defTabSz="888186" rtl="0" eaLnBrk="1" latinLnBrk="0" hangingPunct="1">
              <a:spcBef>
                <a:spcPts val="373"/>
              </a:spcBef>
              <a:buClr>
                <a:schemeClr val="accent1"/>
              </a:buClr>
              <a:buFont typeface="Symbol" pitchFamily="18" charset="2"/>
              <a:buChar char="*"/>
              <a:defRPr kumimoji="1" sz="1359" kern="1200">
                <a:solidFill>
                  <a:schemeClr val="tx2"/>
                </a:solidFill>
                <a:latin typeface="+mn-lt"/>
                <a:ea typeface="+mn-ea"/>
                <a:cs typeface="+mn-cs"/>
              </a:defRPr>
            </a:lvl8pPr>
            <a:lvl9pPr marL="2664559" indent="-222046" algn="l" defTabSz="888186" rtl="0" eaLnBrk="1" latinLnBrk="0" hangingPunct="1">
              <a:spcBef>
                <a:spcPts val="373"/>
              </a:spcBef>
              <a:buClr>
                <a:schemeClr val="accent1"/>
              </a:buClr>
              <a:buFont typeface="Symbol" pitchFamily="18" charset="2"/>
              <a:buChar char="*"/>
              <a:defRPr kumimoji="1" sz="1359" kern="1200">
                <a:solidFill>
                  <a:schemeClr val="tx2"/>
                </a:solidFill>
                <a:latin typeface="+mn-lt"/>
                <a:ea typeface="+mn-ea"/>
                <a:cs typeface="+mn-cs"/>
              </a:defRPr>
            </a:lvl9pPr>
          </a:lstStyle>
          <a:p>
            <a:pPr marL="0" indent="0">
              <a:lnSpc>
                <a:spcPct val="150000"/>
              </a:lnSpc>
              <a:buNone/>
            </a:pPr>
            <a:r>
              <a:rPr lang="ja-JP" altLang="en-US" sz="2800" b="1" dirty="0">
                <a:solidFill>
                  <a:schemeClr val="tx1"/>
                </a:solidFill>
                <a:latin typeface="+mn-ea"/>
              </a:rPr>
              <a:t>　</a:t>
            </a:r>
            <a:r>
              <a:rPr lang="ja-JP" altLang="en-US" sz="2800" b="1" dirty="0" smtClean="0">
                <a:solidFill>
                  <a:schemeClr val="tx1"/>
                </a:solidFill>
                <a:latin typeface="+mn-ea"/>
              </a:rPr>
              <a:t>石綿</a:t>
            </a:r>
            <a:r>
              <a:rPr lang="en-US" altLang="ja-JP" sz="2800" b="1" dirty="0" smtClean="0">
                <a:solidFill>
                  <a:schemeClr val="tx1"/>
                </a:solidFill>
                <a:latin typeface="+mn-ea"/>
              </a:rPr>
              <a:t>(</a:t>
            </a:r>
            <a:r>
              <a:rPr lang="ja-JP" altLang="en-US" sz="2800" b="1" dirty="0" smtClean="0">
                <a:solidFill>
                  <a:schemeClr val="tx1"/>
                </a:solidFill>
                <a:latin typeface="+mn-ea"/>
              </a:rPr>
              <a:t>アスベスト</a:t>
            </a:r>
            <a:r>
              <a:rPr lang="en-US" altLang="ja-JP" sz="2800" b="1" dirty="0" smtClean="0">
                <a:solidFill>
                  <a:schemeClr val="tx1"/>
                </a:solidFill>
                <a:latin typeface="+mn-ea"/>
              </a:rPr>
              <a:t>)</a:t>
            </a:r>
            <a:r>
              <a:rPr lang="ja-JP" altLang="en-US" sz="2800" b="1" dirty="0" smtClean="0">
                <a:solidFill>
                  <a:schemeClr val="tx1"/>
                </a:solidFill>
                <a:latin typeface="+mn-ea"/>
              </a:rPr>
              <a:t>は，その繊維を吸入すると，石綿肺，肺がん，中皮腫等の重度の健康障害を誘発する。労災認定件数も高水準で推移している。</a:t>
            </a:r>
            <a:endParaRPr lang="en-US" altLang="ja-JP" sz="2800" b="1" dirty="0">
              <a:solidFill>
                <a:schemeClr val="tx1"/>
              </a:solidFill>
              <a:latin typeface="+mn-ea"/>
            </a:endParaRPr>
          </a:p>
          <a:p>
            <a:pPr marL="0" indent="0">
              <a:lnSpc>
                <a:spcPct val="150000"/>
              </a:lnSpc>
              <a:buNone/>
            </a:pPr>
            <a:r>
              <a:rPr lang="ja-JP" altLang="en-US" sz="2800" b="1" dirty="0" smtClean="0">
                <a:solidFill>
                  <a:schemeClr val="tx1"/>
                </a:solidFill>
                <a:latin typeface="+mn-ea"/>
              </a:rPr>
              <a:t>　　</a:t>
            </a:r>
            <a:r>
              <a:rPr lang="ja-JP" altLang="en-US" sz="2800" b="1" dirty="0" smtClean="0">
                <a:solidFill>
                  <a:schemeClr val="bg1"/>
                </a:solidFill>
                <a:latin typeface="+mn-ea"/>
              </a:rPr>
              <a:t>対策</a:t>
            </a:r>
            <a:r>
              <a:rPr lang="ja-JP" altLang="en-US" sz="2800" b="1" dirty="0">
                <a:solidFill>
                  <a:schemeClr val="bg1"/>
                </a:solidFill>
                <a:latin typeface="+mn-ea"/>
              </a:rPr>
              <a:t>のポイント</a:t>
            </a:r>
            <a:r>
              <a:rPr lang="ja-JP" altLang="en-US" sz="2800" b="1" dirty="0" smtClean="0">
                <a:solidFill>
                  <a:schemeClr val="bg1"/>
                </a:solidFill>
                <a:latin typeface="+mn-ea"/>
              </a:rPr>
              <a:t>⇒</a:t>
            </a:r>
            <a:r>
              <a:rPr lang="en-US" altLang="ja-JP" sz="2800" b="1" dirty="0" smtClean="0">
                <a:solidFill>
                  <a:schemeClr val="bg1"/>
                </a:solidFill>
                <a:latin typeface="+mn-ea"/>
              </a:rPr>
              <a:t>｢</a:t>
            </a:r>
            <a:r>
              <a:rPr lang="ja-JP" altLang="en-US" sz="2800" b="1" dirty="0" smtClean="0">
                <a:solidFill>
                  <a:schemeClr val="bg1"/>
                </a:solidFill>
                <a:latin typeface="+mn-ea"/>
              </a:rPr>
              <a:t>ばく</a:t>
            </a:r>
            <a:r>
              <a:rPr lang="ja-JP" altLang="en-US" sz="2800" b="1" dirty="0">
                <a:solidFill>
                  <a:schemeClr val="bg1"/>
                </a:solidFill>
                <a:latin typeface="+mn-ea"/>
              </a:rPr>
              <a:t>露</a:t>
            </a:r>
            <a:r>
              <a:rPr lang="ja-JP" altLang="en-US" sz="2800" b="1" dirty="0" smtClean="0">
                <a:solidFill>
                  <a:schemeClr val="bg1"/>
                </a:solidFill>
                <a:latin typeface="+mn-ea"/>
              </a:rPr>
              <a:t>防止とじん肺健診</a:t>
            </a:r>
            <a:r>
              <a:rPr lang="en-US" altLang="ja-JP" sz="2800" b="1" dirty="0" smtClean="0">
                <a:solidFill>
                  <a:schemeClr val="bg1"/>
                </a:solidFill>
                <a:latin typeface="+mn-ea"/>
              </a:rPr>
              <a:t>｣</a:t>
            </a:r>
            <a:endParaRPr lang="ja-JP" altLang="en-US" sz="2800" b="1" dirty="0">
              <a:solidFill>
                <a:schemeClr val="bg1"/>
              </a:solidFill>
              <a:latin typeface="+mn-ea"/>
            </a:endParaRPr>
          </a:p>
        </p:txBody>
      </p:sp>
    </p:spTree>
    <p:extLst>
      <p:ext uri="{BB962C8B-B14F-4D97-AF65-F5344CB8AC3E}">
        <p14:creationId xmlns:p14="http://schemas.microsoft.com/office/powerpoint/2010/main" val="54686119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2"/>
          <p:cNvSpPr txBox="1">
            <a:spLocks noGrp="1" noRot="1" noChangeArrowheads="1"/>
          </p:cNvSpPr>
          <p:nvPr>
            <p:ph type="title"/>
          </p:nvPr>
        </p:nvSpPr>
        <p:spPr>
          <a:xfrm>
            <a:off x="720000" y="720000"/>
            <a:ext cx="7920000" cy="720000"/>
          </a:xfrm>
          <a:prstGeom prst="rect">
            <a:avLst/>
          </a:prstGeom>
          <a:solidFill>
            <a:srgbClr val="FFFFCC"/>
          </a:solidFill>
          <a:ln w="38100">
            <a:solidFill>
              <a:schemeClr val="tx1"/>
            </a:solidFill>
          </a:ln>
        </p:spPr>
        <p:txBody>
          <a:bodyPr vert="horz" lIns="88817" tIns="44408" rIns="88817" bIns="44408" rtlCol="0" anchor="ctr">
            <a:normAutofit/>
          </a:bodyPr>
          <a:lstStyle>
            <a:lvl1pPr algn="ctr" defTabSz="914400" rtl="0" eaLnBrk="1" latinLnBrk="0" hangingPunct="1">
              <a:spcBef>
                <a:spcPct val="0"/>
              </a:spcBef>
              <a:buNone/>
              <a:defRPr kumimoji="1" sz="4400" kern="1200">
                <a:solidFill>
                  <a:srgbClr val="FFFFFF"/>
                </a:solidFill>
                <a:latin typeface="+mj-lt"/>
                <a:ea typeface="+mj-ea"/>
                <a:cs typeface="+mj-cs"/>
              </a:defRPr>
            </a:lvl1pPr>
            <a:lvl2pPr eaLnBrk="1" hangingPunct="1">
              <a:defRPr kumimoji="1">
                <a:solidFill>
                  <a:schemeClr val="tx2"/>
                </a:solidFill>
              </a:defRPr>
            </a:lvl2pPr>
            <a:lvl3pPr eaLnBrk="1" hangingPunct="1">
              <a:defRPr kumimoji="1">
                <a:solidFill>
                  <a:schemeClr val="tx2"/>
                </a:solidFill>
              </a:defRPr>
            </a:lvl3pPr>
            <a:lvl4pPr eaLnBrk="1" hangingPunct="1">
              <a:defRPr kumimoji="1">
                <a:solidFill>
                  <a:schemeClr val="tx2"/>
                </a:solidFill>
              </a:defRPr>
            </a:lvl4pPr>
            <a:lvl5pPr eaLnBrk="1" hangingPunct="1">
              <a:defRPr kumimoji="1">
                <a:solidFill>
                  <a:schemeClr val="tx2"/>
                </a:solidFill>
              </a:defRPr>
            </a:lvl5pPr>
            <a:lvl6pPr eaLnBrk="1" hangingPunct="1">
              <a:defRPr kumimoji="1">
                <a:solidFill>
                  <a:schemeClr val="tx2"/>
                </a:solidFill>
              </a:defRPr>
            </a:lvl6pPr>
            <a:lvl7pPr eaLnBrk="1" hangingPunct="1">
              <a:defRPr kumimoji="1">
                <a:solidFill>
                  <a:schemeClr val="tx2"/>
                </a:solidFill>
              </a:defRPr>
            </a:lvl7pPr>
            <a:lvl8pPr eaLnBrk="1" hangingPunct="1">
              <a:defRPr kumimoji="1">
                <a:solidFill>
                  <a:schemeClr val="tx2"/>
                </a:solidFill>
              </a:defRPr>
            </a:lvl8pPr>
            <a:lvl9pPr eaLnBrk="1" hangingPunct="1">
              <a:defRPr kumimoji="1">
                <a:solidFill>
                  <a:schemeClr val="tx2"/>
                </a:solidFill>
              </a:defRPr>
            </a:lvl9pPr>
          </a:lstStyle>
          <a:p>
            <a:r>
              <a:rPr lang="ja-JP" altLang="en-US" sz="3200" b="1" dirty="0">
                <a:solidFill>
                  <a:prstClr val="black"/>
                </a:solidFill>
                <a:latin typeface="HGP明朝E" panose="02020900000000000000" pitchFamily="18" charset="-128"/>
              </a:rPr>
              <a:t>電離放射線障害防止対策</a:t>
            </a:r>
            <a:endParaRPr lang="ja-JP" altLang="en-US" sz="3200" b="1" dirty="0">
              <a:solidFill>
                <a:prstClr val="black"/>
              </a:solidFill>
              <a:latin typeface="+mn-ea"/>
              <a:ea typeface="+mn-ea"/>
            </a:endParaRPr>
          </a:p>
        </p:txBody>
      </p:sp>
      <p:pic>
        <p:nvPicPr>
          <p:cNvPr id="10" name="図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242281" y="5765931"/>
            <a:ext cx="1640463" cy="1402879"/>
          </a:xfrm>
          <a:prstGeom prst="rect">
            <a:avLst/>
          </a:prstGeom>
        </p:spPr>
      </p:pic>
      <p:sp>
        <p:nvSpPr>
          <p:cNvPr id="9" name="雲形吹き出し 8"/>
          <p:cNvSpPr/>
          <p:nvPr/>
        </p:nvSpPr>
        <p:spPr>
          <a:xfrm>
            <a:off x="720000" y="5724000"/>
            <a:ext cx="6417777" cy="1166461"/>
          </a:xfrm>
          <a:prstGeom prst="cloudCallout">
            <a:avLst>
              <a:gd name="adj1" fmla="val 49809"/>
              <a:gd name="adj2" fmla="val 28454"/>
            </a:avLst>
          </a:prstGeom>
        </p:spPr>
        <p:style>
          <a:lnRef idx="1">
            <a:schemeClr val="accent3"/>
          </a:lnRef>
          <a:fillRef idx="2">
            <a:schemeClr val="accent3"/>
          </a:fillRef>
          <a:effectRef idx="1">
            <a:schemeClr val="accent3"/>
          </a:effectRef>
          <a:fontRef idx="minor">
            <a:schemeClr val="dk1"/>
          </a:fontRef>
        </p:style>
        <p:txBody>
          <a:bodyPr rtlCol="0" anchor="ctr"/>
          <a:lstStyle/>
          <a:p>
            <a:pPr algn="ctr"/>
            <a:endParaRPr lang="ja-JP" altLang="en-US"/>
          </a:p>
        </p:txBody>
      </p:sp>
      <p:sp>
        <p:nvSpPr>
          <p:cNvPr id="8" name="対角する 2 つの角を切り取った四角形 7"/>
          <p:cNvSpPr/>
          <p:nvPr/>
        </p:nvSpPr>
        <p:spPr>
          <a:xfrm>
            <a:off x="720000" y="2160000"/>
            <a:ext cx="7920000" cy="3240000"/>
          </a:xfrm>
          <a:prstGeom prst="snip2Diag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ja-JP" altLang="en-US" sz="1832"/>
          </a:p>
        </p:txBody>
      </p:sp>
      <p:sp>
        <p:nvSpPr>
          <p:cNvPr id="84995" name="Rectangle 3"/>
          <p:cNvSpPr>
            <a:spLocks noGrp="1" noRot="1" noChangeArrowheads="1"/>
          </p:cNvSpPr>
          <p:nvPr>
            <p:ph idx="4294967295"/>
          </p:nvPr>
        </p:nvSpPr>
        <p:spPr>
          <a:xfrm>
            <a:off x="720000" y="2316410"/>
            <a:ext cx="7920000" cy="3240000"/>
          </a:xfrm>
        </p:spPr>
        <p:txBody>
          <a:bodyPr>
            <a:normAutofit fontScale="85000" lnSpcReduction="20000"/>
          </a:bodyPr>
          <a:lstStyle/>
          <a:p>
            <a:pPr marL="0" indent="0">
              <a:lnSpc>
                <a:spcPct val="150000"/>
              </a:lnSpc>
              <a:buNone/>
            </a:pPr>
            <a:r>
              <a:rPr lang="ja-JP" altLang="en-US" sz="2800" b="1" dirty="0" smtClean="0">
                <a:solidFill>
                  <a:schemeClr val="tx1"/>
                </a:solidFill>
                <a:latin typeface="+mn-ea"/>
              </a:rPr>
              <a:t>　</a:t>
            </a:r>
            <a:r>
              <a:rPr lang="ja-JP" altLang="en-US" sz="3300" b="1" dirty="0">
                <a:solidFill>
                  <a:schemeClr val="tx1"/>
                </a:solidFill>
                <a:latin typeface="+mn-ea"/>
              </a:rPr>
              <a:t>原子力発電所の事故により有名になった</a:t>
            </a:r>
            <a:r>
              <a:rPr lang="ja-JP" altLang="en-US" sz="3300" b="1" dirty="0" smtClean="0">
                <a:solidFill>
                  <a:schemeClr val="tx1"/>
                </a:solidFill>
                <a:latin typeface="+mn-ea"/>
              </a:rPr>
              <a:t>が，電離</a:t>
            </a:r>
            <a:r>
              <a:rPr lang="ja-JP" altLang="en-US" sz="3300" b="1" dirty="0">
                <a:solidFill>
                  <a:schemeClr val="tx1"/>
                </a:solidFill>
                <a:latin typeface="+mn-ea"/>
              </a:rPr>
              <a:t>放射線の被ばくに</a:t>
            </a:r>
            <a:r>
              <a:rPr lang="ja-JP" altLang="en-US" sz="3300" b="1" dirty="0" smtClean="0">
                <a:solidFill>
                  <a:schemeClr val="tx1"/>
                </a:solidFill>
                <a:latin typeface="+mn-ea"/>
              </a:rPr>
              <a:t>よる健康障害を防止すること。</a:t>
            </a:r>
            <a:endParaRPr lang="ja-JP" altLang="en-US" sz="3300" b="1" dirty="0">
              <a:solidFill>
                <a:schemeClr val="tx1"/>
              </a:solidFill>
              <a:latin typeface="+mn-ea"/>
            </a:endParaRPr>
          </a:p>
          <a:p>
            <a:pPr marL="0" indent="0">
              <a:lnSpc>
                <a:spcPct val="150000"/>
              </a:lnSpc>
              <a:buNone/>
            </a:pPr>
            <a:r>
              <a:rPr lang="ja-JP" altLang="en-US" sz="3300" b="1" dirty="0" smtClean="0">
                <a:solidFill>
                  <a:schemeClr val="tx1"/>
                </a:solidFill>
                <a:latin typeface="+mn-ea"/>
              </a:rPr>
              <a:t>　電離放射線は医療における診断や工業用の検査者測定などにも関係している。</a:t>
            </a:r>
            <a:endParaRPr lang="en-US" altLang="ja-JP" sz="3300" b="1" dirty="0" smtClean="0">
              <a:solidFill>
                <a:schemeClr val="tx1"/>
              </a:solidFill>
              <a:latin typeface="+mn-ea"/>
            </a:endParaRPr>
          </a:p>
          <a:p>
            <a:pPr marL="0" indent="0">
              <a:lnSpc>
                <a:spcPct val="150000"/>
              </a:lnSpc>
              <a:buNone/>
            </a:pPr>
            <a:r>
              <a:rPr lang="ja-JP" altLang="en-US" sz="3300" b="1" dirty="0" smtClean="0">
                <a:solidFill>
                  <a:schemeClr val="tx1"/>
                </a:solidFill>
                <a:latin typeface="+mn-ea"/>
              </a:rPr>
              <a:t>　　</a:t>
            </a:r>
            <a:r>
              <a:rPr lang="ja-JP" altLang="en-US" sz="3300" b="1" dirty="0" smtClean="0">
                <a:solidFill>
                  <a:schemeClr val="bg1"/>
                </a:solidFill>
                <a:latin typeface="+mn-ea"/>
              </a:rPr>
              <a:t>対策</a:t>
            </a:r>
            <a:r>
              <a:rPr lang="ja-JP" altLang="en-US" sz="3300" b="1" dirty="0">
                <a:solidFill>
                  <a:schemeClr val="bg1"/>
                </a:solidFill>
                <a:latin typeface="+mn-ea"/>
              </a:rPr>
              <a:t>のポイント</a:t>
            </a:r>
            <a:r>
              <a:rPr lang="ja-JP" altLang="en-US" sz="3300" b="1" dirty="0" smtClean="0">
                <a:solidFill>
                  <a:schemeClr val="bg1"/>
                </a:solidFill>
                <a:latin typeface="+mn-ea"/>
              </a:rPr>
              <a:t>⇒</a:t>
            </a:r>
            <a:r>
              <a:rPr lang="en-US" altLang="ja-JP" sz="3300" b="1" dirty="0" smtClean="0">
                <a:solidFill>
                  <a:schemeClr val="bg1"/>
                </a:solidFill>
                <a:latin typeface="+mn-ea"/>
              </a:rPr>
              <a:t>｢</a:t>
            </a:r>
            <a:r>
              <a:rPr lang="ja-JP" altLang="en-US" sz="3300" b="1" dirty="0" smtClean="0">
                <a:solidFill>
                  <a:schemeClr val="bg1"/>
                </a:solidFill>
                <a:latin typeface="+mn-ea"/>
              </a:rPr>
              <a:t>被ばく防護と作業管理</a:t>
            </a:r>
            <a:r>
              <a:rPr lang="en-US" altLang="ja-JP" sz="3300" b="1" dirty="0" smtClean="0">
                <a:solidFill>
                  <a:schemeClr val="bg1"/>
                </a:solidFill>
                <a:latin typeface="+mn-ea"/>
              </a:rPr>
              <a:t>｣</a:t>
            </a:r>
            <a:endParaRPr lang="ja-JP" altLang="en-US" sz="3300" b="1" dirty="0">
              <a:solidFill>
                <a:schemeClr val="bg1"/>
              </a:solidFill>
              <a:latin typeface="+mn-ea"/>
            </a:endParaRPr>
          </a:p>
        </p:txBody>
      </p:sp>
      <p:sp>
        <p:nvSpPr>
          <p:cNvPr id="2" name="正方形/長方形 1"/>
          <p:cNvSpPr/>
          <p:nvPr/>
        </p:nvSpPr>
        <p:spPr>
          <a:xfrm>
            <a:off x="1171073" y="5890309"/>
            <a:ext cx="5944401" cy="830997"/>
          </a:xfrm>
          <a:prstGeom prst="rect">
            <a:avLst/>
          </a:prstGeom>
        </p:spPr>
        <p:txBody>
          <a:bodyPr wrap="square">
            <a:spAutoFit/>
          </a:bodyPr>
          <a:lstStyle/>
          <a:p>
            <a:pPr defTabSz="917509">
              <a:defRPr/>
            </a:pPr>
            <a:r>
              <a:rPr lang="ja-JP" altLang="en-US" sz="2400" b="1" dirty="0" smtClean="0">
                <a:solidFill>
                  <a:schemeClr val="accent4">
                    <a:lumMod val="10000"/>
                  </a:schemeClr>
                </a:solidFill>
                <a:latin typeface="+mn-ea"/>
              </a:rPr>
              <a:t>　原発事故の関係で，</a:t>
            </a:r>
            <a:r>
              <a:rPr lang="zh-TW" altLang="en-US" sz="2400" b="1" dirty="0" smtClean="0">
                <a:solidFill>
                  <a:schemeClr val="accent4">
                    <a:lumMod val="10000"/>
                  </a:schemeClr>
                </a:solidFill>
                <a:latin typeface="HGP明朝E" panose="02020900000000000000" pitchFamily="18" charset="-128"/>
                <a:ea typeface="HGP明朝E" panose="02020900000000000000" pitchFamily="18" charset="-128"/>
              </a:rPr>
              <a:t>電離</a:t>
            </a:r>
            <a:r>
              <a:rPr lang="zh-TW" altLang="en-US" sz="2400" b="1" dirty="0">
                <a:solidFill>
                  <a:schemeClr val="accent4">
                    <a:lumMod val="10000"/>
                  </a:schemeClr>
                </a:solidFill>
                <a:latin typeface="HGP明朝E" panose="02020900000000000000" pitchFamily="18" charset="-128"/>
                <a:ea typeface="HGP明朝E" panose="02020900000000000000" pitchFamily="18" charset="-128"/>
              </a:rPr>
              <a:t>放射線障害防止</a:t>
            </a:r>
            <a:r>
              <a:rPr lang="zh-TW" altLang="en-US" sz="2400" b="1" dirty="0" smtClean="0">
                <a:solidFill>
                  <a:schemeClr val="accent4">
                    <a:lumMod val="10000"/>
                  </a:schemeClr>
                </a:solidFill>
                <a:latin typeface="HGP明朝E" panose="02020900000000000000" pitchFamily="18" charset="-128"/>
                <a:ea typeface="HGP明朝E" panose="02020900000000000000" pitchFamily="18" charset="-128"/>
              </a:rPr>
              <a:t>規則</a:t>
            </a:r>
            <a:r>
              <a:rPr lang="ja-JP" altLang="en-US" sz="2400" b="1" dirty="0" smtClean="0">
                <a:solidFill>
                  <a:schemeClr val="accent4">
                    <a:lumMod val="10000"/>
                  </a:schemeClr>
                </a:solidFill>
                <a:latin typeface="HGP明朝E" panose="02020900000000000000" pitchFamily="18" charset="-128"/>
                <a:ea typeface="HGP明朝E" panose="02020900000000000000" pitchFamily="18" charset="-128"/>
              </a:rPr>
              <a:t>が頻繁に改正されているよ</a:t>
            </a:r>
            <a:r>
              <a:rPr lang="ja-JP" altLang="en-US" sz="2400" b="1" dirty="0" smtClean="0">
                <a:solidFill>
                  <a:schemeClr val="accent4">
                    <a:lumMod val="10000"/>
                  </a:schemeClr>
                </a:solidFill>
                <a:latin typeface="HGS明朝E" panose="02020900000000000000" pitchFamily="18" charset="-128"/>
                <a:ea typeface="HGS明朝E" panose="02020900000000000000" pitchFamily="18" charset="-128"/>
              </a:rPr>
              <a:t>。</a:t>
            </a:r>
            <a:endParaRPr lang="en-US" altLang="ja-JP" sz="2400" b="1" dirty="0">
              <a:solidFill>
                <a:schemeClr val="accent4">
                  <a:lumMod val="10000"/>
                </a:schemeClr>
              </a:solidFill>
              <a:latin typeface="HGS明朝E" panose="02020900000000000000" pitchFamily="18" charset="-128"/>
              <a:ea typeface="HGS明朝E" panose="02020900000000000000" pitchFamily="18" charset="-128"/>
            </a:endParaRPr>
          </a:p>
        </p:txBody>
      </p:sp>
    </p:spTree>
    <p:extLst>
      <p:ext uri="{BB962C8B-B14F-4D97-AF65-F5344CB8AC3E}">
        <p14:creationId xmlns:p14="http://schemas.microsoft.com/office/powerpoint/2010/main" val="351957369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2"/>
          <p:cNvSpPr txBox="1">
            <a:spLocks noGrp="1" noRot="1" noChangeArrowheads="1"/>
          </p:cNvSpPr>
          <p:nvPr>
            <p:ph type="title"/>
          </p:nvPr>
        </p:nvSpPr>
        <p:spPr>
          <a:xfrm>
            <a:off x="720000" y="720000"/>
            <a:ext cx="7920000" cy="720000"/>
          </a:xfrm>
          <a:prstGeom prst="rect">
            <a:avLst/>
          </a:prstGeom>
          <a:solidFill>
            <a:srgbClr val="FFFFCC"/>
          </a:solidFill>
          <a:ln w="38100">
            <a:solidFill>
              <a:schemeClr val="tx1"/>
            </a:solidFill>
          </a:ln>
        </p:spPr>
        <p:txBody>
          <a:bodyPr vert="horz" lIns="88817" tIns="44408" rIns="88817" bIns="44408" rtlCol="0" anchor="ctr">
            <a:normAutofit/>
          </a:bodyPr>
          <a:lstStyle>
            <a:lvl1pPr algn="ctr" defTabSz="914400" rtl="0" eaLnBrk="1" latinLnBrk="0" hangingPunct="1">
              <a:spcBef>
                <a:spcPct val="0"/>
              </a:spcBef>
              <a:buNone/>
              <a:defRPr kumimoji="1" sz="4400" kern="1200">
                <a:solidFill>
                  <a:srgbClr val="FFFFFF"/>
                </a:solidFill>
                <a:latin typeface="+mj-lt"/>
                <a:ea typeface="+mj-ea"/>
                <a:cs typeface="+mj-cs"/>
              </a:defRPr>
            </a:lvl1pPr>
            <a:lvl2pPr eaLnBrk="1" hangingPunct="1">
              <a:defRPr kumimoji="1">
                <a:solidFill>
                  <a:schemeClr val="tx2"/>
                </a:solidFill>
              </a:defRPr>
            </a:lvl2pPr>
            <a:lvl3pPr eaLnBrk="1" hangingPunct="1">
              <a:defRPr kumimoji="1">
                <a:solidFill>
                  <a:schemeClr val="tx2"/>
                </a:solidFill>
              </a:defRPr>
            </a:lvl3pPr>
            <a:lvl4pPr eaLnBrk="1" hangingPunct="1">
              <a:defRPr kumimoji="1">
                <a:solidFill>
                  <a:schemeClr val="tx2"/>
                </a:solidFill>
              </a:defRPr>
            </a:lvl4pPr>
            <a:lvl5pPr eaLnBrk="1" hangingPunct="1">
              <a:defRPr kumimoji="1">
                <a:solidFill>
                  <a:schemeClr val="tx2"/>
                </a:solidFill>
              </a:defRPr>
            </a:lvl5pPr>
            <a:lvl6pPr eaLnBrk="1" hangingPunct="1">
              <a:defRPr kumimoji="1">
                <a:solidFill>
                  <a:schemeClr val="tx2"/>
                </a:solidFill>
              </a:defRPr>
            </a:lvl6pPr>
            <a:lvl7pPr eaLnBrk="1" hangingPunct="1">
              <a:defRPr kumimoji="1">
                <a:solidFill>
                  <a:schemeClr val="tx2"/>
                </a:solidFill>
              </a:defRPr>
            </a:lvl7pPr>
            <a:lvl8pPr eaLnBrk="1" hangingPunct="1">
              <a:defRPr kumimoji="1">
                <a:solidFill>
                  <a:schemeClr val="tx2"/>
                </a:solidFill>
              </a:defRPr>
            </a:lvl8pPr>
            <a:lvl9pPr eaLnBrk="1" hangingPunct="1">
              <a:defRPr kumimoji="1">
                <a:solidFill>
                  <a:schemeClr val="tx2"/>
                </a:solidFill>
              </a:defRPr>
            </a:lvl9pPr>
          </a:lstStyle>
          <a:p>
            <a:r>
              <a:rPr lang="ja-JP" altLang="en-US" sz="3200" b="1" dirty="0">
                <a:solidFill>
                  <a:prstClr val="black"/>
                </a:solidFill>
                <a:latin typeface="HGP明朝E" panose="02020900000000000000" pitchFamily="18" charset="-128"/>
              </a:rPr>
              <a:t>酸素欠乏症等防止対策</a:t>
            </a:r>
            <a:endParaRPr lang="ja-JP" altLang="en-US" sz="3200" b="1" dirty="0">
              <a:solidFill>
                <a:prstClr val="black"/>
              </a:solidFill>
              <a:latin typeface="+mn-ea"/>
              <a:ea typeface="+mn-ea"/>
            </a:endParaRPr>
          </a:p>
        </p:txBody>
      </p:sp>
      <p:pic>
        <p:nvPicPr>
          <p:cNvPr id="10" name="図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242281" y="5765931"/>
            <a:ext cx="1640463" cy="1402879"/>
          </a:xfrm>
          <a:prstGeom prst="rect">
            <a:avLst/>
          </a:prstGeom>
        </p:spPr>
      </p:pic>
      <p:sp>
        <p:nvSpPr>
          <p:cNvPr id="9" name="雲形吹き出し 8"/>
          <p:cNvSpPr/>
          <p:nvPr/>
        </p:nvSpPr>
        <p:spPr>
          <a:xfrm>
            <a:off x="720000" y="5580000"/>
            <a:ext cx="6417777" cy="1314850"/>
          </a:xfrm>
          <a:prstGeom prst="cloudCallout">
            <a:avLst>
              <a:gd name="adj1" fmla="val 49809"/>
              <a:gd name="adj2" fmla="val 28454"/>
            </a:avLst>
          </a:prstGeom>
        </p:spPr>
        <p:style>
          <a:lnRef idx="1">
            <a:schemeClr val="accent3"/>
          </a:lnRef>
          <a:fillRef idx="2">
            <a:schemeClr val="accent3"/>
          </a:fillRef>
          <a:effectRef idx="1">
            <a:schemeClr val="accent3"/>
          </a:effectRef>
          <a:fontRef idx="minor">
            <a:schemeClr val="dk1"/>
          </a:fontRef>
        </p:style>
        <p:txBody>
          <a:bodyPr rtlCol="0" anchor="ctr"/>
          <a:lstStyle/>
          <a:p>
            <a:pPr algn="ctr"/>
            <a:endParaRPr lang="ja-JP" altLang="en-US"/>
          </a:p>
        </p:txBody>
      </p:sp>
      <p:sp>
        <p:nvSpPr>
          <p:cNvPr id="8" name="対角する 2 つの角を切り取った四角形 7"/>
          <p:cNvSpPr/>
          <p:nvPr/>
        </p:nvSpPr>
        <p:spPr>
          <a:xfrm>
            <a:off x="720000" y="2160000"/>
            <a:ext cx="7920000" cy="3240000"/>
          </a:xfrm>
          <a:prstGeom prst="snip2Diag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ja-JP" altLang="en-US" sz="1832"/>
          </a:p>
        </p:txBody>
      </p:sp>
      <p:sp>
        <p:nvSpPr>
          <p:cNvPr id="84995" name="Rectangle 3"/>
          <p:cNvSpPr>
            <a:spLocks noGrp="1" noRot="1" noChangeArrowheads="1"/>
          </p:cNvSpPr>
          <p:nvPr>
            <p:ph idx="4294967295"/>
          </p:nvPr>
        </p:nvSpPr>
        <p:spPr>
          <a:xfrm>
            <a:off x="802105" y="2374232"/>
            <a:ext cx="7860632" cy="2566736"/>
          </a:xfrm>
        </p:spPr>
        <p:txBody>
          <a:bodyPr>
            <a:normAutofit lnSpcReduction="10000"/>
          </a:bodyPr>
          <a:lstStyle/>
          <a:p>
            <a:pPr marL="0" indent="0">
              <a:lnSpc>
                <a:spcPct val="150000"/>
              </a:lnSpc>
              <a:buNone/>
            </a:pPr>
            <a:r>
              <a:rPr lang="ja-JP" altLang="en-US" sz="2800" b="1" dirty="0" smtClean="0">
                <a:solidFill>
                  <a:schemeClr val="tx1"/>
                </a:solidFill>
                <a:latin typeface="+mn-ea"/>
              </a:rPr>
              <a:t>　</a:t>
            </a:r>
            <a:r>
              <a:rPr lang="ja-JP" altLang="en-US" sz="2800" b="1" dirty="0">
                <a:solidFill>
                  <a:schemeClr val="tx1"/>
                </a:solidFill>
                <a:latin typeface="+mn-ea"/>
              </a:rPr>
              <a:t>酸素</a:t>
            </a:r>
            <a:r>
              <a:rPr lang="ja-JP" altLang="en-US" sz="2800" b="1" dirty="0" smtClean="0">
                <a:solidFill>
                  <a:schemeClr val="tx1"/>
                </a:solidFill>
                <a:latin typeface="+mn-ea"/>
              </a:rPr>
              <a:t>欠乏症等は，硫化</a:t>
            </a:r>
            <a:r>
              <a:rPr lang="ja-JP" altLang="en-US" sz="2800" b="1" dirty="0">
                <a:solidFill>
                  <a:schemeClr val="tx1"/>
                </a:solidFill>
                <a:latin typeface="+mn-ea"/>
              </a:rPr>
              <a:t>水素</a:t>
            </a:r>
            <a:r>
              <a:rPr lang="ja-JP" altLang="en-US" sz="2800" b="1" dirty="0" smtClean="0">
                <a:solidFill>
                  <a:schemeClr val="tx1"/>
                </a:solidFill>
                <a:latin typeface="+mn-ea"/>
              </a:rPr>
              <a:t>中毒も含まれ，いずれも目に見えないものを吸うことで，致死率が高く非常に危険な症状に至るものである。</a:t>
            </a:r>
            <a:endParaRPr lang="ja-JP" altLang="en-US" sz="2800" b="1" dirty="0">
              <a:solidFill>
                <a:schemeClr val="tx1"/>
              </a:solidFill>
              <a:latin typeface="+mn-ea"/>
            </a:endParaRPr>
          </a:p>
          <a:p>
            <a:pPr marL="0" indent="0">
              <a:lnSpc>
                <a:spcPct val="150000"/>
              </a:lnSpc>
              <a:buNone/>
            </a:pPr>
            <a:r>
              <a:rPr lang="ja-JP" altLang="en-US" sz="2800" b="1" dirty="0" smtClean="0">
                <a:solidFill>
                  <a:schemeClr val="tx1"/>
                </a:solidFill>
                <a:latin typeface="+mn-ea"/>
              </a:rPr>
              <a:t>　　</a:t>
            </a:r>
            <a:r>
              <a:rPr lang="ja-JP" altLang="en-US" sz="2800" b="1" dirty="0" smtClean="0">
                <a:solidFill>
                  <a:schemeClr val="bg1"/>
                </a:solidFill>
                <a:latin typeface="+mn-ea"/>
              </a:rPr>
              <a:t>対策</a:t>
            </a:r>
            <a:r>
              <a:rPr lang="ja-JP" altLang="en-US" sz="2800" b="1" dirty="0">
                <a:solidFill>
                  <a:schemeClr val="bg1"/>
                </a:solidFill>
                <a:latin typeface="+mn-ea"/>
              </a:rPr>
              <a:t>のポイント</a:t>
            </a:r>
            <a:r>
              <a:rPr lang="ja-JP" altLang="en-US" sz="2800" b="1" dirty="0" smtClean="0">
                <a:solidFill>
                  <a:schemeClr val="bg1"/>
                </a:solidFill>
                <a:latin typeface="+mn-ea"/>
              </a:rPr>
              <a:t>⇒</a:t>
            </a:r>
            <a:r>
              <a:rPr lang="en-US" altLang="ja-JP" sz="2800" b="1" dirty="0" smtClean="0">
                <a:solidFill>
                  <a:schemeClr val="bg1"/>
                </a:solidFill>
                <a:latin typeface="+mn-ea"/>
              </a:rPr>
              <a:t>｢</a:t>
            </a:r>
            <a:r>
              <a:rPr lang="ja-JP" altLang="en-US" sz="2800" b="1" dirty="0" smtClean="0">
                <a:solidFill>
                  <a:schemeClr val="bg1"/>
                </a:solidFill>
                <a:latin typeface="+mn-ea"/>
              </a:rPr>
              <a:t>測定，換気と保護具の使用</a:t>
            </a:r>
            <a:r>
              <a:rPr lang="en-US" altLang="ja-JP" sz="2800" b="1" dirty="0" smtClean="0">
                <a:solidFill>
                  <a:schemeClr val="bg1"/>
                </a:solidFill>
                <a:latin typeface="+mn-ea"/>
              </a:rPr>
              <a:t>｣</a:t>
            </a:r>
            <a:endParaRPr lang="ja-JP" altLang="en-US" sz="2800" b="1" dirty="0">
              <a:solidFill>
                <a:schemeClr val="bg1"/>
              </a:solidFill>
              <a:latin typeface="+mn-ea"/>
            </a:endParaRPr>
          </a:p>
        </p:txBody>
      </p:sp>
      <p:sp>
        <p:nvSpPr>
          <p:cNvPr id="2" name="正方形/長方形 1"/>
          <p:cNvSpPr/>
          <p:nvPr/>
        </p:nvSpPr>
        <p:spPr>
          <a:xfrm>
            <a:off x="1171073" y="5890309"/>
            <a:ext cx="5944401" cy="830997"/>
          </a:xfrm>
          <a:prstGeom prst="rect">
            <a:avLst/>
          </a:prstGeom>
        </p:spPr>
        <p:txBody>
          <a:bodyPr wrap="square">
            <a:spAutoFit/>
          </a:bodyPr>
          <a:lstStyle/>
          <a:p>
            <a:pPr defTabSz="917509">
              <a:defRPr/>
            </a:pPr>
            <a:r>
              <a:rPr lang="ja-JP" altLang="en-US" sz="2400" b="1" dirty="0" smtClean="0">
                <a:solidFill>
                  <a:schemeClr val="accent4">
                    <a:lumMod val="10000"/>
                  </a:schemeClr>
                </a:solidFill>
                <a:latin typeface="+mn-ea"/>
              </a:rPr>
              <a:t>　酸素</a:t>
            </a:r>
            <a:r>
              <a:rPr lang="ja-JP" altLang="en-US" sz="2400" b="1" dirty="0">
                <a:solidFill>
                  <a:schemeClr val="accent4">
                    <a:lumMod val="10000"/>
                  </a:schemeClr>
                </a:solidFill>
                <a:latin typeface="+mn-ea"/>
              </a:rPr>
              <a:t>欠乏症</a:t>
            </a:r>
            <a:r>
              <a:rPr lang="ja-JP" altLang="en-US" sz="2400" b="1" dirty="0" smtClean="0">
                <a:solidFill>
                  <a:schemeClr val="accent4">
                    <a:lumMod val="10000"/>
                  </a:schemeClr>
                </a:solidFill>
                <a:latin typeface="+mn-ea"/>
              </a:rPr>
              <a:t>等とは，酸素</a:t>
            </a:r>
            <a:r>
              <a:rPr lang="ja-JP" altLang="en-US" sz="2400" b="1" dirty="0">
                <a:solidFill>
                  <a:schemeClr val="accent4">
                    <a:lumMod val="10000"/>
                  </a:schemeClr>
                </a:solidFill>
                <a:latin typeface="+mn-ea"/>
              </a:rPr>
              <a:t>欠乏症又は硫化水素</a:t>
            </a:r>
            <a:r>
              <a:rPr lang="ja-JP" altLang="en-US" sz="2400" b="1" dirty="0" smtClean="0">
                <a:solidFill>
                  <a:schemeClr val="accent4">
                    <a:lumMod val="10000"/>
                  </a:schemeClr>
                </a:solidFill>
                <a:latin typeface="+mn-ea"/>
              </a:rPr>
              <a:t>中毒のことだよ。</a:t>
            </a:r>
            <a:endParaRPr lang="en-US" altLang="ja-JP" sz="2400" b="1" dirty="0">
              <a:solidFill>
                <a:schemeClr val="accent4">
                  <a:lumMod val="10000"/>
                </a:schemeClr>
              </a:solidFill>
              <a:latin typeface="HGS明朝E" panose="02020900000000000000" pitchFamily="18" charset="-128"/>
              <a:ea typeface="HGS明朝E" panose="02020900000000000000" pitchFamily="18" charset="-128"/>
            </a:endParaRPr>
          </a:p>
        </p:txBody>
      </p:sp>
    </p:spTree>
    <p:extLst>
      <p:ext uri="{BB962C8B-B14F-4D97-AF65-F5344CB8AC3E}">
        <p14:creationId xmlns:p14="http://schemas.microsoft.com/office/powerpoint/2010/main" val="115152975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2"/>
          <p:cNvSpPr txBox="1">
            <a:spLocks noGrp="1" noRot="1" noChangeArrowheads="1"/>
          </p:cNvSpPr>
          <p:nvPr>
            <p:ph type="title"/>
          </p:nvPr>
        </p:nvSpPr>
        <p:spPr>
          <a:xfrm>
            <a:off x="720000" y="720000"/>
            <a:ext cx="7920000" cy="720000"/>
          </a:xfrm>
          <a:prstGeom prst="rect">
            <a:avLst/>
          </a:prstGeom>
          <a:solidFill>
            <a:srgbClr val="FFFFCC"/>
          </a:solidFill>
          <a:ln w="38100">
            <a:solidFill>
              <a:schemeClr val="tx1"/>
            </a:solidFill>
          </a:ln>
        </p:spPr>
        <p:txBody>
          <a:bodyPr vert="horz" lIns="88817" tIns="44408" rIns="88817" bIns="44408" rtlCol="0" anchor="ctr">
            <a:normAutofit/>
          </a:bodyPr>
          <a:lstStyle>
            <a:lvl1pPr algn="ctr" defTabSz="914400" rtl="0" eaLnBrk="1" latinLnBrk="0" hangingPunct="1">
              <a:spcBef>
                <a:spcPct val="0"/>
              </a:spcBef>
              <a:buNone/>
              <a:defRPr kumimoji="1" sz="4400" kern="1200">
                <a:solidFill>
                  <a:srgbClr val="FFFFFF"/>
                </a:solidFill>
                <a:latin typeface="+mj-lt"/>
                <a:ea typeface="+mj-ea"/>
                <a:cs typeface="+mj-cs"/>
              </a:defRPr>
            </a:lvl1pPr>
            <a:lvl2pPr eaLnBrk="1" hangingPunct="1">
              <a:defRPr kumimoji="1">
                <a:solidFill>
                  <a:schemeClr val="tx2"/>
                </a:solidFill>
              </a:defRPr>
            </a:lvl2pPr>
            <a:lvl3pPr eaLnBrk="1" hangingPunct="1">
              <a:defRPr kumimoji="1">
                <a:solidFill>
                  <a:schemeClr val="tx2"/>
                </a:solidFill>
              </a:defRPr>
            </a:lvl3pPr>
            <a:lvl4pPr eaLnBrk="1" hangingPunct="1">
              <a:defRPr kumimoji="1">
                <a:solidFill>
                  <a:schemeClr val="tx2"/>
                </a:solidFill>
              </a:defRPr>
            </a:lvl4pPr>
            <a:lvl5pPr eaLnBrk="1" hangingPunct="1">
              <a:defRPr kumimoji="1">
                <a:solidFill>
                  <a:schemeClr val="tx2"/>
                </a:solidFill>
              </a:defRPr>
            </a:lvl5pPr>
            <a:lvl6pPr eaLnBrk="1" hangingPunct="1">
              <a:defRPr kumimoji="1">
                <a:solidFill>
                  <a:schemeClr val="tx2"/>
                </a:solidFill>
              </a:defRPr>
            </a:lvl6pPr>
            <a:lvl7pPr eaLnBrk="1" hangingPunct="1">
              <a:defRPr kumimoji="1">
                <a:solidFill>
                  <a:schemeClr val="tx2"/>
                </a:solidFill>
              </a:defRPr>
            </a:lvl7pPr>
            <a:lvl8pPr eaLnBrk="1" hangingPunct="1">
              <a:defRPr kumimoji="1">
                <a:solidFill>
                  <a:schemeClr val="tx2"/>
                </a:solidFill>
              </a:defRPr>
            </a:lvl8pPr>
            <a:lvl9pPr eaLnBrk="1" hangingPunct="1">
              <a:defRPr kumimoji="1">
                <a:solidFill>
                  <a:schemeClr val="tx2"/>
                </a:solidFill>
              </a:defRPr>
            </a:lvl9pPr>
          </a:lstStyle>
          <a:p>
            <a:r>
              <a:rPr lang="ja-JP" altLang="en-US" sz="3200" b="1" dirty="0">
                <a:solidFill>
                  <a:prstClr val="black"/>
                </a:solidFill>
                <a:latin typeface="HGP明朝E" panose="02020900000000000000" pitchFamily="18" charset="-128"/>
              </a:rPr>
              <a:t>騒音障害防止対策</a:t>
            </a:r>
            <a:endParaRPr lang="ja-JP" altLang="en-US" sz="3200" b="1" dirty="0">
              <a:solidFill>
                <a:prstClr val="black"/>
              </a:solidFill>
              <a:latin typeface="+mn-ea"/>
              <a:ea typeface="+mn-ea"/>
            </a:endParaRPr>
          </a:p>
        </p:txBody>
      </p:sp>
      <p:sp>
        <p:nvSpPr>
          <p:cNvPr id="8" name="対角する 2 つの角を切り取った四角形 7"/>
          <p:cNvSpPr/>
          <p:nvPr/>
        </p:nvSpPr>
        <p:spPr>
          <a:xfrm>
            <a:off x="720000" y="1800000"/>
            <a:ext cx="7920000" cy="2160000"/>
          </a:xfrm>
          <a:prstGeom prst="snip2Diag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ja-JP" altLang="en-US" sz="1832"/>
          </a:p>
        </p:txBody>
      </p:sp>
      <p:sp>
        <p:nvSpPr>
          <p:cNvPr id="84995" name="Rectangle 3"/>
          <p:cNvSpPr>
            <a:spLocks noGrp="1" noRot="1" noChangeArrowheads="1"/>
          </p:cNvSpPr>
          <p:nvPr>
            <p:ph idx="4294967295"/>
          </p:nvPr>
        </p:nvSpPr>
        <p:spPr>
          <a:xfrm>
            <a:off x="770020" y="1989221"/>
            <a:ext cx="8037095" cy="2454442"/>
          </a:xfrm>
        </p:spPr>
        <p:txBody>
          <a:bodyPr>
            <a:normAutofit fontScale="92500" lnSpcReduction="20000"/>
          </a:bodyPr>
          <a:lstStyle/>
          <a:p>
            <a:pPr marL="0" indent="0">
              <a:lnSpc>
                <a:spcPct val="150000"/>
              </a:lnSpc>
              <a:buNone/>
            </a:pPr>
            <a:r>
              <a:rPr lang="ja-JP" altLang="en-US" sz="3000" b="1" dirty="0" smtClean="0">
                <a:solidFill>
                  <a:schemeClr val="tx1"/>
                </a:solidFill>
                <a:latin typeface="+mn-ea"/>
              </a:rPr>
              <a:t>　騒音は，人に不快感を与えたり，生理的機能に影響したり，騒音性難聴を引き起こしたりする。</a:t>
            </a:r>
            <a:endParaRPr lang="ja-JP" altLang="en-US" sz="3000" b="1" dirty="0">
              <a:solidFill>
                <a:schemeClr val="tx1"/>
              </a:solidFill>
              <a:latin typeface="+mn-ea"/>
            </a:endParaRPr>
          </a:p>
          <a:p>
            <a:pPr marL="0" indent="0">
              <a:lnSpc>
                <a:spcPct val="150000"/>
              </a:lnSpc>
              <a:buNone/>
            </a:pPr>
            <a:r>
              <a:rPr lang="ja-JP" altLang="en-US" sz="3000" b="1" dirty="0" smtClean="0">
                <a:solidFill>
                  <a:schemeClr val="tx1"/>
                </a:solidFill>
                <a:latin typeface="+mn-ea"/>
              </a:rPr>
              <a:t>　　</a:t>
            </a:r>
            <a:r>
              <a:rPr lang="ja-JP" altLang="en-US" sz="3000" b="1" dirty="0" smtClean="0">
                <a:solidFill>
                  <a:schemeClr val="bg1"/>
                </a:solidFill>
                <a:latin typeface="+mn-ea"/>
              </a:rPr>
              <a:t>対策</a:t>
            </a:r>
            <a:r>
              <a:rPr lang="ja-JP" altLang="en-US" sz="3000" b="1" dirty="0">
                <a:solidFill>
                  <a:schemeClr val="bg1"/>
                </a:solidFill>
                <a:latin typeface="+mn-ea"/>
              </a:rPr>
              <a:t>のポイント</a:t>
            </a:r>
            <a:r>
              <a:rPr lang="ja-JP" altLang="en-US" sz="3000" b="1" dirty="0" smtClean="0">
                <a:solidFill>
                  <a:schemeClr val="bg1"/>
                </a:solidFill>
                <a:latin typeface="+mn-ea"/>
              </a:rPr>
              <a:t>⇒</a:t>
            </a:r>
            <a:r>
              <a:rPr lang="en-US" altLang="ja-JP" sz="3000" b="1" dirty="0" smtClean="0">
                <a:solidFill>
                  <a:schemeClr val="bg1"/>
                </a:solidFill>
                <a:latin typeface="+mn-ea"/>
              </a:rPr>
              <a:t>｢</a:t>
            </a:r>
            <a:r>
              <a:rPr lang="ja-JP" altLang="en-US" sz="3000" b="1" dirty="0" smtClean="0">
                <a:solidFill>
                  <a:schemeClr val="bg1"/>
                </a:solidFill>
                <a:latin typeface="+mn-ea"/>
              </a:rPr>
              <a:t>騒音レベルを低くすること</a:t>
            </a:r>
            <a:r>
              <a:rPr lang="en-US" altLang="ja-JP" sz="3000" b="1" dirty="0" smtClean="0">
                <a:solidFill>
                  <a:schemeClr val="bg1"/>
                </a:solidFill>
                <a:latin typeface="+mn-ea"/>
              </a:rPr>
              <a:t>｣</a:t>
            </a:r>
          </a:p>
          <a:p>
            <a:pPr marL="0" indent="0">
              <a:lnSpc>
                <a:spcPct val="150000"/>
              </a:lnSpc>
              <a:buNone/>
            </a:pPr>
            <a:r>
              <a:rPr lang="ja-JP" altLang="en-US" sz="2800" b="1" dirty="0" smtClean="0">
                <a:solidFill>
                  <a:schemeClr val="tx1"/>
                </a:solidFill>
                <a:latin typeface="+mn-ea"/>
              </a:rPr>
              <a:t>　</a:t>
            </a:r>
            <a:r>
              <a:rPr lang="ja-JP" altLang="en-US" sz="2600" b="1" dirty="0" smtClean="0">
                <a:solidFill>
                  <a:schemeClr val="tx1"/>
                </a:solidFill>
                <a:latin typeface="+mn-ea"/>
              </a:rPr>
              <a:t>＊第</a:t>
            </a:r>
            <a:r>
              <a:rPr lang="en-US" altLang="ja-JP" sz="2600" b="1" dirty="0">
                <a:solidFill>
                  <a:schemeClr val="tx1"/>
                </a:solidFill>
                <a:latin typeface="+mn-ea"/>
              </a:rPr>
              <a:t>Ⅱ</a:t>
            </a:r>
            <a:r>
              <a:rPr lang="ja-JP" altLang="en-US" sz="2600" b="1" dirty="0">
                <a:solidFill>
                  <a:schemeClr val="tx1"/>
                </a:solidFill>
                <a:latin typeface="+mn-ea"/>
              </a:rPr>
              <a:t>管理区分から措置が</a:t>
            </a:r>
            <a:r>
              <a:rPr lang="ja-JP" altLang="en-US" sz="2600" b="1" dirty="0" smtClean="0">
                <a:solidFill>
                  <a:schemeClr val="tx1"/>
                </a:solidFill>
                <a:latin typeface="+mn-ea"/>
              </a:rPr>
              <a:t>必要</a:t>
            </a:r>
            <a:endParaRPr lang="ja-JP" altLang="en-US" sz="2600" b="1" dirty="0">
              <a:solidFill>
                <a:schemeClr val="tx1"/>
              </a:solidFill>
              <a:latin typeface="+mn-ea"/>
            </a:endParaRPr>
          </a:p>
        </p:txBody>
      </p:sp>
      <p:graphicFrame>
        <p:nvGraphicFramePr>
          <p:cNvPr id="11" name="表 10"/>
          <p:cNvGraphicFramePr>
            <a:graphicFrameLocks noGrp="1"/>
          </p:cNvGraphicFramePr>
          <p:nvPr>
            <p:extLst>
              <p:ext uri="{D42A27DB-BD31-4B8C-83A1-F6EECF244321}">
                <p14:modId xmlns:p14="http://schemas.microsoft.com/office/powerpoint/2010/main" val="1752551247"/>
              </p:ext>
            </p:extLst>
          </p:nvPr>
        </p:nvGraphicFramePr>
        <p:xfrm>
          <a:off x="912063" y="4344348"/>
          <a:ext cx="7824410" cy="3023994"/>
        </p:xfrm>
        <a:graphic>
          <a:graphicData uri="http://schemas.openxmlformats.org/drawingml/2006/table">
            <a:tbl>
              <a:tblPr firstRow="1" bandRow="1">
                <a:tableStyleId>{5940675A-B579-460E-94D1-54222C63F5DA}</a:tableStyleId>
              </a:tblPr>
              <a:tblGrid>
                <a:gridCol w="476268"/>
                <a:gridCol w="1979636"/>
                <a:gridCol w="1789502"/>
                <a:gridCol w="1789502"/>
                <a:gridCol w="1789502"/>
              </a:tblGrid>
              <a:tr h="366272">
                <a:tc rowSpan="2" gridSpan="2">
                  <a:txBody>
                    <a:bodyPr/>
                    <a:lstStyle/>
                    <a:p>
                      <a:r>
                        <a:rPr kumimoji="1" lang="ja-JP" altLang="en-US" sz="2400" b="1" dirty="0" smtClean="0">
                          <a:latin typeface="+mn-ea"/>
                          <a:ea typeface="+mn-ea"/>
                        </a:rPr>
                        <a:t>作業環境測定結果の評価</a:t>
                      </a:r>
                      <a:endParaRPr kumimoji="1" lang="en-US" altLang="ja-JP" sz="2400" b="1" dirty="0" smtClean="0">
                        <a:latin typeface="+mn-ea"/>
                        <a:ea typeface="+mn-ea"/>
                      </a:endParaRPr>
                    </a:p>
                  </a:txBody>
                  <a:tcPr marL="86399" marR="86399" marT="46799" marB="46799"/>
                </a:tc>
                <a:tc rowSpan="2" hMerge="1">
                  <a:txBody>
                    <a:bodyPr/>
                    <a:lstStyle/>
                    <a:p>
                      <a:endParaRPr lang="ja-JP" altLang="en-US" dirty="0"/>
                    </a:p>
                  </a:txBody>
                  <a:tcPr/>
                </a:tc>
                <a:tc gridSpan="3">
                  <a:txBody>
                    <a:bodyPr/>
                    <a:lstStyle/>
                    <a:p>
                      <a:pPr algn="ctr"/>
                      <a:r>
                        <a:rPr kumimoji="1" lang="ja-JP" altLang="en-US" sz="2000" b="1" dirty="0" smtClean="0">
                          <a:latin typeface="+mn-ea"/>
                          <a:ea typeface="+mn-ea"/>
                        </a:rPr>
                        <a:t>Ｂ　測　定</a:t>
                      </a:r>
                      <a:endParaRPr kumimoji="1" lang="ja-JP" altLang="en-US" sz="2000" b="1" dirty="0">
                        <a:latin typeface="+mn-ea"/>
                        <a:ea typeface="+mn-ea"/>
                      </a:endParaRPr>
                    </a:p>
                  </a:txBody>
                  <a:tcPr marL="86399" marR="86399" marT="46799" marB="46799" anchor="ctr"/>
                </a:tc>
                <a:tc hMerge="1">
                  <a:txBody>
                    <a:bodyPr/>
                    <a:lstStyle/>
                    <a:p>
                      <a:endParaRPr kumimoji="1" lang="ja-JP" altLang="en-US" dirty="0"/>
                    </a:p>
                  </a:txBody>
                  <a:tcPr/>
                </a:tc>
                <a:tc hMerge="1">
                  <a:txBody>
                    <a:bodyPr/>
                    <a:lstStyle/>
                    <a:p>
                      <a:endParaRPr kumimoji="1" lang="ja-JP" altLang="en-US" dirty="0"/>
                    </a:p>
                  </a:txBody>
                  <a:tcPr/>
                </a:tc>
              </a:tr>
              <a:tr h="638943">
                <a:tc gridSpan="2" vMerge="1">
                  <a:txBody>
                    <a:bodyPr/>
                    <a:lstStyle/>
                    <a:p>
                      <a:endParaRPr kumimoji="1" lang="ja-JP" altLang="en-US" dirty="0"/>
                    </a:p>
                  </a:txBody>
                  <a:tcPr/>
                </a:tc>
                <a:tc hMerge="1" vMerge="1">
                  <a:txBody>
                    <a:bodyPr/>
                    <a:lstStyle/>
                    <a:p>
                      <a:endParaRPr kumimoji="1" lang="ja-JP" altLang="en-US" dirty="0"/>
                    </a:p>
                  </a:txBody>
                  <a:tcPr/>
                </a:tc>
                <a:tc>
                  <a:txBody>
                    <a:bodyPr/>
                    <a:lstStyle/>
                    <a:p>
                      <a:pPr algn="ctr"/>
                      <a:r>
                        <a:rPr kumimoji="1" lang="ja-JP" altLang="en-US" sz="2000" b="1" dirty="0" smtClean="0">
                          <a:latin typeface="+mn-ea"/>
                          <a:ea typeface="+mn-ea"/>
                        </a:rPr>
                        <a:t>８５ｄＢ</a:t>
                      </a:r>
                      <a:r>
                        <a:rPr kumimoji="1" lang="en-US" altLang="ja-JP" sz="2000" b="1" dirty="0" smtClean="0">
                          <a:latin typeface="+mn-ea"/>
                          <a:ea typeface="+mn-ea"/>
                        </a:rPr>
                        <a:t>(</a:t>
                      </a:r>
                      <a:r>
                        <a:rPr kumimoji="1" lang="ja-JP" altLang="en-US" sz="2000" b="1" dirty="0" smtClean="0">
                          <a:latin typeface="+mn-ea"/>
                          <a:ea typeface="+mn-ea"/>
                        </a:rPr>
                        <a:t>Ａ</a:t>
                      </a:r>
                      <a:r>
                        <a:rPr kumimoji="1" lang="en-US" altLang="ja-JP" sz="2000" b="1" dirty="0" smtClean="0">
                          <a:latin typeface="+mn-ea"/>
                          <a:ea typeface="+mn-ea"/>
                        </a:rPr>
                        <a:t>)</a:t>
                      </a:r>
                      <a:r>
                        <a:rPr kumimoji="1" lang="ja-JP" altLang="en-US" sz="2000" b="1" dirty="0" smtClean="0">
                          <a:latin typeface="+mn-ea"/>
                          <a:ea typeface="+mn-ea"/>
                        </a:rPr>
                        <a:t>未満</a:t>
                      </a:r>
                      <a:endParaRPr kumimoji="1" lang="ja-JP" altLang="en-US" sz="2000" b="1" dirty="0">
                        <a:latin typeface="+mn-ea"/>
                        <a:ea typeface="+mn-ea"/>
                      </a:endParaRPr>
                    </a:p>
                  </a:txBody>
                  <a:tcPr marL="86399" marR="86399" marT="46799" marB="46799" anchor="ctr"/>
                </a:tc>
                <a:tc>
                  <a:txBody>
                    <a:bodyPr/>
                    <a:lstStyle/>
                    <a:p>
                      <a:pPr algn="ctr"/>
                      <a:r>
                        <a:rPr kumimoji="1" lang="ja-JP" altLang="en-US" sz="2000" b="1" dirty="0" smtClean="0">
                          <a:latin typeface="+mn-ea"/>
                          <a:ea typeface="+mn-ea"/>
                        </a:rPr>
                        <a:t>８５ｄＢ</a:t>
                      </a:r>
                      <a:r>
                        <a:rPr kumimoji="1" lang="en-US" altLang="ja-JP" sz="2000" b="1" dirty="0" smtClean="0">
                          <a:latin typeface="+mn-ea"/>
                          <a:ea typeface="+mn-ea"/>
                        </a:rPr>
                        <a:t>(</a:t>
                      </a:r>
                      <a:r>
                        <a:rPr kumimoji="1" lang="ja-JP" altLang="en-US" sz="2000" b="1" dirty="0" smtClean="0">
                          <a:latin typeface="+mn-ea"/>
                          <a:ea typeface="+mn-ea"/>
                        </a:rPr>
                        <a:t>Ａ</a:t>
                      </a:r>
                      <a:r>
                        <a:rPr kumimoji="1" lang="en-US" altLang="ja-JP" sz="2000" b="1" dirty="0" smtClean="0">
                          <a:latin typeface="+mn-ea"/>
                          <a:ea typeface="+mn-ea"/>
                        </a:rPr>
                        <a:t>)</a:t>
                      </a:r>
                      <a:r>
                        <a:rPr kumimoji="1" lang="ja-JP" altLang="en-US" sz="2000" b="1" dirty="0" smtClean="0">
                          <a:latin typeface="+mn-ea"/>
                          <a:ea typeface="+mn-ea"/>
                        </a:rPr>
                        <a:t>以上</a:t>
                      </a:r>
                      <a:endParaRPr kumimoji="1" lang="en-US" altLang="ja-JP" sz="2000" b="1" dirty="0" smtClean="0">
                        <a:latin typeface="+mn-ea"/>
                        <a:ea typeface="+mn-ea"/>
                      </a:endParaRPr>
                    </a:p>
                    <a:p>
                      <a:pPr algn="ctr"/>
                      <a:r>
                        <a:rPr kumimoji="1" lang="ja-JP" altLang="en-US" sz="2000" b="1" dirty="0" smtClean="0">
                          <a:latin typeface="+mn-ea"/>
                          <a:ea typeface="+mn-ea"/>
                        </a:rPr>
                        <a:t>９０ｄＢ</a:t>
                      </a:r>
                      <a:r>
                        <a:rPr kumimoji="1" lang="en-US" altLang="ja-JP" sz="2000" b="1" dirty="0" smtClean="0">
                          <a:latin typeface="+mn-ea"/>
                          <a:ea typeface="+mn-ea"/>
                        </a:rPr>
                        <a:t>(</a:t>
                      </a:r>
                      <a:r>
                        <a:rPr kumimoji="1" lang="ja-JP" altLang="en-US" sz="2000" b="1" dirty="0" smtClean="0">
                          <a:latin typeface="+mn-ea"/>
                          <a:ea typeface="+mn-ea"/>
                        </a:rPr>
                        <a:t>Ａ</a:t>
                      </a:r>
                      <a:r>
                        <a:rPr kumimoji="1" lang="en-US" altLang="ja-JP" sz="2000" b="1" dirty="0" smtClean="0">
                          <a:latin typeface="+mn-ea"/>
                          <a:ea typeface="+mn-ea"/>
                        </a:rPr>
                        <a:t>)</a:t>
                      </a:r>
                      <a:r>
                        <a:rPr kumimoji="1" lang="ja-JP" altLang="en-US" sz="2000" b="1" dirty="0" smtClean="0">
                          <a:latin typeface="+mn-ea"/>
                          <a:ea typeface="+mn-ea"/>
                        </a:rPr>
                        <a:t>未満</a:t>
                      </a:r>
                      <a:endParaRPr kumimoji="1" lang="ja-JP" altLang="en-US" sz="2000" b="1" dirty="0">
                        <a:latin typeface="+mn-ea"/>
                        <a:ea typeface="+mn-ea"/>
                      </a:endParaRPr>
                    </a:p>
                  </a:txBody>
                  <a:tcPr marL="86399" marR="86399" marT="46799" marB="46799" anchor="ctr"/>
                </a:tc>
                <a:tc>
                  <a:txBody>
                    <a:bodyPr/>
                    <a:lstStyle/>
                    <a:p>
                      <a:pPr algn="ctr"/>
                      <a:r>
                        <a:rPr kumimoji="1" lang="ja-JP" altLang="en-US" sz="2000" b="1" dirty="0" smtClean="0">
                          <a:latin typeface="+mn-ea"/>
                          <a:ea typeface="+mn-ea"/>
                        </a:rPr>
                        <a:t>９０ｄＢ</a:t>
                      </a:r>
                      <a:r>
                        <a:rPr kumimoji="1" lang="en-US" altLang="ja-JP" sz="2000" b="1" dirty="0" smtClean="0">
                          <a:latin typeface="+mn-ea"/>
                          <a:ea typeface="+mn-ea"/>
                        </a:rPr>
                        <a:t>(</a:t>
                      </a:r>
                      <a:r>
                        <a:rPr kumimoji="1" lang="ja-JP" altLang="en-US" sz="2000" b="1" dirty="0" smtClean="0">
                          <a:latin typeface="+mn-ea"/>
                          <a:ea typeface="+mn-ea"/>
                        </a:rPr>
                        <a:t>Ａ</a:t>
                      </a:r>
                      <a:r>
                        <a:rPr kumimoji="1" lang="en-US" altLang="ja-JP" sz="2000" b="1" dirty="0" smtClean="0">
                          <a:latin typeface="+mn-ea"/>
                          <a:ea typeface="+mn-ea"/>
                        </a:rPr>
                        <a:t>)</a:t>
                      </a:r>
                      <a:r>
                        <a:rPr kumimoji="1" lang="ja-JP" altLang="en-US" sz="2000" b="1" dirty="0" smtClean="0">
                          <a:latin typeface="+mn-ea"/>
                          <a:ea typeface="+mn-ea"/>
                        </a:rPr>
                        <a:t>以上</a:t>
                      </a:r>
                      <a:endParaRPr kumimoji="1" lang="ja-JP" altLang="en-US" sz="2000" b="1" dirty="0">
                        <a:latin typeface="+mn-ea"/>
                        <a:ea typeface="+mn-ea"/>
                      </a:endParaRPr>
                    </a:p>
                  </a:txBody>
                  <a:tcPr marL="86399" marR="86399" marT="46799" marB="46799" anchor="ctr"/>
                </a:tc>
              </a:tr>
              <a:tr h="603832">
                <a:tc rowSpan="3">
                  <a:txBody>
                    <a:bodyPr/>
                    <a:lstStyle/>
                    <a:p>
                      <a:pPr algn="ctr"/>
                      <a:r>
                        <a:rPr kumimoji="1" lang="ja-JP" altLang="en-US" sz="2000" b="1" baseline="0" dirty="0" smtClean="0">
                          <a:latin typeface="+mn-ea"/>
                          <a:ea typeface="+mn-ea"/>
                        </a:rPr>
                        <a:t> </a:t>
                      </a:r>
                      <a:r>
                        <a:rPr kumimoji="1" lang="ja-JP" altLang="en-US" sz="2000" b="1" dirty="0" smtClean="0">
                          <a:latin typeface="+mn-ea"/>
                          <a:ea typeface="+mn-ea"/>
                        </a:rPr>
                        <a:t>Ａ測定平均値</a:t>
                      </a:r>
                      <a:endParaRPr kumimoji="1" lang="ja-JP" altLang="en-US" sz="2000" b="1" dirty="0">
                        <a:latin typeface="+mn-ea"/>
                        <a:ea typeface="+mn-ea"/>
                      </a:endParaRPr>
                    </a:p>
                  </a:txBody>
                  <a:tcPr marL="86399" marR="86399" marT="46799" marB="46799" anchor="ctr"/>
                </a:tc>
                <a:tc>
                  <a:txBody>
                    <a:bodyPr/>
                    <a:lstStyle/>
                    <a:p>
                      <a:pPr algn="ctr"/>
                      <a:r>
                        <a:rPr kumimoji="1" lang="ja-JP" altLang="en-US" sz="2000" b="1" dirty="0" smtClean="0">
                          <a:latin typeface="+mn-ea"/>
                          <a:ea typeface="+mn-ea"/>
                        </a:rPr>
                        <a:t>８５ｄＢ</a:t>
                      </a:r>
                      <a:r>
                        <a:rPr kumimoji="1" lang="en-US" altLang="ja-JP" sz="2000" b="1" dirty="0" smtClean="0">
                          <a:latin typeface="+mn-ea"/>
                          <a:ea typeface="+mn-ea"/>
                        </a:rPr>
                        <a:t>(</a:t>
                      </a:r>
                      <a:r>
                        <a:rPr kumimoji="1" lang="ja-JP" altLang="en-US" sz="2000" b="1" dirty="0" smtClean="0">
                          <a:latin typeface="+mn-ea"/>
                          <a:ea typeface="+mn-ea"/>
                        </a:rPr>
                        <a:t>Ａ</a:t>
                      </a:r>
                      <a:r>
                        <a:rPr kumimoji="1" lang="en-US" altLang="ja-JP" sz="2000" b="1" dirty="0" smtClean="0">
                          <a:latin typeface="+mn-ea"/>
                          <a:ea typeface="+mn-ea"/>
                        </a:rPr>
                        <a:t>)</a:t>
                      </a:r>
                      <a:r>
                        <a:rPr kumimoji="1" lang="ja-JP" altLang="en-US" sz="2000" b="1" dirty="0" smtClean="0">
                          <a:latin typeface="+mn-ea"/>
                          <a:ea typeface="+mn-ea"/>
                        </a:rPr>
                        <a:t>未満</a:t>
                      </a:r>
                      <a:endParaRPr kumimoji="1" lang="ja-JP" altLang="en-US" sz="2000" b="1" dirty="0">
                        <a:latin typeface="+mn-ea"/>
                        <a:ea typeface="+mn-ea"/>
                      </a:endParaRPr>
                    </a:p>
                  </a:txBody>
                  <a:tcPr marL="86399" marR="86399" marT="46799" marB="46799" anchor="ctr"/>
                </a:tc>
                <a:tc>
                  <a:txBody>
                    <a:bodyPr/>
                    <a:lstStyle/>
                    <a:p>
                      <a:pPr algn="ctr"/>
                      <a:r>
                        <a:rPr kumimoji="1" lang="ja-JP" altLang="en-US" sz="2000" b="1" dirty="0" smtClean="0">
                          <a:latin typeface="+mn-ea"/>
                          <a:ea typeface="+mn-ea"/>
                        </a:rPr>
                        <a:t>第</a:t>
                      </a:r>
                      <a:r>
                        <a:rPr kumimoji="1" lang="en-US" altLang="ja-JP" sz="2000" b="1" dirty="0" smtClean="0">
                          <a:latin typeface="+mn-ea"/>
                          <a:ea typeface="+mn-ea"/>
                        </a:rPr>
                        <a:t>Ⅰ</a:t>
                      </a:r>
                      <a:r>
                        <a:rPr kumimoji="1" lang="ja-JP" altLang="en-US" sz="2000" b="1" dirty="0" smtClean="0">
                          <a:latin typeface="+mn-ea"/>
                          <a:ea typeface="+mn-ea"/>
                        </a:rPr>
                        <a:t>管理区分</a:t>
                      </a:r>
                      <a:endParaRPr kumimoji="1" lang="ja-JP" altLang="en-US" sz="2000" b="1" dirty="0">
                        <a:latin typeface="+mn-ea"/>
                        <a:ea typeface="+mn-ea"/>
                      </a:endParaRPr>
                    </a:p>
                  </a:txBody>
                  <a:tcPr marL="86399" marR="86399" marT="46799" marB="46799" anchor="ctr">
                    <a:solidFill>
                      <a:schemeClr val="tx2">
                        <a:lumMod val="20000"/>
                        <a:lumOff val="80000"/>
                      </a:schemeClr>
                    </a:solidFill>
                  </a:tcPr>
                </a:tc>
                <a:tc>
                  <a:txBody>
                    <a:bodyPr/>
                    <a:lstStyle/>
                    <a:p>
                      <a:pPr algn="ctr"/>
                      <a:r>
                        <a:rPr kumimoji="1" lang="ja-JP" altLang="en-US" sz="2000" b="1" dirty="0" smtClean="0">
                          <a:latin typeface="+mn-ea"/>
                          <a:ea typeface="+mn-ea"/>
                        </a:rPr>
                        <a:t>第</a:t>
                      </a:r>
                      <a:r>
                        <a:rPr kumimoji="1" lang="en-US" altLang="ja-JP" sz="2000" b="1" dirty="0" smtClean="0">
                          <a:latin typeface="+mn-ea"/>
                          <a:ea typeface="+mn-ea"/>
                        </a:rPr>
                        <a:t>Ⅱ</a:t>
                      </a:r>
                      <a:r>
                        <a:rPr kumimoji="1" lang="ja-JP" altLang="en-US" sz="2000" b="1" dirty="0" smtClean="0">
                          <a:latin typeface="+mn-ea"/>
                          <a:ea typeface="+mn-ea"/>
                        </a:rPr>
                        <a:t>管理区分</a:t>
                      </a:r>
                      <a:endParaRPr kumimoji="1" lang="ja-JP" altLang="en-US" sz="2000" b="1" dirty="0">
                        <a:latin typeface="+mn-ea"/>
                        <a:ea typeface="+mn-ea"/>
                      </a:endParaRPr>
                    </a:p>
                  </a:txBody>
                  <a:tcPr marL="86399" marR="86399" marT="46799" marB="46799" anchor="ctr">
                    <a:solidFill>
                      <a:srgbClr val="FFFF00"/>
                    </a:solidFill>
                  </a:tcPr>
                </a:tc>
                <a:tc>
                  <a:txBody>
                    <a:bodyPr/>
                    <a:lstStyle/>
                    <a:p>
                      <a:pPr algn="ctr"/>
                      <a:r>
                        <a:rPr kumimoji="1" lang="ja-JP" altLang="en-US" sz="2000" b="1" dirty="0" smtClean="0">
                          <a:latin typeface="+mn-ea"/>
                          <a:ea typeface="+mn-ea"/>
                        </a:rPr>
                        <a:t>第</a:t>
                      </a:r>
                      <a:r>
                        <a:rPr kumimoji="1" lang="en-US" altLang="ja-JP" sz="2000" b="1" dirty="0" smtClean="0">
                          <a:latin typeface="+mn-ea"/>
                          <a:ea typeface="+mn-ea"/>
                        </a:rPr>
                        <a:t>Ⅲ</a:t>
                      </a:r>
                      <a:r>
                        <a:rPr kumimoji="1" lang="ja-JP" altLang="en-US" sz="2000" b="1" dirty="0" smtClean="0">
                          <a:latin typeface="+mn-ea"/>
                          <a:ea typeface="+mn-ea"/>
                        </a:rPr>
                        <a:t>管理区分</a:t>
                      </a:r>
                      <a:endParaRPr kumimoji="1" lang="ja-JP" altLang="en-US" sz="2000" b="1" dirty="0">
                        <a:latin typeface="+mn-ea"/>
                        <a:ea typeface="+mn-ea"/>
                      </a:endParaRPr>
                    </a:p>
                  </a:txBody>
                  <a:tcPr marL="86399" marR="86399" marT="46799" marB="46799" anchor="ctr">
                    <a:solidFill>
                      <a:srgbClr val="FF850A"/>
                    </a:solidFill>
                  </a:tcPr>
                </a:tc>
              </a:tr>
              <a:tr h="655279">
                <a:tc vMerge="1">
                  <a:txBody>
                    <a:bodyPr/>
                    <a:lstStyle/>
                    <a:p>
                      <a:endParaRPr kumimoji="1" lang="ja-JP" altLang="en-US" dirty="0"/>
                    </a:p>
                  </a:txBody>
                  <a:tcPr/>
                </a:tc>
                <a:tc>
                  <a:txBody>
                    <a:bodyPr/>
                    <a:lstStyle/>
                    <a:p>
                      <a:pPr algn="ctr"/>
                      <a:r>
                        <a:rPr kumimoji="1" lang="ja-JP" altLang="en-US" sz="2000" b="1" dirty="0" smtClean="0">
                          <a:latin typeface="+mn-ea"/>
                          <a:ea typeface="+mn-ea"/>
                        </a:rPr>
                        <a:t>８５ｄＢ</a:t>
                      </a:r>
                      <a:r>
                        <a:rPr kumimoji="1" lang="en-US" altLang="ja-JP" sz="2000" b="1" dirty="0" smtClean="0">
                          <a:latin typeface="+mn-ea"/>
                          <a:ea typeface="+mn-ea"/>
                        </a:rPr>
                        <a:t>(</a:t>
                      </a:r>
                      <a:r>
                        <a:rPr kumimoji="1" lang="ja-JP" altLang="en-US" sz="2000" b="1" dirty="0" smtClean="0">
                          <a:latin typeface="+mn-ea"/>
                          <a:ea typeface="+mn-ea"/>
                        </a:rPr>
                        <a:t>Ａ</a:t>
                      </a:r>
                      <a:r>
                        <a:rPr kumimoji="1" lang="en-US" altLang="ja-JP" sz="2000" b="1" dirty="0" smtClean="0">
                          <a:latin typeface="+mn-ea"/>
                          <a:ea typeface="+mn-ea"/>
                        </a:rPr>
                        <a:t>)</a:t>
                      </a:r>
                      <a:r>
                        <a:rPr kumimoji="1" lang="ja-JP" altLang="en-US" sz="2000" b="1" dirty="0" smtClean="0">
                          <a:latin typeface="+mn-ea"/>
                          <a:ea typeface="+mn-ea"/>
                        </a:rPr>
                        <a:t>以上</a:t>
                      </a:r>
                      <a:endParaRPr kumimoji="1" lang="en-US" altLang="ja-JP" sz="2000" b="1" dirty="0" smtClean="0">
                        <a:latin typeface="+mn-ea"/>
                        <a:ea typeface="+mn-ea"/>
                      </a:endParaRPr>
                    </a:p>
                    <a:p>
                      <a:pPr algn="ctr"/>
                      <a:r>
                        <a:rPr kumimoji="1" lang="ja-JP" altLang="en-US" sz="2000" b="1" dirty="0" smtClean="0">
                          <a:latin typeface="+mn-ea"/>
                          <a:ea typeface="+mn-ea"/>
                        </a:rPr>
                        <a:t>９０ｄＢ</a:t>
                      </a:r>
                      <a:r>
                        <a:rPr kumimoji="1" lang="en-US" altLang="ja-JP" sz="2000" b="1" dirty="0" smtClean="0">
                          <a:latin typeface="+mn-ea"/>
                          <a:ea typeface="+mn-ea"/>
                        </a:rPr>
                        <a:t>(</a:t>
                      </a:r>
                      <a:r>
                        <a:rPr kumimoji="1" lang="ja-JP" altLang="en-US" sz="2000" b="1" dirty="0" smtClean="0">
                          <a:latin typeface="+mn-ea"/>
                          <a:ea typeface="+mn-ea"/>
                        </a:rPr>
                        <a:t>Ａ</a:t>
                      </a:r>
                      <a:r>
                        <a:rPr kumimoji="1" lang="en-US" altLang="ja-JP" sz="2000" b="1" dirty="0" smtClean="0">
                          <a:latin typeface="+mn-ea"/>
                          <a:ea typeface="+mn-ea"/>
                        </a:rPr>
                        <a:t>)</a:t>
                      </a:r>
                      <a:r>
                        <a:rPr kumimoji="1" lang="ja-JP" altLang="en-US" sz="2000" b="1" dirty="0" smtClean="0">
                          <a:latin typeface="+mn-ea"/>
                          <a:ea typeface="+mn-ea"/>
                        </a:rPr>
                        <a:t>未満</a:t>
                      </a:r>
                      <a:endParaRPr kumimoji="1" lang="ja-JP" altLang="en-US" sz="2000" b="1" dirty="0">
                        <a:latin typeface="+mn-ea"/>
                        <a:ea typeface="+mn-ea"/>
                      </a:endParaRPr>
                    </a:p>
                  </a:txBody>
                  <a:tcPr marL="86399" marR="86399" marT="46799" marB="46799" anchor="ctr"/>
                </a:tc>
                <a:tc>
                  <a:txBody>
                    <a:bodyPr/>
                    <a:lstStyle/>
                    <a:p>
                      <a:pPr algn="ctr"/>
                      <a:r>
                        <a:rPr kumimoji="1" lang="ja-JP" altLang="en-US" sz="2000" b="1" dirty="0" smtClean="0">
                          <a:latin typeface="+mn-ea"/>
                          <a:ea typeface="+mn-ea"/>
                        </a:rPr>
                        <a:t>第</a:t>
                      </a:r>
                      <a:r>
                        <a:rPr kumimoji="1" lang="en-US" altLang="ja-JP" sz="2000" b="1" dirty="0" smtClean="0">
                          <a:latin typeface="+mn-ea"/>
                          <a:ea typeface="+mn-ea"/>
                        </a:rPr>
                        <a:t>Ⅱ</a:t>
                      </a:r>
                      <a:r>
                        <a:rPr kumimoji="1" lang="ja-JP" altLang="en-US" sz="2000" b="1" dirty="0" smtClean="0">
                          <a:latin typeface="+mn-ea"/>
                          <a:ea typeface="+mn-ea"/>
                        </a:rPr>
                        <a:t>管理区分</a:t>
                      </a:r>
                      <a:endParaRPr kumimoji="1" lang="ja-JP" altLang="en-US" sz="2000" b="1" dirty="0">
                        <a:latin typeface="+mn-ea"/>
                        <a:ea typeface="+mn-ea"/>
                      </a:endParaRPr>
                    </a:p>
                  </a:txBody>
                  <a:tcPr marL="86399" marR="86399" marT="46799" marB="46799" anchor="ctr">
                    <a:solidFill>
                      <a:srgbClr val="FFFF00"/>
                    </a:solidFill>
                  </a:tcPr>
                </a:tc>
                <a:tc>
                  <a:txBody>
                    <a:bodyPr/>
                    <a:lstStyle/>
                    <a:p>
                      <a:pPr algn="ctr"/>
                      <a:r>
                        <a:rPr kumimoji="1" lang="ja-JP" altLang="en-US" sz="2000" b="1" dirty="0" smtClean="0">
                          <a:latin typeface="+mn-ea"/>
                          <a:ea typeface="+mn-ea"/>
                        </a:rPr>
                        <a:t>第</a:t>
                      </a:r>
                      <a:r>
                        <a:rPr kumimoji="1" lang="en-US" altLang="ja-JP" sz="2000" b="1" dirty="0" smtClean="0">
                          <a:latin typeface="+mn-ea"/>
                          <a:ea typeface="+mn-ea"/>
                        </a:rPr>
                        <a:t>Ⅱ</a:t>
                      </a:r>
                      <a:r>
                        <a:rPr kumimoji="1" lang="ja-JP" altLang="en-US" sz="2000" b="1" dirty="0" smtClean="0">
                          <a:latin typeface="+mn-ea"/>
                          <a:ea typeface="+mn-ea"/>
                        </a:rPr>
                        <a:t>管理区分</a:t>
                      </a:r>
                      <a:endParaRPr kumimoji="1" lang="ja-JP" altLang="en-US" sz="2000" b="1" dirty="0">
                        <a:latin typeface="+mn-ea"/>
                        <a:ea typeface="+mn-ea"/>
                      </a:endParaRPr>
                    </a:p>
                  </a:txBody>
                  <a:tcPr marL="86399" marR="86399" marT="46799" marB="46799" anchor="ctr">
                    <a:solidFill>
                      <a:srgbClr val="FFFF00"/>
                    </a:solidFill>
                  </a:tcPr>
                </a:tc>
                <a:tc>
                  <a:txBody>
                    <a:bodyPr/>
                    <a:lstStyle/>
                    <a:p>
                      <a:pPr algn="ctr"/>
                      <a:r>
                        <a:rPr kumimoji="1" lang="ja-JP" altLang="en-US" sz="2000" b="1" dirty="0" smtClean="0">
                          <a:latin typeface="+mn-ea"/>
                          <a:ea typeface="+mn-ea"/>
                        </a:rPr>
                        <a:t>第</a:t>
                      </a:r>
                      <a:r>
                        <a:rPr kumimoji="1" lang="en-US" altLang="ja-JP" sz="2000" b="1" dirty="0" smtClean="0">
                          <a:latin typeface="+mn-ea"/>
                          <a:ea typeface="+mn-ea"/>
                        </a:rPr>
                        <a:t>Ⅲ</a:t>
                      </a:r>
                      <a:r>
                        <a:rPr kumimoji="1" lang="ja-JP" altLang="en-US" sz="2000" b="1" dirty="0" smtClean="0">
                          <a:latin typeface="+mn-ea"/>
                          <a:ea typeface="+mn-ea"/>
                        </a:rPr>
                        <a:t>管理区分</a:t>
                      </a:r>
                      <a:endParaRPr kumimoji="1" lang="ja-JP" altLang="en-US" sz="2000" b="1" dirty="0">
                        <a:latin typeface="+mn-ea"/>
                        <a:ea typeface="+mn-ea"/>
                      </a:endParaRPr>
                    </a:p>
                  </a:txBody>
                  <a:tcPr marL="86399" marR="86399" marT="46799" marB="46799" anchor="ctr">
                    <a:solidFill>
                      <a:srgbClr val="FF850A"/>
                    </a:solidFill>
                  </a:tcPr>
                </a:tc>
              </a:tr>
              <a:tr h="470520">
                <a:tc vMerge="1">
                  <a:txBody>
                    <a:bodyPr/>
                    <a:lstStyle/>
                    <a:p>
                      <a:endParaRPr kumimoji="1" lang="ja-JP" altLang="en-US" dirty="0"/>
                    </a:p>
                  </a:txBody>
                  <a:tcPr/>
                </a:tc>
                <a:tc>
                  <a:txBody>
                    <a:bodyPr/>
                    <a:lstStyle/>
                    <a:p>
                      <a:pPr algn="ctr"/>
                      <a:r>
                        <a:rPr kumimoji="1" lang="ja-JP" altLang="en-US" sz="2000" b="1" dirty="0" smtClean="0">
                          <a:latin typeface="+mn-ea"/>
                          <a:ea typeface="+mn-ea"/>
                        </a:rPr>
                        <a:t>９０ｄＢ</a:t>
                      </a:r>
                      <a:r>
                        <a:rPr kumimoji="1" lang="en-US" altLang="ja-JP" sz="2000" b="1" dirty="0" smtClean="0">
                          <a:latin typeface="+mn-ea"/>
                          <a:ea typeface="+mn-ea"/>
                        </a:rPr>
                        <a:t>(</a:t>
                      </a:r>
                      <a:r>
                        <a:rPr kumimoji="1" lang="ja-JP" altLang="en-US" sz="2000" b="1" dirty="0" smtClean="0">
                          <a:latin typeface="+mn-ea"/>
                          <a:ea typeface="+mn-ea"/>
                        </a:rPr>
                        <a:t>Ａ</a:t>
                      </a:r>
                      <a:r>
                        <a:rPr kumimoji="1" lang="en-US" altLang="ja-JP" sz="2000" b="1" dirty="0" smtClean="0">
                          <a:latin typeface="+mn-ea"/>
                          <a:ea typeface="+mn-ea"/>
                        </a:rPr>
                        <a:t>)</a:t>
                      </a:r>
                      <a:r>
                        <a:rPr kumimoji="1" lang="ja-JP" altLang="en-US" sz="2000" b="1" dirty="0" smtClean="0">
                          <a:latin typeface="+mn-ea"/>
                          <a:ea typeface="+mn-ea"/>
                        </a:rPr>
                        <a:t>以上</a:t>
                      </a:r>
                      <a:endParaRPr kumimoji="1" lang="ja-JP" altLang="en-US" sz="2000" b="1" dirty="0">
                        <a:latin typeface="+mn-ea"/>
                        <a:ea typeface="+mn-ea"/>
                      </a:endParaRPr>
                    </a:p>
                  </a:txBody>
                  <a:tcPr marL="86399" marR="86399" marT="46799" marB="46799" anchor="ctr"/>
                </a:tc>
                <a:tc>
                  <a:txBody>
                    <a:bodyPr/>
                    <a:lstStyle/>
                    <a:p>
                      <a:pPr algn="ctr"/>
                      <a:r>
                        <a:rPr kumimoji="1" lang="ja-JP" altLang="en-US" sz="2000" b="1" dirty="0" smtClean="0">
                          <a:latin typeface="+mn-ea"/>
                          <a:ea typeface="+mn-ea"/>
                        </a:rPr>
                        <a:t>第</a:t>
                      </a:r>
                      <a:r>
                        <a:rPr kumimoji="1" lang="en-US" altLang="ja-JP" sz="2000" b="1" dirty="0" smtClean="0">
                          <a:latin typeface="+mn-ea"/>
                          <a:ea typeface="+mn-ea"/>
                        </a:rPr>
                        <a:t>Ⅲ</a:t>
                      </a:r>
                      <a:r>
                        <a:rPr kumimoji="1" lang="ja-JP" altLang="en-US" sz="2000" b="1" dirty="0" smtClean="0">
                          <a:latin typeface="+mn-ea"/>
                          <a:ea typeface="+mn-ea"/>
                        </a:rPr>
                        <a:t>管理区分</a:t>
                      </a:r>
                      <a:endParaRPr kumimoji="1" lang="ja-JP" altLang="en-US" sz="2000" b="1" dirty="0">
                        <a:latin typeface="+mn-ea"/>
                        <a:ea typeface="+mn-ea"/>
                      </a:endParaRPr>
                    </a:p>
                  </a:txBody>
                  <a:tcPr marL="86399" marR="86399" marT="46799" marB="46799" anchor="ctr">
                    <a:solidFill>
                      <a:srgbClr val="FF850A"/>
                    </a:solidFill>
                  </a:tcPr>
                </a:tc>
                <a:tc>
                  <a:txBody>
                    <a:bodyPr/>
                    <a:lstStyle/>
                    <a:p>
                      <a:pPr algn="ctr"/>
                      <a:r>
                        <a:rPr kumimoji="1" lang="ja-JP" altLang="en-US" sz="2000" b="1" dirty="0" smtClean="0">
                          <a:latin typeface="+mn-ea"/>
                          <a:ea typeface="+mn-ea"/>
                        </a:rPr>
                        <a:t>第</a:t>
                      </a:r>
                      <a:r>
                        <a:rPr kumimoji="1" lang="en-US" altLang="ja-JP" sz="2000" b="1" dirty="0" smtClean="0">
                          <a:latin typeface="+mn-ea"/>
                          <a:ea typeface="+mn-ea"/>
                        </a:rPr>
                        <a:t>Ⅲ</a:t>
                      </a:r>
                      <a:r>
                        <a:rPr kumimoji="1" lang="ja-JP" altLang="en-US" sz="2000" b="1" dirty="0" smtClean="0">
                          <a:latin typeface="+mn-ea"/>
                          <a:ea typeface="+mn-ea"/>
                        </a:rPr>
                        <a:t>管理区分</a:t>
                      </a:r>
                      <a:endParaRPr kumimoji="1" lang="ja-JP" altLang="en-US" sz="2000" b="1" dirty="0">
                        <a:latin typeface="+mn-ea"/>
                        <a:ea typeface="+mn-ea"/>
                      </a:endParaRPr>
                    </a:p>
                  </a:txBody>
                  <a:tcPr marL="86399" marR="86399" marT="46799" marB="46799" anchor="ctr">
                    <a:solidFill>
                      <a:srgbClr val="FF850A"/>
                    </a:solidFill>
                  </a:tcPr>
                </a:tc>
                <a:tc>
                  <a:txBody>
                    <a:bodyPr/>
                    <a:lstStyle/>
                    <a:p>
                      <a:pPr algn="ctr"/>
                      <a:r>
                        <a:rPr kumimoji="1" lang="ja-JP" altLang="en-US" sz="2000" b="1" dirty="0" smtClean="0">
                          <a:latin typeface="+mn-ea"/>
                          <a:ea typeface="+mn-ea"/>
                        </a:rPr>
                        <a:t>第</a:t>
                      </a:r>
                      <a:r>
                        <a:rPr kumimoji="1" lang="en-US" altLang="ja-JP" sz="2000" b="1" dirty="0" smtClean="0">
                          <a:latin typeface="+mn-ea"/>
                          <a:ea typeface="+mn-ea"/>
                        </a:rPr>
                        <a:t>Ⅲ</a:t>
                      </a:r>
                      <a:r>
                        <a:rPr kumimoji="1" lang="ja-JP" altLang="en-US" sz="2000" b="1" dirty="0" smtClean="0">
                          <a:latin typeface="+mn-ea"/>
                          <a:ea typeface="+mn-ea"/>
                        </a:rPr>
                        <a:t>管理区分</a:t>
                      </a:r>
                      <a:endParaRPr kumimoji="1" lang="ja-JP" altLang="en-US" sz="2000" b="1" dirty="0">
                        <a:latin typeface="+mn-ea"/>
                        <a:ea typeface="+mn-ea"/>
                      </a:endParaRPr>
                    </a:p>
                  </a:txBody>
                  <a:tcPr marL="86399" marR="86399" marT="46799" marB="46799" anchor="ctr">
                    <a:solidFill>
                      <a:srgbClr val="FF850A"/>
                    </a:solidFill>
                  </a:tcPr>
                </a:tc>
              </a:tr>
            </a:tbl>
          </a:graphicData>
        </a:graphic>
      </p:graphicFrame>
    </p:spTree>
    <p:extLst>
      <p:ext uri="{BB962C8B-B14F-4D97-AF65-F5344CB8AC3E}">
        <p14:creationId xmlns:p14="http://schemas.microsoft.com/office/powerpoint/2010/main" val="279734656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2"/>
          <p:cNvSpPr txBox="1">
            <a:spLocks noGrp="1" noRot="1" noChangeArrowheads="1"/>
          </p:cNvSpPr>
          <p:nvPr>
            <p:ph type="title"/>
          </p:nvPr>
        </p:nvSpPr>
        <p:spPr>
          <a:xfrm>
            <a:off x="720000" y="720000"/>
            <a:ext cx="7920000" cy="720000"/>
          </a:xfrm>
          <a:prstGeom prst="rect">
            <a:avLst/>
          </a:prstGeom>
          <a:solidFill>
            <a:srgbClr val="FFFFCC"/>
          </a:solidFill>
          <a:ln w="38100">
            <a:solidFill>
              <a:schemeClr val="tx1"/>
            </a:solidFill>
          </a:ln>
        </p:spPr>
        <p:txBody>
          <a:bodyPr vert="horz" lIns="88817" tIns="44408" rIns="88817" bIns="44408" rtlCol="0" anchor="ctr">
            <a:normAutofit/>
          </a:bodyPr>
          <a:lstStyle>
            <a:lvl1pPr algn="ctr" defTabSz="914400" rtl="0" eaLnBrk="1" latinLnBrk="0" hangingPunct="1">
              <a:spcBef>
                <a:spcPct val="0"/>
              </a:spcBef>
              <a:buNone/>
              <a:defRPr kumimoji="1" sz="4400" kern="1200">
                <a:solidFill>
                  <a:srgbClr val="FFFFFF"/>
                </a:solidFill>
                <a:latin typeface="+mj-lt"/>
                <a:ea typeface="+mj-ea"/>
                <a:cs typeface="+mj-cs"/>
              </a:defRPr>
            </a:lvl1pPr>
            <a:lvl2pPr eaLnBrk="1" hangingPunct="1">
              <a:defRPr kumimoji="1">
                <a:solidFill>
                  <a:schemeClr val="tx2"/>
                </a:solidFill>
              </a:defRPr>
            </a:lvl2pPr>
            <a:lvl3pPr eaLnBrk="1" hangingPunct="1">
              <a:defRPr kumimoji="1">
                <a:solidFill>
                  <a:schemeClr val="tx2"/>
                </a:solidFill>
              </a:defRPr>
            </a:lvl3pPr>
            <a:lvl4pPr eaLnBrk="1" hangingPunct="1">
              <a:defRPr kumimoji="1">
                <a:solidFill>
                  <a:schemeClr val="tx2"/>
                </a:solidFill>
              </a:defRPr>
            </a:lvl4pPr>
            <a:lvl5pPr eaLnBrk="1" hangingPunct="1">
              <a:defRPr kumimoji="1">
                <a:solidFill>
                  <a:schemeClr val="tx2"/>
                </a:solidFill>
              </a:defRPr>
            </a:lvl5pPr>
            <a:lvl6pPr eaLnBrk="1" hangingPunct="1">
              <a:defRPr kumimoji="1">
                <a:solidFill>
                  <a:schemeClr val="tx2"/>
                </a:solidFill>
              </a:defRPr>
            </a:lvl6pPr>
            <a:lvl7pPr eaLnBrk="1" hangingPunct="1">
              <a:defRPr kumimoji="1">
                <a:solidFill>
                  <a:schemeClr val="tx2"/>
                </a:solidFill>
              </a:defRPr>
            </a:lvl7pPr>
            <a:lvl8pPr eaLnBrk="1" hangingPunct="1">
              <a:defRPr kumimoji="1">
                <a:solidFill>
                  <a:schemeClr val="tx2"/>
                </a:solidFill>
              </a:defRPr>
            </a:lvl8pPr>
            <a:lvl9pPr eaLnBrk="1" hangingPunct="1">
              <a:defRPr kumimoji="1">
                <a:solidFill>
                  <a:schemeClr val="tx2"/>
                </a:solidFill>
              </a:defRPr>
            </a:lvl9pPr>
          </a:lstStyle>
          <a:p>
            <a:r>
              <a:rPr lang="zh-TW" altLang="en-US" sz="3200" b="1" dirty="0">
                <a:solidFill>
                  <a:prstClr val="black"/>
                </a:solidFill>
                <a:latin typeface="HGP明朝E" panose="02020900000000000000" pitchFamily="18" charset="-128"/>
                <a:ea typeface="HGP明朝E" panose="02020900000000000000" pitchFamily="18" charset="-128"/>
              </a:rPr>
              <a:t>振動</a:t>
            </a:r>
            <a:r>
              <a:rPr lang="zh-TW" altLang="en-US" sz="3200" b="1" dirty="0" smtClean="0">
                <a:solidFill>
                  <a:prstClr val="black"/>
                </a:solidFill>
                <a:latin typeface="HGP明朝E" panose="02020900000000000000" pitchFamily="18" charset="-128"/>
                <a:ea typeface="HGP明朝E" panose="02020900000000000000" pitchFamily="18" charset="-128"/>
              </a:rPr>
              <a:t>障害</a:t>
            </a:r>
            <a:r>
              <a:rPr lang="ja-JP" altLang="en-US" sz="3200" b="1" dirty="0" smtClean="0">
                <a:solidFill>
                  <a:prstClr val="black"/>
                </a:solidFill>
                <a:latin typeface="HGP明朝E" panose="02020900000000000000" pitchFamily="18" charset="-128"/>
                <a:ea typeface="HGP明朝E" panose="02020900000000000000" pitchFamily="18" charset="-128"/>
              </a:rPr>
              <a:t>予防</a:t>
            </a:r>
            <a:r>
              <a:rPr lang="zh-TW" altLang="en-US" sz="3200" b="1" dirty="0" smtClean="0">
                <a:solidFill>
                  <a:prstClr val="black"/>
                </a:solidFill>
                <a:latin typeface="HGP明朝E" panose="02020900000000000000" pitchFamily="18" charset="-128"/>
                <a:ea typeface="HGP明朝E" panose="02020900000000000000" pitchFamily="18" charset="-128"/>
              </a:rPr>
              <a:t>対策</a:t>
            </a:r>
            <a:endParaRPr lang="ja-JP" altLang="en-US" sz="3200" b="1" dirty="0">
              <a:solidFill>
                <a:prstClr val="black"/>
              </a:solidFill>
              <a:latin typeface="HGP明朝E" panose="02020900000000000000" pitchFamily="18" charset="-128"/>
              <a:ea typeface="HGP明朝E" panose="02020900000000000000" pitchFamily="18" charset="-128"/>
            </a:endParaRPr>
          </a:p>
        </p:txBody>
      </p:sp>
      <p:pic>
        <p:nvPicPr>
          <p:cNvPr id="10" name="図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242281" y="5765931"/>
            <a:ext cx="1640463" cy="1402879"/>
          </a:xfrm>
          <a:prstGeom prst="rect">
            <a:avLst/>
          </a:prstGeom>
        </p:spPr>
      </p:pic>
      <p:sp>
        <p:nvSpPr>
          <p:cNvPr id="9" name="雲形吹き出し 8"/>
          <p:cNvSpPr/>
          <p:nvPr/>
        </p:nvSpPr>
        <p:spPr>
          <a:xfrm>
            <a:off x="720000" y="5760000"/>
            <a:ext cx="6571137" cy="1194253"/>
          </a:xfrm>
          <a:prstGeom prst="cloudCallout">
            <a:avLst>
              <a:gd name="adj1" fmla="val 49809"/>
              <a:gd name="adj2" fmla="val 28454"/>
            </a:avLst>
          </a:prstGeom>
        </p:spPr>
        <p:style>
          <a:lnRef idx="1">
            <a:schemeClr val="accent3"/>
          </a:lnRef>
          <a:fillRef idx="2">
            <a:schemeClr val="accent3"/>
          </a:fillRef>
          <a:effectRef idx="1">
            <a:schemeClr val="accent3"/>
          </a:effectRef>
          <a:fontRef idx="minor">
            <a:schemeClr val="dk1"/>
          </a:fontRef>
        </p:style>
        <p:txBody>
          <a:bodyPr rtlCol="0" anchor="ctr"/>
          <a:lstStyle/>
          <a:p>
            <a:pPr algn="ctr"/>
            <a:endParaRPr lang="ja-JP" altLang="en-US"/>
          </a:p>
        </p:txBody>
      </p:sp>
      <p:sp>
        <p:nvSpPr>
          <p:cNvPr id="8" name="対角する 2 つの角を切り取った四角形 7"/>
          <p:cNvSpPr/>
          <p:nvPr/>
        </p:nvSpPr>
        <p:spPr>
          <a:xfrm>
            <a:off x="720000" y="2160000"/>
            <a:ext cx="7920000" cy="3240000"/>
          </a:xfrm>
          <a:prstGeom prst="snip2Diag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ja-JP" altLang="en-US" sz="1832"/>
          </a:p>
        </p:txBody>
      </p:sp>
      <p:sp>
        <p:nvSpPr>
          <p:cNvPr id="84995" name="Rectangle 3"/>
          <p:cNvSpPr>
            <a:spLocks noGrp="1" noRot="1" noChangeArrowheads="1"/>
          </p:cNvSpPr>
          <p:nvPr>
            <p:ph idx="4294967295"/>
          </p:nvPr>
        </p:nvSpPr>
        <p:spPr>
          <a:xfrm>
            <a:off x="802105" y="2480912"/>
            <a:ext cx="7860632" cy="2566736"/>
          </a:xfrm>
        </p:spPr>
        <p:txBody>
          <a:bodyPr>
            <a:normAutofit lnSpcReduction="10000"/>
          </a:bodyPr>
          <a:lstStyle/>
          <a:p>
            <a:pPr marL="0" indent="0">
              <a:lnSpc>
                <a:spcPct val="150000"/>
              </a:lnSpc>
              <a:buNone/>
            </a:pPr>
            <a:r>
              <a:rPr lang="ja-JP" altLang="en-US" sz="2800" b="1" dirty="0" smtClean="0">
                <a:solidFill>
                  <a:schemeClr val="tx1"/>
                </a:solidFill>
                <a:latin typeface="+mn-ea"/>
              </a:rPr>
              <a:t>　</a:t>
            </a:r>
            <a:r>
              <a:rPr lang="ja-JP" altLang="en-US" sz="2800" b="1" dirty="0">
                <a:solidFill>
                  <a:schemeClr val="tx1"/>
                </a:solidFill>
                <a:latin typeface="+mn-ea"/>
              </a:rPr>
              <a:t>さく</a:t>
            </a:r>
            <a:r>
              <a:rPr lang="ja-JP" altLang="en-US" sz="2800" b="1" dirty="0" smtClean="0">
                <a:solidFill>
                  <a:schemeClr val="tx1"/>
                </a:solidFill>
                <a:latin typeface="+mn-ea"/>
              </a:rPr>
              <a:t>岩機，チェンソー</a:t>
            </a:r>
            <a:r>
              <a:rPr lang="ja-JP" altLang="en-US" sz="2800" b="1" dirty="0">
                <a:solidFill>
                  <a:schemeClr val="tx1"/>
                </a:solidFill>
                <a:latin typeface="+mn-ea"/>
              </a:rPr>
              <a:t>等の振動工具を取り扱うことにより身体局所に振動ばく露を受ける</a:t>
            </a:r>
            <a:r>
              <a:rPr lang="ja-JP" altLang="en-US" sz="2800" b="1" dirty="0" smtClean="0">
                <a:solidFill>
                  <a:schemeClr val="tx1"/>
                </a:solidFill>
                <a:latin typeface="+mn-ea"/>
              </a:rPr>
              <a:t>業務に</a:t>
            </a:r>
            <a:r>
              <a:rPr lang="ja-JP" altLang="en-US" sz="2800" b="1" dirty="0">
                <a:solidFill>
                  <a:schemeClr val="tx1"/>
                </a:solidFill>
                <a:latin typeface="+mn-ea"/>
              </a:rPr>
              <a:t>従事する労働者に発生したレイノー</a:t>
            </a:r>
            <a:r>
              <a:rPr lang="ja-JP" altLang="en-US" sz="2800" b="1" dirty="0" smtClean="0">
                <a:solidFill>
                  <a:schemeClr val="tx1"/>
                </a:solidFill>
                <a:latin typeface="+mn-ea"/>
              </a:rPr>
              <a:t>現象などの疾病。</a:t>
            </a:r>
            <a:endParaRPr lang="ja-JP" altLang="en-US" sz="2800" b="1" dirty="0">
              <a:solidFill>
                <a:schemeClr val="tx1"/>
              </a:solidFill>
              <a:latin typeface="+mn-ea"/>
            </a:endParaRPr>
          </a:p>
          <a:p>
            <a:pPr marL="0" indent="0">
              <a:lnSpc>
                <a:spcPct val="150000"/>
              </a:lnSpc>
              <a:buNone/>
            </a:pPr>
            <a:r>
              <a:rPr lang="ja-JP" altLang="en-US" sz="2800" b="1" dirty="0" smtClean="0">
                <a:solidFill>
                  <a:schemeClr val="tx1"/>
                </a:solidFill>
                <a:latin typeface="+mn-ea"/>
              </a:rPr>
              <a:t>　　</a:t>
            </a:r>
            <a:r>
              <a:rPr lang="ja-JP" altLang="en-US" sz="2800" b="1" dirty="0" smtClean="0">
                <a:solidFill>
                  <a:schemeClr val="bg1"/>
                </a:solidFill>
                <a:latin typeface="+mn-ea"/>
              </a:rPr>
              <a:t>対策</a:t>
            </a:r>
            <a:r>
              <a:rPr lang="ja-JP" altLang="en-US" sz="2800" b="1" dirty="0">
                <a:solidFill>
                  <a:schemeClr val="bg1"/>
                </a:solidFill>
                <a:latin typeface="+mn-ea"/>
              </a:rPr>
              <a:t>のポイント</a:t>
            </a:r>
            <a:r>
              <a:rPr lang="ja-JP" altLang="en-US" sz="2800" b="1" dirty="0" smtClean="0">
                <a:solidFill>
                  <a:schemeClr val="bg1"/>
                </a:solidFill>
                <a:latin typeface="+mn-ea"/>
              </a:rPr>
              <a:t>⇒</a:t>
            </a:r>
            <a:r>
              <a:rPr lang="en-US" altLang="ja-JP" sz="2800" b="1" dirty="0" smtClean="0">
                <a:solidFill>
                  <a:schemeClr val="bg1"/>
                </a:solidFill>
                <a:latin typeface="+mn-ea"/>
              </a:rPr>
              <a:t>｢</a:t>
            </a:r>
            <a:r>
              <a:rPr lang="ja-JP" altLang="en-US" sz="2800" b="1" dirty="0" smtClean="0">
                <a:solidFill>
                  <a:schemeClr val="bg1"/>
                </a:solidFill>
                <a:latin typeface="+mn-ea"/>
              </a:rPr>
              <a:t>振動ばく露時間</a:t>
            </a:r>
            <a:r>
              <a:rPr lang="ja-JP" altLang="en-US" sz="2800" b="1" dirty="0">
                <a:solidFill>
                  <a:schemeClr val="bg1"/>
                </a:solidFill>
                <a:latin typeface="+mn-ea"/>
              </a:rPr>
              <a:t>の</a:t>
            </a:r>
            <a:r>
              <a:rPr lang="ja-JP" altLang="en-US" sz="2800" b="1" dirty="0" smtClean="0">
                <a:solidFill>
                  <a:schemeClr val="bg1"/>
                </a:solidFill>
                <a:latin typeface="+mn-ea"/>
              </a:rPr>
              <a:t>抑制</a:t>
            </a:r>
            <a:r>
              <a:rPr lang="en-US" altLang="ja-JP" sz="2800" b="1" dirty="0" smtClean="0">
                <a:solidFill>
                  <a:schemeClr val="bg1"/>
                </a:solidFill>
                <a:latin typeface="+mn-ea"/>
              </a:rPr>
              <a:t>｣</a:t>
            </a:r>
            <a:endParaRPr lang="ja-JP" altLang="en-US" sz="2800" b="1" dirty="0">
              <a:solidFill>
                <a:schemeClr val="bg1"/>
              </a:solidFill>
              <a:latin typeface="+mn-ea"/>
            </a:endParaRPr>
          </a:p>
        </p:txBody>
      </p:sp>
      <p:sp>
        <p:nvSpPr>
          <p:cNvPr id="2" name="正方形/長方形 1"/>
          <p:cNvSpPr/>
          <p:nvPr/>
        </p:nvSpPr>
        <p:spPr>
          <a:xfrm>
            <a:off x="966537" y="5926404"/>
            <a:ext cx="6128085" cy="830997"/>
          </a:xfrm>
          <a:prstGeom prst="rect">
            <a:avLst/>
          </a:prstGeom>
        </p:spPr>
        <p:txBody>
          <a:bodyPr wrap="square">
            <a:spAutoFit/>
          </a:bodyPr>
          <a:lstStyle/>
          <a:p>
            <a:pPr defTabSz="917509">
              <a:defRPr/>
            </a:pPr>
            <a:r>
              <a:rPr lang="ja-JP" altLang="en-US" sz="2400" b="1" dirty="0" smtClean="0">
                <a:solidFill>
                  <a:schemeClr val="accent4">
                    <a:lumMod val="10000"/>
                  </a:schemeClr>
                </a:solidFill>
                <a:latin typeface="+mn-ea"/>
              </a:rPr>
              <a:t>　振動</a:t>
            </a:r>
            <a:r>
              <a:rPr lang="ja-JP" altLang="en-US" sz="2400" b="1" dirty="0">
                <a:solidFill>
                  <a:schemeClr val="accent4">
                    <a:lumMod val="10000"/>
                  </a:schemeClr>
                </a:solidFill>
                <a:latin typeface="+mn-ea"/>
              </a:rPr>
              <a:t>工具を取り扱うことにより身体局所に振動ばく露を受ける</a:t>
            </a:r>
            <a:r>
              <a:rPr lang="ja-JP" altLang="en-US" sz="2400" b="1" dirty="0" smtClean="0">
                <a:solidFill>
                  <a:schemeClr val="accent4">
                    <a:lumMod val="10000"/>
                  </a:schemeClr>
                </a:solidFill>
                <a:latin typeface="+mn-ea"/>
              </a:rPr>
              <a:t>業務を</a:t>
            </a:r>
            <a:r>
              <a:rPr lang="en-US" altLang="ja-JP" sz="2400" b="1" dirty="0" smtClean="0">
                <a:solidFill>
                  <a:schemeClr val="accent4">
                    <a:lumMod val="10000"/>
                  </a:schemeClr>
                </a:solidFill>
                <a:latin typeface="+mn-ea"/>
              </a:rPr>
              <a:t>｢</a:t>
            </a:r>
            <a:r>
              <a:rPr lang="ja-JP" altLang="en-US" sz="2400" b="1" dirty="0" smtClean="0">
                <a:solidFill>
                  <a:schemeClr val="accent4">
                    <a:lumMod val="10000"/>
                  </a:schemeClr>
                </a:solidFill>
                <a:latin typeface="+mn-ea"/>
              </a:rPr>
              <a:t>振動業務</a:t>
            </a:r>
            <a:r>
              <a:rPr lang="en-US" altLang="ja-JP" sz="2400" b="1" dirty="0" smtClean="0">
                <a:solidFill>
                  <a:schemeClr val="accent4">
                    <a:lumMod val="10000"/>
                  </a:schemeClr>
                </a:solidFill>
                <a:latin typeface="+mn-ea"/>
              </a:rPr>
              <a:t>｣</a:t>
            </a:r>
            <a:r>
              <a:rPr lang="ja-JP" altLang="en-US" sz="2400" b="1" dirty="0" smtClean="0">
                <a:solidFill>
                  <a:schemeClr val="accent4">
                    <a:lumMod val="10000"/>
                  </a:schemeClr>
                </a:solidFill>
                <a:latin typeface="+mn-ea"/>
              </a:rPr>
              <a:t>というよ</a:t>
            </a:r>
            <a:r>
              <a:rPr lang="ja-JP" altLang="en-US" sz="2400" b="1" dirty="0" smtClean="0">
                <a:solidFill>
                  <a:schemeClr val="accent4">
                    <a:lumMod val="10000"/>
                  </a:schemeClr>
                </a:solidFill>
                <a:latin typeface="HGS明朝E" panose="02020900000000000000" pitchFamily="18" charset="-128"/>
                <a:ea typeface="HGS明朝E" panose="02020900000000000000" pitchFamily="18" charset="-128"/>
              </a:rPr>
              <a:t>。</a:t>
            </a:r>
            <a:endParaRPr lang="en-US" altLang="ja-JP" sz="2400" b="1" dirty="0">
              <a:solidFill>
                <a:schemeClr val="accent4">
                  <a:lumMod val="10000"/>
                </a:schemeClr>
              </a:solidFill>
              <a:latin typeface="HGS明朝E" panose="02020900000000000000" pitchFamily="18" charset="-128"/>
              <a:ea typeface="HGS明朝E" panose="02020900000000000000" pitchFamily="18" charset="-128"/>
            </a:endParaRPr>
          </a:p>
        </p:txBody>
      </p:sp>
    </p:spTree>
    <p:extLst>
      <p:ext uri="{BB962C8B-B14F-4D97-AF65-F5344CB8AC3E}">
        <p14:creationId xmlns:p14="http://schemas.microsoft.com/office/powerpoint/2010/main" val="73403038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2"/>
          <p:cNvSpPr txBox="1">
            <a:spLocks noGrp="1" noRot="1" noChangeArrowheads="1"/>
          </p:cNvSpPr>
          <p:nvPr>
            <p:ph type="title"/>
          </p:nvPr>
        </p:nvSpPr>
        <p:spPr>
          <a:xfrm>
            <a:off x="720000" y="720000"/>
            <a:ext cx="7920000" cy="720000"/>
          </a:xfrm>
          <a:prstGeom prst="rect">
            <a:avLst/>
          </a:prstGeom>
          <a:solidFill>
            <a:srgbClr val="FFFFCC"/>
          </a:solidFill>
          <a:ln w="38100">
            <a:solidFill>
              <a:schemeClr val="tx1"/>
            </a:solidFill>
          </a:ln>
        </p:spPr>
        <p:txBody>
          <a:bodyPr vert="horz" lIns="88817" tIns="44408" rIns="88817" bIns="44408" rtlCol="0" anchor="ctr">
            <a:normAutofit/>
          </a:bodyPr>
          <a:lstStyle>
            <a:lvl1pPr algn="ctr" defTabSz="914400" rtl="0" eaLnBrk="1" latinLnBrk="0" hangingPunct="1">
              <a:spcBef>
                <a:spcPct val="0"/>
              </a:spcBef>
              <a:buNone/>
              <a:defRPr kumimoji="1" sz="4400" kern="1200">
                <a:solidFill>
                  <a:srgbClr val="FFFFFF"/>
                </a:solidFill>
                <a:latin typeface="+mj-lt"/>
                <a:ea typeface="+mj-ea"/>
                <a:cs typeface="+mj-cs"/>
              </a:defRPr>
            </a:lvl1pPr>
            <a:lvl2pPr eaLnBrk="1" hangingPunct="1">
              <a:defRPr kumimoji="1">
                <a:solidFill>
                  <a:schemeClr val="tx2"/>
                </a:solidFill>
              </a:defRPr>
            </a:lvl2pPr>
            <a:lvl3pPr eaLnBrk="1" hangingPunct="1">
              <a:defRPr kumimoji="1">
                <a:solidFill>
                  <a:schemeClr val="tx2"/>
                </a:solidFill>
              </a:defRPr>
            </a:lvl3pPr>
            <a:lvl4pPr eaLnBrk="1" hangingPunct="1">
              <a:defRPr kumimoji="1">
                <a:solidFill>
                  <a:schemeClr val="tx2"/>
                </a:solidFill>
              </a:defRPr>
            </a:lvl4pPr>
            <a:lvl5pPr eaLnBrk="1" hangingPunct="1">
              <a:defRPr kumimoji="1">
                <a:solidFill>
                  <a:schemeClr val="tx2"/>
                </a:solidFill>
              </a:defRPr>
            </a:lvl5pPr>
            <a:lvl6pPr eaLnBrk="1" hangingPunct="1">
              <a:defRPr kumimoji="1">
                <a:solidFill>
                  <a:schemeClr val="tx2"/>
                </a:solidFill>
              </a:defRPr>
            </a:lvl6pPr>
            <a:lvl7pPr eaLnBrk="1" hangingPunct="1">
              <a:defRPr kumimoji="1">
                <a:solidFill>
                  <a:schemeClr val="tx2"/>
                </a:solidFill>
              </a:defRPr>
            </a:lvl7pPr>
            <a:lvl8pPr eaLnBrk="1" hangingPunct="1">
              <a:defRPr kumimoji="1">
                <a:solidFill>
                  <a:schemeClr val="tx2"/>
                </a:solidFill>
              </a:defRPr>
            </a:lvl8pPr>
            <a:lvl9pPr eaLnBrk="1" hangingPunct="1">
              <a:defRPr kumimoji="1">
                <a:solidFill>
                  <a:schemeClr val="tx2"/>
                </a:solidFill>
              </a:defRPr>
            </a:lvl9pPr>
          </a:lstStyle>
          <a:p>
            <a:r>
              <a:rPr lang="ja-JP" altLang="en-US" sz="3200" b="1" dirty="0">
                <a:solidFill>
                  <a:prstClr val="black"/>
                </a:solidFill>
                <a:latin typeface="+mn-ea"/>
              </a:rPr>
              <a:t>腰痛予防対策</a:t>
            </a:r>
            <a:endParaRPr lang="ja-JP" altLang="en-US" sz="3200" b="1" dirty="0">
              <a:solidFill>
                <a:prstClr val="black"/>
              </a:solidFill>
              <a:latin typeface="HGP明朝E" panose="02020900000000000000" pitchFamily="18" charset="-128"/>
              <a:ea typeface="HGP明朝E" panose="02020900000000000000" pitchFamily="18" charset="-128"/>
            </a:endParaRPr>
          </a:p>
        </p:txBody>
      </p:sp>
      <p:pic>
        <p:nvPicPr>
          <p:cNvPr id="10" name="図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242281" y="5765931"/>
            <a:ext cx="1640463" cy="1402879"/>
          </a:xfrm>
          <a:prstGeom prst="rect">
            <a:avLst/>
          </a:prstGeom>
        </p:spPr>
      </p:pic>
      <p:sp>
        <p:nvSpPr>
          <p:cNvPr id="9" name="雲形吹き出し 8"/>
          <p:cNvSpPr/>
          <p:nvPr/>
        </p:nvSpPr>
        <p:spPr>
          <a:xfrm>
            <a:off x="720000" y="5770346"/>
            <a:ext cx="6547074" cy="1314850"/>
          </a:xfrm>
          <a:prstGeom prst="cloudCallout">
            <a:avLst>
              <a:gd name="adj1" fmla="val 49809"/>
              <a:gd name="adj2" fmla="val 28454"/>
            </a:avLst>
          </a:prstGeom>
        </p:spPr>
        <p:style>
          <a:lnRef idx="1">
            <a:schemeClr val="accent3"/>
          </a:lnRef>
          <a:fillRef idx="2">
            <a:schemeClr val="accent3"/>
          </a:fillRef>
          <a:effectRef idx="1">
            <a:schemeClr val="accent3"/>
          </a:effectRef>
          <a:fontRef idx="minor">
            <a:schemeClr val="dk1"/>
          </a:fontRef>
        </p:style>
        <p:txBody>
          <a:bodyPr rtlCol="0" anchor="ctr"/>
          <a:lstStyle/>
          <a:p>
            <a:pPr algn="ctr"/>
            <a:endParaRPr lang="ja-JP" altLang="en-US"/>
          </a:p>
        </p:txBody>
      </p:sp>
      <p:sp>
        <p:nvSpPr>
          <p:cNvPr id="8" name="対角する 2 つの角を切り取った四角形 7"/>
          <p:cNvSpPr/>
          <p:nvPr/>
        </p:nvSpPr>
        <p:spPr>
          <a:xfrm>
            <a:off x="720000" y="2160000"/>
            <a:ext cx="7920000" cy="3240000"/>
          </a:xfrm>
          <a:prstGeom prst="snip2Diag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ja-JP" altLang="en-US" sz="1832"/>
          </a:p>
        </p:txBody>
      </p:sp>
      <p:sp>
        <p:nvSpPr>
          <p:cNvPr id="84995" name="Rectangle 3"/>
          <p:cNvSpPr>
            <a:spLocks noGrp="1" noRot="1" noChangeArrowheads="1"/>
          </p:cNvSpPr>
          <p:nvPr>
            <p:ph idx="4294967295"/>
          </p:nvPr>
        </p:nvSpPr>
        <p:spPr>
          <a:xfrm>
            <a:off x="814136" y="2277979"/>
            <a:ext cx="7860632" cy="3352800"/>
          </a:xfrm>
        </p:spPr>
        <p:txBody>
          <a:bodyPr>
            <a:normAutofit/>
          </a:bodyPr>
          <a:lstStyle/>
          <a:p>
            <a:pPr marL="0" indent="0">
              <a:lnSpc>
                <a:spcPts val="4000"/>
              </a:lnSpc>
              <a:buNone/>
            </a:pPr>
            <a:r>
              <a:rPr lang="ja-JP" altLang="en-US" sz="2800" b="1" dirty="0" smtClean="0">
                <a:solidFill>
                  <a:schemeClr val="tx1"/>
                </a:solidFill>
                <a:latin typeface="+mn-ea"/>
              </a:rPr>
              <a:t>　腰痛</a:t>
            </a:r>
            <a:r>
              <a:rPr lang="en-US" altLang="ja-JP" sz="2800" b="1" dirty="0" smtClean="0">
                <a:solidFill>
                  <a:schemeClr val="tx1"/>
                </a:solidFill>
                <a:latin typeface="+mn-ea"/>
              </a:rPr>
              <a:t>(</a:t>
            </a:r>
            <a:r>
              <a:rPr lang="ja-JP" altLang="en-US" sz="2800" b="1" dirty="0" smtClean="0">
                <a:solidFill>
                  <a:schemeClr val="tx1"/>
                </a:solidFill>
                <a:latin typeface="+mn-ea"/>
              </a:rPr>
              <a:t>災害性</a:t>
            </a:r>
            <a:r>
              <a:rPr lang="en-US" altLang="ja-JP" sz="2800" b="1" dirty="0" smtClean="0">
                <a:solidFill>
                  <a:schemeClr val="tx1"/>
                </a:solidFill>
                <a:latin typeface="+mn-ea"/>
              </a:rPr>
              <a:t>)</a:t>
            </a:r>
            <a:r>
              <a:rPr lang="ja-JP" altLang="en-US" sz="2800" b="1" dirty="0" smtClean="0">
                <a:solidFill>
                  <a:schemeClr val="tx1"/>
                </a:solidFill>
                <a:latin typeface="+mn-ea"/>
              </a:rPr>
              <a:t>は職業性疾病の中で最も</a:t>
            </a:r>
            <a:r>
              <a:rPr lang="ja-JP" altLang="en-US" sz="2800" b="1" dirty="0">
                <a:solidFill>
                  <a:schemeClr val="tx1"/>
                </a:solidFill>
                <a:latin typeface="+mn-ea"/>
              </a:rPr>
              <a:t>多い</a:t>
            </a:r>
            <a:r>
              <a:rPr lang="ja-JP" altLang="en-US" sz="2800" b="1" dirty="0" smtClean="0">
                <a:solidFill>
                  <a:schemeClr val="tx1"/>
                </a:solidFill>
                <a:latin typeface="+mn-ea"/>
              </a:rPr>
              <a:t>。</a:t>
            </a:r>
            <a:endParaRPr lang="en-US" altLang="ja-JP" sz="2800" b="1" dirty="0" smtClean="0">
              <a:solidFill>
                <a:schemeClr val="tx1"/>
              </a:solidFill>
              <a:latin typeface="+mn-ea"/>
            </a:endParaRPr>
          </a:p>
          <a:p>
            <a:pPr marL="0" indent="0">
              <a:lnSpc>
                <a:spcPts val="4000"/>
              </a:lnSpc>
              <a:buNone/>
            </a:pPr>
            <a:r>
              <a:rPr lang="ja-JP" altLang="en-US" sz="2800" b="1" dirty="0" smtClean="0">
                <a:solidFill>
                  <a:schemeClr val="tx1"/>
                </a:solidFill>
                <a:latin typeface="+mn-ea"/>
              </a:rPr>
              <a:t>　災害性腰痛と非</a:t>
            </a:r>
            <a:r>
              <a:rPr lang="ja-JP" altLang="en-US" sz="2800" b="1" dirty="0">
                <a:solidFill>
                  <a:schemeClr val="tx1"/>
                </a:solidFill>
                <a:latin typeface="+mn-ea"/>
              </a:rPr>
              <a:t>災害性</a:t>
            </a:r>
            <a:r>
              <a:rPr lang="ja-JP" altLang="en-US" sz="2800" b="1" dirty="0" smtClean="0">
                <a:solidFill>
                  <a:schemeClr val="tx1"/>
                </a:solidFill>
                <a:latin typeface="+mn-ea"/>
              </a:rPr>
              <a:t>腰痛がある。</a:t>
            </a:r>
            <a:endParaRPr lang="ja-JP" altLang="en-US" sz="2800" b="1" dirty="0">
              <a:solidFill>
                <a:schemeClr val="tx1"/>
              </a:solidFill>
              <a:latin typeface="+mn-ea"/>
            </a:endParaRPr>
          </a:p>
          <a:p>
            <a:pPr marL="0" indent="0">
              <a:lnSpc>
                <a:spcPts val="4000"/>
              </a:lnSpc>
              <a:buNone/>
            </a:pPr>
            <a:r>
              <a:rPr lang="ja-JP" altLang="en-US" sz="2800" b="1" dirty="0">
                <a:solidFill>
                  <a:schemeClr val="tx1"/>
                </a:solidFill>
                <a:latin typeface="+mn-ea"/>
              </a:rPr>
              <a:t>　</a:t>
            </a:r>
            <a:r>
              <a:rPr lang="ja-JP" altLang="en-US" sz="2800" b="1" dirty="0" smtClean="0">
                <a:solidFill>
                  <a:schemeClr val="tx1"/>
                </a:solidFill>
                <a:latin typeface="+mn-ea"/>
              </a:rPr>
              <a:t>また，腰痛</a:t>
            </a:r>
            <a:r>
              <a:rPr lang="ja-JP" altLang="en-US" sz="2800" b="1" dirty="0">
                <a:solidFill>
                  <a:schemeClr val="tx1"/>
                </a:solidFill>
                <a:latin typeface="+mn-ea"/>
              </a:rPr>
              <a:t>の</a:t>
            </a:r>
            <a:r>
              <a:rPr lang="en-US" altLang="ja-JP" sz="2800" b="1" dirty="0">
                <a:solidFill>
                  <a:schemeClr val="tx1"/>
                </a:solidFill>
                <a:latin typeface="+mn-ea"/>
              </a:rPr>
              <a:t>85</a:t>
            </a:r>
            <a:r>
              <a:rPr lang="ja-JP" altLang="en-US" sz="2800" b="1" dirty="0">
                <a:solidFill>
                  <a:schemeClr val="tx1"/>
                </a:solidFill>
                <a:latin typeface="+mn-ea"/>
              </a:rPr>
              <a:t>％</a:t>
            </a:r>
            <a:r>
              <a:rPr lang="ja-JP" altLang="en-US" sz="2800" b="1" dirty="0" smtClean="0">
                <a:solidFill>
                  <a:schemeClr val="tx1"/>
                </a:solidFill>
                <a:latin typeface="+mn-ea"/>
              </a:rPr>
              <a:t>が，原因</a:t>
            </a:r>
            <a:r>
              <a:rPr lang="ja-JP" altLang="en-US" sz="2800" b="1" dirty="0">
                <a:solidFill>
                  <a:schemeClr val="tx1"/>
                </a:solidFill>
                <a:latin typeface="+mn-ea"/>
              </a:rPr>
              <a:t>が</a:t>
            </a:r>
            <a:r>
              <a:rPr lang="ja-JP" altLang="en-US" sz="2800" b="1" dirty="0" smtClean="0">
                <a:solidFill>
                  <a:schemeClr val="tx1"/>
                </a:solidFill>
                <a:latin typeface="+mn-ea"/>
              </a:rPr>
              <a:t>特定されない</a:t>
            </a:r>
            <a:r>
              <a:rPr lang="ja-JP" altLang="en-US" sz="2800" b="1" dirty="0">
                <a:solidFill>
                  <a:schemeClr val="tx1"/>
                </a:solidFill>
                <a:latin typeface="+mn-ea"/>
              </a:rPr>
              <a:t>非特異的腰痛である。</a:t>
            </a:r>
          </a:p>
          <a:p>
            <a:pPr marL="0" indent="0">
              <a:lnSpc>
                <a:spcPts val="4000"/>
              </a:lnSpc>
              <a:buNone/>
            </a:pPr>
            <a:r>
              <a:rPr lang="ja-JP" altLang="en-US" sz="2800" b="1" dirty="0" smtClean="0">
                <a:solidFill>
                  <a:schemeClr val="tx1"/>
                </a:solidFill>
                <a:latin typeface="+mn-ea"/>
              </a:rPr>
              <a:t>　　</a:t>
            </a:r>
            <a:r>
              <a:rPr lang="ja-JP" altLang="en-US" sz="2800" b="1" dirty="0" smtClean="0">
                <a:solidFill>
                  <a:schemeClr val="bg1"/>
                </a:solidFill>
                <a:latin typeface="+mn-ea"/>
              </a:rPr>
              <a:t>対策のポイント⇒</a:t>
            </a:r>
            <a:r>
              <a:rPr lang="en-US" altLang="ja-JP" sz="2800" b="1" dirty="0" smtClean="0">
                <a:solidFill>
                  <a:schemeClr val="bg1"/>
                </a:solidFill>
                <a:latin typeface="+mn-ea"/>
              </a:rPr>
              <a:t>｢</a:t>
            </a:r>
            <a:r>
              <a:rPr lang="ja-JP" altLang="en-US" sz="2800" b="1" dirty="0" smtClean="0">
                <a:solidFill>
                  <a:schemeClr val="bg1"/>
                </a:solidFill>
                <a:latin typeface="+mn-ea"/>
              </a:rPr>
              <a:t>自動化，省力化と作業姿勢</a:t>
            </a:r>
            <a:r>
              <a:rPr lang="en-US" altLang="ja-JP" sz="2800" b="1" dirty="0" smtClean="0">
                <a:solidFill>
                  <a:schemeClr val="bg1"/>
                </a:solidFill>
                <a:latin typeface="+mn-ea"/>
              </a:rPr>
              <a:t>｣</a:t>
            </a:r>
            <a:endParaRPr lang="ja-JP" altLang="en-US" sz="2800" b="1" dirty="0">
              <a:solidFill>
                <a:schemeClr val="bg1"/>
              </a:solidFill>
              <a:latin typeface="+mn-ea"/>
            </a:endParaRPr>
          </a:p>
        </p:txBody>
      </p:sp>
      <p:sp>
        <p:nvSpPr>
          <p:cNvPr id="2" name="正方形/長方形 1"/>
          <p:cNvSpPr/>
          <p:nvPr/>
        </p:nvSpPr>
        <p:spPr>
          <a:xfrm>
            <a:off x="1025894" y="6009822"/>
            <a:ext cx="6256420" cy="830997"/>
          </a:xfrm>
          <a:prstGeom prst="rect">
            <a:avLst/>
          </a:prstGeom>
        </p:spPr>
        <p:txBody>
          <a:bodyPr wrap="square">
            <a:spAutoFit/>
          </a:bodyPr>
          <a:lstStyle/>
          <a:p>
            <a:pPr defTabSz="917509">
              <a:defRPr/>
            </a:pPr>
            <a:r>
              <a:rPr lang="ja-JP" altLang="en-US" sz="2400" b="1" dirty="0" smtClean="0">
                <a:solidFill>
                  <a:schemeClr val="accent4">
                    <a:lumMod val="10000"/>
                  </a:schemeClr>
                </a:solidFill>
                <a:latin typeface="+mn-ea"/>
              </a:rPr>
              <a:t>　</a:t>
            </a:r>
            <a:r>
              <a:rPr lang="en-US" altLang="ja-JP" sz="2400" b="1" dirty="0" smtClean="0">
                <a:solidFill>
                  <a:schemeClr val="accent4">
                    <a:lumMod val="10000"/>
                  </a:schemeClr>
                </a:solidFill>
                <a:latin typeface="+mn-ea"/>
              </a:rPr>
              <a:t>｢</a:t>
            </a:r>
            <a:r>
              <a:rPr lang="ja-JP" altLang="en-US" sz="2400" b="1" dirty="0" smtClean="0">
                <a:solidFill>
                  <a:schemeClr val="accent4">
                    <a:lumMod val="10000"/>
                  </a:schemeClr>
                </a:solidFill>
                <a:latin typeface="+mn-ea"/>
              </a:rPr>
              <a:t>腰痛</a:t>
            </a:r>
            <a:r>
              <a:rPr lang="en-US" altLang="ja-JP" sz="2400" b="1" dirty="0" smtClean="0">
                <a:solidFill>
                  <a:schemeClr val="accent4">
                    <a:lumMod val="10000"/>
                  </a:schemeClr>
                </a:solidFill>
                <a:latin typeface="+mn-ea"/>
              </a:rPr>
              <a:t>｣</a:t>
            </a:r>
            <a:r>
              <a:rPr lang="ja-JP" altLang="en-US" sz="2400" b="1" dirty="0" smtClean="0">
                <a:solidFill>
                  <a:schemeClr val="accent4">
                    <a:lumMod val="10000"/>
                  </a:schemeClr>
                </a:solidFill>
                <a:latin typeface="+mn-ea"/>
              </a:rPr>
              <a:t>と</a:t>
            </a:r>
            <a:r>
              <a:rPr lang="ja-JP" altLang="en-US" sz="2400" b="1" dirty="0">
                <a:solidFill>
                  <a:schemeClr val="accent4">
                    <a:lumMod val="10000"/>
                  </a:schemeClr>
                </a:solidFill>
                <a:latin typeface="+mn-ea"/>
              </a:rPr>
              <a:t>は病名では</a:t>
            </a:r>
            <a:r>
              <a:rPr lang="ja-JP" altLang="en-US" sz="2400" b="1" dirty="0" smtClean="0">
                <a:solidFill>
                  <a:schemeClr val="accent4">
                    <a:lumMod val="10000"/>
                  </a:schemeClr>
                </a:solidFill>
                <a:latin typeface="+mn-ea"/>
              </a:rPr>
              <a:t>なく，腰部</a:t>
            </a:r>
            <a:r>
              <a:rPr lang="ja-JP" altLang="en-US" sz="2400" b="1" dirty="0">
                <a:solidFill>
                  <a:schemeClr val="accent4">
                    <a:lumMod val="10000"/>
                  </a:schemeClr>
                </a:solidFill>
                <a:latin typeface="+mn-ea"/>
              </a:rPr>
              <a:t>を主とした痛みなどの症状の</a:t>
            </a:r>
            <a:r>
              <a:rPr lang="ja-JP" altLang="en-US" sz="2400" b="1" dirty="0" smtClean="0">
                <a:solidFill>
                  <a:schemeClr val="accent4">
                    <a:lumMod val="10000"/>
                  </a:schemeClr>
                </a:solidFill>
                <a:latin typeface="+mn-ea"/>
              </a:rPr>
              <a:t>総称だよ。</a:t>
            </a:r>
            <a:endParaRPr lang="ja-JP" altLang="en-US" sz="2400" b="1" dirty="0">
              <a:solidFill>
                <a:schemeClr val="accent4">
                  <a:lumMod val="10000"/>
                </a:schemeClr>
              </a:solidFill>
              <a:latin typeface="+mn-ea"/>
            </a:endParaRPr>
          </a:p>
        </p:txBody>
      </p:sp>
    </p:spTree>
    <p:extLst>
      <p:ext uri="{BB962C8B-B14F-4D97-AF65-F5344CB8AC3E}">
        <p14:creationId xmlns:p14="http://schemas.microsoft.com/office/powerpoint/2010/main" val="287256755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2"/>
          <p:cNvSpPr txBox="1">
            <a:spLocks noGrp="1" noRot="1" noChangeArrowheads="1"/>
          </p:cNvSpPr>
          <p:nvPr>
            <p:ph type="title"/>
          </p:nvPr>
        </p:nvSpPr>
        <p:spPr>
          <a:xfrm>
            <a:off x="720000" y="720000"/>
            <a:ext cx="7920000" cy="720000"/>
          </a:xfrm>
          <a:prstGeom prst="rect">
            <a:avLst/>
          </a:prstGeom>
          <a:solidFill>
            <a:srgbClr val="FFFFCC"/>
          </a:solidFill>
          <a:ln w="38100">
            <a:solidFill>
              <a:schemeClr val="tx1"/>
            </a:solidFill>
          </a:ln>
        </p:spPr>
        <p:txBody>
          <a:bodyPr vert="horz" lIns="88817" tIns="44408" rIns="88817" bIns="44408" rtlCol="0" anchor="ctr">
            <a:normAutofit/>
          </a:bodyPr>
          <a:lstStyle>
            <a:lvl1pPr algn="ctr" defTabSz="914400" rtl="0" eaLnBrk="1" latinLnBrk="0" hangingPunct="1">
              <a:spcBef>
                <a:spcPct val="0"/>
              </a:spcBef>
              <a:buNone/>
              <a:defRPr kumimoji="1" sz="4400" kern="1200">
                <a:solidFill>
                  <a:srgbClr val="FFFFFF"/>
                </a:solidFill>
                <a:latin typeface="+mj-lt"/>
                <a:ea typeface="+mj-ea"/>
                <a:cs typeface="+mj-cs"/>
              </a:defRPr>
            </a:lvl1pPr>
            <a:lvl2pPr eaLnBrk="1" hangingPunct="1">
              <a:defRPr kumimoji="1">
                <a:solidFill>
                  <a:schemeClr val="tx2"/>
                </a:solidFill>
              </a:defRPr>
            </a:lvl2pPr>
            <a:lvl3pPr eaLnBrk="1" hangingPunct="1">
              <a:defRPr kumimoji="1">
                <a:solidFill>
                  <a:schemeClr val="tx2"/>
                </a:solidFill>
              </a:defRPr>
            </a:lvl3pPr>
            <a:lvl4pPr eaLnBrk="1" hangingPunct="1">
              <a:defRPr kumimoji="1">
                <a:solidFill>
                  <a:schemeClr val="tx2"/>
                </a:solidFill>
              </a:defRPr>
            </a:lvl4pPr>
            <a:lvl5pPr eaLnBrk="1" hangingPunct="1">
              <a:defRPr kumimoji="1">
                <a:solidFill>
                  <a:schemeClr val="tx2"/>
                </a:solidFill>
              </a:defRPr>
            </a:lvl5pPr>
            <a:lvl6pPr eaLnBrk="1" hangingPunct="1">
              <a:defRPr kumimoji="1">
                <a:solidFill>
                  <a:schemeClr val="tx2"/>
                </a:solidFill>
              </a:defRPr>
            </a:lvl6pPr>
            <a:lvl7pPr eaLnBrk="1" hangingPunct="1">
              <a:defRPr kumimoji="1">
                <a:solidFill>
                  <a:schemeClr val="tx2"/>
                </a:solidFill>
              </a:defRPr>
            </a:lvl7pPr>
            <a:lvl8pPr eaLnBrk="1" hangingPunct="1">
              <a:defRPr kumimoji="1">
                <a:solidFill>
                  <a:schemeClr val="tx2"/>
                </a:solidFill>
              </a:defRPr>
            </a:lvl8pPr>
            <a:lvl9pPr eaLnBrk="1" hangingPunct="1">
              <a:defRPr kumimoji="1">
                <a:solidFill>
                  <a:schemeClr val="tx2"/>
                </a:solidFill>
              </a:defRPr>
            </a:lvl9pPr>
          </a:lstStyle>
          <a:p>
            <a:r>
              <a:rPr lang="ja-JP" altLang="en-US" sz="3200" b="1" dirty="0" smtClean="0">
                <a:solidFill>
                  <a:prstClr val="black"/>
                </a:solidFill>
                <a:latin typeface="+mn-ea"/>
              </a:rPr>
              <a:t>熱中症対策</a:t>
            </a:r>
            <a:endParaRPr lang="ja-JP" altLang="en-US" sz="3200" b="1" dirty="0">
              <a:solidFill>
                <a:prstClr val="black"/>
              </a:solidFill>
              <a:latin typeface="HGP明朝E" panose="02020900000000000000" pitchFamily="18" charset="-128"/>
              <a:ea typeface="HGP明朝E" panose="02020900000000000000" pitchFamily="18" charset="-128"/>
            </a:endParaRPr>
          </a:p>
        </p:txBody>
      </p:sp>
      <p:pic>
        <p:nvPicPr>
          <p:cNvPr id="10" name="図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242281" y="5765931"/>
            <a:ext cx="1640463" cy="1402879"/>
          </a:xfrm>
          <a:prstGeom prst="rect">
            <a:avLst/>
          </a:prstGeom>
        </p:spPr>
      </p:pic>
      <p:sp>
        <p:nvSpPr>
          <p:cNvPr id="9" name="雲形吹き出し 8"/>
          <p:cNvSpPr/>
          <p:nvPr/>
        </p:nvSpPr>
        <p:spPr>
          <a:xfrm>
            <a:off x="626851" y="5823285"/>
            <a:ext cx="6417777" cy="1314850"/>
          </a:xfrm>
          <a:prstGeom prst="cloudCallout">
            <a:avLst>
              <a:gd name="adj1" fmla="val 49809"/>
              <a:gd name="adj2" fmla="val 28454"/>
            </a:avLst>
          </a:prstGeom>
        </p:spPr>
        <p:style>
          <a:lnRef idx="1">
            <a:schemeClr val="accent3"/>
          </a:lnRef>
          <a:fillRef idx="2">
            <a:schemeClr val="accent3"/>
          </a:fillRef>
          <a:effectRef idx="1">
            <a:schemeClr val="accent3"/>
          </a:effectRef>
          <a:fontRef idx="minor">
            <a:schemeClr val="dk1"/>
          </a:fontRef>
        </p:style>
        <p:txBody>
          <a:bodyPr rtlCol="0" anchor="ctr"/>
          <a:lstStyle/>
          <a:p>
            <a:pPr algn="ctr"/>
            <a:endParaRPr lang="ja-JP" altLang="en-US"/>
          </a:p>
        </p:txBody>
      </p:sp>
      <p:sp>
        <p:nvSpPr>
          <p:cNvPr id="8" name="対角する 2 つの角を切り取った四角形 7"/>
          <p:cNvSpPr/>
          <p:nvPr/>
        </p:nvSpPr>
        <p:spPr>
          <a:xfrm>
            <a:off x="720000" y="2160000"/>
            <a:ext cx="7920000" cy="3240000"/>
          </a:xfrm>
          <a:prstGeom prst="snip2Diag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ja-JP" altLang="en-US" sz="1832"/>
          </a:p>
        </p:txBody>
      </p:sp>
      <p:sp>
        <p:nvSpPr>
          <p:cNvPr id="84995" name="Rectangle 3"/>
          <p:cNvSpPr>
            <a:spLocks noGrp="1" noRot="1" noChangeArrowheads="1"/>
          </p:cNvSpPr>
          <p:nvPr>
            <p:ph idx="4294967295"/>
          </p:nvPr>
        </p:nvSpPr>
        <p:spPr>
          <a:xfrm>
            <a:off x="834189" y="2502568"/>
            <a:ext cx="7780421" cy="3192379"/>
          </a:xfrm>
        </p:spPr>
        <p:txBody>
          <a:bodyPr>
            <a:noAutofit/>
          </a:bodyPr>
          <a:lstStyle/>
          <a:p>
            <a:pPr marL="0" indent="0">
              <a:lnSpc>
                <a:spcPct val="150000"/>
              </a:lnSpc>
              <a:buNone/>
            </a:pPr>
            <a:r>
              <a:rPr lang="ja-JP" altLang="en-US" sz="2800" b="1" dirty="0" smtClean="0">
                <a:solidFill>
                  <a:schemeClr val="tx1"/>
                </a:solidFill>
                <a:latin typeface="+mn-ea"/>
              </a:rPr>
              <a:t>　熱中症とは，高温</a:t>
            </a:r>
            <a:r>
              <a:rPr lang="ja-JP" altLang="en-US" sz="2800" b="1" dirty="0">
                <a:solidFill>
                  <a:schemeClr val="tx1"/>
                </a:solidFill>
                <a:latin typeface="+mn-ea"/>
              </a:rPr>
              <a:t>多湿な環境下に</a:t>
            </a:r>
            <a:r>
              <a:rPr lang="ja-JP" altLang="en-US" sz="2800" b="1" dirty="0" smtClean="0">
                <a:solidFill>
                  <a:schemeClr val="tx1"/>
                </a:solidFill>
                <a:latin typeface="+mn-ea"/>
              </a:rPr>
              <a:t>おいて，体内</a:t>
            </a:r>
            <a:r>
              <a:rPr lang="ja-JP" altLang="en-US" sz="2800" b="1" dirty="0">
                <a:solidFill>
                  <a:schemeClr val="tx1"/>
                </a:solidFill>
                <a:latin typeface="+mn-ea"/>
              </a:rPr>
              <a:t>の水分と</a:t>
            </a:r>
            <a:r>
              <a:rPr lang="ja-JP" altLang="en-US" sz="2800" b="1" dirty="0" smtClean="0">
                <a:solidFill>
                  <a:schemeClr val="tx1"/>
                </a:solidFill>
                <a:latin typeface="+mn-ea"/>
              </a:rPr>
              <a:t>塩分の</a:t>
            </a:r>
            <a:r>
              <a:rPr lang="ja-JP" altLang="en-US" sz="2800" b="1" dirty="0">
                <a:solidFill>
                  <a:schemeClr val="tx1"/>
                </a:solidFill>
                <a:latin typeface="+mn-ea"/>
              </a:rPr>
              <a:t>バランスが</a:t>
            </a:r>
            <a:r>
              <a:rPr lang="ja-JP" altLang="en-US" sz="2800" b="1" dirty="0" smtClean="0">
                <a:solidFill>
                  <a:schemeClr val="tx1"/>
                </a:solidFill>
                <a:latin typeface="+mn-ea"/>
              </a:rPr>
              <a:t>崩れたり，体内</a:t>
            </a:r>
            <a:r>
              <a:rPr lang="ja-JP" altLang="en-US" sz="2800" b="1" dirty="0">
                <a:solidFill>
                  <a:schemeClr val="tx1"/>
                </a:solidFill>
                <a:latin typeface="+mn-ea"/>
              </a:rPr>
              <a:t>の調整機能が破綻するなど</a:t>
            </a:r>
            <a:r>
              <a:rPr lang="ja-JP" altLang="en-US" sz="2800" b="1" dirty="0" smtClean="0">
                <a:solidFill>
                  <a:schemeClr val="tx1"/>
                </a:solidFill>
                <a:latin typeface="+mn-ea"/>
              </a:rPr>
              <a:t>して発症</a:t>
            </a:r>
            <a:r>
              <a:rPr lang="ja-JP" altLang="en-US" sz="2800" b="1" dirty="0">
                <a:solidFill>
                  <a:schemeClr val="tx1"/>
                </a:solidFill>
                <a:latin typeface="+mn-ea"/>
              </a:rPr>
              <a:t>する障害の</a:t>
            </a:r>
            <a:r>
              <a:rPr lang="ja-JP" altLang="en-US" sz="2800" b="1" dirty="0" smtClean="0">
                <a:solidFill>
                  <a:schemeClr val="tx1"/>
                </a:solidFill>
                <a:latin typeface="+mn-ea"/>
              </a:rPr>
              <a:t>総称。</a:t>
            </a:r>
            <a:endParaRPr lang="en-US" altLang="ja-JP" sz="2800" b="1" dirty="0" smtClean="0">
              <a:solidFill>
                <a:schemeClr val="tx1"/>
              </a:solidFill>
              <a:latin typeface="+mn-ea"/>
            </a:endParaRPr>
          </a:p>
          <a:p>
            <a:pPr marL="0" indent="0">
              <a:lnSpc>
                <a:spcPct val="150000"/>
              </a:lnSpc>
              <a:buNone/>
            </a:pPr>
            <a:r>
              <a:rPr lang="ja-JP" altLang="en-US" sz="2800" b="1" dirty="0" smtClean="0">
                <a:solidFill>
                  <a:schemeClr val="tx1"/>
                </a:solidFill>
                <a:latin typeface="+mn-ea"/>
              </a:rPr>
              <a:t>　　</a:t>
            </a:r>
            <a:r>
              <a:rPr lang="ja-JP" altLang="en-US" sz="2800" b="1" dirty="0" smtClean="0">
                <a:solidFill>
                  <a:schemeClr val="bg1"/>
                </a:solidFill>
                <a:latin typeface="+mn-ea"/>
              </a:rPr>
              <a:t>対策のポイント⇒</a:t>
            </a:r>
            <a:r>
              <a:rPr lang="en-US" altLang="ja-JP" sz="2800" b="1" dirty="0" smtClean="0">
                <a:solidFill>
                  <a:schemeClr val="bg1"/>
                </a:solidFill>
                <a:latin typeface="+mn-ea"/>
              </a:rPr>
              <a:t>｢</a:t>
            </a:r>
            <a:r>
              <a:rPr lang="ja-JP" altLang="en-US" sz="2800" b="1" dirty="0" smtClean="0">
                <a:solidFill>
                  <a:schemeClr val="bg1"/>
                </a:solidFill>
                <a:latin typeface="+mn-ea"/>
              </a:rPr>
              <a:t>塩と水，</a:t>
            </a:r>
            <a:r>
              <a:rPr lang="en-US" altLang="ja-JP" sz="2800" b="1" dirty="0" smtClean="0">
                <a:solidFill>
                  <a:schemeClr val="bg1"/>
                </a:solidFill>
                <a:latin typeface="+mn-ea"/>
              </a:rPr>
              <a:t>WBGT｣</a:t>
            </a:r>
            <a:endParaRPr lang="ja-JP" altLang="en-US" sz="2800" b="1" dirty="0">
              <a:solidFill>
                <a:schemeClr val="bg1"/>
              </a:solidFill>
              <a:latin typeface="+mn-ea"/>
            </a:endParaRPr>
          </a:p>
        </p:txBody>
      </p:sp>
      <p:sp>
        <p:nvSpPr>
          <p:cNvPr id="2" name="正方形/長方形 1"/>
          <p:cNvSpPr/>
          <p:nvPr/>
        </p:nvSpPr>
        <p:spPr>
          <a:xfrm>
            <a:off x="1058778" y="6146982"/>
            <a:ext cx="5944401" cy="830997"/>
          </a:xfrm>
          <a:prstGeom prst="rect">
            <a:avLst/>
          </a:prstGeom>
        </p:spPr>
        <p:txBody>
          <a:bodyPr wrap="square">
            <a:spAutoFit/>
          </a:bodyPr>
          <a:lstStyle/>
          <a:p>
            <a:pPr defTabSz="917509">
              <a:defRPr/>
            </a:pPr>
            <a:r>
              <a:rPr lang="ja-JP" altLang="en-US" sz="2400" b="1" dirty="0" smtClean="0">
                <a:solidFill>
                  <a:schemeClr val="accent4">
                    <a:lumMod val="10000"/>
                  </a:schemeClr>
                </a:solidFill>
                <a:latin typeface="+mn-ea"/>
              </a:rPr>
              <a:t>　屋外だけではなく，屋内でも熱中症は発症するよ。</a:t>
            </a:r>
            <a:endParaRPr lang="ja-JP" altLang="en-US" sz="2400" b="1" dirty="0">
              <a:solidFill>
                <a:schemeClr val="accent4">
                  <a:lumMod val="10000"/>
                </a:schemeClr>
              </a:solidFill>
              <a:latin typeface="+mn-ea"/>
            </a:endParaRPr>
          </a:p>
        </p:txBody>
      </p:sp>
    </p:spTree>
    <p:extLst>
      <p:ext uri="{BB962C8B-B14F-4D97-AF65-F5344CB8AC3E}">
        <p14:creationId xmlns:p14="http://schemas.microsoft.com/office/powerpoint/2010/main" val="288380674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図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49180" y="2160296"/>
            <a:ext cx="8502316" cy="5145628"/>
          </a:xfrm>
          <a:prstGeom prst="rect">
            <a:avLst/>
          </a:prstGeom>
        </p:spPr>
      </p:pic>
      <p:sp>
        <p:nvSpPr>
          <p:cNvPr id="5" name="Rectangle 2"/>
          <p:cNvSpPr txBox="1">
            <a:spLocks noRot="1" noChangeArrowheads="1"/>
          </p:cNvSpPr>
          <p:nvPr/>
        </p:nvSpPr>
        <p:spPr>
          <a:xfrm>
            <a:off x="720000" y="720000"/>
            <a:ext cx="7920000" cy="720000"/>
          </a:xfrm>
          <a:prstGeom prst="rect">
            <a:avLst/>
          </a:prstGeom>
          <a:solidFill>
            <a:srgbClr val="FFFFCC"/>
          </a:solidFill>
          <a:ln w="38100">
            <a:solidFill>
              <a:schemeClr val="tx1"/>
            </a:solidFill>
          </a:ln>
        </p:spPr>
        <p:txBody>
          <a:bodyPr vert="horz" lIns="88817" tIns="44408" rIns="88817" bIns="44408" rtlCol="0" anchor="ctr">
            <a:normAutofit/>
          </a:bodyPr>
          <a:lstStyle>
            <a:lvl1pPr algn="ctr" defTabSz="914400" rtl="0" eaLnBrk="1" latinLnBrk="0" hangingPunct="1">
              <a:spcBef>
                <a:spcPct val="0"/>
              </a:spcBef>
              <a:buNone/>
              <a:defRPr kumimoji="1" sz="4400" kern="1200">
                <a:solidFill>
                  <a:srgbClr val="FFFFFF"/>
                </a:solidFill>
                <a:latin typeface="+mj-lt"/>
                <a:ea typeface="+mj-ea"/>
                <a:cs typeface="+mj-cs"/>
              </a:defRPr>
            </a:lvl1pPr>
            <a:lvl2pPr eaLnBrk="1" hangingPunct="1">
              <a:defRPr kumimoji="1">
                <a:solidFill>
                  <a:schemeClr val="tx2"/>
                </a:solidFill>
              </a:defRPr>
            </a:lvl2pPr>
            <a:lvl3pPr eaLnBrk="1" hangingPunct="1">
              <a:defRPr kumimoji="1">
                <a:solidFill>
                  <a:schemeClr val="tx2"/>
                </a:solidFill>
              </a:defRPr>
            </a:lvl3pPr>
            <a:lvl4pPr eaLnBrk="1" hangingPunct="1">
              <a:defRPr kumimoji="1">
                <a:solidFill>
                  <a:schemeClr val="tx2"/>
                </a:solidFill>
              </a:defRPr>
            </a:lvl4pPr>
            <a:lvl5pPr eaLnBrk="1" hangingPunct="1">
              <a:defRPr kumimoji="1">
                <a:solidFill>
                  <a:schemeClr val="tx2"/>
                </a:solidFill>
              </a:defRPr>
            </a:lvl5pPr>
            <a:lvl6pPr eaLnBrk="1" hangingPunct="1">
              <a:defRPr kumimoji="1">
                <a:solidFill>
                  <a:schemeClr val="tx2"/>
                </a:solidFill>
              </a:defRPr>
            </a:lvl6pPr>
            <a:lvl7pPr eaLnBrk="1" hangingPunct="1">
              <a:defRPr kumimoji="1">
                <a:solidFill>
                  <a:schemeClr val="tx2"/>
                </a:solidFill>
              </a:defRPr>
            </a:lvl7pPr>
            <a:lvl8pPr eaLnBrk="1" hangingPunct="1">
              <a:defRPr kumimoji="1">
                <a:solidFill>
                  <a:schemeClr val="tx2"/>
                </a:solidFill>
              </a:defRPr>
            </a:lvl8pPr>
            <a:lvl9pPr eaLnBrk="1" hangingPunct="1">
              <a:defRPr kumimoji="1">
                <a:solidFill>
                  <a:schemeClr val="tx2"/>
                </a:solidFill>
              </a:defRPr>
            </a:lvl9pPr>
          </a:lstStyle>
          <a:p>
            <a:r>
              <a:rPr lang="ja-JP" altLang="en-US" sz="3200" b="1" dirty="0">
                <a:solidFill>
                  <a:prstClr val="black"/>
                </a:solidFill>
                <a:latin typeface="+mn-ea"/>
              </a:rPr>
              <a:t>熱中症による死傷災害の発生状況</a:t>
            </a:r>
            <a:endParaRPr lang="ja-JP" altLang="en-US" sz="3200" b="1" dirty="0">
              <a:solidFill>
                <a:prstClr val="black"/>
              </a:solidFill>
              <a:latin typeface="HGP明朝E" panose="02020900000000000000" pitchFamily="18" charset="-128"/>
              <a:ea typeface="HGP明朝E" panose="02020900000000000000" pitchFamily="18" charset="-128"/>
            </a:endParaRPr>
          </a:p>
        </p:txBody>
      </p:sp>
    </p:spTree>
    <p:extLst>
      <p:ext uri="{BB962C8B-B14F-4D97-AF65-F5344CB8AC3E}">
        <p14:creationId xmlns:p14="http://schemas.microsoft.com/office/powerpoint/2010/main" val="2721532493"/>
      </p:ext>
    </p:extLst>
  </p:cSld>
  <p:clrMapOvr>
    <a:masterClrMapping/>
  </p:clrMapOvr>
  <mc:AlternateContent xmlns:mc="http://schemas.openxmlformats.org/markup-compatibility/2006" xmlns:p14="http://schemas.microsoft.com/office/powerpoint/2010/main">
    <mc:Choice Requires="p14">
      <p:transition p14:dur="10">
        <p:wheel spokes="1"/>
      </p:transition>
    </mc:Choice>
    <mc:Fallback xmlns="">
      <p:transition>
        <p:wheel spokes="1"/>
      </p:transition>
    </mc:Fallback>
  </mc:AlternateContent>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2"/>
          <p:cNvSpPr txBox="1">
            <a:spLocks noGrp="1" noRot="1" noChangeArrowheads="1"/>
          </p:cNvSpPr>
          <p:nvPr>
            <p:ph type="title"/>
          </p:nvPr>
        </p:nvSpPr>
        <p:spPr>
          <a:xfrm>
            <a:off x="720000" y="720000"/>
            <a:ext cx="7920000" cy="720000"/>
          </a:xfrm>
          <a:prstGeom prst="rect">
            <a:avLst/>
          </a:prstGeom>
          <a:solidFill>
            <a:srgbClr val="FFFFCC"/>
          </a:solidFill>
          <a:ln w="38100">
            <a:solidFill>
              <a:schemeClr val="tx1"/>
            </a:solidFill>
          </a:ln>
        </p:spPr>
        <p:txBody>
          <a:bodyPr vert="horz" lIns="88817" tIns="44408" rIns="88817" bIns="44408" rtlCol="0" anchor="ctr">
            <a:normAutofit/>
          </a:bodyPr>
          <a:lstStyle>
            <a:lvl1pPr algn="ctr" defTabSz="914400" rtl="0" eaLnBrk="1" latinLnBrk="0" hangingPunct="1">
              <a:spcBef>
                <a:spcPct val="0"/>
              </a:spcBef>
              <a:buNone/>
              <a:defRPr kumimoji="1" sz="4400" kern="1200">
                <a:solidFill>
                  <a:srgbClr val="FFFFFF"/>
                </a:solidFill>
                <a:latin typeface="+mj-lt"/>
                <a:ea typeface="+mj-ea"/>
                <a:cs typeface="+mj-cs"/>
              </a:defRPr>
            </a:lvl1pPr>
            <a:lvl2pPr eaLnBrk="1" hangingPunct="1">
              <a:defRPr kumimoji="1">
                <a:solidFill>
                  <a:schemeClr val="tx2"/>
                </a:solidFill>
              </a:defRPr>
            </a:lvl2pPr>
            <a:lvl3pPr eaLnBrk="1" hangingPunct="1">
              <a:defRPr kumimoji="1">
                <a:solidFill>
                  <a:schemeClr val="tx2"/>
                </a:solidFill>
              </a:defRPr>
            </a:lvl3pPr>
            <a:lvl4pPr eaLnBrk="1" hangingPunct="1">
              <a:defRPr kumimoji="1">
                <a:solidFill>
                  <a:schemeClr val="tx2"/>
                </a:solidFill>
              </a:defRPr>
            </a:lvl4pPr>
            <a:lvl5pPr eaLnBrk="1" hangingPunct="1">
              <a:defRPr kumimoji="1">
                <a:solidFill>
                  <a:schemeClr val="tx2"/>
                </a:solidFill>
              </a:defRPr>
            </a:lvl5pPr>
            <a:lvl6pPr eaLnBrk="1" hangingPunct="1">
              <a:defRPr kumimoji="1">
                <a:solidFill>
                  <a:schemeClr val="tx2"/>
                </a:solidFill>
              </a:defRPr>
            </a:lvl6pPr>
            <a:lvl7pPr eaLnBrk="1" hangingPunct="1">
              <a:defRPr kumimoji="1">
                <a:solidFill>
                  <a:schemeClr val="tx2"/>
                </a:solidFill>
              </a:defRPr>
            </a:lvl7pPr>
            <a:lvl8pPr eaLnBrk="1" hangingPunct="1">
              <a:defRPr kumimoji="1">
                <a:solidFill>
                  <a:schemeClr val="tx2"/>
                </a:solidFill>
              </a:defRPr>
            </a:lvl8pPr>
            <a:lvl9pPr eaLnBrk="1" hangingPunct="1">
              <a:defRPr kumimoji="1">
                <a:solidFill>
                  <a:schemeClr val="tx2"/>
                </a:solidFill>
              </a:defRPr>
            </a:lvl9pPr>
          </a:lstStyle>
          <a:p>
            <a:r>
              <a:rPr lang="ja-JP" altLang="en-US" sz="3200" b="1" dirty="0">
                <a:solidFill>
                  <a:prstClr val="black"/>
                </a:solidFill>
                <a:latin typeface="+mn-ea"/>
              </a:rPr>
              <a:t>高気圧障害防止対策</a:t>
            </a:r>
            <a:endParaRPr lang="ja-JP" altLang="en-US" sz="3200" b="1" dirty="0">
              <a:solidFill>
                <a:prstClr val="black"/>
              </a:solidFill>
              <a:latin typeface="HGP明朝E" panose="02020900000000000000" pitchFamily="18" charset="-128"/>
              <a:ea typeface="HGP明朝E" panose="02020900000000000000" pitchFamily="18" charset="-128"/>
            </a:endParaRPr>
          </a:p>
        </p:txBody>
      </p:sp>
      <p:pic>
        <p:nvPicPr>
          <p:cNvPr id="10" name="図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242281" y="5765931"/>
            <a:ext cx="1640463" cy="1402879"/>
          </a:xfrm>
          <a:prstGeom prst="rect">
            <a:avLst/>
          </a:prstGeom>
        </p:spPr>
      </p:pic>
      <p:sp>
        <p:nvSpPr>
          <p:cNvPr id="9" name="雲形吹き出し 8"/>
          <p:cNvSpPr/>
          <p:nvPr/>
        </p:nvSpPr>
        <p:spPr>
          <a:xfrm>
            <a:off x="720000" y="5919536"/>
            <a:ext cx="6417777" cy="1155313"/>
          </a:xfrm>
          <a:prstGeom prst="cloudCallout">
            <a:avLst>
              <a:gd name="adj1" fmla="val 49809"/>
              <a:gd name="adj2" fmla="val 28454"/>
            </a:avLst>
          </a:prstGeom>
        </p:spPr>
        <p:style>
          <a:lnRef idx="1">
            <a:schemeClr val="accent3"/>
          </a:lnRef>
          <a:fillRef idx="2">
            <a:schemeClr val="accent3"/>
          </a:fillRef>
          <a:effectRef idx="1">
            <a:schemeClr val="accent3"/>
          </a:effectRef>
          <a:fontRef idx="minor">
            <a:schemeClr val="dk1"/>
          </a:fontRef>
        </p:style>
        <p:txBody>
          <a:bodyPr rtlCol="0" anchor="ctr"/>
          <a:lstStyle/>
          <a:p>
            <a:pPr algn="ctr"/>
            <a:endParaRPr lang="ja-JP" altLang="en-US"/>
          </a:p>
        </p:txBody>
      </p:sp>
      <p:sp>
        <p:nvSpPr>
          <p:cNvPr id="8" name="対角する 2 つの角を切り取った四角形 7"/>
          <p:cNvSpPr/>
          <p:nvPr/>
        </p:nvSpPr>
        <p:spPr>
          <a:xfrm>
            <a:off x="720000" y="2160000"/>
            <a:ext cx="7920000" cy="3240000"/>
          </a:xfrm>
          <a:prstGeom prst="snip2Diag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ja-JP" altLang="en-US" sz="1832"/>
          </a:p>
        </p:txBody>
      </p:sp>
      <p:sp>
        <p:nvSpPr>
          <p:cNvPr id="84995" name="Rectangle 3"/>
          <p:cNvSpPr>
            <a:spLocks noGrp="1" noRot="1" noChangeArrowheads="1"/>
          </p:cNvSpPr>
          <p:nvPr>
            <p:ph idx="4294967295"/>
          </p:nvPr>
        </p:nvSpPr>
        <p:spPr>
          <a:xfrm>
            <a:off x="720000" y="2527328"/>
            <a:ext cx="7910915" cy="3111472"/>
          </a:xfrm>
        </p:spPr>
        <p:txBody>
          <a:bodyPr>
            <a:noAutofit/>
          </a:bodyPr>
          <a:lstStyle/>
          <a:p>
            <a:pPr marL="0" indent="0">
              <a:lnSpc>
                <a:spcPts val="4000"/>
              </a:lnSpc>
              <a:buNone/>
            </a:pPr>
            <a:r>
              <a:rPr lang="ja-JP" altLang="en-US" sz="2800" b="1" dirty="0" smtClean="0">
                <a:solidFill>
                  <a:schemeClr val="tx1"/>
                </a:solidFill>
                <a:latin typeface="+mn-ea"/>
              </a:rPr>
              <a:t>　</a:t>
            </a:r>
            <a:r>
              <a:rPr lang="ja-JP" altLang="en-US" sz="2800" b="1" dirty="0">
                <a:solidFill>
                  <a:schemeClr val="tx1"/>
                </a:solidFill>
                <a:latin typeface="+mn-ea"/>
              </a:rPr>
              <a:t>高気圧障害と</a:t>
            </a:r>
            <a:r>
              <a:rPr lang="ja-JP" altLang="en-US" sz="2800" b="1" dirty="0" smtClean="0">
                <a:solidFill>
                  <a:schemeClr val="tx1"/>
                </a:solidFill>
                <a:latin typeface="+mn-ea"/>
              </a:rPr>
              <a:t>は，圧力</a:t>
            </a:r>
            <a:r>
              <a:rPr lang="ja-JP" altLang="en-US" sz="2800" b="1" dirty="0">
                <a:solidFill>
                  <a:schemeClr val="tx1"/>
                </a:solidFill>
                <a:latin typeface="+mn-ea"/>
              </a:rPr>
              <a:t>が高まると気体が肺から体内に溶け込んで</a:t>
            </a:r>
            <a:r>
              <a:rPr lang="ja-JP" altLang="en-US" sz="2800" b="1" dirty="0" smtClean="0">
                <a:solidFill>
                  <a:schemeClr val="tx1"/>
                </a:solidFill>
                <a:latin typeface="+mn-ea"/>
              </a:rPr>
              <a:t>毒性を示し，酸素中毒，窒素中毒，炭酸</a:t>
            </a:r>
            <a:r>
              <a:rPr lang="ja-JP" altLang="en-US" sz="2800" b="1" dirty="0">
                <a:solidFill>
                  <a:schemeClr val="tx1"/>
                </a:solidFill>
                <a:latin typeface="+mn-ea"/>
              </a:rPr>
              <a:t>ガス中毒などを</a:t>
            </a:r>
            <a:r>
              <a:rPr lang="ja-JP" altLang="en-US" sz="2800" b="1" dirty="0" smtClean="0">
                <a:solidFill>
                  <a:schemeClr val="tx1"/>
                </a:solidFill>
                <a:latin typeface="+mn-ea"/>
              </a:rPr>
              <a:t>引き起こし，そして</a:t>
            </a:r>
            <a:r>
              <a:rPr lang="ja-JP" altLang="en-US" sz="2800" b="1" dirty="0">
                <a:solidFill>
                  <a:schemeClr val="tx1"/>
                </a:solidFill>
                <a:latin typeface="+mn-ea"/>
              </a:rPr>
              <a:t>圧力が下がると体内で気泡化</a:t>
            </a:r>
            <a:r>
              <a:rPr lang="ja-JP" altLang="en-US" sz="2800" b="1" dirty="0" smtClean="0">
                <a:solidFill>
                  <a:schemeClr val="tx1"/>
                </a:solidFill>
                <a:latin typeface="+mn-ea"/>
              </a:rPr>
              <a:t>し，減圧症</a:t>
            </a:r>
            <a:r>
              <a:rPr lang="ja-JP" altLang="en-US" sz="2800" b="1" dirty="0">
                <a:solidFill>
                  <a:schemeClr val="tx1"/>
                </a:solidFill>
                <a:latin typeface="+mn-ea"/>
              </a:rPr>
              <a:t>に</a:t>
            </a:r>
            <a:r>
              <a:rPr lang="ja-JP" altLang="en-US" sz="2800" b="1" dirty="0" smtClean="0">
                <a:solidFill>
                  <a:schemeClr val="tx1"/>
                </a:solidFill>
                <a:latin typeface="+mn-ea"/>
              </a:rPr>
              <a:t>なることである。</a:t>
            </a:r>
            <a:endParaRPr lang="ja-JP" altLang="en-US" sz="1050" b="1" dirty="0" smtClean="0">
              <a:solidFill>
                <a:schemeClr val="tx1"/>
              </a:solidFill>
              <a:latin typeface="+mn-ea"/>
            </a:endParaRPr>
          </a:p>
          <a:p>
            <a:pPr marL="0" indent="0">
              <a:lnSpc>
                <a:spcPts val="4000"/>
              </a:lnSpc>
              <a:buNone/>
            </a:pPr>
            <a:r>
              <a:rPr lang="ja-JP" altLang="en-US" sz="2800" b="1" dirty="0" smtClean="0">
                <a:solidFill>
                  <a:schemeClr val="tx1"/>
                </a:solidFill>
                <a:latin typeface="+mn-ea"/>
              </a:rPr>
              <a:t>　　</a:t>
            </a:r>
            <a:r>
              <a:rPr lang="ja-JP" altLang="en-US" sz="2800" b="1" dirty="0" smtClean="0">
                <a:solidFill>
                  <a:schemeClr val="bg1"/>
                </a:solidFill>
                <a:latin typeface="+mn-ea"/>
              </a:rPr>
              <a:t>対策のポイント⇒</a:t>
            </a:r>
            <a:r>
              <a:rPr lang="en-US" altLang="ja-JP" sz="2800" b="1" dirty="0" smtClean="0">
                <a:solidFill>
                  <a:schemeClr val="bg1"/>
                </a:solidFill>
                <a:latin typeface="+mn-ea"/>
              </a:rPr>
              <a:t>｢</a:t>
            </a:r>
            <a:r>
              <a:rPr lang="ja-JP" altLang="en-US" sz="2800" b="1" dirty="0" smtClean="0">
                <a:solidFill>
                  <a:schemeClr val="bg1"/>
                </a:solidFill>
                <a:latin typeface="+mn-ea"/>
              </a:rPr>
              <a:t>呼吸用ガスと減圧方法</a:t>
            </a:r>
            <a:r>
              <a:rPr lang="en-US" altLang="ja-JP" sz="2800" b="1" dirty="0" smtClean="0">
                <a:solidFill>
                  <a:schemeClr val="bg1"/>
                </a:solidFill>
                <a:latin typeface="+mn-ea"/>
              </a:rPr>
              <a:t>｣</a:t>
            </a:r>
            <a:endParaRPr lang="ja-JP" altLang="en-US" sz="2800" b="1" dirty="0">
              <a:solidFill>
                <a:schemeClr val="bg1"/>
              </a:solidFill>
              <a:latin typeface="+mn-ea"/>
            </a:endParaRPr>
          </a:p>
        </p:txBody>
      </p:sp>
      <p:sp>
        <p:nvSpPr>
          <p:cNvPr id="2" name="正方形/長方形 1"/>
          <p:cNvSpPr/>
          <p:nvPr/>
        </p:nvSpPr>
        <p:spPr>
          <a:xfrm>
            <a:off x="884420" y="6087022"/>
            <a:ext cx="6202180" cy="830997"/>
          </a:xfrm>
          <a:prstGeom prst="rect">
            <a:avLst/>
          </a:prstGeom>
        </p:spPr>
        <p:txBody>
          <a:bodyPr wrap="square">
            <a:spAutoFit/>
          </a:bodyPr>
          <a:lstStyle/>
          <a:p>
            <a:pPr defTabSz="917509">
              <a:defRPr/>
            </a:pPr>
            <a:r>
              <a:rPr lang="ja-JP" altLang="en-US" sz="2400" b="1" dirty="0" smtClean="0">
                <a:solidFill>
                  <a:schemeClr val="accent4">
                    <a:lumMod val="10000"/>
                  </a:schemeClr>
                </a:solidFill>
                <a:latin typeface="+mn-ea"/>
              </a:rPr>
              <a:t>　高気圧</a:t>
            </a:r>
            <a:r>
              <a:rPr lang="ja-JP" altLang="en-US" sz="2400" b="1" dirty="0">
                <a:solidFill>
                  <a:schemeClr val="accent4">
                    <a:lumMod val="10000"/>
                  </a:schemeClr>
                </a:solidFill>
                <a:latin typeface="+mn-ea"/>
              </a:rPr>
              <a:t>業務</a:t>
            </a:r>
            <a:r>
              <a:rPr lang="ja-JP" altLang="en-US" sz="2400" b="1" dirty="0" smtClean="0">
                <a:solidFill>
                  <a:schemeClr val="accent4">
                    <a:lumMod val="10000"/>
                  </a:schemeClr>
                </a:solidFill>
                <a:latin typeface="+mn-ea"/>
              </a:rPr>
              <a:t>は，危険</a:t>
            </a:r>
            <a:r>
              <a:rPr lang="ja-JP" altLang="en-US" sz="2400" b="1" dirty="0">
                <a:solidFill>
                  <a:schemeClr val="accent4">
                    <a:lumMod val="10000"/>
                  </a:schemeClr>
                </a:solidFill>
                <a:latin typeface="+mn-ea"/>
              </a:rPr>
              <a:t>な気体を呼吸するわけでもない</a:t>
            </a:r>
            <a:r>
              <a:rPr lang="ja-JP" altLang="en-US" sz="2400" b="1" dirty="0" smtClean="0">
                <a:solidFill>
                  <a:schemeClr val="accent4">
                    <a:lumMod val="10000"/>
                  </a:schemeClr>
                </a:solidFill>
                <a:latin typeface="+mn-ea"/>
              </a:rPr>
              <a:t>ので，何</a:t>
            </a:r>
            <a:r>
              <a:rPr lang="ja-JP" altLang="en-US" sz="2400" b="1" dirty="0">
                <a:solidFill>
                  <a:schemeClr val="accent4">
                    <a:lumMod val="10000"/>
                  </a:schemeClr>
                </a:solidFill>
                <a:latin typeface="+mn-ea"/>
              </a:rPr>
              <a:t>が危ないのか</a:t>
            </a:r>
            <a:r>
              <a:rPr lang="ja-JP" altLang="en-US" sz="2400" b="1" dirty="0" smtClean="0">
                <a:solidFill>
                  <a:schemeClr val="accent4">
                    <a:lumMod val="10000"/>
                  </a:schemeClr>
                </a:solidFill>
                <a:latin typeface="+mn-ea"/>
              </a:rPr>
              <a:t>想像しくいよね。</a:t>
            </a:r>
            <a:endParaRPr lang="ja-JP" altLang="en-US" sz="2400" b="1" dirty="0">
              <a:solidFill>
                <a:schemeClr val="accent4">
                  <a:lumMod val="10000"/>
                </a:schemeClr>
              </a:solidFill>
              <a:latin typeface="+mn-ea"/>
            </a:endParaRPr>
          </a:p>
        </p:txBody>
      </p:sp>
    </p:spTree>
    <p:extLst>
      <p:ext uri="{BB962C8B-B14F-4D97-AF65-F5344CB8AC3E}">
        <p14:creationId xmlns:p14="http://schemas.microsoft.com/office/powerpoint/2010/main" val="20375763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表 5"/>
          <p:cNvGraphicFramePr>
            <a:graphicFrameLocks noGrp="1"/>
          </p:cNvGraphicFramePr>
          <p:nvPr>
            <p:extLst>
              <p:ext uri="{D42A27DB-BD31-4B8C-83A1-F6EECF244321}">
                <p14:modId xmlns:p14="http://schemas.microsoft.com/office/powerpoint/2010/main" val="1009068066"/>
              </p:ext>
            </p:extLst>
          </p:nvPr>
        </p:nvGraphicFramePr>
        <p:xfrm>
          <a:off x="719997" y="1800000"/>
          <a:ext cx="7883673" cy="4337598"/>
        </p:xfrm>
        <a:graphic>
          <a:graphicData uri="http://schemas.openxmlformats.org/drawingml/2006/table">
            <a:tbl>
              <a:tblPr firstRow="1" bandRow="1">
                <a:tableStyleId>{B301B821-A1FF-4177-AEE7-76D212191A09}</a:tableStyleId>
              </a:tblPr>
              <a:tblGrid>
                <a:gridCol w="885034"/>
                <a:gridCol w="3298147"/>
                <a:gridCol w="3700492"/>
              </a:tblGrid>
              <a:tr h="402907">
                <a:tc>
                  <a:txBody>
                    <a:bodyPr/>
                    <a:lstStyle/>
                    <a:p>
                      <a:pPr marL="0" marR="0" lvl="0" indent="0" algn="ctr" defTabSz="914400" rtl="0" eaLnBrk="1" fontAlgn="base" latinLnBrk="0" hangingPunct="1">
                        <a:lnSpc>
                          <a:spcPct val="100000"/>
                        </a:lnSpc>
                        <a:spcBef>
                          <a:spcPct val="0"/>
                        </a:spcBef>
                        <a:spcAft>
                          <a:spcPct val="0"/>
                        </a:spcAft>
                        <a:buClrTx/>
                        <a:buSzPct val="90000"/>
                        <a:buFontTx/>
                        <a:buNone/>
                        <a:tabLst/>
                      </a:pPr>
                      <a:r>
                        <a:rPr kumimoji="1" lang="ja-JP" altLang="en-US" sz="2200" u="none" strike="noStrike" cap="none" normalizeH="0" baseline="0" dirty="0" smtClean="0">
                          <a:ln>
                            <a:noFill/>
                          </a:ln>
                          <a:effectLst/>
                          <a:latin typeface="+mn-ea"/>
                          <a:ea typeface="+mn-ea"/>
                        </a:rPr>
                        <a:t>比較　</a:t>
                      </a:r>
                      <a:endParaRPr kumimoji="1" lang="ja-JP" altLang="en-US" sz="2200" b="0" i="0" u="none" strike="noStrike" cap="none" normalizeH="0" baseline="0" dirty="0" smtClean="0">
                        <a:ln>
                          <a:noFill/>
                        </a:ln>
                        <a:solidFill>
                          <a:schemeClr val="tx1"/>
                        </a:solidFill>
                        <a:effectLst/>
                        <a:latin typeface="+mn-ea"/>
                        <a:ea typeface="+mn-ea"/>
                      </a:endParaRPr>
                    </a:p>
                  </a:txBody>
                  <a:tcPr marL="88816" marR="88816" marT="44395" marB="4439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base" latinLnBrk="0" hangingPunct="1">
                        <a:lnSpc>
                          <a:spcPct val="100000"/>
                        </a:lnSpc>
                        <a:spcBef>
                          <a:spcPct val="0"/>
                        </a:spcBef>
                        <a:spcAft>
                          <a:spcPct val="0"/>
                        </a:spcAft>
                        <a:buClrTx/>
                        <a:buSzPct val="90000"/>
                        <a:buFontTx/>
                        <a:buNone/>
                        <a:tabLst/>
                      </a:pPr>
                      <a:r>
                        <a:rPr kumimoji="1" lang="ja-JP" altLang="en-US" sz="2200" u="none" strike="noStrike" cap="none" normalizeH="0" baseline="0" dirty="0" smtClean="0">
                          <a:ln>
                            <a:noFill/>
                          </a:ln>
                          <a:effectLst/>
                          <a:latin typeface="+mn-ea"/>
                          <a:ea typeface="+mn-ea"/>
                        </a:rPr>
                        <a:t>日本</a:t>
                      </a:r>
                      <a:endParaRPr kumimoji="1" lang="ja-JP" altLang="en-US" sz="2200" b="0" i="0" u="none" strike="noStrike" cap="none" normalizeH="0" baseline="0" dirty="0" smtClean="0">
                        <a:ln>
                          <a:noFill/>
                        </a:ln>
                        <a:solidFill>
                          <a:schemeClr val="tx1"/>
                        </a:solidFill>
                        <a:effectLst/>
                        <a:latin typeface="+mn-ea"/>
                        <a:ea typeface="+mn-ea"/>
                      </a:endParaRPr>
                    </a:p>
                  </a:txBody>
                  <a:tcPr marL="88816" marR="88816" marT="44395" marB="4439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base" latinLnBrk="0" hangingPunct="1">
                        <a:lnSpc>
                          <a:spcPct val="100000"/>
                        </a:lnSpc>
                        <a:spcBef>
                          <a:spcPct val="0"/>
                        </a:spcBef>
                        <a:spcAft>
                          <a:spcPct val="0"/>
                        </a:spcAft>
                        <a:buClrTx/>
                        <a:buSzPct val="90000"/>
                        <a:buFontTx/>
                        <a:buNone/>
                        <a:tabLst/>
                      </a:pPr>
                      <a:r>
                        <a:rPr kumimoji="1" lang="ja-JP" altLang="en-US" sz="2200" u="none" strike="noStrike" cap="none" normalizeH="0" baseline="0" dirty="0" smtClean="0">
                          <a:ln>
                            <a:noFill/>
                          </a:ln>
                          <a:effectLst/>
                          <a:latin typeface="+mn-ea"/>
                          <a:ea typeface="+mn-ea"/>
                        </a:rPr>
                        <a:t>欧米　</a:t>
                      </a:r>
                      <a:endParaRPr kumimoji="1" lang="ja-JP" altLang="en-US" sz="2200" b="0" i="0" u="none" strike="noStrike" cap="none" normalizeH="0" baseline="0" dirty="0" smtClean="0">
                        <a:ln>
                          <a:noFill/>
                        </a:ln>
                        <a:solidFill>
                          <a:schemeClr val="tx1"/>
                        </a:solidFill>
                        <a:effectLst/>
                        <a:latin typeface="+mn-ea"/>
                        <a:ea typeface="+mn-ea"/>
                      </a:endParaRPr>
                    </a:p>
                  </a:txBody>
                  <a:tcPr marL="88816" marR="88816" marT="44395" marB="4439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402907">
                <a:tc>
                  <a:txBody>
                    <a:bodyPr/>
                    <a:lstStyle/>
                    <a:p>
                      <a:pPr marL="0" marR="0" lvl="0" indent="0" algn="ctr" defTabSz="914400" rtl="0" eaLnBrk="1" fontAlgn="base" latinLnBrk="0" hangingPunct="1">
                        <a:lnSpc>
                          <a:spcPct val="100000"/>
                        </a:lnSpc>
                        <a:spcBef>
                          <a:spcPct val="50000"/>
                        </a:spcBef>
                        <a:spcAft>
                          <a:spcPct val="0"/>
                        </a:spcAft>
                        <a:buClrTx/>
                        <a:buSzPct val="90000"/>
                        <a:buFontTx/>
                        <a:buNone/>
                        <a:tabLst/>
                      </a:pPr>
                      <a:r>
                        <a:rPr kumimoji="1" lang="ja-JP" altLang="en-US" sz="2200" u="none" strike="noStrike" cap="none" normalizeH="0" baseline="0" dirty="0" smtClean="0">
                          <a:ln>
                            <a:noFill/>
                          </a:ln>
                          <a:effectLst/>
                          <a:latin typeface="+mn-ea"/>
                          <a:ea typeface="+mn-ea"/>
                        </a:rPr>
                        <a:t>原因　　　　</a:t>
                      </a:r>
                      <a:endParaRPr kumimoji="1" lang="ja-JP" altLang="en-US" sz="2200" b="1" i="0" u="none" strike="noStrike" cap="none" normalizeH="0" baseline="0" dirty="0" smtClean="0">
                        <a:ln>
                          <a:noFill/>
                        </a:ln>
                        <a:solidFill>
                          <a:schemeClr val="tx1"/>
                        </a:solidFill>
                        <a:effectLst/>
                        <a:latin typeface="+mn-ea"/>
                        <a:ea typeface="+mn-ea"/>
                      </a:endParaRPr>
                    </a:p>
                  </a:txBody>
                  <a:tcPr marL="88816" marR="88816" marT="44395" marB="4439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base" latinLnBrk="0" hangingPunct="1">
                        <a:lnSpc>
                          <a:spcPct val="100000"/>
                        </a:lnSpc>
                        <a:spcBef>
                          <a:spcPct val="50000"/>
                        </a:spcBef>
                        <a:spcAft>
                          <a:spcPct val="0"/>
                        </a:spcAft>
                        <a:buClrTx/>
                        <a:buSzPct val="90000"/>
                        <a:buFontTx/>
                        <a:buNone/>
                        <a:tabLst/>
                      </a:pPr>
                      <a:r>
                        <a:rPr kumimoji="1" lang="ja-JP" altLang="en-US" sz="2200" u="none" strike="noStrike" cap="none" normalizeH="0" baseline="0" dirty="0" smtClean="0">
                          <a:ln>
                            <a:noFill/>
                          </a:ln>
                          <a:effectLst/>
                          <a:latin typeface="+mn-ea"/>
                          <a:ea typeface="+mn-ea"/>
                        </a:rPr>
                        <a:t>災害の原因は人　　　　　　　　　　　　</a:t>
                      </a:r>
                      <a:endParaRPr kumimoji="1" lang="ja-JP" altLang="en-US" sz="2200" b="1" i="0" u="none" strike="noStrike" cap="none" normalizeH="0" baseline="0" dirty="0" smtClean="0">
                        <a:ln>
                          <a:noFill/>
                        </a:ln>
                        <a:solidFill>
                          <a:schemeClr val="tx1"/>
                        </a:solidFill>
                        <a:effectLst/>
                        <a:latin typeface="+mn-ea"/>
                        <a:ea typeface="+mn-ea"/>
                      </a:endParaRPr>
                    </a:p>
                  </a:txBody>
                  <a:tcPr marL="88816" marR="88816" marT="44395" marB="4439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base" latinLnBrk="0" hangingPunct="1">
                        <a:lnSpc>
                          <a:spcPct val="100000"/>
                        </a:lnSpc>
                        <a:spcBef>
                          <a:spcPct val="50000"/>
                        </a:spcBef>
                        <a:spcAft>
                          <a:spcPct val="0"/>
                        </a:spcAft>
                        <a:buClrTx/>
                        <a:buSzPct val="90000"/>
                        <a:buFontTx/>
                        <a:buNone/>
                        <a:tabLst/>
                      </a:pPr>
                      <a:r>
                        <a:rPr kumimoji="1" lang="ja-JP" altLang="en-US" sz="2200" u="none" strike="noStrike" cap="none" normalizeH="0" baseline="0" dirty="0" smtClean="0">
                          <a:ln>
                            <a:noFill/>
                          </a:ln>
                          <a:effectLst/>
                          <a:latin typeface="+mn-ea"/>
                          <a:ea typeface="+mn-ea"/>
                        </a:rPr>
                        <a:t>災害原因は技術的問題　　</a:t>
                      </a:r>
                      <a:endParaRPr kumimoji="1" lang="ja-JP" altLang="en-US" sz="2200" b="1" i="0" u="none" strike="noStrike" cap="none" normalizeH="0" baseline="0" dirty="0" smtClean="0">
                        <a:ln>
                          <a:noFill/>
                        </a:ln>
                        <a:solidFill>
                          <a:schemeClr val="tx1"/>
                        </a:solidFill>
                        <a:effectLst/>
                        <a:latin typeface="+mn-ea"/>
                        <a:ea typeface="+mn-ea"/>
                      </a:endParaRPr>
                    </a:p>
                  </a:txBody>
                  <a:tcPr marL="88816" marR="88816" marT="44395" marB="4439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705523">
                <a:tc>
                  <a:txBody>
                    <a:bodyPr/>
                    <a:lstStyle/>
                    <a:p>
                      <a:pPr marL="0" marR="0" lvl="0" indent="0" algn="l" defTabSz="914400" rtl="0" eaLnBrk="1" fontAlgn="base" latinLnBrk="0" hangingPunct="1">
                        <a:lnSpc>
                          <a:spcPct val="100000"/>
                        </a:lnSpc>
                        <a:spcBef>
                          <a:spcPct val="50000"/>
                        </a:spcBef>
                        <a:spcAft>
                          <a:spcPct val="0"/>
                        </a:spcAft>
                        <a:buClrTx/>
                        <a:buSzPct val="90000"/>
                        <a:buFontTx/>
                        <a:buNone/>
                        <a:tabLst/>
                      </a:pPr>
                      <a:r>
                        <a:rPr kumimoji="1" lang="ja-JP" altLang="en-US" sz="2200" u="none" strike="noStrike" cap="none" normalizeH="0" baseline="0" dirty="0" smtClean="0">
                          <a:ln>
                            <a:noFill/>
                          </a:ln>
                          <a:effectLst/>
                          <a:latin typeface="+mn-ea"/>
                          <a:ea typeface="+mn-ea"/>
                        </a:rPr>
                        <a:t>災害防止　　　</a:t>
                      </a:r>
                      <a:endParaRPr kumimoji="1" lang="ja-JP" altLang="en-US" sz="2200" b="1" i="0" u="none" strike="noStrike" cap="none" normalizeH="0" baseline="0" dirty="0" smtClean="0">
                        <a:ln>
                          <a:noFill/>
                        </a:ln>
                        <a:solidFill>
                          <a:schemeClr val="tx1"/>
                        </a:solidFill>
                        <a:effectLst/>
                        <a:latin typeface="+mn-ea"/>
                        <a:ea typeface="+mn-ea"/>
                      </a:endParaRPr>
                    </a:p>
                  </a:txBody>
                  <a:tcPr marL="88816" marR="88816" marT="44395" marB="4439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base" latinLnBrk="0" hangingPunct="1">
                        <a:lnSpc>
                          <a:spcPct val="100000"/>
                        </a:lnSpc>
                        <a:spcBef>
                          <a:spcPct val="50000"/>
                        </a:spcBef>
                        <a:spcAft>
                          <a:spcPct val="0"/>
                        </a:spcAft>
                        <a:buClrTx/>
                        <a:buSzPct val="90000"/>
                        <a:buFontTx/>
                        <a:buNone/>
                        <a:tabLst/>
                      </a:pPr>
                      <a:r>
                        <a:rPr kumimoji="1" lang="ja-JP" altLang="en-US" sz="2200" u="none" strike="noStrike" cap="none" normalizeH="0" baseline="0" dirty="0" smtClean="0">
                          <a:ln>
                            <a:noFill/>
                          </a:ln>
                          <a:effectLst/>
                          <a:latin typeface="+mn-ea"/>
                          <a:ea typeface="+mn-ea"/>
                        </a:rPr>
                        <a:t>努力</a:t>
                      </a:r>
                      <a:endParaRPr kumimoji="1" lang="ja-JP" altLang="en-US" sz="2200" b="1" i="0" u="none" strike="noStrike" cap="none" normalizeH="0" baseline="0" dirty="0" smtClean="0">
                        <a:ln>
                          <a:noFill/>
                        </a:ln>
                        <a:solidFill>
                          <a:schemeClr val="tx1"/>
                        </a:solidFill>
                        <a:effectLst/>
                        <a:latin typeface="+mn-ea"/>
                        <a:ea typeface="+mn-ea"/>
                      </a:endParaRPr>
                    </a:p>
                  </a:txBody>
                  <a:tcPr marL="88816" marR="88816" marT="44395" marB="44395"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base" latinLnBrk="0" hangingPunct="1">
                        <a:lnSpc>
                          <a:spcPct val="100000"/>
                        </a:lnSpc>
                        <a:spcBef>
                          <a:spcPct val="50000"/>
                        </a:spcBef>
                        <a:spcAft>
                          <a:spcPct val="0"/>
                        </a:spcAft>
                        <a:buClrTx/>
                        <a:buSzPct val="90000"/>
                        <a:buFontTx/>
                        <a:buNone/>
                        <a:tabLst/>
                      </a:pPr>
                      <a:r>
                        <a:rPr kumimoji="1" lang="ja-JP" altLang="en-US" sz="2200" u="none" strike="noStrike" cap="none" normalizeH="0" baseline="0" dirty="0" smtClean="0">
                          <a:ln>
                            <a:noFill/>
                          </a:ln>
                          <a:effectLst/>
                          <a:latin typeface="+mn-ea"/>
                          <a:ea typeface="+mn-ea"/>
                        </a:rPr>
                        <a:t>技術レベル</a:t>
                      </a:r>
                      <a:endParaRPr kumimoji="1" lang="ja-JP" altLang="en-US" sz="2200" b="1" i="0" u="none" strike="noStrike" cap="none" normalizeH="0" baseline="0" dirty="0" smtClean="0">
                        <a:ln>
                          <a:noFill/>
                        </a:ln>
                        <a:solidFill>
                          <a:schemeClr val="tx1"/>
                        </a:solidFill>
                        <a:effectLst/>
                        <a:latin typeface="+mn-ea"/>
                        <a:ea typeface="+mn-ea"/>
                      </a:endParaRPr>
                    </a:p>
                  </a:txBody>
                  <a:tcPr marL="88816" marR="88816" marT="44395" marB="44395"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787338">
                <a:tc>
                  <a:txBody>
                    <a:bodyPr/>
                    <a:lstStyle/>
                    <a:p>
                      <a:pPr marL="0" marR="0" lvl="0" indent="0" algn="ctr" defTabSz="914400" rtl="0" eaLnBrk="1" fontAlgn="base" latinLnBrk="0" hangingPunct="1">
                        <a:lnSpc>
                          <a:spcPct val="100000"/>
                        </a:lnSpc>
                        <a:spcBef>
                          <a:spcPct val="50000"/>
                        </a:spcBef>
                        <a:spcAft>
                          <a:spcPct val="0"/>
                        </a:spcAft>
                        <a:buClrTx/>
                        <a:buSzPct val="90000"/>
                        <a:buFontTx/>
                        <a:buNone/>
                        <a:tabLst/>
                      </a:pPr>
                      <a:r>
                        <a:rPr kumimoji="1" lang="ja-JP" altLang="en-US" sz="2200" u="none" strike="noStrike" cap="none" normalizeH="0" baseline="0" dirty="0" smtClean="0">
                          <a:ln>
                            <a:noFill/>
                          </a:ln>
                          <a:effectLst/>
                          <a:latin typeface="+mn-ea"/>
                          <a:ea typeface="+mn-ea"/>
                        </a:rPr>
                        <a:t>対策　　　　</a:t>
                      </a:r>
                      <a:endParaRPr kumimoji="1" lang="ja-JP" altLang="en-US" sz="2200" b="1" i="0" u="none" strike="noStrike" cap="none" normalizeH="0" baseline="0" dirty="0" smtClean="0">
                        <a:ln>
                          <a:noFill/>
                        </a:ln>
                        <a:solidFill>
                          <a:schemeClr val="tx1"/>
                        </a:solidFill>
                        <a:effectLst/>
                        <a:latin typeface="+mn-ea"/>
                        <a:ea typeface="+mn-ea"/>
                      </a:endParaRPr>
                    </a:p>
                  </a:txBody>
                  <a:tcPr marL="88816" marR="88816" marT="44395" marB="44395"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base" latinLnBrk="0" hangingPunct="1">
                        <a:lnSpc>
                          <a:spcPct val="100000"/>
                        </a:lnSpc>
                        <a:spcBef>
                          <a:spcPct val="50000"/>
                        </a:spcBef>
                        <a:spcAft>
                          <a:spcPct val="0"/>
                        </a:spcAft>
                        <a:buClrTx/>
                        <a:buSzPct val="90000"/>
                        <a:buFontTx/>
                        <a:buNone/>
                        <a:tabLst/>
                      </a:pPr>
                      <a:r>
                        <a:rPr kumimoji="1" lang="ja-JP" altLang="en-US" sz="2200" u="none" strike="noStrike" cap="none" normalizeH="0" baseline="0" dirty="0" smtClean="0">
                          <a:ln>
                            <a:noFill/>
                          </a:ln>
                          <a:effectLst/>
                          <a:latin typeface="+mn-ea"/>
                          <a:ea typeface="+mn-ea"/>
                        </a:rPr>
                        <a:t>人の教育訓練　</a:t>
                      </a:r>
                      <a:endParaRPr kumimoji="1" lang="ja-JP" altLang="en-US" sz="2200" b="1" i="0" u="none" strike="noStrike" cap="none" normalizeH="0" baseline="0" dirty="0" smtClean="0">
                        <a:ln>
                          <a:noFill/>
                        </a:ln>
                        <a:solidFill>
                          <a:schemeClr val="tx1"/>
                        </a:solidFill>
                        <a:effectLst/>
                        <a:latin typeface="+mn-ea"/>
                        <a:ea typeface="+mn-ea"/>
                      </a:endParaRPr>
                    </a:p>
                  </a:txBody>
                  <a:tcPr marL="88816" marR="88816" marT="44395" marB="44395"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base" latinLnBrk="0" hangingPunct="1">
                        <a:lnSpc>
                          <a:spcPct val="100000"/>
                        </a:lnSpc>
                        <a:spcBef>
                          <a:spcPct val="50000"/>
                        </a:spcBef>
                        <a:spcAft>
                          <a:spcPct val="0"/>
                        </a:spcAft>
                        <a:buClrTx/>
                        <a:buSzPct val="90000"/>
                        <a:buFontTx/>
                        <a:buNone/>
                        <a:tabLst/>
                      </a:pPr>
                      <a:r>
                        <a:rPr kumimoji="1" lang="ja-JP" altLang="en-US" sz="2200" u="none" strike="noStrike" cap="none" normalizeH="0" baseline="0" dirty="0" smtClean="0">
                          <a:ln>
                            <a:noFill/>
                          </a:ln>
                          <a:effectLst/>
                          <a:latin typeface="+mn-ea"/>
                          <a:ea typeface="+mn-ea"/>
                        </a:rPr>
                        <a:t>設備の本質安全化</a:t>
                      </a:r>
                      <a:endParaRPr kumimoji="1" lang="en-US" altLang="ja-JP" sz="2200" b="1" i="0" u="none" strike="noStrike" cap="none" normalizeH="0" baseline="0" dirty="0" smtClean="0">
                        <a:ln>
                          <a:noFill/>
                        </a:ln>
                        <a:solidFill>
                          <a:schemeClr val="tx1"/>
                        </a:solidFill>
                        <a:effectLst/>
                        <a:latin typeface="+mn-ea"/>
                        <a:ea typeface="+mn-ea"/>
                      </a:endParaRPr>
                    </a:p>
                  </a:txBody>
                  <a:tcPr marL="88816" marR="88816" marT="44395" marB="44395"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759165">
                <a:tc>
                  <a:txBody>
                    <a:bodyPr/>
                    <a:lstStyle/>
                    <a:p>
                      <a:pPr marL="0" marR="0" lvl="0" indent="0" algn="ctr" defTabSz="914400" rtl="0" eaLnBrk="1" fontAlgn="base" latinLnBrk="0" hangingPunct="1">
                        <a:lnSpc>
                          <a:spcPct val="100000"/>
                        </a:lnSpc>
                        <a:spcBef>
                          <a:spcPct val="50000"/>
                        </a:spcBef>
                        <a:spcAft>
                          <a:spcPct val="0"/>
                        </a:spcAft>
                        <a:buClrTx/>
                        <a:buSzPct val="90000"/>
                        <a:buFontTx/>
                        <a:buNone/>
                        <a:tabLst/>
                      </a:pPr>
                      <a:r>
                        <a:rPr kumimoji="1" lang="ja-JP" altLang="en-US" sz="2200" u="none" strike="noStrike" cap="none" normalizeH="0" baseline="0" dirty="0" smtClean="0">
                          <a:ln>
                            <a:noFill/>
                          </a:ln>
                          <a:effectLst/>
                          <a:latin typeface="+mn-ea"/>
                          <a:ea typeface="+mn-ea"/>
                        </a:rPr>
                        <a:t>技術対応　</a:t>
                      </a:r>
                      <a:endParaRPr kumimoji="1" lang="ja-JP" altLang="en-US" sz="2200" b="1" i="0" u="none" strike="noStrike" cap="none" normalizeH="0" baseline="0" dirty="0" smtClean="0">
                        <a:ln>
                          <a:noFill/>
                        </a:ln>
                        <a:solidFill>
                          <a:schemeClr val="tx1"/>
                        </a:solidFill>
                        <a:effectLst/>
                        <a:latin typeface="+mn-ea"/>
                        <a:ea typeface="+mn-ea"/>
                      </a:endParaRPr>
                    </a:p>
                  </a:txBody>
                  <a:tcPr marL="88816" marR="88816" marT="44395" marB="44395"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defTabSz="914400" rtl="0" eaLnBrk="1" fontAlgn="base" latinLnBrk="0" hangingPunct="1">
                        <a:lnSpc>
                          <a:spcPct val="100000"/>
                        </a:lnSpc>
                        <a:spcBef>
                          <a:spcPct val="50000"/>
                        </a:spcBef>
                        <a:spcAft>
                          <a:spcPct val="0"/>
                        </a:spcAft>
                        <a:buClrTx/>
                        <a:buSzPct val="90000"/>
                        <a:buFontTx/>
                        <a:buNone/>
                        <a:tabLst/>
                      </a:pPr>
                      <a:r>
                        <a:rPr kumimoji="1" lang="ja-JP" altLang="en-US" sz="2200" u="none" strike="noStrike" cap="none" normalizeH="0" baseline="0" dirty="0" smtClean="0">
                          <a:ln>
                            <a:noFill/>
                          </a:ln>
                          <a:effectLst/>
                          <a:latin typeface="+mn-ea"/>
                          <a:ea typeface="+mn-ea"/>
                        </a:rPr>
                        <a:t>見つけた危険をなくす技術。</a:t>
                      </a:r>
                      <a:endParaRPr kumimoji="1" lang="ja-JP" altLang="en-US" sz="2200" b="1" i="0" u="none" strike="noStrike" cap="none" normalizeH="0" baseline="0" dirty="0" smtClean="0">
                        <a:ln>
                          <a:noFill/>
                        </a:ln>
                        <a:solidFill>
                          <a:schemeClr val="tx1"/>
                        </a:solidFill>
                        <a:effectLst/>
                        <a:latin typeface="+mn-ea"/>
                        <a:ea typeface="+mn-ea"/>
                      </a:endParaRPr>
                    </a:p>
                  </a:txBody>
                  <a:tcPr marL="88816" marR="88816" marT="44395" marB="44395"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base" latinLnBrk="0" hangingPunct="1">
                        <a:lnSpc>
                          <a:spcPct val="100000"/>
                        </a:lnSpc>
                        <a:spcBef>
                          <a:spcPct val="50000"/>
                        </a:spcBef>
                        <a:spcAft>
                          <a:spcPct val="0"/>
                        </a:spcAft>
                        <a:buClrTx/>
                        <a:buSzPct val="90000"/>
                        <a:buFontTx/>
                        <a:buNone/>
                        <a:tabLst/>
                      </a:pPr>
                      <a:r>
                        <a:rPr kumimoji="1" lang="ja-JP" altLang="en-US" sz="2200" u="none" strike="noStrike" cap="none" normalizeH="0" baseline="0" dirty="0" smtClean="0">
                          <a:ln>
                            <a:noFill/>
                          </a:ln>
                          <a:effectLst/>
                          <a:latin typeface="+mn-ea"/>
                          <a:ea typeface="+mn-ea"/>
                        </a:rPr>
                        <a:t>安全確認型技術</a:t>
                      </a:r>
                      <a:endParaRPr kumimoji="1" lang="ja-JP" altLang="en-US" sz="2200" b="1" i="0" u="none" strike="noStrike" cap="none" normalizeH="0" baseline="0" dirty="0" smtClean="0">
                        <a:ln>
                          <a:noFill/>
                        </a:ln>
                        <a:solidFill>
                          <a:schemeClr val="tx1"/>
                        </a:solidFill>
                        <a:effectLst/>
                        <a:latin typeface="+mn-ea"/>
                        <a:ea typeface="+mn-ea"/>
                      </a:endParaRPr>
                    </a:p>
                  </a:txBody>
                  <a:tcPr marL="88816" marR="88816" marT="44395" marB="44395"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739841">
                <a:tc>
                  <a:txBody>
                    <a:bodyPr/>
                    <a:lstStyle/>
                    <a:p>
                      <a:pPr marL="0" marR="0" lvl="0" indent="0" algn="ctr" defTabSz="914400" rtl="0" eaLnBrk="1" fontAlgn="base" latinLnBrk="0" hangingPunct="1">
                        <a:lnSpc>
                          <a:spcPct val="100000"/>
                        </a:lnSpc>
                        <a:spcBef>
                          <a:spcPct val="50000"/>
                        </a:spcBef>
                        <a:spcAft>
                          <a:spcPct val="0"/>
                        </a:spcAft>
                        <a:buClrTx/>
                        <a:buSzPct val="90000"/>
                        <a:buFontTx/>
                        <a:buNone/>
                        <a:tabLst/>
                      </a:pPr>
                      <a:r>
                        <a:rPr kumimoji="1" lang="ja-JP" altLang="en-US" sz="2200" u="none" strike="noStrike" cap="none" normalizeH="0" baseline="0" dirty="0" smtClean="0">
                          <a:ln>
                            <a:noFill/>
                          </a:ln>
                          <a:effectLst/>
                          <a:latin typeface="+mn-ea"/>
                          <a:ea typeface="+mn-ea"/>
                        </a:rPr>
                        <a:t>コスト　</a:t>
                      </a:r>
                      <a:endParaRPr kumimoji="1" lang="ja-JP" altLang="en-US" sz="2200" b="1" i="0" u="none" strike="noStrike" cap="none" normalizeH="0" baseline="0" dirty="0" smtClean="0">
                        <a:ln>
                          <a:noFill/>
                        </a:ln>
                        <a:solidFill>
                          <a:schemeClr val="tx1"/>
                        </a:solidFill>
                        <a:effectLst/>
                        <a:latin typeface="+mn-ea"/>
                        <a:ea typeface="+mn-ea"/>
                      </a:endParaRPr>
                    </a:p>
                  </a:txBody>
                  <a:tcPr marL="88816" marR="88816" marT="44395" marB="44395"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base" latinLnBrk="0" hangingPunct="1">
                        <a:lnSpc>
                          <a:spcPct val="100000"/>
                        </a:lnSpc>
                        <a:spcBef>
                          <a:spcPct val="50000"/>
                        </a:spcBef>
                        <a:spcAft>
                          <a:spcPct val="0"/>
                        </a:spcAft>
                        <a:buClrTx/>
                        <a:buSzPct val="90000"/>
                        <a:buFontTx/>
                        <a:buNone/>
                        <a:tabLst/>
                      </a:pPr>
                      <a:r>
                        <a:rPr kumimoji="1" lang="ja-JP" altLang="en-US" sz="2200" u="none" strike="noStrike" cap="none" normalizeH="0" baseline="0" dirty="0" smtClean="0">
                          <a:ln>
                            <a:noFill/>
                          </a:ln>
                          <a:effectLst/>
                          <a:latin typeface="+mn-ea"/>
                          <a:ea typeface="+mn-ea"/>
                        </a:rPr>
                        <a:t>安全は基本的に「ただ」</a:t>
                      </a:r>
                      <a:endParaRPr kumimoji="1" lang="ja-JP" altLang="en-US" sz="2200" b="1" i="0" u="none" strike="noStrike" cap="none" normalizeH="0" baseline="0" dirty="0" smtClean="0">
                        <a:ln>
                          <a:noFill/>
                        </a:ln>
                        <a:solidFill>
                          <a:schemeClr val="tx1"/>
                        </a:solidFill>
                        <a:effectLst/>
                        <a:latin typeface="+mn-ea"/>
                        <a:ea typeface="+mn-ea"/>
                      </a:endParaRPr>
                    </a:p>
                  </a:txBody>
                  <a:tcPr marL="88816" marR="88816" marT="44395" marB="44395"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defTabSz="914400" rtl="0" eaLnBrk="1" fontAlgn="base" latinLnBrk="0" hangingPunct="1">
                        <a:lnSpc>
                          <a:spcPct val="100000"/>
                        </a:lnSpc>
                        <a:spcBef>
                          <a:spcPct val="50000"/>
                        </a:spcBef>
                        <a:spcAft>
                          <a:spcPct val="0"/>
                        </a:spcAft>
                        <a:buClrTx/>
                        <a:buSzPct val="90000"/>
                        <a:buFontTx/>
                        <a:buNone/>
                        <a:tabLst/>
                      </a:pPr>
                      <a:r>
                        <a:rPr kumimoji="1" lang="ja-JP" altLang="en-US" sz="2200" u="none" strike="noStrike" cap="none" normalizeH="0" baseline="0" dirty="0" smtClean="0">
                          <a:ln>
                            <a:noFill/>
                          </a:ln>
                          <a:effectLst/>
                          <a:latin typeface="+mn-ea"/>
                          <a:ea typeface="+mn-ea"/>
                        </a:rPr>
                        <a:t>安全は基本的にコストがかかる</a:t>
                      </a:r>
                      <a:endParaRPr kumimoji="1" lang="ja-JP" altLang="en-US" sz="2200" b="1" i="0" u="none" strike="noStrike" cap="none" normalizeH="0" baseline="0" dirty="0" smtClean="0">
                        <a:ln>
                          <a:noFill/>
                        </a:ln>
                        <a:solidFill>
                          <a:schemeClr val="tx1"/>
                        </a:solidFill>
                        <a:effectLst/>
                        <a:latin typeface="+mn-ea"/>
                        <a:ea typeface="+mn-ea"/>
                      </a:endParaRPr>
                    </a:p>
                  </a:txBody>
                  <a:tcPr marL="88816" marR="88816" marT="44395" marB="44395"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402907">
                <a:tc>
                  <a:txBody>
                    <a:bodyPr/>
                    <a:lstStyle/>
                    <a:p>
                      <a:pPr marL="0" marR="0" lvl="0" indent="0" algn="l" defTabSz="914400" rtl="0" eaLnBrk="1" fontAlgn="base" latinLnBrk="0" hangingPunct="1">
                        <a:lnSpc>
                          <a:spcPct val="100000"/>
                        </a:lnSpc>
                        <a:spcBef>
                          <a:spcPct val="50000"/>
                        </a:spcBef>
                        <a:spcAft>
                          <a:spcPct val="0"/>
                        </a:spcAft>
                        <a:buClrTx/>
                        <a:buSzPct val="90000"/>
                        <a:buFontTx/>
                        <a:buNone/>
                        <a:tabLst/>
                      </a:pPr>
                      <a:r>
                        <a:rPr kumimoji="1" lang="ja-JP" altLang="en-US" sz="2200" u="none" strike="noStrike" cap="none" normalizeH="0" baseline="0" dirty="0" smtClean="0">
                          <a:ln>
                            <a:noFill/>
                          </a:ln>
                          <a:effectLst/>
                          <a:latin typeface="+mn-ea"/>
                          <a:ea typeface="+mn-ea"/>
                        </a:rPr>
                        <a:t>重点</a:t>
                      </a:r>
                      <a:endParaRPr kumimoji="1" lang="ja-JP" altLang="en-US" sz="2200" b="1" i="0" u="none" strike="noStrike" cap="none" normalizeH="0" baseline="0" dirty="0" smtClean="0">
                        <a:ln>
                          <a:noFill/>
                        </a:ln>
                        <a:solidFill>
                          <a:schemeClr val="tx1"/>
                        </a:solidFill>
                        <a:effectLst/>
                        <a:latin typeface="+mn-ea"/>
                        <a:ea typeface="+mn-ea"/>
                      </a:endParaRPr>
                    </a:p>
                  </a:txBody>
                  <a:tcPr marL="88816" marR="88816" marT="44395" marB="4439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defTabSz="914400" rtl="0" eaLnBrk="1" fontAlgn="base" latinLnBrk="0" hangingPunct="1">
                        <a:lnSpc>
                          <a:spcPct val="100000"/>
                        </a:lnSpc>
                        <a:spcBef>
                          <a:spcPct val="50000"/>
                        </a:spcBef>
                        <a:spcAft>
                          <a:spcPct val="0"/>
                        </a:spcAft>
                        <a:buClrTx/>
                        <a:buSzPct val="90000"/>
                        <a:buFontTx/>
                        <a:buNone/>
                        <a:tabLst/>
                      </a:pPr>
                      <a:r>
                        <a:rPr kumimoji="1" lang="ja-JP" altLang="en-US" sz="2200" u="none" strike="noStrike" cap="none" normalizeH="0" baseline="0" dirty="0" smtClean="0">
                          <a:ln>
                            <a:noFill/>
                          </a:ln>
                          <a:effectLst/>
                          <a:latin typeface="+mn-ea"/>
                          <a:ea typeface="+mn-ea"/>
                        </a:rPr>
                        <a:t>・度数率</a:t>
                      </a:r>
                      <a:r>
                        <a:rPr kumimoji="1" lang="en-US" altLang="ja-JP" sz="2200" u="none" strike="noStrike" cap="none" normalizeH="0" baseline="0" dirty="0" smtClean="0">
                          <a:ln>
                            <a:noFill/>
                          </a:ln>
                          <a:effectLst/>
                          <a:latin typeface="+mn-ea"/>
                          <a:ea typeface="+mn-ea"/>
                        </a:rPr>
                        <a:t>(</a:t>
                      </a:r>
                      <a:r>
                        <a:rPr kumimoji="1" lang="ja-JP" altLang="en-US" sz="2200" u="none" strike="noStrike" cap="none" normalizeH="0" baseline="0" dirty="0" smtClean="0">
                          <a:ln>
                            <a:noFill/>
                          </a:ln>
                          <a:effectLst/>
                          <a:latin typeface="+mn-ea"/>
                          <a:ea typeface="+mn-ea"/>
                        </a:rPr>
                        <a:t>発生件数</a:t>
                      </a:r>
                      <a:r>
                        <a:rPr kumimoji="1" lang="en-US" altLang="ja-JP" sz="2200" u="none" strike="noStrike" cap="none" normalizeH="0" baseline="0" dirty="0" smtClean="0">
                          <a:ln>
                            <a:noFill/>
                          </a:ln>
                          <a:effectLst/>
                          <a:latin typeface="+mn-ea"/>
                          <a:ea typeface="+mn-ea"/>
                        </a:rPr>
                        <a:t>)</a:t>
                      </a:r>
                      <a:r>
                        <a:rPr kumimoji="1" lang="ja-JP" altLang="en-US" sz="2200" u="none" strike="noStrike" cap="none" normalizeH="0" baseline="0" dirty="0" smtClean="0">
                          <a:ln>
                            <a:noFill/>
                          </a:ln>
                          <a:effectLst/>
                          <a:latin typeface="+mn-ea"/>
                          <a:ea typeface="+mn-ea"/>
                        </a:rPr>
                        <a:t>　重視</a:t>
                      </a:r>
                      <a:endParaRPr kumimoji="1" lang="ja-JP" altLang="en-US" sz="2200" b="1" i="0" u="none" strike="noStrike" cap="none" normalizeH="0" baseline="0" dirty="0" smtClean="0">
                        <a:ln>
                          <a:noFill/>
                        </a:ln>
                        <a:solidFill>
                          <a:schemeClr val="tx1"/>
                        </a:solidFill>
                        <a:effectLst/>
                        <a:latin typeface="+mn-ea"/>
                        <a:ea typeface="+mn-ea"/>
                      </a:endParaRPr>
                    </a:p>
                  </a:txBody>
                  <a:tcPr marL="88816" marR="88816" marT="44395" marB="4439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defTabSz="914400" rtl="0" eaLnBrk="1" fontAlgn="base" latinLnBrk="0" hangingPunct="1">
                        <a:lnSpc>
                          <a:spcPct val="100000"/>
                        </a:lnSpc>
                        <a:spcBef>
                          <a:spcPct val="50000"/>
                        </a:spcBef>
                        <a:spcAft>
                          <a:spcPct val="0"/>
                        </a:spcAft>
                        <a:buClrTx/>
                        <a:buSzPct val="90000"/>
                        <a:buFontTx/>
                        <a:buNone/>
                        <a:tabLst/>
                      </a:pPr>
                      <a:r>
                        <a:rPr kumimoji="1" lang="ja-JP" altLang="en-US" sz="2200" u="none" strike="noStrike" cap="none" normalizeH="0" baseline="0" dirty="0" smtClean="0">
                          <a:ln>
                            <a:noFill/>
                          </a:ln>
                          <a:effectLst/>
                          <a:latin typeface="+mn-ea"/>
                          <a:ea typeface="+mn-ea"/>
                        </a:rPr>
                        <a:t>・強度率</a:t>
                      </a:r>
                      <a:r>
                        <a:rPr kumimoji="1" lang="en-US" altLang="ja-JP" sz="2200" u="none" strike="noStrike" cap="none" normalizeH="0" baseline="0" dirty="0" smtClean="0">
                          <a:ln>
                            <a:noFill/>
                          </a:ln>
                          <a:effectLst/>
                          <a:latin typeface="+mn-ea"/>
                          <a:ea typeface="+mn-ea"/>
                        </a:rPr>
                        <a:t>(</a:t>
                      </a:r>
                      <a:r>
                        <a:rPr kumimoji="1" lang="ja-JP" altLang="en-US" sz="2200" u="none" strike="noStrike" cap="none" normalizeH="0" baseline="0" dirty="0" smtClean="0">
                          <a:ln>
                            <a:noFill/>
                          </a:ln>
                          <a:effectLst/>
                          <a:latin typeface="+mn-ea"/>
                          <a:ea typeface="+mn-ea"/>
                        </a:rPr>
                        <a:t>重大災害</a:t>
                      </a:r>
                      <a:r>
                        <a:rPr kumimoji="1" lang="en-US" altLang="ja-JP" sz="2200" u="none" strike="noStrike" cap="none" normalizeH="0" baseline="0" dirty="0" smtClean="0">
                          <a:ln>
                            <a:noFill/>
                          </a:ln>
                          <a:effectLst/>
                          <a:latin typeface="+mn-ea"/>
                          <a:ea typeface="+mn-ea"/>
                        </a:rPr>
                        <a:t>)</a:t>
                      </a:r>
                      <a:r>
                        <a:rPr kumimoji="1" lang="ja-JP" altLang="en-US" sz="2200" u="none" strike="noStrike" cap="none" normalizeH="0" baseline="0" dirty="0" smtClean="0">
                          <a:ln>
                            <a:noFill/>
                          </a:ln>
                          <a:effectLst/>
                          <a:latin typeface="+mn-ea"/>
                          <a:ea typeface="+mn-ea"/>
                        </a:rPr>
                        <a:t>重視</a:t>
                      </a:r>
                      <a:endParaRPr kumimoji="1" lang="ja-JP" altLang="en-US" sz="2200" b="1" i="0" u="none" strike="noStrike" cap="none" normalizeH="0" baseline="0" dirty="0" smtClean="0">
                        <a:ln>
                          <a:noFill/>
                        </a:ln>
                        <a:solidFill>
                          <a:schemeClr val="tx1"/>
                        </a:solidFill>
                        <a:effectLst/>
                        <a:latin typeface="+mn-ea"/>
                        <a:ea typeface="+mn-ea"/>
                      </a:endParaRPr>
                    </a:p>
                  </a:txBody>
                  <a:tcPr marL="88816" marR="88816" marT="44395" marB="4439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sp>
        <p:nvSpPr>
          <p:cNvPr id="4" name="Rectangle 2"/>
          <p:cNvSpPr txBox="1">
            <a:spLocks noRot="1" noChangeArrowheads="1"/>
          </p:cNvSpPr>
          <p:nvPr/>
        </p:nvSpPr>
        <p:spPr>
          <a:xfrm>
            <a:off x="720000" y="720000"/>
            <a:ext cx="7920000" cy="720000"/>
          </a:xfrm>
          <a:prstGeom prst="rect">
            <a:avLst/>
          </a:prstGeom>
          <a:solidFill>
            <a:srgbClr val="FFFFCC"/>
          </a:solidFill>
          <a:ln w="38100">
            <a:solidFill>
              <a:schemeClr val="tx1"/>
            </a:solidFill>
          </a:ln>
        </p:spPr>
        <p:txBody>
          <a:bodyPr vert="horz" lIns="88817" tIns="44408" rIns="88817" bIns="44408" rtlCol="0" anchor="ctr">
            <a:normAutofit/>
          </a:bodyPr>
          <a:lstStyle>
            <a:lvl1pPr algn="ctr" defTabSz="914400" rtl="0" eaLnBrk="1" latinLnBrk="0" hangingPunct="1">
              <a:spcBef>
                <a:spcPct val="0"/>
              </a:spcBef>
              <a:buNone/>
              <a:defRPr kumimoji="1" sz="4400" kern="1200">
                <a:solidFill>
                  <a:srgbClr val="FFFFFF"/>
                </a:solidFill>
                <a:latin typeface="+mj-lt"/>
                <a:ea typeface="+mj-ea"/>
                <a:cs typeface="+mj-cs"/>
              </a:defRPr>
            </a:lvl1pPr>
            <a:lvl2pPr eaLnBrk="1" hangingPunct="1">
              <a:defRPr kumimoji="1">
                <a:solidFill>
                  <a:schemeClr val="tx2"/>
                </a:solidFill>
              </a:defRPr>
            </a:lvl2pPr>
            <a:lvl3pPr eaLnBrk="1" hangingPunct="1">
              <a:defRPr kumimoji="1">
                <a:solidFill>
                  <a:schemeClr val="tx2"/>
                </a:solidFill>
              </a:defRPr>
            </a:lvl3pPr>
            <a:lvl4pPr eaLnBrk="1" hangingPunct="1">
              <a:defRPr kumimoji="1">
                <a:solidFill>
                  <a:schemeClr val="tx2"/>
                </a:solidFill>
              </a:defRPr>
            </a:lvl4pPr>
            <a:lvl5pPr eaLnBrk="1" hangingPunct="1">
              <a:defRPr kumimoji="1">
                <a:solidFill>
                  <a:schemeClr val="tx2"/>
                </a:solidFill>
              </a:defRPr>
            </a:lvl5pPr>
            <a:lvl6pPr eaLnBrk="1" hangingPunct="1">
              <a:defRPr kumimoji="1">
                <a:solidFill>
                  <a:schemeClr val="tx2"/>
                </a:solidFill>
              </a:defRPr>
            </a:lvl6pPr>
            <a:lvl7pPr eaLnBrk="1" hangingPunct="1">
              <a:defRPr kumimoji="1">
                <a:solidFill>
                  <a:schemeClr val="tx2"/>
                </a:solidFill>
              </a:defRPr>
            </a:lvl7pPr>
            <a:lvl8pPr eaLnBrk="1" hangingPunct="1">
              <a:defRPr kumimoji="1">
                <a:solidFill>
                  <a:schemeClr val="tx2"/>
                </a:solidFill>
              </a:defRPr>
            </a:lvl8pPr>
            <a:lvl9pPr eaLnBrk="1" hangingPunct="1">
              <a:defRPr kumimoji="1">
                <a:solidFill>
                  <a:schemeClr val="tx2"/>
                </a:solidFill>
              </a:defRPr>
            </a:lvl9pPr>
          </a:lstStyle>
          <a:p>
            <a:r>
              <a:rPr lang="ja-JP" altLang="en-US" sz="3200" b="1" dirty="0">
                <a:solidFill>
                  <a:prstClr val="black"/>
                </a:solidFill>
                <a:latin typeface="+mn-ea"/>
                <a:ea typeface="+mn-ea"/>
              </a:rPr>
              <a:t>日本と欧米</a:t>
            </a:r>
            <a:r>
              <a:rPr lang="ja-JP" altLang="en-US" sz="3200" b="1" dirty="0" smtClean="0">
                <a:solidFill>
                  <a:prstClr val="black"/>
                </a:solidFill>
                <a:latin typeface="+mn-ea"/>
                <a:ea typeface="+mn-ea"/>
              </a:rPr>
              <a:t>の「安全」の</a:t>
            </a:r>
            <a:r>
              <a:rPr lang="ja-JP" altLang="en-US" sz="3200" b="1" dirty="0">
                <a:solidFill>
                  <a:prstClr val="black"/>
                </a:solidFill>
                <a:latin typeface="+mn-ea"/>
                <a:ea typeface="+mn-ea"/>
              </a:rPr>
              <a:t>考え方比較</a:t>
            </a:r>
          </a:p>
        </p:txBody>
      </p:sp>
      <p:pic>
        <p:nvPicPr>
          <p:cNvPr id="5" name="図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543799" y="6185140"/>
            <a:ext cx="1150259" cy="983670"/>
          </a:xfrm>
          <a:prstGeom prst="rect">
            <a:avLst/>
          </a:prstGeom>
        </p:spPr>
      </p:pic>
      <p:sp>
        <p:nvSpPr>
          <p:cNvPr id="7" name="雲形吹き出し 6"/>
          <p:cNvSpPr/>
          <p:nvPr/>
        </p:nvSpPr>
        <p:spPr>
          <a:xfrm>
            <a:off x="720000" y="6192253"/>
            <a:ext cx="6647542" cy="1026695"/>
          </a:xfrm>
          <a:prstGeom prst="cloudCallout">
            <a:avLst>
              <a:gd name="adj1" fmla="val 48291"/>
              <a:gd name="adj2" fmla="val 35423"/>
            </a:avLst>
          </a:prstGeom>
        </p:spPr>
        <p:style>
          <a:lnRef idx="1">
            <a:schemeClr val="accent3"/>
          </a:lnRef>
          <a:fillRef idx="2">
            <a:schemeClr val="accent3"/>
          </a:fillRef>
          <a:effectRef idx="1">
            <a:schemeClr val="accent3"/>
          </a:effectRef>
          <a:fontRef idx="minor">
            <a:schemeClr val="dk1"/>
          </a:fontRef>
        </p:style>
        <p:txBody>
          <a:bodyPr rtlCol="0" anchor="ctr"/>
          <a:lstStyle/>
          <a:p>
            <a:pPr algn="ctr"/>
            <a:endParaRPr lang="ja-JP" altLang="en-US" sz="2800" b="1" dirty="0"/>
          </a:p>
        </p:txBody>
      </p:sp>
      <p:sp>
        <p:nvSpPr>
          <p:cNvPr id="8" name="Text Box 19"/>
          <p:cNvSpPr txBox="1">
            <a:spLocks noChangeArrowheads="1"/>
          </p:cNvSpPr>
          <p:nvPr/>
        </p:nvSpPr>
        <p:spPr bwMode="auto">
          <a:xfrm>
            <a:off x="1338714" y="6299214"/>
            <a:ext cx="5694947" cy="830997"/>
          </a:xfrm>
          <a:prstGeom prst="rect">
            <a:avLst/>
          </a:prstGeom>
          <a:noFill/>
          <a:ln w="28575">
            <a:noFill/>
            <a:miter lim="800000"/>
            <a:headEnd/>
            <a:tailEnd/>
          </a:ln>
        </p:spPr>
        <p:txBody>
          <a:bodyPr wrap="square">
            <a:spAutoFit/>
          </a:bodyPr>
          <a:lstStyle>
            <a:lvl1pPr eaLnBrk="0" hangingPunct="0">
              <a:defRPr kumimoji="1">
                <a:solidFill>
                  <a:schemeClr val="tx1"/>
                </a:solidFill>
                <a:latin typeface="Garamond" pitchFamily="18" charset="0"/>
                <a:ea typeface="ＭＳ Ｐゴシック" pitchFamily="50" charset="-128"/>
              </a:defRPr>
            </a:lvl1pPr>
            <a:lvl2pPr marL="742950" indent="-285750" eaLnBrk="0" hangingPunct="0">
              <a:defRPr kumimoji="1">
                <a:solidFill>
                  <a:schemeClr val="tx1"/>
                </a:solidFill>
                <a:latin typeface="Garamond" pitchFamily="18" charset="0"/>
                <a:ea typeface="ＭＳ Ｐゴシック" pitchFamily="50" charset="-128"/>
              </a:defRPr>
            </a:lvl2pPr>
            <a:lvl3pPr marL="1143000" indent="-228600" eaLnBrk="0" hangingPunct="0">
              <a:defRPr kumimoji="1">
                <a:solidFill>
                  <a:schemeClr val="tx1"/>
                </a:solidFill>
                <a:latin typeface="Garamond" pitchFamily="18" charset="0"/>
                <a:ea typeface="ＭＳ Ｐゴシック" pitchFamily="50" charset="-128"/>
              </a:defRPr>
            </a:lvl3pPr>
            <a:lvl4pPr marL="1600200" indent="-228600" eaLnBrk="0" hangingPunct="0">
              <a:defRPr kumimoji="1">
                <a:solidFill>
                  <a:schemeClr val="tx1"/>
                </a:solidFill>
                <a:latin typeface="Garamond" pitchFamily="18" charset="0"/>
                <a:ea typeface="ＭＳ Ｐゴシック" pitchFamily="50" charset="-128"/>
              </a:defRPr>
            </a:lvl4pPr>
            <a:lvl5pPr marL="2057400" indent="-228600" eaLnBrk="0" hangingPunct="0">
              <a:defRPr kumimoji="1">
                <a:solidFill>
                  <a:schemeClr val="tx1"/>
                </a:solidFill>
                <a:latin typeface="Garamond" pitchFamily="18"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Garamond" pitchFamily="18"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Garamond" pitchFamily="18"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Garamond" pitchFamily="18"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Garamond" pitchFamily="18" charset="0"/>
                <a:ea typeface="ＭＳ Ｐゴシック" pitchFamily="50" charset="-128"/>
              </a:defRPr>
            </a:lvl9pPr>
          </a:lstStyle>
          <a:p>
            <a:pPr eaLnBrk="1" hangingPunct="1">
              <a:spcBef>
                <a:spcPct val="50000"/>
              </a:spcBef>
            </a:pPr>
            <a:r>
              <a:rPr lang="ja-JP" altLang="en-US" sz="2400" b="1" dirty="0" smtClean="0">
                <a:solidFill>
                  <a:srgbClr val="000000"/>
                </a:solidFill>
                <a:latin typeface="HGP明朝E" panose="02020900000000000000" pitchFamily="18" charset="-128"/>
                <a:ea typeface="HGP明朝E" panose="02020900000000000000" pitchFamily="18" charset="-128"/>
              </a:rPr>
              <a:t>　日本</a:t>
            </a:r>
            <a:r>
              <a:rPr lang="ja-JP" altLang="en-US" sz="2400" b="1" dirty="0">
                <a:solidFill>
                  <a:srgbClr val="000000"/>
                </a:solidFill>
                <a:latin typeface="HGP明朝E" panose="02020900000000000000" pitchFamily="18" charset="-128"/>
                <a:ea typeface="HGP明朝E" panose="02020900000000000000" pitchFamily="18" charset="-128"/>
              </a:rPr>
              <a:t>で</a:t>
            </a:r>
            <a:r>
              <a:rPr lang="ja-JP" altLang="en-US" sz="2400" b="1" dirty="0" smtClean="0">
                <a:solidFill>
                  <a:srgbClr val="000000"/>
                </a:solidFill>
                <a:latin typeface="HGP明朝E" panose="02020900000000000000" pitchFamily="18" charset="-128"/>
                <a:ea typeface="HGP明朝E" panose="02020900000000000000" pitchFamily="18" charset="-128"/>
              </a:rPr>
              <a:t>は，「</a:t>
            </a:r>
            <a:r>
              <a:rPr lang="ja-JP" altLang="en-US" sz="2400" b="1" dirty="0">
                <a:solidFill>
                  <a:srgbClr val="000000"/>
                </a:solidFill>
                <a:latin typeface="HGP明朝E" panose="02020900000000000000" pitchFamily="18" charset="-128"/>
                <a:ea typeface="HGP明朝E" panose="02020900000000000000" pitchFamily="18" charset="-128"/>
              </a:rPr>
              <a:t>水と安全はタダ」という神話が</a:t>
            </a:r>
            <a:r>
              <a:rPr lang="ja-JP" altLang="en-US" sz="2400" b="1" dirty="0" smtClean="0">
                <a:solidFill>
                  <a:srgbClr val="000000"/>
                </a:solidFill>
                <a:latin typeface="HGP明朝E" panose="02020900000000000000" pitchFamily="18" charset="-128"/>
                <a:ea typeface="HGP明朝E" panose="02020900000000000000" pitchFamily="18" charset="-128"/>
              </a:rPr>
              <a:t>あったことが影響しているのかな？</a:t>
            </a:r>
            <a:endParaRPr lang="ja-JP" altLang="en-US" sz="2400" b="1" dirty="0">
              <a:solidFill>
                <a:srgbClr val="000000"/>
              </a:solidFill>
              <a:latin typeface="HGP明朝E" panose="02020900000000000000" pitchFamily="18" charset="-128"/>
              <a:ea typeface="HGP明朝E" panose="02020900000000000000" pitchFamily="18" charset="-128"/>
            </a:endParaRPr>
          </a:p>
        </p:txBody>
      </p:sp>
    </p:spTree>
    <p:extLst>
      <p:ext uri="{BB962C8B-B14F-4D97-AF65-F5344CB8AC3E}">
        <p14:creationId xmlns:p14="http://schemas.microsoft.com/office/powerpoint/2010/main" val="154596003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2"/>
          <p:cNvSpPr txBox="1">
            <a:spLocks noGrp="1" noRot="1" noChangeArrowheads="1"/>
          </p:cNvSpPr>
          <p:nvPr>
            <p:ph type="title"/>
          </p:nvPr>
        </p:nvSpPr>
        <p:spPr>
          <a:xfrm>
            <a:off x="720000" y="720000"/>
            <a:ext cx="7920000" cy="720000"/>
          </a:xfrm>
          <a:prstGeom prst="rect">
            <a:avLst/>
          </a:prstGeom>
          <a:solidFill>
            <a:srgbClr val="FFFFCC"/>
          </a:solidFill>
          <a:ln w="38100">
            <a:solidFill>
              <a:schemeClr val="tx1"/>
            </a:solidFill>
          </a:ln>
        </p:spPr>
        <p:txBody>
          <a:bodyPr vert="horz" lIns="88817" tIns="44408" rIns="88817" bIns="44408" rtlCol="0" anchor="ctr">
            <a:normAutofit/>
          </a:bodyPr>
          <a:lstStyle>
            <a:lvl1pPr algn="ctr" defTabSz="914400" rtl="0" eaLnBrk="1" latinLnBrk="0" hangingPunct="1">
              <a:spcBef>
                <a:spcPct val="0"/>
              </a:spcBef>
              <a:buNone/>
              <a:defRPr kumimoji="1" sz="4400" kern="1200">
                <a:solidFill>
                  <a:srgbClr val="FFFFFF"/>
                </a:solidFill>
                <a:latin typeface="+mj-lt"/>
                <a:ea typeface="+mj-ea"/>
                <a:cs typeface="+mj-cs"/>
              </a:defRPr>
            </a:lvl1pPr>
            <a:lvl2pPr eaLnBrk="1" hangingPunct="1">
              <a:defRPr kumimoji="1">
                <a:solidFill>
                  <a:schemeClr val="tx2"/>
                </a:solidFill>
              </a:defRPr>
            </a:lvl2pPr>
            <a:lvl3pPr eaLnBrk="1" hangingPunct="1">
              <a:defRPr kumimoji="1">
                <a:solidFill>
                  <a:schemeClr val="tx2"/>
                </a:solidFill>
              </a:defRPr>
            </a:lvl3pPr>
            <a:lvl4pPr eaLnBrk="1" hangingPunct="1">
              <a:defRPr kumimoji="1">
                <a:solidFill>
                  <a:schemeClr val="tx2"/>
                </a:solidFill>
              </a:defRPr>
            </a:lvl4pPr>
            <a:lvl5pPr eaLnBrk="1" hangingPunct="1">
              <a:defRPr kumimoji="1">
                <a:solidFill>
                  <a:schemeClr val="tx2"/>
                </a:solidFill>
              </a:defRPr>
            </a:lvl5pPr>
            <a:lvl6pPr eaLnBrk="1" hangingPunct="1">
              <a:defRPr kumimoji="1">
                <a:solidFill>
                  <a:schemeClr val="tx2"/>
                </a:solidFill>
              </a:defRPr>
            </a:lvl6pPr>
            <a:lvl7pPr eaLnBrk="1" hangingPunct="1">
              <a:defRPr kumimoji="1">
                <a:solidFill>
                  <a:schemeClr val="tx2"/>
                </a:solidFill>
              </a:defRPr>
            </a:lvl7pPr>
            <a:lvl8pPr eaLnBrk="1" hangingPunct="1">
              <a:defRPr kumimoji="1">
                <a:solidFill>
                  <a:schemeClr val="tx2"/>
                </a:solidFill>
              </a:defRPr>
            </a:lvl8pPr>
            <a:lvl9pPr eaLnBrk="1" hangingPunct="1">
              <a:defRPr kumimoji="1">
                <a:solidFill>
                  <a:schemeClr val="tx2"/>
                </a:solidFill>
              </a:defRPr>
            </a:lvl9pPr>
          </a:lstStyle>
          <a:p>
            <a:r>
              <a:rPr lang="zh-TW" altLang="en-US" sz="3200" b="1" dirty="0">
                <a:solidFill>
                  <a:prstClr val="black"/>
                </a:solidFill>
                <a:latin typeface="HGP明朝E" panose="02020900000000000000" pitchFamily="18" charset="-128"/>
                <a:ea typeface="HGP明朝E" panose="02020900000000000000" pitchFamily="18" charset="-128"/>
              </a:rPr>
              <a:t>ＶＤＴ作業対策</a:t>
            </a:r>
            <a:endParaRPr lang="ja-JP" altLang="en-US" sz="3200" b="1" dirty="0">
              <a:solidFill>
                <a:prstClr val="black"/>
              </a:solidFill>
              <a:latin typeface="HGP明朝E" panose="02020900000000000000" pitchFamily="18" charset="-128"/>
              <a:ea typeface="HGP明朝E" panose="02020900000000000000" pitchFamily="18" charset="-128"/>
            </a:endParaRPr>
          </a:p>
        </p:txBody>
      </p:sp>
      <p:pic>
        <p:nvPicPr>
          <p:cNvPr id="10" name="図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242281" y="5765931"/>
            <a:ext cx="1640463" cy="1402879"/>
          </a:xfrm>
          <a:prstGeom prst="rect">
            <a:avLst/>
          </a:prstGeom>
        </p:spPr>
      </p:pic>
      <p:sp>
        <p:nvSpPr>
          <p:cNvPr id="9" name="雲形吹き出し 8"/>
          <p:cNvSpPr/>
          <p:nvPr/>
        </p:nvSpPr>
        <p:spPr>
          <a:xfrm>
            <a:off x="720000" y="5579999"/>
            <a:ext cx="6840749" cy="1520047"/>
          </a:xfrm>
          <a:prstGeom prst="cloudCallout">
            <a:avLst>
              <a:gd name="adj1" fmla="val 45091"/>
              <a:gd name="adj2" fmla="val 28454"/>
            </a:avLst>
          </a:prstGeom>
        </p:spPr>
        <p:style>
          <a:lnRef idx="1">
            <a:schemeClr val="accent3"/>
          </a:lnRef>
          <a:fillRef idx="2">
            <a:schemeClr val="accent3"/>
          </a:fillRef>
          <a:effectRef idx="1">
            <a:schemeClr val="accent3"/>
          </a:effectRef>
          <a:fontRef idx="minor">
            <a:schemeClr val="dk1"/>
          </a:fontRef>
        </p:style>
        <p:txBody>
          <a:bodyPr rtlCol="0" anchor="ctr"/>
          <a:lstStyle/>
          <a:p>
            <a:pPr algn="ctr"/>
            <a:endParaRPr lang="ja-JP" altLang="en-US"/>
          </a:p>
        </p:txBody>
      </p:sp>
      <p:sp>
        <p:nvSpPr>
          <p:cNvPr id="8" name="対角する 2 つの角を切り取った四角形 7"/>
          <p:cNvSpPr/>
          <p:nvPr/>
        </p:nvSpPr>
        <p:spPr>
          <a:xfrm>
            <a:off x="720000" y="2160000"/>
            <a:ext cx="7920000" cy="3240000"/>
          </a:xfrm>
          <a:prstGeom prst="snip2Diag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ja-JP" altLang="en-US" sz="1832"/>
          </a:p>
        </p:txBody>
      </p:sp>
      <p:sp>
        <p:nvSpPr>
          <p:cNvPr id="84995" name="Rectangle 3"/>
          <p:cNvSpPr>
            <a:spLocks noGrp="1" noRot="1" noChangeArrowheads="1"/>
          </p:cNvSpPr>
          <p:nvPr>
            <p:ph idx="4294967295"/>
          </p:nvPr>
        </p:nvSpPr>
        <p:spPr>
          <a:xfrm>
            <a:off x="791125" y="2480806"/>
            <a:ext cx="7780421" cy="2869236"/>
          </a:xfrm>
        </p:spPr>
        <p:txBody>
          <a:bodyPr>
            <a:noAutofit/>
          </a:bodyPr>
          <a:lstStyle/>
          <a:p>
            <a:pPr marL="0" indent="0">
              <a:lnSpc>
                <a:spcPct val="150000"/>
              </a:lnSpc>
              <a:buNone/>
            </a:pPr>
            <a:r>
              <a:rPr lang="ja-JP" altLang="en-US" sz="2800" b="1" dirty="0" smtClean="0">
                <a:solidFill>
                  <a:schemeClr val="tx1"/>
                </a:solidFill>
                <a:latin typeface="HGP明朝E" panose="02020900000000000000" pitchFamily="18" charset="-128"/>
                <a:ea typeface="HGP明朝E" panose="02020900000000000000" pitchFamily="18" charset="-128"/>
              </a:rPr>
              <a:t>　</a:t>
            </a:r>
            <a:r>
              <a:rPr lang="ja-JP" altLang="en-US" sz="2800" b="1" dirty="0" smtClean="0">
                <a:solidFill>
                  <a:schemeClr val="tx1"/>
                </a:solidFill>
                <a:latin typeface="HGP明朝E" panose="02020900000000000000" pitchFamily="18" charset="-128"/>
              </a:rPr>
              <a:t>ＶＤＴ</a:t>
            </a:r>
            <a:r>
              <a:rPr lang="en-US" altLang="ja-JP" sz="2800" b="1" dirty="0">
                <a:solidFill>
                  <a:schemeClr val="tx1"/>
                </a:solidFill>
                <a:latin typeface="HGP明朝E" panose="02020900000000000000" pitchFamily="18" charset="-128"/>
              </a:rPr>
              <a:t>(Visual Display Terminals)</a:t>
            </a:r>
            <a:r>
              <a:rPr lang="ja-JP" altLang="en-US" sz="2800" b="1" dirty="0" smtClean="0">
                <a:solidFill>
                  <a:schemeClr val="tx1"/>
                </a:solidFill>
                <a:latin typeface="HGP明朝E" panose="02020900000000000000" pitchFamily="18" charset="-128"/>
              </a:rPr>
              <a:t>作業</a:t>
            </a:r>
            <a:r>
              <a:rPr lang="ja-JP" altLang="en-US" sz="2800" b="1" dirty="0">
                <a:solidFill>
                  <a:schemeClr val="tx1"/>
                </a:solidFill>
                <a:latin typeface="HGP明朝E" panose="02020900000000000000" pitchFamily="18" charset="-128"/>
              </a:rPr>
              <a:t>を行っている</a:t>
            </a:r>
            <a:r>
              <a:rPr lang="ja-JP" altLang="en-US" sz="2800" b="1" dirty="0" smtClean="0">
                <a:solidFill>
                  <a:schemeClr val="tx1"/>
                </a:solidFill>
                <a:latin typeface="HGP明朝E" panose="02020900000000000000" pitchFamily="18" charset="-128"/>
              </a:rPr>
              <a:t>作業者が，精神的</a:t>
            </a:r>
            <a:r>
              <a:rPr lang="ja-JP" altLang="en-US" sz="2800" b="1" dirty="0">
                <a:solidFill>
                  <a:schemeClr val="tx1"/>
                </a:solidFill>
                <a:latin typeface="HGP明朝E" panose="02020900000000000000" pitchFamily="18" charset="-128"/>
              </a:rPr>
              <a:t>疲労を</a:t>
            </a:r>
            <a:r>
              <a:rPr lang="ja-JP" altLang="en-US" sz="2800" b="1" dirty="0" smtClean="0">
                <a:solidFill>
                  <a:schemeClr val="tx1"/>
                </a:solidFill>
                <a:latin typeface="HGP明朝E" panose="02020900000000000000" pitchFamily="18" charset="-128"/>
              </a:rPr>
              <a:t>感じたり，身体的</a:t>
            </a:r>
            <a:r>
              <a:rPr lang="ja-JP" altLang="en-US" sz="2800" b="1" dirty="0">
                <a:solidFill>
                  <a:schemeClr val="tx1"/>
                </a:solidFill>
                <a:latin typeface="HGP明朝E" panose="02020900000000000000" pitchFamily="18" charset="-128"/>
              </a:rPr>
              <a:t>疲労を感じて</a:t>
            </a:r>
            <a:r>
              <a:rPr lang="ja-JP" altLang="en-US" sz="2800" b="1" dirty="0" smtClean="0">
                <a:solidFill>
                  <a:schemeClr val="tx1"/>
                </a:solidFill>
                <a:latin typeface="HGP明朝E" panose="02020900000000000000" pitchFamily="18" charset="-128"/>
              </a:rPr>
              <a:t>いるため，その対策を講じる必要がある。</a:t>
            </a:r>
            <a:endParaRPr lang="en-US" altLang="ja-JP" sz="2800" b="1" dirty="0">
              <a:solidFill>
                <a:schemeClr val="tx1"/>
              </a:solidFill>
              <a:latin typeface="HGP明朝E" panose="02020900000000000000" pitchFamily="18" charset="-128"/>
            </a:endParaRPr>
          </a:p>
          <a:p>
            <a:pPr marL="0" indent="0">
              <a:lnSpc>
                <a:spcPct val="150000"/>
              </a:lnSpc>
              <a:buNone/>
            </a:pPr>
            <a:r>
              <a:rPr lang="ja-JP" altLang="en-US" sz="2800" b="1" dirty="0" smtClean="0">
                <a:solidFill>
                  <a:schemeClr val="tx1"/>
                </a:solidFill>
                <a:latin typeface="HGP明朝E" panose="02020900000000000000" pitchFamily="18" charset="-128"/>
              </a:rPr>
              <a:t> </a:t>
            </a:r>
            <a:r>
              <a:rPr lang="ja-JP" altLang="en-US" sz="2800" b="1" dirty="0" smtClean="0">
                <a:solidFill>
                  <a:schemeClr val="tx1"/>
                </a:solidFill>
                <a:latin typeface="+mn-ea"/>
              </a:rPr>
              <a:t>　　</a:t>
            </a:r>
            <a:r>
              <a:rPr lang="ja-JP" altLang="en-US" sz="2800" b="1" dirty="0" smtClean="0">
                <a:solidFill>
                  <a:schemeClr val="bg1"/>
                </a:solidFill>
                <a:latin typeface="+mn-ea"/>
              </a:rPr>
              <a:t>対策のポイント⇒</a:t>
            </a:r>
            <a:r>
              <a:rPr lang="en-US" altLang="ja-JP" sz="2800" b="1" dirty="0" smtClean="0">
                <a:solidFill>
                  <a:schemeClr val="bg1"/>
                </a:solidFill>
                <a:latin typeface="+mn-ea"/>
              </a:rPr>
              <a:t>｢</a:t>
            </a:r>
            <a:r>
              <a:rPr lang="ja-JP" altLang="en-US" sz="2800" b="1" dirty="0" smtClean="0">
                <a:solidFill>
                  <a:schemeClr val="bg1"/>
                </a:solidFill>
                <a:latin typeface="+mn-ea"/>
              </a:rPr>
              <a:t>ガイドラインの徹底</a:t>
            </a:r>
            <a:r>
              <a:rPr lang="en-US" altLang="ja-JP" sz="2800" b="1" dirty="0" smtClean="0">
                <a:solidFill>
                  <a:schemeClr val="bg1"/>
                </a:solidFill>
                <a:latin typeface="+mn-ea"/>
              </a:rPr>
              <a:t>｣</a:t>
            </a:r>
            <a:endParaRPr lang="ja-JP" altLang="en-US" sz="2800" b="1" dirty="0">
              <a:solidFill>
                <a:schemeClr val="bg1"/>
              </a:solidFill>
              <a:latin typeface="+mn-ea"/>
            </a:endParaRPr>
          </a:p>
        </p:txBody>
      </p:sp>
      <p:sp>
        <p:nvSpPr>
          <p:cNvPr id="2" name="正方形/長方形 1"/>
          <p:cNvSpPr/>
          <p:nvPr/>
        </p:nvSpPr>
        <p:spPr>
          <a:xfrm>
            <a:off x="968188" y="5722064"/>
            <a:ext cx="6515454" cy="1200329"/>
          </a:xfrm>
          <a:prstGeom prst="rect">
            <a:avLst/>
          </a:prstGeom>
        </p:spPr>
        <p:txBody>
          <a:bodyPr wrap="square">
            <a:spAutoFit/>
          </a:bodyPr>
          <a:lstStyle/>
          <a:p>
            <a:pPr defTabSz="917509">
              <a:defRPr/>
            </a:pPr>
            <a:r>
              <a:rPr lang="ja-JP" altLang="en-US" sz="2400" b="1" dirty="0" smtClean="0">
                <a:solidFill>
                  <a:schemeClr val="accent4">
                    <a:lumMod val="10000"/>
                  </a:schemeClr>
                </a:solidFill>
                <a:latin typeface="+mn-ea"/>
              </a:rPr>
              <a:t>　最近は，ノートパソコンやスマートホンなしでは，仕事どころか，生活もできないくらい普及しているね。</a:t>
            </a:r>
            <a:endParaRPr lang="ja-JP" altLang="en-US" sz="2400" b="1" dirty="0">
              <a:solidFill>
                <a:schemeClr val="accent4">
                  <a:lumMod val="10000"/>
                </a:schemeClr>
              </a:solidFill>
              <a:latin typeface="+mn-ea"/>
            </a:endParaRPr>
          </a:p>
        </p:txBody>
      </p:sp>
    </p:spTree>
    <p:extLst>
      <p:ext uri="{BB962C8B-B14F-4D97-AF65-F5344CB8AC3E}">
        <p14:creationId xmlns:p14="http://schemas.microsoft.com/office/powerpoint/2010/main" val="139638871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2"/>
          <p:cNvSpPr txBox="1">
            <a:spLocks noGrp="1" noRot="1" noChangeArrowheads="1"/>
          </p:cNvSpPr>
          <p:nvPr>
            <p:ph type="title"/>
          </p:nvPr>
        </p:nvSpPr>
        <p:spPr>
          <a:xfrm>
            <a:off x="720000" y="720000"/>
            <a:ext cx="7920000" cy="720000"/>
          </a:xfrm>
          <a:prstGeom prst="rect">
            <a:avLst/>
          </a:prstGeom>
          <a:solidFill>
            <a:srgbClr val="FFFF00"/>
          </a:solidFill>
          <a:ln w="38100">
            <a:solidFill>
              <a:schemeClr val="tx1"/>
            </a:solidFill>
          </a:ln>
        </p:spPr>
        <p:txBody>
          <a:bodyPr vert="horz" lIns="88817" tIns="44408" rIns="88817" bIns="44408" rtlCol="0" anchor="ctr">
            <a:normAutofit/>
          </a:bodyPr>
          <a:lstStyle>
            <a:lvl1pPr algn="ctr" defTabSz="914400" rtl="0" eaLnBrk="1" latinLnBrk="0" hangingPunct="1">
              <a:spcBef>
                <a:spcPct val="0"/>
              </a:spcBef>
              <a:buNone/>
              <a:defRPr kumimoji="1" sz="4400" kern="1200">
                <a:solidFill>
                  <a:srgbClr val="FFFFFF"/>
                </a:solidFill>
                <a:latin typeface="+mj-lt"/>
                <a:ea typeface="+mj-ea"/>
                <a:cs typeface="+mj-cs"/>
              </a:defRPr>
            </a:lvl1pPr>
            <a:lvl2pPr eaLnBrk="1" hangingPunct="1">
              <a:defRPr kumimoji="1">
                <a:solidFill>
                  <a:schemeClr val="tx2"/>
                </a:solidFill>
              </a:defRPr>
            </a:lvl2pPr>
            <a:lvl3pPr eaLnBrk="1" hangingPunct="1">
              <a:defRPr kumimoji="1">
                <a:solidFill>
                  <a:schemeClr val="tx2"/>
                </a:solidFill>
              </a:defRPr>
            </a:lvl3pPr>
            <a:lvl4pPr eaLnBrk="1" hangingPunct="1">
              <a:defRPr kumimoji="1">
                <a:solidFill>
                  <a:schemeClr val="tx2"/>
                </a:solidFill>
              </a:defRPr>
            </a:lvl4pPr>
            <a:lvl5pPr eaLnBrk="1" hangingPunct="1">
              <a:defRPr kumimoji="1">
                <a:solidFill>
                  <a:schemeClr val="tx2"/>
                </a:solidFill>
              </a:defRPr>
            </a:lvl5pPr>
            <a:lvl6pPr eaLnBrk="1" hangingPunct="1">
              <a:defRPr kumimoji="1">
                <a:solidFill>
                  <a:schemeClr val="tx2"/>
                </a:solidFill>
              </a:defRPr>
            </a:lvl6pPr>
            <a:lvl7pPr eaLnBrk="1" hangingPunct="1">
              <a:defRPr kumimoji="1">
                <a:solidFill>
                  <a:schemeClr val="tx2"/>
                </a:solidFill>
              </a:defRPr>
            </a:lvl7pPr>
            <a:lvl8pPr eaLnBrk="1" hangingPunct="1">
              <a:defRPr kumimoji="1">
                <a:solidFill>
                  <a:schemeClr val="tx2"/>
                </a:solidFill>
              </a:defRPr>
            </a:lvl8pPr>
            <a:lvl9pPr eaLnBrk="1" hangingPunct="1">
              <a:defRPr kumimoji="1">
                <a:solidFill>
                  <a:schemeClr val="tx2"/>
                </a:solidFill>
              </a:defRPr>
            </a:lvl9pPr>
          </a:lstStyle>
          <a:p>
            <a:r>
              <a:rPr lang="en-US" altLang="ja-JP" sz="3200" b="1" dirty="0">
                <a:solidFill>
                  <a:prstClr val="black"/>
                </a:solidFill>
                <a:latin typeface="HGP明朝E" panose="02020900000000000000" pitchFamily="18" charset="-128"/>
                <a:ea typeface="HGP明朝E" panose="02020900000000000000" pitchFamily="18" charset="-128"/>
              </a:rPr>
              <a:t>Ⅵ</a:t>
            </a:r>
            <a:r>
              <a:rPr lang="zh-TW" altLang="en-US" sz="3200" b="1" dirty="0">
                <a:solidFill>
                  <a:prstClr val="black"/>
                </a:solidFill>
                <a:latin typeface="HGP明朝E" panose="02020900000000000000" pitchFamily="18" charset="-128"/>
                <a:ea typeface="HGP明朝E" panose="02020900000000000000" pitchFamily="18" charset="-128"/>
              </a:rPr>
              <a:t>　健康確保対策</a:t>
            </a:r>
            <a:endParaRPr lang="ja-JP" altLang="en-US" sz="3200" b="1" dirty="0">
              <a:solidFill>
                <a:prstClr val="black"/>
              </a:solidFill>
              <a:latin typeface="HGP明朝E" panose="02020900000000000000" pitchFamily="18" charset="-128"/>
              <a:ea typeface="HGP明朝E" panose="02020900000000000000" pitchFamily="18" charset="-128"/>
            </a:endParaRPr>
          </a:p>
        </p:txBody>
      </p:sp>
      <p:pic>
        <p:nvPicPr>
          <p:cNvPr id="10" name="図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242281" y="5765931"/>
            <a:ext cx="1640463" cy="1402879"/>
          </a:xfrm>
          <a:prstGeom prst="rect">
            <a:avLst/>
          </a:prstGeom>
        </p:spPr>
      </p:pic>
      <p:sp>
        <p:nvSpPr>
          <p:cNvPr id="9" name="雲形吹き出し 8"/>
          <p:cNvSpPr/>
          <p:nvPr/>
        </p:nvSpPr>
        <p:spPr>
          <a:xfrm>
            <a:off x="720000" y="5580000"/>
            <a:ext cx="6840749" cy="1455821"/>
          </a:xfrm>
          <a:prstGeom prst="cloudCallout">
            <a:avLst>
              <a:gd name="adj1" fmla="val 47698"/>
              <a:gd name="adj2" fmla="val 31156"/>
            </a:avLst>
          </a:prstGeom>
        </p:spPr>
        <p:style>
          <a:lnRef idx="1">
            <a:schemeClr val="accent3"/>
          </a:lnRef>
          <a:fillRef idx="2">
            <a:schemeClr val="accent3"/>
          </a:fillRef>
          <a:effectRef idx="1">
            <a:schemeClr val="accent3"/>
          </a:effectRef>
          <a:fontRef idx="minor">
            <a:schemeClr val="dk1"/>
          </a:fontRef>
        </p:style>
        <p:txBody>
          <a:bodyPr rtlCol="0" anchor="ctr"/>
          <a:lstStyle/>
          <a:p>
            <a:pPr algn="ctr"/>
            <a:endParaRPr lang="ja-JP" altLang="en-US"/>
          </a:p>
        </p:txBody>
      </p:sp>
      <p:sp>
        <p:nvSpPr>
          <p:cNvPr id="8" name="対角する 2 つの角を切り取った四角形 7"/>
          <p:cNvSpPr/>
          <p:nvPr/>
        </p:nvSpPr>
        <p:spPr>
          <a:xfrm>
            <a:off x="720000" y="2160000"/>
            <a:ext cx="7920000" cy="3240000"/>
          </a:xfrm>
          <a:prstGeom prst="snip2Diag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ja-JP" altLang="en-US" sz="1832"/>
          </a:p>
        </p:txBody>
      </p:sp>
      <p:sp>
        <p:nvSpPr>
          <p:cNvPr id="84995" name="Rectangle 3"/>
          <p:cNvSpPr>
            <a:spLocks noGrp="1" noRot="1" noChangeArrowheads="1"/>
          </p:cNvSpPr>
          <p:nvPr>
            <p:ph idx="4294967295"/>
          </p:nvPr>
        </p:nvSpPr>
        <p:spPr>
          <a:xfrm>
            <a:off x="815188" y="2418242"/>
            <a:ext cx="7780421" cy="2869236"/>
          </a:xfrm>
        </p:spPr>
        <p:txBody>
          <a:bodyPr>
            <a:noAutofit/>
          </a:bodyPr>
          <a:lstStyle/>
          <a:p>
            <a:pPr marL="0" indent="0">
              <a:buNone/>
            </a:pPr>
            <a:r>
              <a:rPr lang="ja-JP" altLang="en-US" sz="2800" b="1" dirty="0" smtClean="0">
                <a:solidFill>
                  <a:schemeClr val="tx1"/>
                </a:solidFill>
                <a:latin typeface="HGP明朝E" panose="02020900000000000000" pitchFamily="18" charset="-128"/>
                <a:ea typeface="HGP明朝E" panose="02020900000000000000" pitchFamily="18" charset="-128"/>
              </a:rPr>
              <a:t>①　健康</a:t>
            </a:r>
            <a:r>
              <a:rPr lang="ja-JP" altLang="en-US" sz="2800" b="1" dirty="0">
                <a:solidFill>
                  <a:schemeClr val="tx1"/>
                </a:solidFill>
                <a:latin typeface="HGP明朝E" panose="02020900000000000000" pitchFamily="18" charset="-128"/>
                <a:ea typeface="HGP明朝E" panose="02020900000000000000" pitchFamily="18" charset="-128"/>
              </a:rPr>
              <a:t>保持増進</a:t>
            </a:r>
          </a:p>
          <a:p>
            <a:pPr marL="0" indent="0">
              <a:buNone/>
            </a:pPr>
            <a:r>
              <a:rPr lang="ja-JP" altLang="en-US" sz="2800" b="1" dirty="0">
                <a:solidFill>
                  <a:schemeClr val="tx1"/>
                </a:solidFill>
                <a:latin typeface="HGP明朝E" panose="02020900000000000000" pitchFamily="18" charset="-128"/>
                <a:ea typeface="HGP明朝E" panose="02020900000000000000" pitchFamily="18" charset="-128"/>
              </a:rPr>
              <a:t>　</a:t>
            </a:r>
            <a:r>
              <a:rPr lang="ja-JP" altLang="en-US" sz="2800" b="1" dirty="0" smtClean="0">
                <a:solidFill>
                  <a:schemeClr val="tx1"/>
                </a:solidFill>
                <a:latin typeface="HGP明朝E" panose="02020900000000000000" pitchFamily="18" charset="-128"/>
                <a:ea typeface="HGP明朝E" panose="02020900000000000000" pitchFamily="18" charset="-128"/>
              </a:rPr>
              <a:t>　　・</a:t>
            </a:r>
            <a:r>
              <a:rPr lang="ja-JP" altLang="en-US" sz="2800" b="1" dirty="0">
                <a:solidFill>
                  <a:schemeClr val="tx1"/>
                </a:solidFill>
                <a:latin typeface="HGP明朝E" panose="02020900000000000000" pitchFamily="18" charset="-128"/>
                <a:ea typeface="HGP明朝E" panose="02020900000000000000" pitchFamily="18" charset="-128"/>
              </a:rPr>
              <a:t>職場におけるメンタルヘルス対策　</a:t>
            </a:r>
          </a:p>
          <a:p>
            <a:pPr marL="0" indent="0">
              <a:buNone/>
            </a:pPr>
            <a:r>
              <a:rPr lang="ja-JP" altLang="en-US" sz="2800" b="1" dirty="0">
                <a:solidFill>
                  <a:schemeClr val="tx1"/>
                </a:solidFill>
                <a:latin typeface="HGP明朝E" panose="02020900000000000000" pitchFamily="18" charset="-128"/>
                <a:ea typeface="HGP明朝E" panose="02020900000000000000" pitchFamily="18" charset="-128"/>
              </a:rPr>
              <a:t>　</a:t>
            </a:r>
            <a:r>
              <a:rPr lang="ja-JP" altLang="en-US" sz="2800" b="1" dirty="0" smtClean="0">
                <a:solidFill>
                  <a:schemeClr val="tx1"/>
                </a:solidFill>
                <a:latin typeface="HGP明朝E" panose="02020900000000000000" pitchFamily="18" charset="-128"/>
                <a:ea typeface="HGP明朝E" panose="02020900000000000000" pitchFamily="18" charset="-128"/>
              </a:rPr>
              <a:t>　　・</a:t>
            </a:r>
            <a:r>
              <a:rPr lang="ja-JP" altLang="en-US" sz="2800" b="1" dirty="0">
                <a:solidFill>
                  <a:schemeClr val="tx1"/>
                </a:solidFill>
                <a:latin typeface="HGP明朝E" panose="02020900000000000000" pitchFamily="18" charset="-128"/>
                <a:ea typeface="HGP明朝E" panose="02020900000000000000" pitchFamily="18" charset="-128"/>
              </a:rPr>
              <a:t>職場における受動喫煙対策</a:t>
            </a:r>
          </a:p>
          <a:p>
            <a:pPr marL="0" indent="0">
              <a:buNone/>
            </a:pPr>
            <a:r>
              <a:rPr lang="ja-JP" altLang="en-US" sz="2800" b="1" dirty="0" smtClean="0">
                <a:solidFill>
                  <a:schemeClr val="tx1"/>
                </a:solidFill>
                <a:latin typeface="HGP明朝E" panose="02020900000000000000" pitchFamily="18" charset="-128"/>
                <a:ea typeface="HGP明朝E" panose="02020900000000000000" pitchFamily="18" charset="-128"/>
              </a:rPr>
              <a:t>　　　・</a:t>
            </a:r>
            <a:r>
              <a:rPr lang="ja-JP" altLang="en-US" sz="2800" b="1" dirty="0">
                <a:solidFill>
                  <a:schemeClr val="tx1"/>
                </a:solidFill>
                <a:latin typeface="HGP明朝E" panose="02020900000000000000" pitchFamily="18" charset="-128"/>
                <a:ea typeface="HGP明朝E" panose="02020900000000000000" pitchFamily="18" charset="-128"/>
              </a:rPr>
              <a:t>心身両面にわたる健康の保持</a:t>
            </a:r>
            <a:r>
              <a:rPr lang="ja-JP" altLang="en-US" sz="2800" b="1" dirty="0" smtClean="0">
                <a:solidFill>
                  <a:schemeClr val="tx1"/>
                </a:solidFill>
                <a:latin typeface="HGP明朝E" panose="02020900000000000000" pitchFamily="18" charset="-128"/>
                <a:ea typeface="HGP明朝E" panose="02020900000000000000" pitchFamily="18" charset="-128"/>
              </a:rPr>
              <a:t>増進</a:t>
            </a:r>
            <a:r>
              <a:rPr lang="en-US" altLang="ja-JP" sz="2800" b="1" dirty="0" smtClean="0">
                <a:solidFill>
                  <a:schemeClr val="tx1"/>
                </a:solidFill>
                <a:latin typeface="HGP明朝E" panose="02020900000000000000" pitchFamily="18" charset="-128"/>
                <a:ea typeface="HGP明朝E" panose="02020900000000000000" pitchFamily="18" charset="-128"/>
              </a:rPr>
              <a:t>(</a:t>
            </a:r>
            <a:r>
              <a:rPr lang="ja-JP" altLang="en-US" sz="2800" b="1" dirty="0" smtClean="0">
                <a:solidFill>
                  <a:schemeClr val="tx1"/>
                </a:solidFill>
                <a:latin typeface="HGP明朝E" panose="02020900000000000000" pitchFamily="18" charset="-128"/>
                <a:ea typeface="HGP明朝E" panose="02020900000000000000" pitchFamily="18" charset="-128"/>
              </a:rPr>
              <a:t>ＴＨＰ</a:t>
            </a:r>
            <a:r>
              <a:rPr lang="en-US" altLang="ja-JP" sz="2800" b="1" dirty="0" smtClean="0">
                <a:solidFill>
                  <a:schemeClr val="tx1"/>
                </a:solidFill>
                <a:latin typeface="HGP明朝E" panose="02020900000000000000" pitchFamily="18" charset="-128"/>
                <a:ea typeface="HGP明朝E" panose="02020900000000000000" pitchFamily="18" charset="-128"/>
              </a:rPr>
              <a:t>)</a:t>
            </a:r>
            <a:endParaRPr lang="ja-JP" altLang="en-US" sz="2800" b="1" dirty="0">
              <a:solidFill>
                <a:schemeClr val="tx1"/>
              </a:solidFill>
              <a:latin typeface="HGP明朝E" panose="02020900000000000000" pitchFamily="18" charset="-128"/>
              <a:ea typeface="HGP明朝E" panose="02020900000000000000" pitchFamily="18" charset="-128"/>
            </a:endParaRPr>
          </a:p>
          <a:p>
            <a:pPr marL="0" indent="0">
              <a:buNone/>
            </a:pPr>
            <a:r>
              <a:rPr lang="ja-JP" altLang="en-US" sz="2800" b="1" dirty="0" smtClean="0">
                <a:solidFill>
                  <a:schemeClr val="tx1"/>
                </a:solidFill>
                <a:latin typeface="HGP明朝E" panose="02020900000000000000" pitchFamily="18" charset="-128"/>
                <a:ea typeface="HGP明朝E" panose="02020900000000000000" pitchFamily="18" charset="-128"/>
              </a:rPr>
              <a:t>②　過重労働</a:t>
            </a:r>
            <a:r>
              <a:rPr lang="ja-JP" altLang="en-US" sz="2800" b="1" dirty="0">
                <a:solidFill>
                  <a:schemeClr val="tx1"/>
                </a:solidFill>
                <a:latin typeface="HGP明朝E" panose="02020900000000000000" pitchFamily="18" charset="-128"/>
                <a:ea typeface="HGP明朝E" panose="02020900000000000000" pitchFamily="18" charset="-128"/>
              </a:rPr>
              <a:t>対策　</a:t>
            </a:r>
          </a:p>
          <a:p>
            <a:pPr marL="0" indent="0">
              <a:lnSpc>
                <a:spcPct val="150000"/>
              </a:lnSpc>
              <a:buNone/>
            </a:pPr>
            <a:endParaRPr lang="ja-JP" altLang="en-US" sz="2800" b="1" dirty="0">
              <a:solidFill>
                <a:schemeClr val="tx1"/>
              </a:solidFill>
              <a:latin typeface="+mn-ea"/>
            </a:endParaRPr>
          </a:p>
        </p:txBody>
      </p:sp>
      <p:sp>
        <p:nvSpPr>
          <p:cNvPr id="2" name="正方形/長方形 1"/>
          <p:cNvSpPr/>
          <p:nvPr/>
        </p:nvSpPr>
        <p:spPr>
          <a:xfrm>
            <a:off x="902067" y="5762169"/>
            <a:ext cx="6497354" cy="1200329"/>
          </a:xfrm>
          <a:prstGeom prst="rect">
            <a:avLst/>
          </a:prstGeom>
        </p:spPr>
        <p:txBody>
          <a:bodyPr wrap="square">
            <a:spAutoFit/>
          </a:bodyPr>
          <a:lstStyle/>
          <a:p>
            <a:pPr defTabSz="917509">
              <a:defRPr/>
            </a:pPr>
            <a:r>
              <a:rPr lang="ja-JP" altLang="en-US" sz="2400" b="1" dirty="0" smtClean="0">
                <a:solidFill>
                  <a:schemeClr val="accent4">
                    <a:lumMod val="10000"/>
                  </a:schemeClr>
                </a:solidFill>
                <a:latin typeface="+mn-ea"/>
              </a:rPr>
              <a:t>　基本的対策の</a:t>
            </a:r>
            <a:r>
              <a:rPr lang="en-US" altLang="ja-JP" sz="2400" b="1" dirty="0" smtClean="0">
                <a:solidFill>
                  <a:schemeClr val="accent4">
                    <a:lumMod val="10000"/>
                  </a:schemeClr>
                </a:solidFill>
                <a:latin typeface="+mn-ea"/>
              </a:rPr>
              <a:t>｢</a:t>
            </a:r>
            <a:r>
              <a:rPr lang="ja-JP" altLang="en-US" sz="2400" b="1" dirty="0" smtClean="0">
                <a:solidFill>
                  <a:schemeClr val="accent4">
                    <a:lumMod val="10000"/>
                  </a:schemeClr>
                </a:solidFill>
                <a:latin typeface="+mn-ea"/>
              </a:rPr>
              <a:t>健康管理</a:t>
            </a:r>
            <a:r>
              <a:rPr lang="en-US" altLang="ja-JP" sz="2400" b="1" dirty="0" smtClean="0">
                <a:solidFill>
                  <a:schemeClr val="accent4">
                    <a:lumMod val="10000"/>
                  </a:schemeClr>
                </a:solidFill>
                <a:latin typeface="+mn-ea"/>
              </a:rPr>
              <a:t>｣</a:t>
            </a:r>
            <a:r>
              <a:rPr lang="ja-JP" altLang="en-US" sz="2400" b="1" dirty="0" smtClean="0">
                <a:solidFill>
                  <a:schemeClr val="accent4">
                    <a:lumMod val="10000"/>
                  </a:schemeClr>
                </a:solidFill>
                <a:latin typeface="+mn-ea"/>
              </a:rPr>
              <a:t>は，健康診断，事後措置，保健指導などで，</a:t>
            </a:r>
            <a:r>
              <a:rPr lang="en-US" altLang="ja-JP" sz="2400" b="1" dirty="0" smtClean="0">
                <a:solidFill>
                  <a:schemeClr val="accent4">
                    <a:lumMod val="10000"/>
                  </a:schemeClr>
                </a:solidFill>
                <a:latin typeface="+mn-ea"/>
              </a:rPr>
              <a:t>｢</a:t>
            </a:r>
            <a:r>
              <a:rPr lang="zh-TW" altLang="en-US" sz="2400" b="1" dirty="0" smtClean="0">
                <a:solidFill>
                  <a:prstClr val="black"/>
                </a:solidFill>
                <a:latin typeface="HGP明朝E" panose="02020900000000000000" pitchFamily="18" charset="-128"/>
                <a:ea typeface="HGP明朝E" panose="02020900000000000000" pitchFamily="18" charset="-128"/>
              </a:rPr>
              <a:t>健康</a:t>
            </a:r>
            <a:r>
              <a:rPr lang="zh-TW" altLang="en-US" sz="2400" b="1" dirty="0">
                <a:solidFill>
                  <a:prstClr val="black"/>
                </a:solidFill>
                <a:latin typeface="HGP明朝E" panose="02020900000000000000" pitchFamily="18" charset="-128"/>
                <a:ea typeface="HGP明朝E" panose="02020900000000000000" pitchFamily="18" charset="-128"/>
              </a:rPr>
              <a:t>確保</a:t>
            </a:r>
            <a:r>
              <a:rPr lang="zh-TW" altLang="en-US" sz="2400" b="1" dirty="0" smtClean="0">
                <a:solidFill>
                  <a:prstClr val="black"/>
                </a:solidFill>
                <a:latin typeface="HGP明朝E" panose="02020900000000000000" pitchFamily="18" charset="-128"/>
                <a:ea typeface="HGP明朝E" panose="02020900000000000000" pitchFamily="18" charset="-128"/>
              </a:rPr>
              <a:t>対策</a:t>
            </a:r>
            <a:r>
              <a:rPr lang="en-US" altLang="ja-JP" sz="2400" b="1" dirty="0" smtClean="0">
                <a:solidFill>
                  <a:prstClr val="black"/>
                </a:solidFill>
                <a:latin typeface="HGP明朝E" panose="02020900000000000000" pitchFamily="18" charset="-128"/>
                <a:ea typeface="HGP明朝E" panose="02020900000000000000" pitchFamily="18" charset="-128"/>
              </a:rPr>
              <a:t>｣</a:t>
            </a:r>
            <a:r>
              <a:rPr lang="ja-JP" altLang="en-US" sz="2400" b="1" dirty="0" smtClean="0">
                <a:solidFill>
                  <a:prstClr val="black"/>
                </a:solidFill>
                <a:latin typeface="HGP明朝E" panose="02020900000000000000" pitchFamily="18" charset="-128"/>
                <a:ea typeface="HGP明朝E" panose="02020900000000000000" pitchFamily="18" charset="-128"/>
              </a:rPr>
              <a:t>では，健康の保持増進のことだよ。</a:t>
            </a:r>
            <a:endParaRPr lang="ja-JP" altLang="en-US" sz="2400" b="1" dirty="0">
              <a:solidFill>
                <a:schemeClr val="accent4">
                  <a:lumMod val="10000"/>
                </a:schemeClr>
              </a:solidFill>
              <a:latin typeface="+mn-ea"/>
            </a:endParaRPr>
          </a:p>
        </p:txBody>
      </p:sp>
    </p:spTree>
    <p:extLst>
      <p:ext uri="{BB962C8B-B14F-4D97-AF65-F5344CB8AC3E}">
        <p14:creationId xmlns:p14="http://schemas.microsoft.com/office/powerpoint/2010/main" val="296019823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2"/>
          <p:cNvSpPr txBox="1">
            <a:spLocks noGrp="1" noRot="1" noChangeArrowheads="1"/>
          </p:cNvSpPr>
          <p:nvPr>
            <p:ph type="title"/>
          </p:nvPr>
        </p:nvSpPr>
        <p:spPr>
          <a:xfrm>
            <a:off x="720000" y="720000"/>
            <a:ext cx="7920000" cy="720000"/>
          </a:xfrm>
          <a:prstGeom prst="rect">
            <a:avLst/>
          </a:prstGeom>
          <a:solidFill>
            <a:srgbClr val="FFFFCC"/>
          </a:solidFill>
          <a:ln w="38100">
            <a:solidFill>
              <a:schemeClr val="tx1"/>
            </a:solidFill>
          </a:ln>
        </p:spPr>
        <p:txBody>
          <a:bodyPr vert="horz" lIns="88817" tIns="44408" rIns="88817" bIns="44408" rtlCol="0" anchor="ctr">
            <a:normAutofit/>
          </a:bodyPr>
          <a:lstStyle>
            <a:lvl1pPr algn="ctr" defTabSz="914400" rtl="0" eaLnBrk="1" latinLnBrk="0" hangingPunct="1">
              <a:spcBef>
                <a:spcPct val="0"/>
              </a:spcBef>
              <a:buNone/>
              <a:defRPr kumimoji="1" sz="4400" kern="1200">
                <a:solidFill>
                  <a:srgbClr val="FFFFFF"/>
                </a:solidFill>
                <a:latin typeface="+mj-lt"/>
                <a:ea typeface="+mj-ea"/>
                <a:cs typeface="+mj-cs"/>
              </a:defRPr>
            </a:lvl1pPr>
            <a:lvl2pPr eaLnBrk="1" hangingPunct="1">
              <a:defRPr kumimoji="1">
                <a:solidFill>
                  <a:schemeClr val="tx2"/>
                </a:solidFill>
              </a:defRPr>
            </a:lvl2pPr>
            <a:lvl3pPr eaLnBrk="1" hangingPunct="1">
              <a:defRPr kumimoji="1">
                <a:solidFill>
                  <a:schemeClr val="tx2"/>
                </a:solidFill>
              </a:defRPr>
            </a:lvl3pPr>
            <a:lvl4pPr eaLnBrk="1" hangingPunct="1">
              <a:defRPr kumimoji="1">
                <a:solidFill>
                  <a:schemeClr val="tx2"/>
                </a:solidFill>
              </a:defRPr>
            </a:lvl4pPr>
            <a:lvl5pPr eaLnBrk="1" hangingPunct="1">
              <a:defRPr kumimoji="1">
                <a:solidFill>
                  <a:schemeClr val="tx2"/>
                </a:solidFill>
              </a:defRPr>
            </a:lvl5pPr>
            <a:lvl6pPr eaLnBrk="1" hangingPunct="1">
              <a:defRPr kumimoji="1">
                <a:solidFill>
                  <a:schemeClr val="tx2"/>
                </a:solidFill>
              </a:defRPr>
            </a:lvl6pPr>
            <a:lvl7pPr eaLnBrk="1" hangingPunct="1">
              <a:defRPr kumimoji="1">
                <a:solidFill>
                  <a:schemeClr val="tx2"/>
                </a:solidFill>
              </a:defRPr>
            </a:lvl7pPr>
            <a:lvl8pPr eaLnBrk="1" hangingPunct="1">
              <a:defRPr kumimoji="1">
                <a:solidFill>
                  <a:schemeClr val="tx2"/>
                </a:solidFill>
              </a:defRPr>
            </a:lvl8pPr>
            <a:lvl9pPr eaLnBrk="1" hangingPunct="1">
              <a:defRPr kumimoji="1">
                <a:solidFill>
                  <a:schemeClr val="tx2"/>
                </a:solidFill>
              </a:defRPr>
            </a:lvl9pPr>
          </a:lstStyle>
          <a:p>
            <a:r>
              <a:rPr lang="ja-JP" altLang="en-US" sz="3200" b="1" dirty="0">
                <a:solidFill>
                  <a:prstClr val="black"/>
                </a:solidFill>
                <a:latin typeface="HGP明朝E" panose="02020900000000000000" pitchFamily="18" charset="-128"/>
              </a:rPr>
              <a:t>世界保健</a:t>
            </a:r>
            <a:r>
              <a:rPr lang="ja-JP" altLang="en-US" sz="3200" b="1" dirty="0" smtClean="0">
                <a:solidFill>
                  <a:prstClr val="black"/>
                </a:solidFill>
                <a:latin typeface="HGP明朝E" panose="02020900000000000000" pitchFamily="18" charset="-128"/>
              </a:rPr>
              <a:t>機関</a:t>
            </a:r>
            <a:r>
              <a:rPr lang="en-US" altLang="ja-JP" sz="3200" b="1" dirty="0" smtClean="0">
                <a:solidFill>
                  <a:prstClr val="black"/>
                </a:solidFill>
                <a:latin typeface="HGP明朝E" panose="02020900000000000000" pitchFamily="18" charset="-128"/>
              </a:rPr>
              <a:t>(</a:t>
            </a:r>
            <a:r>
              <a:rPr lang="ja-JP" altLang="en-US" sz="3200" b="1" dirty="0" smtClean="0">
                <a:solidFill>
                  <a:prstClr val="black"/>
                </a:solidFill>
                <a:latin typeface="HGP明朝E" panose="02020900000000000000" pitchFamily="18" charset="-128"/>
              </a:rPr>
              <a:t>ＷＨＯ</a:t>
            </a:r>
            <a:r>
              <a:rPr lang="en-US" altLang="ja-JP" sz="3200" b="1" dirty="0" smtClean="0">
                <a:solidFill>
                  <a:prstClr val="black"/>
                </a:solidFill>
                <a:latin typeface="HGP明朝E" panose="02020900000000000000" pitchFamily="18" charset="-128"/>
              </a:rPr>
              <a:t>)</a:t>
            </a:r>
            <a:r>
              <a:rPr lang="ja-JP" altLang="en-US" sz="3200" b="1" dirty="0" smtClean="0">
                <a:solidFill>
                  <a:prstClr val="black"/>
                </a:solidFill>
                <a:latin typeface="HGP明朝E" panose="02020900000000000000" pitchFamily="18" charset="-128"/>
              </a:rPr>
              <a:t>の</a:t>
            </a:r>
            <a:r>
              <a:rPr lang="en-US" altLang="ja-JP" sz="3200" b="1" dirty="0" smtClean="0">
                <a:solidFill>
                  <a:prstClr val="black"/>
                </a:solidFill>
                <a:latin typeface="HGP明朝E" panose="02020900000000000000" pitchFamily="18" charset="-128"/>
              </a:rPr>
              <a:t>｢</a:t>
            </a:r>
            <a:r>
              <a:rPr lang="ja-JP" altLang="en-US" sz="3200" b="1" dirty="0" smtClean="0">
                <a:solidFill>
                  <a:prstClr val="black"/>
                </a:solidFill>
                <a:latin typeface="HGP明朝E" panose="02020900000000000000" pitchFamily="18" charset="-128"/>
              </a:rPr>
              <a:t>健康</a:t>
            </a:r>
            <a:r>
              <a:rPr lang="en-US" altLang="ja-JP" sz="3200" b="1" dirty="0" smtClean="0">
                <a:solidFill>
                  <a:prstClr val="black"/>
                </a:solidFill>
                <a:latin typeface="HGP明朝E" panose="02020900000000000000" pitchFamily="18" charset="-128"/>
              </a:rPr>
              <a:t>｣</a:t>
            </a:r>
            <a:r>
              <a:rPr lang="ja-JP" altLang="en-US" sz="3200" b="1" dirty="0" smtClean="0">
                <a:solidFill>
                  <a:prstClr val="black"/>
                </a:solidFill>
                <a:latin typeface="HGP明朝E" panose="02020900000000000000" pitchFamily="18" charset="-128"/>
              </a:rPr>
              <a:t>の</a:t>
            </a:r>
            <a:r>
              <a:rPr lang="ja-JP" altLang="en-US" sz="3200" b="1" dirty="0">
                <a:solidFill>
                  <a:prstClr val="black"/>
                </a:solidFill>
                <a:latin typeface="HGP明朝E" panose="02020900000000000000" pitchFamily="18" charset="-128"/>
              </a:rPr>
              <a:t>定義</a:t>
            </a:r>
            <a:endParaRPr lang="ja-JP" altLang="en-US" sz="3200" b="1" dirty="0">
              <a:solidFill>
                <a:prstClr val="black"/>
              </a:solidFill>
              <a:latin typeface="HGP明朝E" panose="02020900000000000000" pitchFamily="18" charset="-128"/>
              <a:ea typeface="HGP明朝E" panose="02020900000000000000" pitchFamily="18" charset="-128"/>
            </a:endParaRPr>
          </a:p>
        </p:txBody>
      </p:sp>
      <p:pic>
        <p:nvPicPr>
          <p:cNvPr id="10" name="図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242281" y="5765931"/>
            <a:ext cx="1640463" cy="1402879"/>
          </a:xfrm>
          <a:prstGeom prst="rect">
            <a:avLst/>
          </a:prstGeom>
        </p:spPr>
      </p:pic>
      <p:sp>
        <p:nvSpPr>
          <p:cNvPr id="9" name="雲形吹き出し 8"/>
          <p:cNvSpPr/>
          <p:nvPr/>
        </p:nvSpPr>
        <p:spPr>
          <a:xfrm>
            <a:off x="643800" y="5482390"/>
            <a:ext cx="6919520" cy="1503948"/>
          </a:xfrm>
          <a:prstGeom prst="cloudCallout">
            <a:avLst>
              <a:gd name="adj1" fmla="val 45571"/>
              <a:gd name="adj2" fmla="val 34407"/>
            </a:avLst>
          </a:prstGeom>
        </p:spPr>
        <p:style>
          <a:lnRef idx="1">
            <a:schemeClr val="accent3"/>
          </a:lnRef>
          <a:fillRef idx="2">
            <a:schemeClr val="accent3"/>
          </a:fillRef>
          <a:effectRef idx="1">
            <a:schemeClr val="accent3"/>
          </a:effectRef>
          <a:fontRef idx="minor">
            <a:schemeClr val="dk1"/>
          </a:fontRef>
        </p:style>
        <p:txBody>
          <a:bodyPr rtlCol="0" anchor="ctr"/>
          <a:lstStyle/>
          <a:p>
            <a:pPr algn="ctr"/>
            <a:endParaRPr lang="ja-JP" altLang="en-US"/>
          </a:p>
        </p:txBody>
      </p:sp>
      <p:sp>
        <p:nvSpPr>
          <p:cNvPr id="8" name="対角する 2 つの角を切り取った四角形 7"/>
          <p:cNvSpPr/>
          <p:nvPr/>
        </p:nvSpPr>
        <p:spPr>
          <a:xfrm>
            <a:off x="720000" y="2160000"/>
            <a:ext cx="7920000" cy="3240000"/>
          </a:xfrm>
          <a:prstGeom prst="snip2Diag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ja-JP" altLang="en-US" sz="1832"/>
          </a:p>
        </p:txBody>
      </p:sp>
      <p:sp>
        <p:nvSpPr>
          <p:cNvPr id="84995" name="Rectangle 3"/>
          <p:cNvSpPr>
            <a:spLocks noGrp="1" noRot="1" noChangeArrowheads="1"/>
          </p:cNvSpPr>
          <p:nvPr>
            <p:ph idx="4294967295"/>
          </p:nvPr>
        </p:nvSpPr>
        <p:spPr>
          <a:xfrm>
            <a:off x="803157" y="2237768"/>
            <a:ext cx="7780421" cy="2869236"/>
          </a:xfrm>
        </p:spPr>
        <p:txBody>
          <a:bodyPr>
            <a:noAutofit/>
          </a:bodyPr>
          <a:lstStyle/>
          <a:p>
            <a:pPr marL="0" indent="0">
              <a:lnSpc>
                <a:spcPct val="150000"/>
              </a:lnSpc>
              <a:buNone/>
            </a:pPr>
            <a:r>
              <a:rPr lang="ja-JP" altLang="en-US" sz="2800" b="1" dirty="0" smtClean="0">
                <a:solidFill>
                  <a:schemeClr val="tx1"/>
                </a:solidFill>
                <a:latin typeface="+mn-ea"/>
              </a:rPr>
              <a:t>　</a:t>
            </a:r>
            <a:r>
              <a:rPr lang="ja-JP" altLang="en-US" sz="2800" b="1" dirty="0">
                <a:solidFill>
                  <a:schemeClr val="tx1"/>
                </a:solidFill>
                <a:latin typeface="+mn-ea"/>
              </a:rPr>
              <a:t>１９４８年に世界保健</a:t>
            </a:r>
            <a:r>
              <a:rPr lang="ja-JP" altLang="en-US" sz="2800" b="1" dirty="0" smtClean="0">
                <a:solidFill>
                  <a:schemeClr val="tx1"/>
                </a:solidFill>
                <a:latin typeface="+mn-ea"/>
              </a:rPr>
              <a:t>機関</a:t>
            </a:r>
            <a:r>
              <a:rPr lang="en-US" altLang="ja-JP" sz="2800" b="1" dirty="0" smtClean="0">
                <a:solidFill>
                  <a:schemeClr val="tx1"/>
                </a:solidFill>
                <a:latin typeface="+mn-ea"/>
              </a:rPr>
              <a:t>(</a:t>
            </a:r>
            <a:r>
              <a:rPr lang="ja-JP" altLang="en-US" sz="2800" b="1" dirty="0" smtClean="0">
                <a:solidFill>
                  <a:schemeClr val="tx1"/>
                </a:solidFill>
                <a:latin typeface="+mn-ea"/>
              </a:rPr>
              <a:t>ＷＨＯ</a:t>
            </a:r>
            <a:r>
              <a:rPr lang="en-US" altLang="ja-JP" sz="2800" b="1" dirty="0" smtClean="0">
                <a:solidFill>
                  <a:schemeClr val="tx1"/>
                </a:solidFill>
                <a:latin typeface="+mn-ea"/>
              </a:rPr>
              <a:t>)</a:t>
            </a:r>
            <a:r>
              <a:rPr lang="ja-JP" altLang="en-US" sz="2800" b="1" dirty="0" smtClean="0">
                <a:solidFill>
                  <a:schemeClr val="tx1"/>
                </a:solidFill>
                <a:latin typeface="+mn-ea"/>
              </a:rPr>
              <a:t>は</a:t>
            </a:r>
            <a:endParaRPr lang="en-US" altLang="ja-JP" sz="2800" b="1" dirty="0" smtClean="0">
              <a:solidFill>
                <a:schemeClr val="tx1"/>
              </a:solidFill>
              <a:latin typeface="+mn-ea"/>
            </a:endParaRPr>
          </a:p>
          <a:p>
            <a:pPr marL="0" indent="0">
              <a:lnSpc>
                <a:spcPct val="150000"/>
              </a:lnSpc>
              <a:buNone/>
            </a:pPr>
            <a:r>
              <a:rPr lang="ja-JP" altLang="en-US" sz="2800" b="1" dirty="0">
                <a:solidFill>
                  <a:schemeClr val="tx1"/>
                </a:solidFill>
                <a:latin typeface="+mn-ea"/>
              </a:rPr>
              <a:t>　</a:t>
            </a:r>
            <a:r>
              <a:rPr lang="en-US" altLang="ja-JP" sz="2800" b="1" dirty="0" smtClean="0">
                <a:solidFill>
                  <a:schemeClr val="tx1"/>
                </a:solidFill>
                <a:latin typeface="+mn-ea"/>
              </a:rPr>
              <a:t>｢</a:t>
            </a:r>
            <a:r>
              <a:rPr lang="ja-JP" altLang="en-US" sz="2800" b="1" dirty="0" smtClean="0">
                <a:solidFill>
                  <a:schemeClr val="tx1"/>
                </a:solidFill>
                <a:latin typeface="+mn-ea"/>
              </a:rPr>
              <a:t>健康</a:t>
            </a:r>
            <a:r>
              <a:rPr lang="ja-JP" altLang="en-US" sz="2800" b="1" dirty="0">
                <a:solidFill>
                  <a:schemeClr val="tx1"/>
                </a:solidFill>
                <a:latin typeface="+mn-ea"/>
              </a:rPr>
              <a:t>と</a:t>
            </a:r>
            <a:r>
              <a:rPr lang="ja-JP" altLang="en-US" sz="2800" b="1" dirty="0" smtClean="0">
                <a:solidFill>
                  <a:schemeClr val="tx1"/>
                </a:solidFill>
                <a:latin typeface="+mn-ea"/>
              </a:rPr>
              <a:t>は，身体的</a:t>
            </a:r>
            <a:r>
              <a:rPr lang="ja-JP" altLang="en-US" sz="2800" b="1" dirty="0">
                <a:solidFill>
                  <a:schemeClr val="tx1"/>
                </a:solidFill>
                <a:latin typeface="+mn-ea"/>
              </a:rPr>
              <a:t>・精神的かつ社会的に完全に良好な状態にあることで</a:t>
            </a:r>
            <a:r>
              <a:rPr lang="ja-JP" altLang="en-US" sz="2800" b="1" dirty="0" smtClean="0">
                <a:solidFill>
                  <a:schemeClr val="tx1"/>
                </a:solidFill>
                <a:latin typeface="+mn-ea"/>
              </a:rPr>
              <a:t>あり，ただ</a:t>
            </a:r>
            <a:r>
              <a:rPr lang="ja-JP" altLang="en-US" sz="2800" b="1" dirty="0">
                <a:solidFill>
                  <a:schemeClr val="tx1"/>
                </a:solidFill>
                <a:latin typeface="+mn-ea"/>
              </a:rPr>
              <a:t>単</a:t>
            </a:r>
            <a:r>
              <a:rPr lang="ja-JP" altLang="en-US" sz="2800" b="1" dirty="0" smtClean="0">
                <a:solidFill>
                  <a:schemeClr val="tx1"/>
                </a:solidFill>
                <a:latin typeface="+mn-ea"/>
              </a:rPr>
              <a:t>に，疾病</a:t>
            </a:r>
            <a:r>
              <a:rPr lang="ja-JP" altLang="en-US" sz="2800" b="1" dirty="0">
                <a:solidFill>
                  <a:schemeClr val="tx1"/>
                </a:solidFill>
                <a:latin typeface="+mn-ea"/>
              </a:rPr>
              <a:t>又は虚弱でないことをいうのではない</a:t>
            </a:r>
            <a:r>
              <a:rPr lang="ja-JP" altLang="en-US" sz="2800" b="1" dirty="0" smtClean="0">
                <a:solidFill>
                  <a:schemeClr val="tx1"/>
                </a:solidFill>
                <a:latin typeface="+mn-ea"/>
              </a:rPr>
              <a:t>。</a:t>
            </a:r>
            <a:r>
              <a:rPr lang="en-US" altLang="ja-JP" sz="2800" b="1" dirty="0" smtClean="0">
                <a:solidFill>
                  <a:schemeClr val="tx1"/>
                </a:solidFill>
                <a:latin typeface="+mn-ea"/>
              </a:rPr>
              <a:t>｣</a:t>
            </a:r>
            <a:endParaRPr lang="ja-JP" altLang="en-US" sz="2800" b="1" dirty="0">
              <a:solidFill>
                <a:schemeClr val="tx1"/>
              </a:solidFill>
              <a:latin typeface="+mn-ea"/>
            </a:endParaRPr>
          </a:p>
          <a:p>
            <a:pPr marL="0" indent="0">
              <a:lnSpc>
                <a:spcPct val="150000"/>
              </a:lnSpc>
              <a:buNone/>
            </a:pPr>
            <a:endParaRPr lang="ja-JP" altLang="en-US" sz="2800" b="1" dirty="0">
              <a:solidFill>
                <a:schemeClr val="tx1"/>
              </a:solidFill>
              <a:latin typeface="+mn-ea"/>
            </a:endParaRPr>
          </a:p>
        </p:txBody>
      </p:sp>
      <p:sp>
        <p:nvSpPr>
          <p:cNvPr id="2" name="正方形/長方形 1"/>
          <p:cNvSpPr/>
          <p:nvPr/>
        </p:nvSpPr>
        <p:spPr>
          <a:xfrm>
            <a:off x="997018" y="5721232"/>
            <a:ext cx="6631896" cy="1200329"/>
          </a:xfrm>
          <a:prstGeom prst="rect">
            <a:avLst/>
          </a:prstGeom>
        </p:spPr>
        <p:txBody>
          <a:bodyPr wrap="square">
            <a:spAutoFit/>
          </a:bodyPr>
          <a:lstStyle/>
          <a:p>
            <a:pPr defTabSz="917509">
              <a:defRPr/>
            </a:pPr>
            <a:r>
              <a:rPr lang="ja-JP" altLang="en-US" sz="2400" b="1" dirty="0" smtClean="0">
                <a:solidFill>
                  <a:schemeClr val="accent4">
                    <a:lumMod val="10000"/>
                  </a:schemeClr>
                </a:solidFill>
                <a:latin typeface="+mn-ea"/>
              </a:rPr>
              <a:t>　この定義がもとになって，日本の労働安全衛生の健康管理も健康の増進につながるような積極的な内容とされているよ。</a:t>
            </a:r>
            <a:endParaRPr lang="ja-JP" altLang="en-US" sz="2400" b="1" dirty="0">
              <a:solidFill>
                <a:schemeClr val="accent4">
                  <a:lumMod val="10000"/>
                </a:schemeClr>
              </a:solidFill>
              <a:latin typeface="+mn-ea"/>
            </a:endParaRPr>
          </a:p>
        </p:txBody>
      </p:sp>
    </p:spTree>
    <p:extLst>
      <p:ext uri="{BB962C8B-B14F-4D97-AF65-F5344CB8AC3E}">
        <p14:creationId xmlns:p14="http://schemas.microsoft.com/office/powerpoint/2010/main" val="307124169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2"/>
          <p:cNvSpPr txBox="1">
            <a:spLocks noGrp="1" noRot="1" noChangeArrowheads="1"/>
          </p:cNvSpPr>
          <p:nvPr>
            <p:ph type="title"/>
          </p:nvPr>
        </p:nvSpPr>
        <p:spPr>
          <a:xfrm>
            <a:off x="720000" y="720000"/>
            <a:ext cx="7920000" cy="720000"/>
          </a:xfrm>
          <a:prstGeom prst="rect">
            <a:avLst/>
          </a:prstGeom>
          <a:solidFill>
            <a:srgbClr val="FFFFCC"/>
          </a:solidFill>
          <a:ln w="38100">
            <a:solidFill>
              <a:schemeClr val="tx1"/>
            </a:solidFill>
          </a:ln>
        </p:spPr>
        <p:txBody>
          <a:bodyPr vert="horz" lIns="88817" tIns="44408" rIns="88817" bIns="44408" rtlCol="0" anchor="ctr">
            <a:normAutofit/>
          </a:bodyPr>
          <a:lstStyle>
            <a:lvl1pPr algn="ctr" defTabSz="914400" rtl="0" eaLnBrk="1" latinLnBrk="0" hangingPunct="1">
              <a:spcBef>
                <a:spcPct val="0"/>
              </a:spcBef>
              <a:buNone/>
              <a:defRPr kumimoji="1" sz="4400" kern="1200">
                <a:solidFill>
                  <a:srgbClr val="FFFFFF"/>
                </a:solidFill>
                <a:latin typeface="+mj-lt"/>
                <a:ea typeface="+mj-ea"/>
                <a:cs typeface="+mj-cs"/>
              </a:defRPr>
            </a:lvl1pPr>
            <a:lvl2pPr eaLnBrk="1" hangingPunct="1">
              <a:defRPr kumimoji="1">
                <a:solidFill>
                  <a:schemeClr val="tx2"/>
                </a:solidFill>
              </a:defRPr>
            </a:lvl2pPr>
            <a:lvl3pPr eaLnBrk="1" hangingPunct="1">
              <a:defRPr kumimoji="1">
                <a:solidFill>
                  <a:schemeClr val="tx2"/>
                </a:solidFill>
              </a:defRPr>
            </a:lvl3pPr>
            <a:lvl4pPr eaLnBrk="1" hangingPunct="1">
              <a:defRPr kumimoji="1">
                <a:solidFill>
                  <a:schemeClr val="tx2"/>
                </a:solidFill>
              </a:defRPr>
            </a:lvl4pPr>
            <a:lvl5pPr eaLnBrk="1" hangingPunct="1">
              <a:defRPr kumimoji="1">
                <a:solidFill>
                  <a:schemeClr val="tx2"/>
                </a:solidFill>
              </a:defRPr>
            </a:lvl5pPr>
            <a:lvl6pPr eaLnBrk="1" hangingPunct="1">
              <a:defRPr kumimoji="1">
                <a:solidFill>
                  <a:schemeClr val="tx2"/>
                </a:solidFill>
              </a:defRPr>
            </a:lvl6pPr>
            <a:lvl7pPr eaLnBrk="1" hangingPunct="1">
              <a:defRPr kumimoji="1">
                <a:solidFill>
                  <a:schemeClr val="tx2"/>
                </a:solidFill>
              </a:defRPr>
            </a:lvl7pPr>
            <a:lvl8pPr eaLnBrk="1" hangingPunct="1">
              <a:defRPr kumimoji="1">
                <a:solidFill>
                  <a:schemeClr val="tx2"/>
                </a:solidFill>
              </a:defRPr>
            </a:lvl8pPr>
            <a:lvl9pPr eaLnBrk="1" hangingPunct="1">
              <a:defRPr kumimoji="1">
                <a:solidFill>
                  <a:schemeClr val="tx2"/>
                </a:solidFill>
              </a:defRPr>
            </a:lvl9pPr>
          </a:lstStyle>
          <a:p>
            <a:r>
              <a:rPr lang="ja-JP" altLang="en-US" sz="3200" b="1" dirty="0">
                <a:solidFill>
                  <a:prstClr val="black"/>
                </a:solidFill>
                <a:latin typeface="HGP明朝E" panose="02020900000000000000" pitchFamily="18" charset="-128"/>
              </a:rPr>
              <a:t>職場におけるメンタルヘルス対策</a:t>
            </a:r>
            <a:endParaRPr lang="ja-JP" altLang="en-US" sz="3200" b="1" dirty="0">
              <a:solidFill>
                <a:prstClr val="black"/>
              </a:solidFill>
              <a:latin typeface="HGP明朝E" panose="02020900000000000000" pitchFamily="18" charset="-128"/>
              <a:ea typeface="HGP明朝E" panose="02020900000000000000" pitchFamily="18" charset="-128"/>
            </a:endParaRPr>
          </a:p>
        </p:txBody>
      </p:sp>
      <p:pic>
        <p:nvPicPr>
          <p:cNvPr id="10" name="図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675146" y="6136105"/>
            <a:ext cx="1207598" cy="1032705"/>
          </a:xfrm>
          <a:prstGeom prst="rect">
            <a:avLst/>
          </a:prstGeom>
        </p:spPr>
      </p:pic>
      <p:sp>
        <p:nvSpPr>
          <p:cNvPr id="9" name="雲形吹き出し 8"/>
          <p:cNvSpPr/>
          <p:nvPr/>
        </p:nvSpPr>
        <p:spPr>
          <a:xfrm>
            <a:off x="720000" y="5580000"/>
            <a:ext cx="7194430" cy="1491917"/>
          </a:xfrm>
          <a:prstGeom prst="cloudCallout">
            <a:avLst>
              <a:gd name="adj1" fmla="val 42615"/>
              <a:gd name="adj2" fmla="val 36007"/>
            </a:avLst>
          </a:prstGeom>
        </p:spPr>
        <p:style>
          <a:lnRef idx="1">
            <a:schemeClr val="accent3"/>
          </a:lnRef>
          <a:fillRef idx="2">
            <a:schemeClr val="accent3"/>
          </a:fillRef>
          <a:effectRef idx="1">
            <a:schemeClr val="accent3"/>
          </a:effectRef>
          <a:fontRef idx="minor">
            <a:schemeClr val="dk1"/>
          </a:fontRef>
        </p:style>
        <p:txBody>
          <a:bodyPr rtlCol="0" anchor="ctr"/>
          <a:lstStyle/>
          <a:p>
            <a:pPr algn="ctr"/>
            <a:endParaRPr lang="ja-JP" altLang="en-US"/>
          </a:p>
        </p:txBody>
      </p:sp>
      <p:sp>
        <p:nvSpPr>
          <p:cNvPr id="8" name="対角する 2 つの角を切り取った四角形 7"/>
          <p:cNvSpPr/>
          <p:nvPr/>
        </p:nvSpPr>
        <p:spPr>
          <a:xfrm>
            <a:off x="720000" y="2160000"/>
            <a:ext cx="7920000" cy="3240000"/>
          </a:xfrm>
          <a:prstGeom prst="snip2Diag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ja-JP" altLang="en-US" sz="1832"/>
          </a:p>
        </p:txBody>
      </p:sp>
      <p:sp>
        <p:nvSpPr>
          <p:cNvPr id="84995" name="Rectangle 3"/>
          <p:cNvSpPr>
            <a:spLocks noGrp="1" noRot="1" noChangeArrowheads="1"/>
          </p:cNvSpPr>
          <p:nvPr>
            <p:ph idx="4294967295"/>
          </p:nvPr>
        </p:nvSpPr>
        <p:spPr>
          <a:xfrm>
            <a:off x="875347" y="2404196"/>
            <a:ext cx="7615510" cy="2869236"/>
          </a:xfrm>
        </p:spPr>
        <p:txBody>
          <a:bodyPr>
            <a:noAutofit/>
          </a:bodyPr>
          <a:lstStyle/>
          <a:p>
            <a:pPr marL="0" indent="0">
              <a:buNone/>
            </a:pPr>
            <a:r>
              <a:rPr lang="ja-JP" altLang="en-US" sz="2800" b="1" dirty="0" smtClean="0">
                <a:solidFill>
                  <a:schemeClr val="tx1"/>
                </a:solidFill>
                <a:latin typeface="+mn-ea"/>
              </a:rPr>
              <a:t>　仕事</a:t>
            </a:r>
            <a:r>
              <a:rPr lang="ja-JP" altLang="en-US" sz="2800" b="1" dirty="0">
                <a:solidFill>
                  <a:schemeClr val="tx1"/>
                </a:solidFill>
                <a:latin typeface="+mn-ea"/>
              </a:rPr>
              <a:t>による強いストレスが原因で精神障害を発症</a:t>
            </a:r>
            <a:r>
              <a:rPr lang="ja-JP" altLang="en-US" sz="2800" b="1" dirty="0" smtClean="0">
                <a:solidFill>
                  <a:schemeClr val="tx1"/>
                </a:solidFill>
                <a:latin typeface="+mn-ea"/>
              </a:rPr>
              <a:t>し，労災</a:t>
            </a:r>
            <a:r>
              <a:rPr lang="ja-JP" altLang="en-US" sz="2800" b="1" dirty="0">
                <a:solidFill>
                  <a:schemeClr val="tx1"/>
                </a:solidFill>
                <a:latin typeface="+mn-ea"/>
              </a:rPr>
              <a:t>認定される労働者が増加</a:t>
            </a:r>
            <a:r>
              <a:rPr lang="ja-JP" altLang="en-US" sz="2800" b="1" dirty="0" smtClean="0">
                <a:solidFill>
                  <a:schemeClr val="tx1"/>
                </a:solidFill>
                <a:latin typeface="+mn-ea"/>
              </a:rPr>
              <a:t>し，また，被</a:t>
            </a:r>
            <a:r>
              <a:rPr lang="ja-JP" altLang="en-US" sz="2800" b="1" dirty="0">
                <a:solidFill>
                  <a:schemeClr val="tx1"/>
                </a:solidFill>
                <a:latin typeface="+mn-ea"/>
              </a:rPr>
              <a:t>雇用者や勤め人の自殺者も増加傾向にある。</a:t>
            </a:r>
          </a:p>
          <a:p>
            <a:pPr marL="0" indent="0">
              <a:buNone/>
            </a:pPr>
            <a:r>
              <a:rPr lang="ja-JP" altLang="en-US" sz="2800" b="1" dirty="0">
                <a:solidFill>
                  <a:schemeClr val="tx1"/>
                </a:solidFill>
                <a:latin typeface="+mn-ea"/>
              </a:rPr>
              <a:t>　このようなこと</a:t>
            </a:r>
            <a:r>
              <a:rPr lang="ja-JP" altLang="en-US" sz="2800" b="1" dirty="0" smtClean="0">
                <a:solidFill>
                  <a:schemeClr val="tx1"/>
                </a:solidFill>
                <a:latin typeface="+mn-ea"/>
              </a:rPr>
              <a:t>から，職場</a:t>
            </a:r>
            <a:r>
              <a:rPr lang="ja-JP" altLang="en-US" sz="2800" b="1" dirty="0">
                <a:solidFill>
                  <a:schemeClr val="tx1"/>
                </a:solidFill>
                <a:latin typeface="+mn-ea"/>
              </a:rPr>
              <a:t>におけるメンタルヘルス対策に関する取組みは重要となっている</a:t>
            </a:r>
            <a:r>
              <a:rPr lang="ja-JP" altLang="en-US" sz="2800" b="1" dirty="0" smtClean="0">
                <a:solidFill>
                  <a:schemeClr val="tx1"/>
                </a:solidFill>
                <a:latin typeface="+mn-ea"/>
              </a:rPr>
              <a:t>。</a:t>
            </a:r>
            <a:endParaRPr lang="en-US" altLang="ja-JP" sz="2800" b="1" dirty="0" smtClean="0">
              <a:solidFill>
                <a:schemeClr val="tx1"/>
              </a:solidFill>
              <a:latin typeface="+mn-ea"/>
            </a:endParaRPr>
          </a:p>
          <a:p>
            <a:pPr marL="0" indent="0">
              <a:buNone/>
            </a:pPr>
            <a:r>
              <a:rPr lang="ja-JP" altLang="en-US" sz="2800" b="1" dirty="0" smtClean="0">
                <a:solidFill>
                  <a:schemeClr val="bg1"/>
                </a:solidFill>
                <a:latin typeface="+mn-ea"/>
              </a:rPr>
              <a:t>　　対策</a:t>
            </a:r>
            <a:r>
              <a:rPr lang="ja-JP" altLang="en-US" sz="2800" b="1" dirty="0">
                <a:solidFill>
                  <a:schemeClr val="bg1"/>
                </a:solidFill>
                <a:latin typeface="+mn-ea"/>
              </a:rPr>
              <a:t>のポイント⇒</a:t>
            </a:r>
            <a:r>
              <a:rPr lang="en-US" altLang="ja-JP" sz="2800" b="1" dirty="0" smtClean="0">
                <a:solidFill>
                  <a:schemeClr val="bg1"/>
                </a:solidFill>
                <a:latin typeface="+mn-ea"/>
              </a:rPr>
              <a:t>｢</a:t>
            </a:r>
            <a:r>
              <a:rPr lang="ja-JP" altLang="en-US" sz="2800" b="1" dirty="0">
                <a:solidFill>
                  <a:schemeClr val="bg1"/>
                </a:solidFill>
                <a:latin typeface="+mn-ea"/>
              </a:rPr>
              <a:t>労働者の心の健康</a:t>
            </a:r>
            <a:r>
              <a:rPr lang="ja-JP" altLang="en-US" sz="2800" b="1" dirty="0" smtClean="0">
                <a:solidFill>
                  <a:schemeClr val="bg1"/>
                </a:solidFill>
                <a:latin typeface="+mn-ea"/>
              </a:rPr>
              <a:t>確保</a:t>
            </a:r>
            <a:r>
              <a:rPr lang="en-US" altLang="ja-JP" sz="2800" b="1" dirty="0" smtClean="0">
                <a:solidFill>
                  <a:schemeClr val="bg1"/>
                </a:solidFill>
                <a:latin typeface="+mn-ea"/>
              </a:rPr>
              <a:t>｣</a:t>
            </a:r>
            <a:endParaRPr lang="ja-JP" altLang="en-US" sz="2800" b="1" dirty="0">
              <a:solidFill>
                <a:schemeClr val="bg1"/>
              </a:solidFill>
              <a:latin typeface="+mn-ea"/>
            </a:endParaRPr>
          </a:p>
        </p:txBody>
      </p:sp>
      <p:sp>
        <p:nvSpPr>
          <p:cNvPr id="2" name="正方形/長方形 1"/>
          <p:cNvSpPr/>
          <p:nvPr/>
        </p:nvSpPr>
        <p:spPr>
          <a:xfrm>
            <a:off x="926431" y="5903998"/>
            <a:ext cx="6821906" cy="830997"/>
          </a:xfrm>
          <a:prstGeom prst="rect">
            <a:avLst/>
          </a:prstGeom>
        </p:spPr>
        <p:txBody>
          <a:bodyPr wrap="square">
            <a:spAutoFit/>
          </a:bodyPr>
          <a:lstStyle/>
          <a:p>
            <a:pPr defTabSz="917509">
              <a:defRPr/>
            </a:pPr>
            <a:r>
              <a:rPr lang="ja-JP" altLang="en-US" sz="2400" b="1" dirty="0">
                <a:solidFill>
                  <a:schemeClr val="accent4">
                    <a:lumMod val="10000"/>
                  </a:schemeClr>
                </a:solidFill>
                <a:latin typeface="+mn-ea"/>
              </a:rPr>
              <a:t>　</a:t>
            </a:r>
            <a:r>
              <a:rPr lang="ja-JP" altLang="en-US" sz="2400" b="1" dirty="0" smtClean="0">
                <a:solidFill>
                  <a:schemeClr val="accent4">
                    <a:lumMod val="10000"/>
                  </a:schemeClr>
                </a:solidFill>
                <a:latin typeface="+mn-ea"/>
              </a:rPr>
              <a:t>心身の健康が必要で，身体</a:t>
            </a:r>
            <a:r>
              <a:rPr lang="ja-JP" altLang="en-US" sz="2400" b="1" dirty="0">
                <a:solidFill>
                  <a:schemeClr val="accent4">
                    <a:lumMod val="10000"/>
                  </a:schemeClr>
                </a:solidFill>
                <a:latin typeface="+mn-ea"/>
              </a:rPr>
              <a:t>だけ丈夫でも心が病んでいたので</a:t>
            </a:r>
            <a:r>
              <a:rPr lang="ja-JP" altLang="en-US" sz="2400" b="1" dirty="0" smtClean="0">
                <a:solidFill>
                  <a:schemeClr val="accent4">
                    <a:lumMod val="10000"/>
                  </a:schemeClr>
                </a:solidFill>
                <a:latin typeface="+mn-ea"/>
              </a:rPr>
              <a:t>は，健康</a:t>
            </a:r>
            <a:r>
              <a:rPr lang="ja-JP" altLang="en-US" sz="2400" b="1" dirty="0">
                <a:solidFill>
                  <a:schemeClr val="accent4">
                    <a:lumMod val="10000"/>
                  </a:schemeClr>
                </a:solidFill>
                <a:latin typeface="+mn-ea"/>
              </a:rPr>
              <a:t>な毎日を送ることは</a:t>
            </a:r>
            <a:r>
              <a:rPr lang="ja-JP" altLang="en-US" sz="2400" b="1" dirty="0" smtClean="0">
                <a:solidFill>
                  <a:schemeClr val="accent4">
                    <a:lumMod val="10000"/>
                  </a:schemeClr>
                </a:solidFill>
                <a:latin typeface="+mn-ea"/>
              </a:rPr>
              <a:t>できないよ。</a:t>
            </a:r>
            <a:endParaRPr lang="ja-JP" altLang="en-US" sz="2400" b="1" dirty="0">
              <a:solidFill>
                <a:schemeClr val="accent4">
                  <a:lumMod val="10000"/>
                </a:schemeClr>
              </a:solidFill>
              <a:latin typeface="+mn-ea"/>
            </a:endParaRPr>
          </a:p>
        </p:txBody>
      </p:sp>
    </p:spTree>
    <p:extLst>
      <p:ext uri="{BB962C8B-B14F-4D97-AF65-F5344CB8AC3E}">
        <p14:creationId xmlns:p14="http://schemas.microsoft.com/office/powerpoint/2010/main" val="145345970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グラフ 2"/>
          <p:cNvGraphicFramePr>
            <a:graphicFrameLocks/>
          </p:cNvGraphicFramePr>
          <p:nvPr>
            <p:extLst/>
          </p:nvPr>
        </p:nvGraphicFramePr>
        <p:xfrm>
          <a:off x="152754" y="1446915"/>
          <a:ext cx="8992399" cy="5880285"/>
        </p:xfrm>
        <a:graphic>
          <a:graphicData uri="http://schemas.openxmlformats.org/drawingml/2006/chart">
            <c:chart xmlns:c="http://schemas.openxmlformats.org/drawingml/2006/chart" xmlns:r="http://schemas.openxmlformats.org/officeDocument/2006/relationships" r:id="rId3"/>
          </a:graphicData>
        </a:graphic>
      </p:graphicFrame>
      <p:sp>
        <p:nvSpPr>
          <p:cNvPr id="4" name="正方形/長方形 3"/>
          <p:cNvSpPr/>
          <p:nvPr/>
        </p:nvSpPr>
        <p:spPr>
          <a:xfrm>
            <a:off x="720000" y="540000"/>
            <a:ext cx="7920000" cy="720000"/>
          </a:xfrm>
          <a:prstGeom prst="rect">
            <a:avLst/>
          </a:prstGeom>
          <a:solidFill>
            <a:srgbClr val="FFFFCC"/>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defRPr/>
            </a:pPr>
            <a:r>
              <a:rPr lang="ja-JP" altLang="en-US" sz="3200" b="1" dirty="0">
                <a:solidFill>
                  <a:srgbClr val="000000"/>
                </a:solidFill>
                <a:latin typeface="ＭＳ Ｐゴシック" pitchFamily="50" charset="-128"/>
              </a:rPr>
              <a:t>過労死等の労災補償状況</a:t>
            </a:r>
          </a:p>
        </p:txBody>
      </p:sp>
      <p:sp>
        <p:nvSpPr>
          <p:cNvPr id="6" name="正方形/長方形 5"/>
          <p:cNvSpPr/>
          <p:nvPr/>
        </p:nvSpPr>
        <p:spPr>
          <a:xfrm>
            <a:off x="604435" y="6927742"/>
            <a:ext cx="8617057" cy="353943"/>
          </a:xfrm>
          <a:prstGeom prst="rect">
            <a:avLst/>
          </a:prstGeom>
        </p:spPr>
        <p:txBody>
          <a:bodyPr wrap="square">
            <a:spAutoFit/>
          </a:bodyPr>
          <a:lstStyle/>
          <a:p>
            <a:r>
              <a:rPr lang="en-US" altLang="ja-JP" sz="1700" b="1" dirty="0">
                <a:latin typeface="+mn-ea"/>
              </a:rPr>
              <a:t>11</a:t>
            </a:r>
            <a:r>
              <a:rPr lang="ja-JP" altLang="en-US" sz="1700" b="1" dirty="0">
                <a:latin typeface="+mn-ea"/>
              </a:rPr>
              <a:t>年度 </a:t>
            </a:r>
            <a:r>
              <a:rPr lang="en-US" altLang="ja-JP" sz="1700" b="1" dirty="0">
                <a:latin typeface="+mn-ea"/>
              </a:rPr>
              <a:t>14</a:t>
            </a:r>
            <a:r>
              <a:rPr lang="ja-JP" altLang="en-US" sz="1700" b="1" dirty="0">
                <a:latin typeface="+mn-ea"/>
              </a:rPr>
              <a:t>年度 </a:t>
            </a:r>
            <a:r>
              <a:rPr lang="en-US" altLang="ja-JP" sz="1700" b="1" dirty="0">
                <a:latin typeface="+mn-ea"/>
              </a:rPr>
              <a:t>19</a:t>
            </a:r>
            <a:r>
              <a:rPr lang="ja-JP" altLang="en-US" sz="1700" b="1" dirty="0">
                <a:latin typeface="+mn-ea"/>
              </a:rPr>
              <a:t>年度  </a:t>
            </a:r>
            <a:r>
              <a:rPr lang="en-US" altLang="ja-JP" sz="1700" b="1" dirty="0">
                <a:latin typeface="+mn-ea"/>
              </a:rPr>
              <a:t>20</a:t>
            </a:r>
            <a:r>
              <a:rPr lang="ja-JP" altLang="en-US" sz="1700" b="1" dirty="0">
                <a:latin typeface="+mn-ea"/>
              </a:rPr>
              <a:t>年度  </a:t>
            </a:r>
            <a:r>
              <a:rPr lang="en-US" altLang="ja-JP" sz="1700" b="1" dirty="0">
                <a:latin typeface="+mn-ea"/>
              </a:rPr>
              <a:t>21</a:t>
            </a:r>
            <a:r>
              <a:rPr lang="ja-JP" altLang="en-US" sz="1700" b="1" dirty="0">
                <a:latin typeface="+mn-ea"/>
              </a:rPr>
              <a:t>年度  </a:t>
            </a:r>
            <a:r>
              <a:rPr lang="en-US" altLang="ja-JP" sz="1700" b="1" dirty="0">
                <a:latin typeface="+mn-ea"/>
              </a:rPr>
              <a:t>22</a:t>
            </a:r>
            <a:r>
              <a:rPr lang="ja-JP" altLang="en-US" sz="1700" b="1" dirty="0">
                <a:latin typeface="+mn-ea"/>
              </a:rPr>
              <a:t>年度 </a:t>
            </a:r>
            <a:r>
              <a:rPr lang="en-US" altLang="ja-JP" sz="1700" b="1" dirty="0">
                <a:latin typeface="+mn-ea"/>
              </a:rPr>
              <a:t>23</a:t>
            </a:r>
            <a:r>
              <a:rPr lang="ja-JP" altLang="en-US" sz="1700" b="1" dirty="0">
                <a:latin typeface="+mn-ea"/>
              </a:rPr>
              <a:t>年度 </a:t>
            </a:r>
            <a:r>
              <a:rPr lang="en-US" altLang="ja-JP" sz="1700" b="1" dirty="0">
                <a:latin typeface="+mn-ea"/>
              </a:rPr>
              <a:t>24</a:t>
            </a:r>
            <a:r>
              <a:rPr lang="ja-JP" altLang="en-US" sz="1700" b="1" dirty="0">
                <a:latin typeface="+mn-ea"/>
              </a:rPr>
              <a:t>年度 </a:t>
            </a:r>
            <a:r>
              <a:rPr lang="en-US" altLang="ja-JP" sz="1700" b="1" dirty="0">
                <a:latin typeface="+mn-ea"/>
              </a:rPr>
              <a:t>25</a:t>
            </a:r>
            <a:r>
              <a:rPr lang="ja-JP" altLang="en-US" sz="1700" b="1" dirty="0">
                <a:latin typeface="+mn-ea"/>
              </a:rPr>
              <a:t>年度 </a:t>
            </a:r>
            <a:r>
              <a:rPr lang="en-US" altLang="ja-JP" sz="1700" b="1" dirty="0">
                <a:latin typeface="+mn-ea"/>
              </a:rPr>
              <a:t>26</a:t>
            </a:r>
            <a:r>
              <a:rPr lang="ja-JP" altLang="en-US" sz="1700" b="1" dirty="0">
                <a:latin typeface="+mn-ea"/>
              </a:rPr>
              <a:t>年度 </a:t>
            </a:r>
            <a:r>
              <a:rPr lang="en-US" altLang="ja-JP" sz="1700" b="1" dirty="0">
                <a:latin typeface="+mn-ea"/>
              </a:rPr>
              <a:t>27</a:t>
            </a:r>
            <a:r>
              <a:rPr lang="ja-JP" altLang="en-US" sz="1700" b="1" dirty="0">
                <a:latin typeface="+mn-ea"/>
              </a:rPr>
              <a:t>年度 </a:t>
            </a:r>
          </a:p>
        </p:txBody>
      </p:sp>
    </p:spTree>
    <p:extLst>
      <p:ext uri="{BB962C8B-B14F-4D97-AF65-F5344CB8AC3E}">
        <p14:creationId xmlns:p14="http://schemas.microsoft.com/office/powerpoint/2010/main" val="68894565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2"/>
          <p:cNvSpPr txBox="1">
            <a:spLocks noGrp="1" noRot="1" noChangeArrowheads="1"/>
          </p:cNvSpPr>
          <p:nvPr>
            <p:ph type="title"/>
          </p:nvPr>
        </p:nvSpPr>
        <p:spPr>
          <a:xfrm>
            <a:off x="720000" y="720000"/>
            <a:ext cx="7920000" cy="720000"/>
          </a:xfrm>
          <a:prstGeom prst="rect">
            <a:avLst/>
          </a:prstGeom>
          <a:solidFill>
            <a:srgbClr val="FFFFCC"/>
          </a:solidFill>
          <a:ln w="38100">
            <a:solidFill>
              <a:schemeClr val="tx1"/>
            </a:solidFill>
          </a:ln>
        </p:spPr>
        <p:txBody>
          <a:bodyPr vert="horz" lIns="88817" tIns="44408" rIns="88817" bIns="44408" rtlCol="0" anchor="ctr">
            <a:normAutofit/>
          </a:bodyPr>
          <a:lstStyle>
            <a:lvl1pPr algn="ctr" defTabSz="914400" rtl="0" eaLnBrk="1" latinLnBrk="0" hangingPunct="1">
              <a:spcBef>
                <a:spcPct val="0"/>
              </a:spcBef>
              <a:buNone/>
              <a:defRPr kumimoji="1" sz="4400" kern="1200">
                <a:solidFill>
                  <a:srgbClr val="FFFFFF"/>
                </a:solidFill>
                <a:latin typeface="+mj-lt"/>
                <a:ea typeface="+mj-ea"/>
                <a:cs typeface="+mj-cs"/>
              </a:defRPr>
            </a:lvl1pPr>
            <a:lvl2pPr eaLnBrk="1" hangingPunct="1">
              <a:defRPr kumimoji="1">
                <a:solidFill>
                  <a:schemeClr val="tx2"/>
                </a:solidFill>
              </a:defRPr>
            </a:lvl2pPr>
            <a:lvl3pPr eaLnBrk="1" hangingPunct="1">
              <a:defRPr kumimoji="1">
                <a:solidFill>
                  <a:schemeClr val="tx2"/>
                </a:solidFill>
              </a:defRPr>
            </a:lvl3pPr>
            <a:lvl4pPr eaLnBrk="1" hangingPunct="1">
              <a:defRPr kumimoji="1">
                <a:solidFill>
                  <a:schemeClr val="tx2"/>
                </a:solidFill>
              </a:defRPr>
            </a:lvl4pPr>
            <a:lvl5pPr eaLnBrk="1" hangingPunct="1">
              <a:defRPr kumimoji="1">
                <a:solidFill>
                  <a:schemeClr val="tx2"/>
                </a:solidFill>
              </a:defRPr>
            </a:lvl5pPr>
            <a:lvl6pPr eaLnBrk="1" hangingPunct="1">
              <a:defRPr kumimoji="1">
                <a:solidFill>
                  <a:schemeClr val="tx2"/>
                </a:solidFill>
              </a:defRPr>
            </a:lvl6pPr>
            <a:lvl7pPr eaLnBrk="1" hangingPunct="1">
              <a:defRPr kumimoji="1">
                <a:solidFill>
                  <a:schemeClr val="tx2"/>
                </a:solidFill>
              </a:defRPr>
            </a:lvl7pPr>
            <a:lvl8pPr eaLnBrk="1" hangingPunct="1">
              <a:defRPr kumimoji="1">
                <a:solidFill>
                  <a:schemeClr val="tx2"/>
                </a:solidFill>
              </a:defRPr>
            </a:lvl8pPr>
            <a:lvl9pPr eaLnBrk="1" hangingPunct="1">
              <a:defRPr kumimoji="1">
                <a:solidFill>
                  <a:schemeClr val="tx2"/>
                </a:solidFill>
              </a:defRPr>
            </a:lvl9pPr>
          </a:lstStyle>
          <a:p>
            <a:r>
              <a:rPr lang="ja-JP" altLang="en-US" sz="3200" b="1" dirty="0" smtClean="0">
                <a:solidFill>
                  <a:prstClr val="black"/>
                </a:solidFill>
                <a:latin typeface="HGP明朝E" panose="02020900000000000000" pitchFamily="18" charset="-128"/>
              </a:rPr>
              <a:t>ストレスチェック制度</a:t>
            </a:r>
            <a:endParaRPr lang="ja-JP" altLang="en-US" sz="3200" b="1" dirty="0">
              <a:solidFill>
                <a:prstClr val="black"/>
              </a:solidFill>
              <a:latin typeface="HGP明朝E" panose="02020900000000000000" pitchFamily="18" charset="-128"/>
              <a:ea typeface="HGP明朝E" panose="02020900000000000000" pitchFamily="18" charset="-128"/>
            </a:endParaRPr>
          </a:p>
        </p:txBody>
      </p:sp>
      <p:pic>
        <p:nvPicPr>
          <p:cNvPr id="10" name="図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618869" y="6087979"/>
            <a:ext cx="1263875" cy="1080831"/>
          </a:xfrm>
          <a:prstGeom prst="rect">
            <a:avLst/>
          </a:prstGeom>
        </p:spPr>
      </p:pic>
      <p:sp>
        <p:nvSpPr>
          <p:cNvPr id="9" name="雲形吹き出し 8"/>
          <p:cNvSpPr/>
          <p:nvPr/>
        </p:nvSpPr>
        <p:spPr>
          <a:xfrm>
            <a:off x="720000" y="5580000"/>
            <a:ext cx="7194430" cy="1326126"/>
          </a:xfrm>
          <a:prstGeom prst="cloudCallout">
            <a:avLst>
              <a:gd name="adj1" fmla="val 42615"/>
              <a:gd name="adj2" fmla="val 36007"/>
            </a:avLst>
          </a:prstGeom>
        </p:spPr>
        <p:style>
          <a:lnRef idx="1">
            <a:schemeClr val="accent3"/>
          </a:lnRef>
          <a:fillRef idx="2">
            <a:schemeClr val="accent3"/>
          </a:fillRef>
          <a:effectRef idx="1">
            <a:schemeClr val="accent3"/>
          </a:effectRef>
          <a:fontRef idx="minor">
            <a:schemeClr val="dk1"/>
          </a:fontRef>
        </p:style>
        <p:txBody>
          <a:bodyPr rtlCol="0" anchor="ctr"/>
          <a:lstStyle/>
          <a:p>
            <a:pPr algn="ctr"/>
            <a:endParaRPr lang="ja-JP" altLang="en-US"/>
          </a:p>
        </p:txBody>
      </p:sp>
      <p:sp>
        <p:nvSpPr>
          <p:cNvPr id="8" name="対角する 2 つの角を切り取った四角形 7"/>
          <p:cNvSpPr/>
          <p:nvPr/>
        </p:nvSpPr>
        <p:spPr>
          <a:xfrm>
            <a:off x="720000" y="2160000"/>
            <a:ext cx="7920000" cy="3240000"/>
          </a:xfrm>
          <a:prstGeom prst="snip2Diag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ja-JP" altLang="en-US" sz="1832"/>
          </a:p>
        </p:txBody>
      </p:sp>
      <p:sp>
        <p:nvSpPr>
          <p:cNvPr id="84995" name="Rectangle 3"/>
          <p:cNvSpPr>
            <a:spLocks noGrp="1" noRot="1" noChangeArrowheads="1"/>
          </p:cNvSpPr>
          <p:nvPr>
            <p:ph idx="4294967295"/>
          </p:nvPr>
        </p:nvSpPr>
        <p:spPr>
          <a:xfrm>
            <a:off x="788167" y="2371909"/>
            <a:ext cx="7780421" cy="2869236"/>
          </a:xfrm>
        </p:spPr>
        <p:txBody>
          <a:bodyPr>
            <a:noAutofit/>
          </a:bodyPr>
          <a:lstStyle/>
          <a:p>
            <a:pPr marL="0" indent="0">
              <a:lnSpc>
                <a:spcPct val="150000"/>
              </a:lnSpc>
              <a:buNone/>
            </a:pPr>
            <a:r>
              <a:rPr lang="ja-JP" altLang="en-US" sz="2800" b="1" dirty="0" smtClean="0">
                <a:solidFill>
                  <a:schemeClr val="tx1"/>
                </a:solidFill>
                <a:latin typeface="+mn-ea"/>
              </a:rPr>
              <a:t>　</a:t>
            </a:r>
            <a:r>
              <a:rPr lang="ja-JP" altLang="en-US" sz="2800" b="1" dirty="0">
                <a:solidFill>
                  <a:schemeClr val="tx1"/>
                </a:solidFill>
                <a:latin typeface="+mn-ea"/>
              </a:rPr>
              <a:t>ストレスチェック</a:t>
            </a:r>
            <a:r>
              <a:rPr lang="ja-JP" altLang="en-US" sz="2800" b="1" dirty="0" smtClean="0">
                <a:solidFill>
                  <a:schemeClr val="tx1"/>
                </a:solidFill>
                <a:latin typeface="+mn-ea"/>
              </a:rPr>
              <a:t>制度の</a:t>
            </a:r>
            <a:r>
              <a:rPr lang="ja-JP" altLang="en-US" sz="2800" b="1" dirty="0">
                <a:solidFill>
                  <a:schemeClr val="tx1"/>
                </a:solidFill>
                <a:latin typeface="+mn-ea"/>
              </a:rPr>
              <a:t>主な</a:t>
            </a:r>
            <a:r>
              <a:rPr lang="ja-JP" altLang="en-US" sz="2800" b="1" dirty="0" smtClean="0">
                <a:solidFill>
                  <a:schemeClr val="tx1"/>
                </a:solidFill>
                <a:latin typeface="+mn-ea"/>
              </a:rPr>
              <a:t>目的は，一次予防</a:t>
            </a:r>
            <a:r>
              <a:rPr lang="en-US" altLang="ja-JP" sz="2800" b="1" dirty="0" smtClean="0">
                <a:solidFill>
                  <a:schemeClr val="tx1"/>
                </a:solidFill>
                <a:latin typeface="+mn-ea"/>
              </a:rPr>
              <a:t>(</a:t>
            </a:r>
            <a:r>
              <a:rPr lang="ja-JP" altLang="en-US" sz="2800" b="1" dirty="0" smtClean="0">
                <a:solidFill>
                  <a:schemeClr val="tx1"/>
                </a:solidFill>
                <a:latin typeface="+mn-ea"/>
              </a:rPr>
              <a:t>労働者</a:t>
            </a:r>
            <a:r>
              <a:rPr lang="ja-JP" altLang="en-US" sz="2800" b="1" dirty="0">
                <a:solidFill>
                  <a:schemeClr val="tx1"/>
                </a:solidFill>
                <a:latin typeface="+mn-ea"/>
              </a:rPr>
              <a:t>のメンタルヘルス不調の未然</a:t>
            </a:r>
            <a:r>
              <a:rPr lang="ja-JP" altLang="en-US" sz="2800" b="1" dirty="0" smtClean="0">
                <a:solidFill>
                  <a:schemeClr val="tx1"/>
                </a:solidFill>
                <a:latin typeface="+mn-ea"/>
              </a:rPr>
              <a:t>防止</a:t>
            </a:r>
            <a:r>
              <a:rPr lang="en-US" altLang="ja-JP" sz="2800" b="1" dirty="0" smtClean="0">
                <a:solidFill>
                  <a:schemeClr val="tx1"/>
                </a:solidFill>
                <a:latin typeface="+mn-ea"/>
              </a:rPr>
              <a:t>)</a:t>
            </a:r>
            <a:r>
              <a:rPr lang="ja-JP" altLang="en-US" sz="2800" b="1" dirty="0" smtClean="0">
                <a:solidFill>
                  <a:schemeClr val="tx1"/>
                </a:solidFill>
                <a:latin typeface="+mn-ea"/>
              </a:rPr>
              <a:t>で，労働者</a:t>
            </a:r>
            <a:r>
              <a:rPr lang="ja-JP" altLang="en-US" sz="2800" b="1" dirty="0">
                <a:solidFill>
                  <a:schemeClr val="tx1"/>
                </a:solidFill>
                <a:latin typeface="+mn-ea"/>
              </a:rPr>
              <a:t>自身のストレスへの気付きを促すことやストレスの原因となる職場環境の改善につなげることである。</a:t>
            </a:r>
          </a:p>
          <a:p>
            <a:pPr marL="0" indent="0">
              <a:buNone/>
            </a:pPr>
            <a:endParaRPr lang="ja-JP" altLang="en-US" sz="2800" b="1" dirty="0">
              <a:solidFill>
                <a:schemeClr val="tx1"/>
              </a:solidFill>
              <a:latin typeface="+mn-ea"/>
            </a:endParaRPr>
          </a:p>
        </p:txBody>
      </p:sp>
      <p:sp>
        <p:nvSpPr>
          <p:cNvPr id="2" name="正方形/長方形 1"/>
          <p:cNvSpPr/>
          <p:nvPr/>
        </p:nvSpPr>
        <p:spPr>
          <a:xfrm>
            <a:off x="890732" y="5827017"/>
            <a:ext cx="6773384" cy="830997"/>
          </a:xfrm>
          <a:prstGeom prst="rect">
            <a:avLst/>
          </a:prstGeom>
        </p:spPr>
        <p:txBody>
          <a:bodyPr wrap="square">
            <a:spAutoFit/>
          </a:bodyPr>
          <a:lstStyle/>
          <a:p>
            <a:pPr defTabSz="917509">
              <a:defRPr/>
            </a:pPr>
            <a:r>
              <a:rPr lang="ja-JP" altLang="en-US" sz="2400" b="1" dirty="0">
                <a:solidFill>
                  <a:schemeClr val="accent4">
                    <a:lumMod val="10000"/>
                  </a:schemeClr>
                </a:solidFill>
                <a:latin typeface="+mn-ea"/>
              </a:rPr>
              <a:t>　ストレスチェック制度</a:t>
            </a:r>
            <a:r>
              <a:rPr lang="ja-JP" altLang="en-US" sz="2400" b="1" dirty="0" smtClean="0">
                <a:solidFill>
                  <a:schemeClr val="accent4">
                    <a:lumMod val="10000"/>
                  </a:schemeClr>
                </a:solidFill>
                <a:latin typeface="+mn-ea"/>
              </a:rPr>
              <a:t>は，精神</a:t>
            </a:r>
            <a:r>
              <a:rPr lang="ja-JP" altLang="en-US" sz="2400" b="1" dirty="0">
                <a:solidFill>
                  <a:schemeClr val="accent4">
                    <a:lumMod val="10000"/>
                  </a:schemeClr>
                </a:solidFill>
                <a:latin typeface="+mn-ea"/>
              </a:rPr>
              <a:t>疾患の発見で</a:t>
            </a:r>
            <a:r>
              <a:rPr lang="ja-JP" altLang="en-US" sz="2400" b="1" dirty="0" smtClean="0">
                <a:solidFill>
                  <a:schemeClr val="accent4">
                    <a:lumMod val="10000"/>
                  </a:schemeClr>
                </a:solidFill>
                <a:latin typeface="+mn-ea"/>
              </a:rPr>
              <a:t>なく，メンタルヘルス</a:t>
            </a:r>
            <a:r>
              <a:rPr lang="ja-JP" altLang="en-US" sz="2400" b="1" dirty="0">
                <a:solidFill>
                  <a:schemeClr val="accent4">
                    <a:lumMod val="10000"/>
                  </a:schemeClr>
                </a:solidFill>
                <a:latin typeface="+mn-ea"/>
              </a:rPr>
              <a:t>不調の未然防止を主たる</a:t>
            </a:r>
            <a:r>
              <a:rPr lang="ja-JP" altLang="en-US" sz="2400" b="1" dirty="0" smtClean="0">
                <a:solidFill>
                  <a:schemeClr val="accent4">
                    <a:lumMod val="10000"/>
                  </a:schemeClr>
                </a:solidFill>
                <a:latin typeface="+mn-ea"/>
              </a:rPr>
              <a:t>目的だよ。</a:t>
            </a:r>
            <a:endParaRPr lang="ja-JP" altLang="en-US" sz="2400" b="1" dirty="0">
              <a:solidFill>
                <a:schemeClr val="accent4">
                  <a:lumMod val="10000"/>
                </a:schemeClr>
              </a:solidFill>
              <a:latin typeface="+mn-ea"/>
            </a:endParaRPr>
          </a:p>
        </p:txBody>
      </p:sp>
    </p:spTree>
    <p:extLst>
      <p:ext uri="{BB962C8B-B14F-4D97-AF65-F5344CB8AC3E}">
        <p14:creationId xmlns:p14="http://schemas.microsoft.com/office/powerpoint/2010/main" val="173902341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角丸四角形 1"/>
          <p:cNvSpPr/>
          <p:nvPr/>
        </p:nvSpPr>
        <p:spPr>
          <a:xfrm>
            <a:off x="358503" y="1252637"/>
            <a:ext cx="8497683" cy="4917657"/>
          </a:xfrm>
          <a:prstGeom prst="roundRect">
            <a:avLst>
              <a:gd name="adj" fmla="val 4124"/>
            </a:avLst>
          </a:prstGeom>
          <a:solidFill>
            <a:schemeClr val="bg1"/>
          </a:solidFill>
          <a:ln w="28575">
            <a:solidFill>
              <a:schemeClr val="tx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ja-JP" altLang="en-US" sz="1638" dirty="0">
              <a:solidFill>
                <a:prstClr val="white"/>
              </a:solidFill>
            </a:endParaRPr>
          </a:p>
        </p:txBody>
      </p:sp>
      <p:sp>
        <p:nvSpPr>
          <p:cNvPr id="3" name="右矢印 2"/>
          <p:cNvSpPr/>
          <p:nvPr/>
        </p:nvSpPr>
        <p:spPr>
          <a:xfrm flipH="1">
            <a:off x="3846723" y="3643255"/>
            <a:ext cx="4188964" cy="627690"/>
          </a:xfrm>
          <a:prstGeom prst="rightArrow">
            <a:avLst>
              <a:gd name="adj1" fmla="val 76056"/>
              <a:gd name="adj2" fmla="val 39143"/>
            </a:avLst>
          </a:prstGeom>
          <a:solidFill>
            <a:schemeClr val="tx2">
              <a:lumMod val="60000"/>
              <a:lumOff val="40000"/>
            </a:schemeClr>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bIns="0" rtlCol="0" anchor="ctr"/>
          <a:lstStyle/>
          <a:p>
            <a:pPr algn="ctr" fontAlgn="base">
              <a:spcBef>
                <a:spcPct val="0"/>
              </a:spcBef>
              <a:spcAft>
                <a:spcPct val="0"/>
              </a:spcAft>
            </a:pPr>
            <a:r>
              <a:rPr lang="ja-JP" altLang="en-US" sz="1638" b="1" dirty="0">
                <a:solidFill>
                  <a:prstClr val="white"/>
                </a:solidFill>
                <a:latin typeface="メイリオ" panose="020B0604030504040204" pitchFamily="50" charset="-128"/>
                <a:ea typeface="メイリオ" panose="020B0604030504040204" pitchFamily="50" charset="-128"/>
                <a:cs typeface="メイリオ" panose="020B0604030504040204" pitchFamily="50" charset="-128"/>
              </a:rPr>
              <a:t>⑤ 就業上の措置の実施</a:t>
            </a:r>
            <a:endParaRPr lang="ja-JP" altLang="en-US" sz="1638" dirty="0">
              <a:solidFill>
                <a:prstClr val="white"/>
              </a:solidFill>
            </a:endParaRPr>
          </a:p>
        </p:txBody>
      </p:sp>
      <p:sp>
        <p:nvSpPr>
          <p:cNvPr id="4" name="右矢印 3"/>
          <p:cNvSpPr/>
          <p:nvPr/>
        </p:nvSpPr>
        <p:spPr>
          <a:xfrm flipH="1">
            <a:off x="3943392" y="4405725"/>
            <a:ext cx="1326223" cy="827445"/>
          </a:xfrm>
          <a:prstGeom prst="rightArrow">
            <a:avLst>
              <a:gd name="adj1" fmla="val 81781"/>
              <a:gd name="adj2" fmla="val 14998"/>
            </a:avLst>
          </a:prstGeom>
          <a:solidFill>
            <a:schemeClr val="tx2">
              <a:lumMod val="60000"/>
              <a:lumOff val="40000"/>
            </a:schemeClr>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bIns="0" rtlCol="0" anchor="ctr"/>
          <a:lstStyle/>
          <a:p>
            <a:pPr algn="ctr" fontAlgn="base">
              <a:spcBef>
                <a:spcPct val="0"/>
              </a:spcBef>
              <a:spcAft>
                <a:spcPct val="0"/>
              </a:spcAft>
            </a:pPr>
            <a:r>
              <a:rPr lang="ja-JP" altLang="en-US" sz="1638" b="1" dirty="0">
                <a:solidFill>
                  <a:prstClr val="white"/>
                </a:solidFill>
                <a:latin typeface="メイリオ" panose="020B0604030504040204" pitchFamily="50" charset="-128"/>
                <a:ea typeface="メイリオ" panose="020B0604030504040204" pitchFamily="50" charset="-128"/>
                <a:cs typeface="メイリオ" panose="020B0604030504040204" pitchFamily="50" charset="-128"/>
              </a:rPr>
              <a:t>③面接指導の実施</a:t>
            </a:r>
            <a:endParaRPr lang="ja-JP" altLang="en-US" sz="1638" dirty="0">
              <a:solidFill>
                <a:prstClr val="white"/>
              </a:solidFill>
            </a:endParaRPr>
          </a:p>
        </p:txBody>
      </p:sp>
      <p:sp>
        <p:nvSpPr>
          <p:cNvPr id="5" name="右矢印 4"/>
          <p:cNvSpPr/>
          <p:nvPr/>
        </p:nvSpPr>
        <p:spPr>
          <a:xfrm>
            <a:off x="1985684" y="2946815"/>
            <a:ext cx="6049999" cy="603563"/>
          </a:xfrm>
          <a:prstGeom prst="rightArrow">
            <a:avLst>
              <a:gd name="adj1" fmla="val 67908"/>
              <a:gd name="adj2" fmla="val 50000"/>
            </a:avLst>
          </a:prstGeom>
          <a:solidFill>
            <a:schemeClr val="accent1">
              <a:lumMod val="40000"/>
              <a:lumOff val="60000"/>
            </a:schemeClr>
          </a:solidFill>
          <a:ln w="12700">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lIns="110550" tIns="36850" rIns="36850" bIns="0" rtlCol="0" anchor="ctr"/>
          <a:lstStyle/>
          <a:p>
            <a:pPr algn="ctr" fontAlgn="base">
              <a:spcBef>
                <a:spcPct val="0"/>
              </a:spcBef>
              <a:spcAft>
                <a:spcPct val="0"/>
              </a:spcAft>
            </a:pPr>
            <a:r>
              <a:rPr lang="ja-JP" altLang="en-US" sz="1638" b="1"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　　労働者の同意を得て通知</a:t>
            </a:r>
            <a:endParaRPr lang="ja-JP" altLang="en-US" sz="1638" dirty="0">
              <a:solidFill>
                <a:prstClr val="white"/>
              </a:solidFill>
            </a:endParaRPr>
          </a:p>
        </p:txBody>
      </p:sp>
      <p:sp>
        <p:nvSpPr>
          <p:cNvPr id="6" name="右矢印 5"/>
          <p:cNvSpPr/>
          <p:nvPr/>
        </p:nvSpPr>
        <p:spPr>
          <a:xfrm>
            <a:off x="2032308" y="1611207"/>
            <a:ext cx="1194586" cy="964869"/>
          </a:xfrm>
          <a:prstGeom prst="rightArrow">
            <a:avLst>
              <a:gd name="adj1" fmla="val 69842"/>
              <a:gd name="adj2" fmla="val 34883"/>
            </a:avLst>
          </a:prstGeom>
          <a:solidFill>
            <a:schemeClr val="tx2">
              <a:lumMod val="60000"/>
              <a:lumOff val="40000"/>
            </a:schemeClr>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lIns="73700" rIns="0" bIns="0" rtlCol="0" anchor="ctr"/>
          <a:lstStyle/>
          <a:p>
            <a:pPr algn="ctr" fontAlgn="base">
              <a:spcBef>
                <a:spcPct val="0"/>
              </a:spcBef>
              <a:spcAft>
                <a:spcPct val="0"/>
              </a:spcAft>
            </a:pPr>
            <a:r>
              <a:rPr lang="ja-JP" altLang="en-US" sz="1638" b="1" dirty="0">
                <a:solidFill>
                  <a:prstClr val="white"/>
                </a:solidFill>
                <a:latin typeface="メイリオ" panose="020B0604030504040204" pitchFamily="50" charset="-128"/>
                <a:ea typeface="メイリオ" panose="020B0604030504040204" pitchFamily="50" charset="-128"/>
                <a:cs typeface="メイリオ" panose="020B0604030504040204" pitchFamily="50" charset="-128"/>
              </a:rPr>
              <a:t>結果通知</a:t>
            </a:r>
          </a:p>
        </p:txBody>
      </p:sp>
      <p:sp>
        <p:nvSpPr>
          <p:cNvPr id="7" name="正方形/長方形 6"/>
          <p:cNvSpPr/>
          <p:nvPr/>
        </p:nvSpPr>
        <p:spPr>
          <a:xfrm>
            <a:off x="433741" y="1533105"/>
            <a:ext cx="1562203" cy="2706790"/>
          </a:xfrm>
          <a:prstGeom prst="rect">
            <a:avLst/>
          </a:prstGeom>
          <a:solidFill>
            <a:srgbClr val="000099"/>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vert="horz" lIns="0" tIns="184250" rIns="0" rtlCol="0" anchor="ctr" anchorCtr="1"/>
          <a:lstStyle/>
          <a:p>
            <a:pPr algn="ctr" fontAlgn="base">
              <a:spcBef>
                <a:spcPct val="0"/>
              </a:spcBef>
              <a:spcAft>
                <a:spcPct val="0"/>
              </a:spcAft>
            </a:pPr>
            <a:r>
              <a:rPr lang="ja-JP" altLang="en-US" sz="1638" b="1" dirty="0" smtClean="0">
                <a:solidFill>
                  <a:prstClr val="white"/>
                </a:solidFill>
                <a:latin typeface="メイリオ" panose="020B0604030504040204" pitchFamily="50" charset="-128"/>
                <a:ea typeface="メイリオ" panose="020B0604030504040204" pitchFamily="50" charset="-128"/>
                <a:cs typeface="メイリオ" panose="020B0604030504040204" pitchFamily="50" charset="-128"/>
              </a:rPr>
              <a:t>医師</a:t>
            </a:r>
            <a:r>
              <a:rPr lang="en-US" altLang="ja-JP" sz="1638" b="1" dirty="0" smtClean="0">
                <a:solidFill>
                  <a:prstClr val="white"/>
                </a:solidFill>
                <a:latin typeface="メイリオ" panose="020B0604030504040204" pitchFamily="50" charset="-128"/>
                <a:ea typeface="メイリオ" panose="020B0604030504040204" pitchFamily="50" charset="-128"/>
                <a:cs typeface="メイリオ" panose="020B0604030504040204" pitchFamily="50" charset="-128"/>
              </a:rPr>
              <a:t>,</a:t>
            </a:r>
            <a:r>
              <a:rPr lang="ja-JP" altLang="en-US" sz="1638" b="1" dirty="0" smtClean="0">
                <a:solidFill>
                  <a:prstClr val="white"/>
                </a:solidFill>
                <a:latin typeface="メイリオ" panose="020B0604030504040204" pitchFamily="50" charset="-128"/>
                <a:ea typeface="メイリオ" panose="020B0604030504040204" pitchFamily="50" charset="-128"/>
                <a:cs typeface="メイリオ" panose="020B0604030504040204" pitchFamily="50" charset="-128"/>
              </a:rPr>
              <a:t>保健師</a:t>
            </a:r>
            <a:r>
              <a:rPr lang="ja-JP" altLang="en-US" sz="1638" b="1" dirty="0">
                <a:solidFill>
                  <a:prstClr val="white"/>
                </a:solidFill>
                <a:latin typeface="メイリオ" panose="020B0604030504040204" pitchFamily="50" charset="-128"/>
                <a:ea typeface="メイリオ" panose="020B0604030504040204" pitchFamily="50" charset="-128"/>
                <a:cs typeface="メイリオ" panose="020B0604030504040204" pitchFamily="50" charset="-128"/>
              </a:rPr>
              <a:t>等が</a:t>
            </a:r>
            <a:r>
              <a:rPr lang="ja-JP" altLang="en-US" sz="1638" b="1" dirty="0" smtClean="0">
                <a:solidFill>
                  <a:prstClr val="white"/>
                </a:solidFill>
                <a:latin typeface="メイリオ" panose="020B0604030504040204" pitchFamily="50" charset="-128"/>
                <a:ea typeface="メイリオ" panose="020B0604030504040204" pitchFamily="50" charset="-128"/>
                <a:cs typeface="メイリオ" panose="020B0604030504040204" pitchFamily="50" charset="-128"/>
              </a:rPr>
              <a:t>ストレスチェック</a:t>
            </a:r>
            <a:r>
              <a:rPr lang="ja-JP" altLang="en-US" sz="1638" b="1" dirty="0">
                <a:solidFill>
                  <a:prstClr val="white"/>
                </a:solidFill>
                <a:latin typeface="メイリオ" panose="020B0604030504040204" pitchFamily="50" charset="-128"/>
                <a:ea typeface="メイリオ" panose="020B0604030504040204" pitchFamily="50" charset="-128"/>
                <a:cs typeface="メイリオ" panose="020B0604030504040204" pitchFamily="50" charset="-128"/>
              </a:rPr>
              <a:t>を実施</a:t>
            </a:r>
            <a:endParaRPr lang="ja-JP" altLang="en-US" sz="1638" dirty="0">
              <a:solidFill>
                <a:prstClr val="white"/>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8" name="正方形/長方形 7"/>
          <p:cNvSpPr/>
          <p:nvPr/>
        </p:nvSpPr>
        <p:spPr>
          <a:xfrm>
            <a:off x="358499" y="6607355"/>
            <a:ext cx="2027432" cy="338415"/>
          </a:xfrm>
          <a:prstGeom prst="rect">
            <a:avLst/>
          </a:prstGeom>
          <a:solidFill>
            <a:srgbClr val="000099"/>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vert="horz" lIns="0" tIns="73700" rIns="0" bIns="36850" rtlCol="0" anchor="ctr" anchorCtr="1"/>
          <a:lstStyle/>
          <a:p>
            <a:pPr algn="ctr" fontAlgn="base">
              <a:lnSpc>
                <a:spcPts val="1638"/>
              </a:lnSpc>
              <a:spcBef>
                <a:spcPct val="0"/>
              </a:spcBef>
              <a:spcAft>
                <a:spcPct val="0"/>
              </a:spcAft>
            </a:pPr>
            <a:r>
              <a:rPr lang="ja-JP" altLang="en-US" sz="1638" dirty="0">
                <a:solidFill>
                  <a:prstClr val="white"/>
                </a:solidFill>
                <a:latin typeface="メイリオ" panose="020B0604030504040204" pitchFamily="50" charset="-128"/>
                <a:ea typeface="メイリオ" panose="020B0604030504040204" pitchFamily="50" charset="-128"/>
                <a:cs typeface="メイリオ" panose="020B0604030504040204" pitchFamily="50" charset="-128"/>
              </a:rPr>
              <a:t>医療機関</a:t>
            </a:r>
          </a:p>
        </p:txBody>
      </p:sp>
      <p:sp>
        <p:nvSpPr>
          <p:cNvPr id="9" name="二方向矢印 8"/>
          <p:cNvSpPr/>
          <p:nvPr/>
        </p:nvSpPr>
        <p:spPr>
          <a:xfrm>
            <a:off x="2396207" y="5734352"/>
            <a:ext cx="3566066" cy="1011180"/>
          </a:xfrm>
          <a:prstGeom prst="leftUpArrow">
            <a:avLst>
              <a:gd name="adj1" fmla="val 19959"/>
              <a:gd name="adj2" fmla="val 15236"/>
              <a:gd name="adj3" fmla="val 25776"/>
            </a:avLst>
          </a:prstGeom>
          <a:solidFill>
            <a:schemeClr val="accent1">
              <a:lumMod val="40000"/>
              <a:lumOff val="60000"/>
            </a:schemeClr>
          </a:solidFill>
          <a:ln w="6350">
            <a:solidFill>
              <a:schemeClr val="tx1"/>
            </a:solidFill>
            <a:prstDash val="dash"/>
          </a:ln>
          <a:scene3d>
            <a:camera prst="orthographicFront"/>
            <a:lightRig rig="threePt" dir="t"/>
          </a:scene3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ja-JP" altLang="en-US" sz="1638" dirty="0">
              <a:solidFill>
                <a:prstClr val="white"/>
              </a:solidFill>
            </a:endParaRPr>
          </a:p>
        </p:txBody>
      </p:sp>
      <p:sp>
        <p:nvSpPr>
          <p:cNvPr id="10" name="テキスト ボックス 9"/>
          <p:cNvSpPr txBox="1"/>
          <p:nvPr/>
        </p:nvSpPr>
        <p:spPr>
          <a:xfrm>
            <a:off x="433741" y="5156940"/>
            <a:ext cx="1562203" cy="320230"/>
          </a:xfrm>
          <a:prstGeom prst="rect">
            <a:avLst/>
          </a:prstGeom>
          <a:noFill/>
        </p:spPr>
        <p:txBody>
          <a:bodyPr wrap="square" rtlCol="0">
            <a:spAutoFit/>
          </a:bodyPr>
          <a:lstStyle/>
          <a:p>
            <a:pPr fontAlgn="base">
              <a:spcBef>
                <a:spcPct val="0"/>
              </a:spcBef>
              <a:spcAft>
                <a:spcPct val="0"/>
              </a:spcAft>
            </a:pPr>
            <a:r>
              <a:rPr lang="ja-JP" altLang="en-US" sz="1433"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相談・情報提供</a:t>
            </a:r>
          </a:p>
        </p:txBody>
      </p:sp>
      <p:sp>
        <p:nvSpPr>
          <p:cNvPr id="11" name="テキスト ボックス 10"/>
          <p:cNvSpPr txBox="1"/>
          <p:nvPr/>
        </p:nvSpPr>
        <p:spPr>
          <a:xfrm>
            <a:off x="3434063" y="6248814"/>
            <a:ext cx="745178" cy="320230"/>
          </a:xfrm>
          <a:prstGeom prst="rect">
            <a:avLst/>
          </a:prstGeom>
          <a:noFill/>
        </p:spPr>
        <p:txBody>
          <a:bodyPr wrap="square" rtlCol="0">
            <a:spAutoFit/>
          </a:bodyPr>
          <a:lstStyle/>
          <a:p>
            <a:pPr fontAlgn="base">
              <a:spcBef>
                <a:spcPct val="0"/>
              </a:spcBef>
              <a:spcAft>
                <a:spcPct val="0"/>
              </a:spcAft>
            </a:pPr>
            <a:r>
              <a:rPr lang="ja-JP" altLang="en-US" sz="1433"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連携</a:t>
            </a:r>
          </a:p>
        </p:txBody>
      </p:sp>
      <p:sp>
        <p:nvSpPr>
          <p:cNvPr id="12" name="テキスト ボックス 11"/>
          <p:cNvSpPr txBox="1"/>
          <p:nvPr/>
        </p:nvSpPr>
        <p:spPr>
          <a:xfrm>
            <a:off x="6448949" y="5696251"/>
            <a:ext cx="2056189" cy="771660"/>
          </a:xfrm>
          <a:prstGeom prst="rect">
            <a:avLst/>
          </a:prstGeom>
          <a:noFill/>
        </p:spPr>
        <p:txBody>
          <a:bodyPr wrap="square" rtlCol="0">
            <a:spAutoFit/>
          </a:bodyPr>
          <a:lstStyle/>
          <a:p>
            <a:pPr fontAlgn="base">
              <a:spcBef>
                <a:spcPct val="0"/>
              </a:spcBef>
              <a:spcAft>
                <a:spcPct val="0"/>
              </a:spcAft>
            </a:pPr>
            <a:r>
              <a:rPr lang="en-US" altLang="ja-JP" sz="1433"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a:t>
            </a:r>
            <a:r>
              <a:rPr lang="ja-JP" altLang="en-US" sz="1433"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時間外労働の</a:t>
            </a:r>
            <a:r>
              <a:rPr lang="ja-JP" altLang="en-US" sz="1433"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制限</a:t>
            </a:r>
            <a:r>
              <a:rPr lang="en-US" altLang="ja-JP" sz="1433"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a:t>
            </a:r>
            <a:r>
              <a:rPr lang="ja-JP" altLang="en-US" sz="1433"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作業</a:t>
            </a:r>
            <a:r>
              <a:rPr lang="ja-JP" altLang="en-US" sz="1433"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の転換等について意見</a:t>
            </a:r>
          </a:p>
        </p:txBody>
      </p:sp>
      <p:sp>
        <p:nvSpPr>
          <p:cNvPr id="14" name="正方形/長方形 13"/>
          <p:cNvSpPr/>
          <p:nvPr/>
        </p:nvSpPr>
        <p:spPr>
          <a:xfrm>
            <a:off x="5269616" y="4363680"/>
            <a:ext cx="1356135" cy="1351644"/>
          </a:xfrm>
          <a:prstGeom prst="rect">
            <a:avLst/>
          </a:prstGeom>
          <a:solidFill>
            <a:srgbClr val="000099"/>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vert="horz" lIns="0" rIns="73700" rtlCol="0" anchor="ctr" anchorCtr="0"/>
          <a:lstStyle/>
          <a:p>
            <a:pPr algn="ctr" fontAlgn="base">
              <a:lnSpc>
                <a:spcPts val="1638"/>
              </a:lnSpc>
              <a:spcBef>
                <a:spcPct val="0"/>
              </a:spcBef>
              <a:spcAft>
                <a:spcPct val="0"/>
              </a:spcAft>
            </a:pPr>
            <a:r>
              <a:rPr lang="ja-JP" altLang="en-US" sz="1638" b="1" dirty="0">
                <a:solidFill>
                  <a:prstClr val="white"/>
                </a:solidFill>
                <a:latin typeface="メイリオ" panose="020B0604030504040204" pitchFamily="50" charset="-128"/>
                <a:ea typeface="メイリオ" panose="020B0604030504040204" pitchFamily="50" charset="-128"/>
                <a:cs typeface="メイリオ" panose="020B0604030504040204" pitchFamily="50" charset="-128"/>
              </a:rPr>
              <a:t> 医師</a:t>
            </a:r>
            <a:endParaRPr lang="en-US" altLang="ja-JP" sz="1638" b="1" dirty="0">
              <a:solidFill>
                <a:prstClr val="white"/>
              </a:solidFill>
              <a:latin typeface="メイリオ" panose="020B0604030504040204" pitchFamily="50" charset="-128"/>
              <a:ea typeface="メイリオ" panose="020B0604030504040204" pitchFamily="50" charset="-128"/>
              <a:cs typeface="メイリオ" panose="020B0604030504040204" pitchFamily="50" charset="-128"/>
            </a:endParaRPr>
          </a:p>
          <a:p>
            <a:pPr algn="ctr" fontAlgn="base">
              <a:lnSpc>
                <a:spcPts val="1638"/>
              </a:lnSpc>
              <a:spcBef>
                <a:spcPct val="0"/>
              </a:spcBef>
              <a:spcAft>
                <a:spcPct val="0"/>
              </a:spcAft>
            </a:pPr>
            <a:r>
              <a:rPr lang="en-US" altLang="ja-JP" sz="1638" dirty="0" smtClean="0">
                <a:solidFill>
                  <a:prstClr val="white"/>
                </a:solidFill>
                <a:latin typeface="メイリオ" panose="020B0604030504040204" pitchFamily="50" charset="-128"/>
                <a:ea typeface="メイリオ" panose="020B0604030504040204" pitchFamily="50" charset="-128"/>
                <a:cs typeface="メイリオ" panose="020B0604030504040204" pitchFamily="50" charset="-128"/>
              </a:rPr>
              <a:t>(</a:t>
            </a:r>
            <a:r>
              <a:rPr lang="ja-JP" altLang="en-US" sz="1638" dirty="0" smtClean="0">
                <a:solidFill>
                  <a:prstClr val="white"/>
                </a:solidFill>
                <a:latin typeface="メイリオ" panose="020B0604030504040204" pitchFamily="50" charset="-128"/>
                <a:ea typeface="メイリオ" panose="020B0604030504040204" pitchFamily="50" charset="-128"/>
                <a:cs typeface="メイリオ" panose="020B0604030504040204" pitchFamily="50" charset="-128"/>
              </a:rPr>
              <a:t>産業医等</a:t>
            </a:r>
            <a:r>
              <a:rPr lang="en-US" altLang="ja-JP" sz="1638" dirty="0" smtClean="0">
                <a:solidFill>
                  <a:prstClr val="white"/>
                </a:solidFill>
                <a:latin typeface="メイリオ" panose="020B0604030504040204" pitchFamily="50" charset="-128"/>
                <a:ea typeface="メイリオ" panose="020B0604030504040204" pitchFamily="50" charset="-128"/>
                <a:cs typeface="メイリオ" panose="020B0604030504040204" pitchFamily="50" charset="-128"/>
              </a:rPr>
              <a:t>)</a:t>
            </a:r>
            <a:endParaRPr lang="ja-JP" altLang="en-US" sz="1638" dirty="0">
              <a:solidFill>
                <a:prstClr val="white"/>
              </a:solidFill>
            </a:endParaRPr>
          </a:p>
        </p:txBody>
      </p:sp>
      <p:sp>
        <p:nvSpPr>
          <p:cNvPr id="15" name="正方形/長方形 14"/>
          <p:cNvSpPr/>
          <p:nvPr/>
        </p:nvSpPr>
        <p:spPr>
          <a:xfrm>
            <a:off x="8065194" y="1650186"/>
            <a:ext cx="665896" cy="4065138"/>
          </a:xfrm>
          <a:prstGeom prst="rect">
            <a:avLst/>
          </a:prstGeom>
          <a:solidFill>
            <a:srgbClr val="000099"/>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vert="eaVert" lIns="36850" rIns="73700" rtlCol="0" anchor="ctr" anchorCtr="1"/>
          <a:lstStyle/>
          <a:p>
            <a:pPr fontAlgn="base">
              <a:spcBef>
                <a:spcPct val="0"/>
              </a:spcBef>
              <a:spcAft>
                <a:spcPct val="0"/>
              </a:spcAft>
            </a:pPr>
            <a:r>
              <a:rPr lang="ja-JP" altLang="en-US" sz="1638" b="1" dirty="0">
                <a:solidFill>
                  <a:prstClr val="white"/>
                </a:solidFill>
                <a:latin typeface="メイリオ" panose="020B0604030504040204" pitchFamily="50" charset="-128"/>
                <a:ea typeface="メイリオ" panose="020B0604030504040204" pitchFamily="50" charset="-128"/>
                <a:cs typeface="メイリオ" panose="020B0604030504040204" pitchFamily="50" charset="-128"/>
              </a:rPr>
              <a:t>事業者</a:t>
            </a:r>
          </a:p>
        </p:txBody>
      </p:sp>
      <p:sp>
        <p:nvSpPr>
          <p:cNvPr id="16" name="右矢印 15"/>
          <p:cNvSpPr/>
          <p:nvPr/>
        </p:nvSpPr>
        <p:spPr>
          <a:xfrm>
            <a:off x="3927931" y="1678397"/>
            <a:ext cx="4107754" cy="685268"/>
          </a:xfrm>
          <a:prstGeom prst="rightArrow">
            <a:avLst>
              <a:gd name="adj1" fmla="val 65938"/>
              <a:gd name="adj2" fmla="val 31120"/>
            </a:avLst>
          </a:prstGeom>
          <a:solidFill>
            <a:schemeClr val="tx2">
              <a:lumMod val="60000"/>
              <a:lumOff val="40000"/>
            </a:schemeClr>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lIns="73700" rIns="73700" bIns="0" rtlCol="0" anchor="ctr"/>
          <a:lstStyle/>
          <a:p>
            <a:pPr algn="ctr" fontAlgn="base">
              <a:spcBef>
                <a:spcPct val="0"/>
              </a:spcBef>
              <a:spcAft>
                <a:spcPct val="0"/>
              </a:spcAft>
            </a:pPr>
            <a:r>
              <a:rPr lang="ja-JP" altLang="en-US" sz="1638" b="1" dirty="0">
                <a:solidFill>
                  <a:prstClr val="white"/>
                </a:solidFill>
                <a:latin typeface="メイリオ" panose="020B0604030504040204" pitchFamily="50" charset="-128"/>
                <a:ea typeface="メイリオ" panose="020B0604030504040204" pitchFamily="50" charset="-128"/>
                <a:cs typeface="メイリオ" panose="020B0604030504040204" pitchFamily="50" charset="-128"/>
              </a:rPr>
              <a:t>① 面接の申出</a:t>
            </a:r>
            <a:r>
              <a:rPr lang="ja-JP" altLang="en-US" sz="1638" dirty="0">
                <a:solidFill>
                  <a:prstClr val="white"/>
                </a:solidFill>
                <a:latin typeface="メイリオ" panose="020B0604030504040204" pitchFamily="50" charset="-128"/>
                <a:ea typeface="メイリオ" panose="020B0604030504040204" pitchFamily="50" charset="-128"/>
                <a:cs typeface="メイリオ" panose="020B0604030504040204" pitchFamily="50" charset="-128"/>
              </a:rPr>
              <a:t>　　</a:t>
            </a:r>
            <a:endParaRPr lang="ja-JP" altLang="en-US" sz="1638" dirty="0">
              <a:solidFill>
                <a:prstClr val="white"/>
              </a:solidFill>
            </a:endParaRPr>
          </a:p>
        </p:txBody>
      </p:sp>
      <p:sp>
        <p:nvSpPr>
          <p:cNvPr id="18" name="正方形/長方形 17"/>
          <p:cNvSpPr/>
          <p:nvPr/>
        </p:nvSpPr>
        <p:spPr>
          <a:xfrm>
            <a:off x="3190531" y="1533108"/>
            <a:ext cx="702311" cy="3499017"/>
          </a:xfrm>
          <a:prstGeom prst="rect">
            <a:avLst/>
          </a:prstGeom>
          <a:solidFill>
            <a:srgbClr val="000099"/>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vert="eaVert" lIns="0" rIns="36850" rtlCol="0" anchor="ctr" anchorCtr="1"/>
          <a:lstStyle/>
          <a:p>
            <a:pPr algn="ctr" fontAlgn="base">
              <a:lnSpc>
                <a:spcPts val="1638"/>
              </a:lnSpc>
              <a:spcBef>
                <a:spcPct val="0"/>
              </a:spcBef>
              <a:spcAft>
                <a:spcPct val="0"/>
              </a:spcAft>
            </a:pPr>
            <a:r>
              <a:rPr lang="ja-JP" altLang="en-US" sz="1638" b="1" dirty="0">
                <a:solidFill>
                  <a:prstClr val="white"/>
                </a:solidFill>
                <a:latin typeface="メイリオ" panose="020B0604030504040204" pitchFamily="50" charset="-128"/>
                <a:ea typeface="メイリオ" panose="020B0604030504040204" pitchFamily="50" charset="-128"/>
                <a:cs typeface="メイリオ" panose="020B0604030504040204" pitchFamily="50" charset="-128"/>
              </a:rPr>
              <a:t>労働者</a:t>
            </a:r>
            <a:endParaRPr lang="ja-JP" altLang="en-US" sz="1638" dirty="0">
              <a:solidFill>
                <a:prstClr val="white"/>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19" name="正方形/長方形 18"/>
          <p:cNvSpPr/>
          <p:nvPr/>
        </p:nvSpPr>
        <p:spPr>
          <a:xfrm>
            <a:off x="2686299" y="5665195"/>
            <a:ext cx="1732076" cy="394818"/>
          </a:xfrm>
          <a:prstGeom prst="rect">
            <a:avLst/>
          </a:prstGeom>
          <a:solidFill>
            <a:srgbClr val="000099"/>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vert="horz" lIns="0" rIns="0" bIns="36850" rtlCol="0" anchor="ctr" anchorCtr="1"/>
          <a:lstStyle/>
          <a:p>
            <a:pPr algn="ctr" fontAlgn="base">
              <a:spcBef>
                <a:spcPct val="0"/>
              </a:spcBef>
              <a:spcAft>
                <a:spcPct val="0"/>
              </a:spcAft>
            </a:pPr>
            <a:r>
              <a:rPr lang="ja-JP" altLang="en-US" sz="1638" b="1" dirty="0" smtClean="0">
                <a:solidFill>
                  <a:prstClr val="white"/>
                </a:solidFill>
                <a:latin typeface="メイリオ" panose="020B0604030504040204" pitchFamily="50" charset="-128"/>
                <a:ea typeface="メイリオ" panose="020B0604030504040204" pitchFamily="50" charset="-128"/>
                <a:cs typeface="メイリオ" panose="020B0604030504040204" pitchFamily="50" charset="-128"/>
              </a:rPr>
              <a:t>産業医</a:t>
            </a:r>
            <a:r>
              <a:rPr lang="en-US" altLang="ja-JP" sz="1638" b="1" dirty="0" smtClean="0">
                <a:solidFill>
                  <a:prstClr val="white"/>
                </a:solidFill>
                <a:latin typeface="メイリオ" panose="020B0604030504040204" pitchFamily="50" charset="-128"/>
                <a:ea typeface="メイリオ" panose="020B0604030504040204" pitchFamily="50" charset="-128"/>
                <a:cs typeface="メイリオ" panose="020B0604030504040204" pitchFamily="50" charset="-128"/>
              </a:rPr>
              <a:t>,</a:t>
            </a:r>
            <a:r>
              <a:rPr lang="ja-JP" altLang="en-US" sz="1638" b="1" dirty="0" smtClean="0">
                <a:solidFill>
                  <a:prstClr val="white"/>
                </a:solidFill>
                <a:latin typeface="メイリオ" panose="020B0604030504040204" pitchFamily="50" charset="-128"/>
                <a:ea typeface="メイリオ" panose="020B0604030504040204" pitchFamily="50" charset="-128"/>
                <a:cs typeface="メイリオ" panose="020B0604030504040204" pitchFamily="50" charset="-128"/>
              </a:rPr>
              <a:t>保健師</a:t>
            </a:r>
            <a:r>
              <a:rPr lang="ja-JP" altLang="en-US" sz="1638" b="1" dirty="0">
                <a:solidFill>
                  <a:prstClr val="white"/>
                </a:solidFill>
                <a:latin typeface="メイリオ" panose="020B0604030504040204" pitchFamily="50" charset="-128"/>
                <a:ea typeface="メイリオ" panose="020B0604030504040204" pitchFamily="50" charset="-128"/>
                <a:cs typeface="メイリオ" panose="020B0604030504040204" pitchFamily="50" charset="-128"/>
              </a:rPr>
              <a:t>等</a:t>
            </a:r>
            <a:endParaRPr lang="ja-JP" altLang="en-US" sz="1638" dirty="0">
              <a:solidFill>
                <a:prstClr val="white"/>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20" name="正方形/長方形 19"/>
          <p:cNvSpPr/>
          <p:nvPr/>
        </p:nvSpPr>
        <p:spPr>
          <a:xfrm>
            <a:off x="358499" y="6237130"/>
            <a:ext cx="2027432" cy="338415"/>
          </a:xfrm>
          <a:prstGeom prst="rect">
            <a:avLst/>
          </a:prstGeom>
          <a:solidFill>
            <a:srgbClr val="000099"/>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vert="horz" lIns="0" tIns="73700" rIns="0" bIns="36850" rtlCol="0" anchor="ctr" anchorCtr="1"/>
          <a:lstStyle/>
          <a:p>
            <a:pPr algn="ctr" fontAlgn="base">
              <a:lnSpc>
                <a:spcPts val="1638"/>
              </a:lnSpc>
              <a:spcBef>
                <a:spcPct val="0"/>
              </a:spcBef>
              <a:spcAft>
                <a:spcPct val="0"/>
              </a:spcAft>
            </a:pPr>
            <a:r>
              <a:rPr lang="ja-JP" altLang="en-US" sz="1638" dirty="0" smtClean="0">
                <a:solidFill>
                  <a:prstClr val="white"/>
                </a:solidFill>
                <a:latin typeface="メイリオ" panose="020B0604030504040204" pitchFamily="50" charset="-128"/>
                <a:ea typeface="メイリオ" panose="020B0604030504040204" pitchFamily="50" charset="-128"/>
                <a:cs typeface="メイリオ" panose="020B0604030504040204" pitchFamily="50" charset="-128"/>
              </a:rPr>
              <a:t>相談</a:t>
            </a:r>
            <a:r>
              <a:rPr lang="en-US" altLang="ja-JP" sz="1638" dirty="0" smtClean="0">
                <a:solidFill>
                  <a:prstClr val="white"/>
                </a:solidFill>
                <a:latin typeface="メイリオ" panose="020B0604030504040204" pitchFamily="50" charset="-128"/>
                <a:ea typeface="メイリオ" panose="020B0604030504040204" pitchFamily="50" charset="-128"/>
                <a:cs typeface="メイリオ" panose="020B0604030504040204" pitchFamily="50" charset="-128"/>
              </a:rPr>
              <a:t>,</a:t>
            </a:r>
            <a:r>
              <a:rPr lang="ja-JP" altLang="en-US" sz="1638" dirty="0" smtClean="0">
                <a:solidFill>
                  <a:prstClr val="white"/>
                </a:solidFill>
                <a:latin typeface="メイリオ" panose="020B0604030504040204" pitchFamily="50" charset="-128"/>
                <a:ea typeface="メイリオ" panose="020B0604030504040204" pitchFamily="50" charset="-128"/>
                <a:cs typeface="メイリオ" panose="020B0604030504040204" pitchFamily="50" charset="-128"/>
              </a:rPr>
              <a:t>情報</a:t>
            </a:r>
            <a:r>
              <a:rPr lang="ja-JP" altLang="en-US" sz="1638" dirty="0">
                <a:solidFill>
                  <a:prstClr val="white"/>
                </a:solidFill>
                <a:latin typeface="メイリオ" panose="020B0604030504040204" pitchFamily="50" charset="-128"/>
                <a:ea typeface="メイリオ" panose="020B0604030504040204" pitchFamily="50" charset="-128"/>
                <a:cs typeface="メイリオ" panose="020B0604030504040204" pitchFamily="50" charset="-128"/>
              </a:rPr>
              <a:t>提供機関</a:t>
            </a:r>
          </a:p>
        </p:txBody>
      </p:sp>
      <p:sp>
        <p:nvSpPr>
          <p:cNvPr id="21" name="二方向矢印 20"/>
          <p:cNvSpPr/>
          <p:nvPr/>
        </p:nvSpPr>
        <p:spPr>
          <a:xfrm rot="5400000" flipH="1">
            <a:off x="1725997" y="4604842"/>
            <a:ext cx="1604012" cy="1256655"/>
          </a:xfrm>
          <a:prstGeom prst="leftUpArrow">
            <a:avLst>
              <a:gd name="adj1" fmla="val 15263"/>
              <a:gd name="adj2" fmla="val 20413"/>
              <a:gd name="adj3" fmla="val 25776"/>
            </a:avLst>
          </a:prstGeom>
          <a:solidFill>
            <a:schemeClr val="accent1">
              <a:lumMod val="40000"/>
              <a:lumOff val="60000"/>
            </a:schemeClr>
          </a:solidFill>
          <a:ln w="6350">
            <a:solidFill>
              <a:schemeClr val="tx1"/>
            </a:solidFill>
            <a:prstDash val="dash"/>
          </a:ln>
          <a:scene3d>
            <a:camera prst="orthographicFront"/>
            <a:lightRig rig="threePt" dir="t"/>
          </a:scene3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ja-JP" altLang="en-US" sz="1638" dirty="0">
              <a:solidFill>
                <a:prstClr val="white"/>
              </a:solidFill>
            </a:endParaRPr>
          </a:p>
        </p:txBody>
      </p:sp>
      <p:sp>
        <p:nvSpPr>
          <p:cNvPr id="22" name="テキスト ボックス 21"/>
          <p:cNvSpPr txBox="1"/>
          <p:nvPr/>
        </p:nvSpPr>
        <p:spPr>
          <a:xfrm>
            <a:off x="4418374" y="2418554"/>
            <a:ext cx="3638380" cy="320230"/>
          </a:xfrm>
          <a:prstGeom prst="rect">
            <a:avLst/>
          </a:prstGeom>
          <a:noFill/>
        </p:spPr>
        <p:txBody>
          <a:bodyPr wrap="square" rtlCol="0">
            <a:spAutoFit/>
          </a:bodyPr>
          <a:lstStyle/>
          <a:p>
            <a:pPr fontAlgn="base">
              <a:spcBef>
                <a:spcPct val="0"/>
              </a:spcBef>
              <a:spcAft>
                <a:spcPct val="0"/>
              </a:spcAft>
            </a:pPr>
            <a:r>
              <a:rPr lang="en-US" altLang="ja-JP" sz="1433"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a:t>
            </a:r>
            <a:r>
              <a:rPr lang="ja-JP" altLang="en-US" sz="1433"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申出を理由とする不利益取扱を禁止</a:t>
            </a:r>
            <a:endParaRPr lang="ja-JP" altLang="en-US" sz="1433" dirty="0">
              <a:solidFill>
                <a:prstClr val="black"/>
              </a:solidFill>
              <a:latin typeface="Arial" charset="0"/>
            </a:endParaRPr>
          </a:p>
        </p:txBody>
      </p:sp>
      <p:sp>
        <p:nvSpPr>
          <p:cNvPr id="23" name="左矢印 22"/>
          <p:cNvSpPr/>
          <p:nvPr/>
        </p:nvSpPr>
        <p:spPr>
          <a:xfrm>
            <a:off x="6693795" y="4405722"/>
            <a:ext cx="1318008" cy="600958"/>
          </a:xfrm>
          <a:prstGeom prst="leftArrow">
            <a:avLst>
              <a:gd name="adj1" fmla="val 83154"/>
              <a:gd name="adj2" fmla="val 15608"/>
            </a:avLst>
          </a:prstGeom>
          <a:solidFill>
            <a:schemeClr val="tx2">
              <a:lumMod val="60000"/>
              <a:lumOff val="40000"/>
            </a:schemeClr>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vert="horz" lIns="36850" rIns="0" bIns="0" rtlCol="0" anchor="ctr"/>
          <a:lstStyle/>
          <a:p>
            <a:pPr fontAlgn="base">
              <a:spcBef>
                <a:spcPct val="0"/>
              </a:spcBef>
              <a:spcAft>
                <a:spcPct val="0"/>
              </a:spcAft>
            </a:pPr>
            <a:r>
              <a:rPr lang="ja-JP" altLang="en-US" sz="1638" b="1" dirty="0">
                <a:solidFill>
                  <a:prstClr val="white"/>
                </a:solidFill>
                <a:latin typeface="メイリオ" panose="020B0604030504040204" pitchFamily="50" charset="-128"/>
                <a:ea typeface="メイリオ" panose="020B0604030504040204" pitchFamily="50" charset="-128"/>
                <a:cs typeface="メイリオ" panose="020B0604030504040204" pitchFamily="50" charset="-128"/>
              </a:rPr>
              <a:t> ②面接実施</a:t>
            </a:r>
            <a:endParaRPr lang="en-US" altLang="ja-JP" sz="1638" b="1" dirty="0">
              <a:solidFill>
                <a:prstClr val="white"/>
              </a:solidFill>
              <a:latin typeface="メイリオ" panose="020B0604030504040204" pitchFamily="50" charset="-128"/>
              <a:ea typeface="メイリオ" panose="020B0604030504040204" pitchFamily="50" charset="-128"/>
              <a:cs typeface="メイリオ" panose="020B0604030504040204" pitchFamily="50" charset="-128"/>
            </a:endParaRPr>
          </a:p>
          <a:p>
            <a:pPr fontAlgn="base">
              <a:spcBef>
                <a:spcPct val="0"/>
              </a:spcBef>
              <a:spcAft>
                <a:spcPct val="0"/>
              </a:spcAft>
            </a:pPr>
            <a:r>
              <a:rPr lang="ja-JP" altLang="en-US" sz="1638" b="1" dirty="0">
                <a:solidFill>
                  <a:prstClr val="white"/>
                </a:solidFill>
                <a:latin typeface="メイリオ" panose="020B0604030504040204" pitchFamily="50" charset="-128"/>
                <a:ea typeface="メイリオ" panose="020B0604030504040204" pitchFamily="50" charset="-128"/>
                <a:cs typeface="メイリオ" panose="020B0604030504040204" pitchFamily="50" charset="-128"/>
              </a:rPr>
              <a:t>　 依頼</a:t>
            </a:r>
          </a:p>
        </p:txBody>
      </p:sp>
      <p:sp>
        <p:nvSpPr>
          <p:cNvPr id="24" name="左右矢印 23"/>
          <p:cNvSpPr/>
          <p:nvPr/>
        </p:nvSpPr>
        <p:spPr>
          <a:xfrm>
            <a:off x="6717675" y="4963730"/>
            <a:ext cx="1318008" cy="701465"/>
          </a:xfrm>
          <a:prstGeom prst="leftRightArrow">
            <a:avLst>
              <a:gd name="adj1" fmla="val 76049"/>
              <a:gd name="adj2" fmla="val 12962"/>
            </a:avLst>
          </a:prstGeom>
          <a:solidFill>
            <a:schemeClr val="tx2">
              <a:lumMod val="60000"/>
              <a:lumOff val="40000"/>
            </a:schemeClr>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vert="horz" lIns="36850" rIns="0" bIns="0" rtlCol="0" anchor="ctr"/>
          <a:lstStyle/>
          <a:p>
            <a:pPr fontAlgn="base">
              <a:spcBef>
                <a:spcPct val="0"/>
              </a:spcBef>
              <a:spcAft>
                <a:spcPct val="0"/>
              </a:spcAft>
            </a:pPr>
            <a:r>
              <a:rPr lang="ja-JP" altLang="en-US" sz="1638" b="1" dirty="0">
                <a:solidFill>
                  <a:prstClr val="white"/>
                </a:solidFill>
                <a:latin typeface="メイリオ" panose="020B0604030504040204" pitchFamily="50" charset="-128"/>
                <a:ea typeface="メイリオ" panose="020B0604030504040204" pitchFamily="50" charset="-128"/>
                <a:cs typeface="メイリオ" panose="020B0604030504040204" pitchFamily="50" charset="-128"/>
              </a:rPr>
              <a:t> ④医師から</a:t>
            </a:r>
            <a:endParaRPr lang="en-US" altLang="ja-JP" sz="1638" b="1" dirty="0">
              <a:solidFill>
                <a:prstClr val="white"/>
              </a:solidFill>
              <a:latin typeface="メイリオ" panose="020B0604030504040204" pitchFamily="50" charset="-128"/>
              <a:ea typeface="メイリオ" panose="020B0604030504040204" pitchFamily="50" charset="-128"/>
              <a:cs typeface="メイリオ" panose="020B0604030504040204" pitchFamily="50" charset="-128"/>
            </a:endParaRPr>
          </a:p>
          <a:p>
            <a:pPr fontAlgn="base">
              <a:spcBef>
                <a:spcPct val="0"/>
              </a:spcBef>
              <a:spcAft>
                <a:spcPct val="0"/>
              </a:spcAft>
            </a:pPr>
            <a:r>
              <a:rPr lang="ja-JP" altLang="en-US" sz="1638" b="1" dirty="0">
                <a:solidFill>
                  <a:prstClr val="white"/>
                </a:solidFill>
                <a:latin typeface="メイリオ" panose="020B0604030504040204" pitchFamily="50" charset="-128"/>
                <a:ea typeface="メイリオ" panose="020B0604030504040204" pitchFamily="50" charset="-128"/>
                <a:cs typeface="メイリオ" panose="020B0604030504040204" pitchFamily="50" charset="-128"/>
              </a:rPr>
              <a:t> 　意見聴取</a:t>
            </a:r>
          </a:p>
        </p:txBody>
      </p:sp>
      <p:sp>
        <p:nvSpPr>
          <p:cNvPr id="25" name="上下矢印 24"/>
          <p:cNvSpPr/>
          <p:nvPr/>
        </p:nvSpPr>
        <p:spPr>
          <a:xfrm>
            <a:off x="3223013" y="5091092"/>
            <a:ext cx="658642" cy="624233"/>
          </a:xfrm>
          <a:prstGeom prst="upDownArrow">
            <a:avLst>
              <a:gd name="adj1" fmla="val 84392"/>
              <a:gd name="adj2" fmla="val 16008"/>
            </a:avLst>
          </a:prstGeom>
          <a:ln>
            <a:solidFill>
              <a:schemeClr val="tx2"/>
            </a:solidFill>
          </a:ln>
        </p:spPr>
        <p:style>
          <a:lnRef idx="2">
            <a:schemeClr val="accent1"/>
          </a:lnRef>
          <a:fillRef idx="1">
            <a:schemeClr val="lt1"/>
          </a:fillRef>
          <a:effectRef idx="0">
            <a:schemeClr val="accent1"/>
          </a:effectRef>
          <a:fontRef idx="minor">
            <a:schemeClr val="dk1"/>
          </a:fontRef>
        </p:style>
        <p:txBody>
          <a:bodyPr vert="eaVert" lIns="36850" tIns="0" rIns="36850" bIns="0" rtlCol="0" anchor="ctr"/>
          <a:lstStyle/>
          <a:p>
            <a:pPr algn="ctr" fontAlgn="base">
              <a:spcBef>
                <a:spcPct val="0"/>
              </a:spcBef>
              <a:spcAft>
                <a:spcPct val="0"/>
              </a:spcAft>
            </a:pPr>
            <a:r>
              <a:rPr lang="ja-JP" altLang="en-US" sz="1638" b="1"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相談</a:t>
            </a:r>
            <a:endParaRPr lang="en-US" altLang="ja-JP" sz="1638" b="1"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a:p>
            <a:pPr algn="ctr" fontAlgn="base">
              <a:spcBef>
                <a:spcPct val="0"/>
              </a:spcBef>
              <a:spcAft>
                <a:spcPct val="0"/>
              </a:spcAft>
            </a:pPr>
            <a:r>
              <a:rPr lang="ja-JP" altLang="en-US" sz="1638" b="1"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指導</a:t>
            </a:r>
          </a:p>
        </p:txBody>
      </p:sp>
      <p:sp>
        <p:nvSpPr>
          <p:cNvPr id="26" name="Rectangle 2"/>
          <p:cNvSpPr txBox="1">
            <a:spLocks noGrp="1" noRot="1" noChangeArrowheads="1"/>
          </p:cNvSpPr>
          <p:nvPr>
            <p:ph type="title"/>
          </p:nvPr>
        </p:nvSpPr>
        <p:spPr bwMode="auto">
          <a:xfrm>
            <a:off x="720000" y="540000"/>
            <a:ext cx="7920000" cy="720000"/>
          </a:xfrm>
          <a:prstGeom prst="rect">
            <a:avLst/>
          </a:prstGeom>
          <a:solidFill>
            <a:srgbClr val="FFFFCC"/>
          </a:solidFill>
          <a:ln w="28575">
            <a:solidFill>
              <a:schemeClr val="tx1"/>
            </a:solidFill>
            <a:miter lim="800000"/>
            <a:headEnd/>
            <a:tailEnd/>
          </a:ln>
          <a:effectLst/>
        </p:spPr>
        <p:txBody>
          <a:bodyPr anchor="ctr"/>
          <a:lstStyle>
            <a:lvl1pPr algn="l" rtl="0" eaLnBrk="0" fontAlgn="base" hangingPunct="0">
              <a:spcBef>
                <a:spcPct val="0"/>
              </a:spcBef>
              <a:spcAft>
                <a:spcPct val="0"/>
              </a:spcAft>
              <a:defRPr kumimoji="1" sz="4400" b="1">
                <a:solidFill>
                  <a:schemeClr val="tx2"/>
                </a:solidFill>
                <a:effectLst>
                  <a:outerShdw blurRad="38100" dist="38100" dir="2700000" algn="tl">
                    <a:srgbClr val="000000"/>
                  </a:outerShdw>
                </a:effectLst>
                <a:latin typeface="+mj-lt"/>
                <a:ea typeface="+mj-ea"/>
                <a:cs typeface="+mj-cs"/>
              </a:defRPr>
            </a:lvl1pPr>
            <a:lvl2pPr algn="l" rtl="0" eaLnBrk="0" fontAlgn="base" hangingPunct="0">
              <a:spcBef>
                <a:spcPct val="0"/>
              </a:spcBef>
              <a:spcAft>
                <a:spcPct val="0"/>
              </a:spcAft>
              <a:defRPr kumimoji="1" sz="4400" b="1">
                <a:solidFill>
                  <a:schemeClr val="tx2"/>
                </a:solidFill>
                <a:effectLst>
                  <a:outerShdw blurRad="38100" dist="38100" dir="2700000" algn="tl">
                    <a:srgbClr val="000000"/>
                  </a:outerShdw>
                </a:effectLst>
                <a:latin typeface="Arial Black" pitchFamily="34" charset="0"/>
                <a:ea typeface="ＭＳ Ｐゴシック" charset="-128"/>
              </a:defRPr>
            </a:lvl2pPr>
            <a:lvl3pPr algn="l" rtl="0" eaLnBrk="0" fontAlgn="base" hangingPunct="0">
              <a:spcBef>
                <a:spcPct val="0"/>
              </a:spcBef>
              <a:spcAft>
                <a:spcPct val="0"/>
              </a:spcAft>
              <a:defRPr kumimoji="1" sz="4400" b="1">
                <a:solidFill>
                  <a:schemeClr val="tx2"/>
                </a:solidFill>
                <a:effectLst>
                  <a:outerShdw blurRad="38100" dist="38100" dir="2700000" algn="tl">
                    <a:srgbClr val="000000"/>
                  </a:outerShdw>
                </a:effectLst>
                <a:latin typeface="Arial Black" pitchFamily="34" charset="0"/>
                <a:ea typeface="ＭＳ Ｐゴシック" charset="-128"/>
              </a:defRPr>
            </a:lvl3pPr>
            <a:lvl4pPr algn="l" rtl="0" eaLnBrk="0" fontAlgn="base" hangingPunct="0">
              <a:spcBef>
                <a:spcPct val="0"/>
              </a:spcBef>
              <a:spcAft>
                <a:spcPct val="0"/>
              </a:spcAft>
              <a:defRPr kumimoji="1" sz="4400" b="1">
                <a:solidFill>
                  <a:schemeClr val="tx2"/>
                </a:solidFill>
                <a:effectLst>
                  <a:outerShdw blurRad="38100" dist="38100" dir="2700000" algn="tl">
                    <a:srgbClr val="000000"/>
                  </a:outerShdw>
                </a:effectLst>
                <a:latin typeface="Arial Black" pitchFamily="34" charset="0"/>
                <a:ea typeface="ＭＳ Ｐゴシック" charset="-128"/>
              </a:defRPr>
            </a:lvl4pPr>
            <a:lvl5pPr algn="l" rtl="0" eaLnBrk="0" fontAlgn="base" hangingPunct="0">
              <a:spcBef>
                <a:spcPct val="0"/>
              </a:spcBef>
              <a:spcAft>
                <a:spcPct val="0"/>
              </a:spcAft>
              <a:defRPr kumimoji="1" sz="4400" b="1">
                <a:solidFill>
                  <a:schemeClr val="tx2"/>
                </a:solidFill>
                <a:effectLst>
                  <a:outerShdw blurRad="38100" dist="38100" dir="2700000" algn="tl">
                    <a:srgbClr val="000000"/>
                  </a:outerShdw>
                </a:effectLst>
                <a:latin typeface="Arial Black" pitchFamily="34" charset="0"/>
                <a:ea typeface="ＭＳ Ｐゴシック" charset="-128"/>
              </a:defRPr>
            </a:lvl5pPr>
            <a:lvl6pPr marL="457200" algn="l" rtl="0" fontAlgn="base">
              <a:spcBef>
                <a:spcPct val="0"/>
              </a:spcBef>
              <a:spcAft>
                <a:spcPct val="0"/>
              </a:spcAft>
              <a:defRPr kumimoji="1" sz="4400" b="1">
                <a:solidFill>
                  <a:schemeClr val="tx2"/>
                </a:solidFill>
                <a:effectLst>
                  <a:outerShdw blurRad="38100" dist="38100" dir="2700000" algn="tl">
                    <a:srgbClr val="000000"/>
                  </a:outerShdw>
                </a:effectLst>
                <a:latin typeface="Arial Black" pitchFamily="34" charset="0"/>
                <a:ea typeface="ＭＳ Ｐゴシック" charset="-128"/>
              </a:defRPr>
            </a:lvl6pPr>
            <a:lvl7pPr marL="914400" algn="l" rtl="0" fontAlgn="base">
              <a:spcBef>
                <a:spcPct val="0"/>
              </a:spcBef>
              <a:spcAft>
                <a:spcPct val="0"/>
              </a:spcAft>
              <a:defRPr kumimoji="1" sz="4400" b="1">
                <a:solidFill>
                  <a:schemeClr val="tx2"/>
                </a:solidFill>
                <a:effectLst>
                  <a:outerShdw blurRad="38100" dist="38100" dir="2700000" algn="tl">
                    <a:srgbClr val="000000"/>
                  </a:outerShdw>
                </a:effectLst>
                <a:latin typeface="Arial Black" pitchFamily="34" charset="0"/>
                <a:ea typeface="ＭＳ Ｐゴシック" charset="-128"/>
              </a:defRPr>
            </a:lvl7pPr>
            <a:lvl8pPr marL="1371600" algn="l" rtl="0" fontAlgn="base">
              <a:spcBef>
                <a:spcPct val="0"/>
              </a:spcBef>
              <a:spcAft>
                <a:spcPct val="0"/>
              </a:spcAft>
              <a:defRPr kumimoji="1" sz="4400" b="1">
                <a:solidFill>
                  <a:schemeClr val="tx2"/>
                </a:solidFill>
                <a:effectLst>
                  <a:outerShdw blurRad="38100" dist="38100" dir="2700000" algn="tl">
                    <a:srgbClr val="000000"/>
                  </a:outerShdw>
                </a:effectLst>
                <a:latin typeface="Arial Black" pitchFamily="34" charset="0"/>
                <a:ea typeface="ＭＳ Ｐゴシック" charset="-128"/>
              </a:defRPr>
            </a:lvl8pPr>
            <a:lvl9pPr marL="1828800" algn="l" rtl="0" fontAlgn="base">
              <a:spcBef>
                <a:spcPct val="0"/>
              </a:spcBef>
              <a:spcAft>
                <a:spcPct val="0"/>
              </a:spcAft>
              <a:defRPr kumimoji="1" sz="4400" b="1">
                <a:solidFill>
                  <a:schemeClr val="tx2"/>
                </a:solidFill>
                <a:effectLst>
                  <a:outerShdw blurRad="38100" dist="38100" dir="2700000" algn="tl">
                    <a:srgbClr val="000000"/>
                  </a:outerShdw>
                </a:effectLst>
                <a:latin typeface="Arial Black" pitchFamily="34" charset="0"/>
                <a:ea typeface="ＭＳ Ｐゴシック" charset="-128"/>
              </a:defRPr>
            </a:lvl9pPr>
          </a:lstStyle>
          <a:p>
            <a:pPr algn="ctr" eaLnBrk="1" hangingPunct="1">
              <a:defRPr/>
            </a:pPr>
            <a:r>
              <a:rPr lang="ja-JP" altLang="en-US" sz="3276" kern="0" dirty="0">
                <a:solidFill>
                  <a:schemeClr val="tx1"/>
                </a:solidFill>
                <a:effectLst/>
                <a:latin typeface="HGP明朝E" panose="02020900000000000000" pitchFamily="18" charset="-128"/>
                <a:ea typeface="HGP明朝E" panose="02020900000000000000" pitchFamily="18" charset="-128"/>
              </a:rPr>
              <a:t>ストレスチェック制度の流れ</a:t>
            </a:r>
          </a:p>
        </p:txBody>
      </p:sp>
    </p:spTree>
    <p:extLst>
      <p:ext uri="{BB962C8B-B14F-4D97-AF65-F5344CB8AC3E}">
        <p14:creationId xmlns:p14="http://schemas.microsoft.com/office/powerpoint/2010/main" val="1018772677"/>
      </p:ext>
    </p:extLst>
  </p:cSld>
  <p:clrMapOvr>
    <a:masterClrMapping/>
  </p:clrMapOvr>
  <mc:AlternateContent xmlns:mc="http://schemas.openxmlformats.org/markup-compatibility/2006" xmlns:p14="http://schemas.microsoft.com/office/powerpoint/2010/main">
    <mc:Choice Requires="p14">
      <p:transition p14:dur="10">
        <p:wheel spokes="1"/>
      </p:transition>
    </mc:Choice>
    <mc:Fallback xmlns="">
      <p:transition>
        <p:wheel spokes="1"/>
      </p:transition>
    </mc:Fallback>
  </mc:AlternateContent>
  <p:timing>
    <p:tnLst>
      <p:par>
        <p:cTn id="1" dur="indefinite" restart="never" nodeType="tmRoot"/>
      </p:par>
    </p:tn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242281" y="5765931"/>
            <a:ext cx="1640463" cy="1402879"/>
          </a:xfrm>
          <a:prstGeom prst="rect">
            <a:avLst/>
          </a:prstGeom>
        </p:spPr>
      </p:pic>
      <p:sp>
        <p:nvSpPr>
          <p:cNvPr id="10" name="雲形吹き出し 9"/>
          <p:cNvSpPr/>
          <p:nvPr/>
        </p:nvSpPr>
        <p:spPr>
          <a:xfrm>
            <a:off x="720000" y="5760000"/>
            <a:ext cx="6322979" cy="1139330"/>
          </a:xfrm>
          <a:prstGeom prst="cloudCallout">
            <a:avLst>
              <a:gd name="adj1" fmla="val 50250"/>
              <a:gd name="adj2" fmla="val 32997"/>
            </a:avLst>
          </a:prstGeom>
        </p:spPr>
        <p:style>
          <a:lnRef idx="1">
            <a:schemeClr val="accent3"/>
          </a:lnRef>
          <a:fillRef idx="2">
            <a:schemeClr val="accent3"/>
          </a:fillRef>
          <a:effectRef idx="1">
            <a:schemeClr val="accent3"/>
          </a:effectRef>
          <a:fontRef idx="minor">
            <a:schemeClr val="dk1"/>
          </a:fontRef>
        </p:style>
        <p:txBody>
          <a:bodyPr rtlCol="0" anchor="ctr"/>
          <a:lstStyle/>
          <a:p>
            <a:pPr algn="ctr"/>
            <a:endParaRPr lang="ja-JP" altLang="en-US"/>
          </a:p>
        </p:txBody>
      </p:sp>
      <p:sp>
        <p:nvSpPr>
          <p:cNvPr id="7" name="Rectangle 2"/>
          <p:cNvSpPr txBox="1">
            <a:spLocks noGrp="1" noRot="1" noChangeArrowheads="1"/>
          </p:cNvSpPr>
          <p:nvPr>
            <p:ph type="title"/>
          </p:nvPr>
        </p:nvSpPr>
        <p:spPr>
          <a:xfrm>
            <a:off x="720000" y="720000"/>
            <a:ext cx="7920000" cy="720000"/>
          </a:xfrm>
          <a:prstGeom prst="rect">
            <a:avLst/>
          </a:prstGeom>
          <a:solidFill>
            <a:srgbClr val="FFFFCC"/>
          </a:solidFill>
          <a:ln w="38100">
            <a:solidFill>
              <a:schemeClr val="tx1"/>
            </a:solidFill>
          </a:ln>
        </p:spPr>
        <p:txBody>
          <a:bodyPr vert="horz" lIns="88817" tIns="44408" rIns="88817" bIns="44408" rtlCol="0" anchor="ctr">
            <a:normAutofit/>
          </a:bodyPr>
          <a:lstStyle>
            <a:lvl1pPr algn="ctr" defTabSz="914400" rtl="0" eaLnBrk="1" latinLnBrk="0" hangingPunct="1">
              <a:spcBef>
                <a:spcPct val="0"/>
              </a:spcBef>
              <a:buNone/>
              <a:defRPr kumimoji="1" sz="4400" kern="1200">
                <a:solidFill>
                  <a:srgbClr val="FFFFFF"/>
                </a:solidFill>
                <a:latin typeface="+mj-lt"/>
                <a:ea typeface="+mj-ea"/>
                <a:cs typeface="+mj-cs"/>
              </a:defRPr>
            </a:lvl1pPr>
            <a:lvl2pPr eaLnBrk="1" hangingPunct="1">
              <a:defRPr kumimoji="1">
                <a:solidFill>
                  <a:schemeClr val="tx2"/>
                </a:solidFill>
              </a:defRPr>
            </a:lvl2pPr>
            <a:lvl3pPr eaLnBrk="1" hangingPunct="1">
              <a:defRPr kumimoji="1">
                <a:solidFill>
                  <a:schemeClr val="tx2"/>
                </a:solidFill>
              </a:defRPr>
            </a:lvl3pPr>
            <a:lvl4pPr eaLnBrk="1" hangingPunct="1">
              <a:defRPr kumimoji="1">
                <a:solidFill>
                  <a:schemeClr val="tx2"/>
                </a:solidFill>
              </a:defRPr>
            </a:lvl4pPr>
            <a:lvl5pPr eaLnBrk="1" hangingPunct="1">
              <a:defRPr kumimoji="1">
                <a:solidFill>
                  <a:schemeClr val="tx2"/>
                </a:solidFill>
              </a:defRPr>
            </a:lvl5pPr>
            <a:lvl6pPr eaLnBrk="1" hangingPunct="1">
              <a:defRPr kumimoji="1">
                <a:solidFill>
                  <a:schemeClr val="tx2"/>
                </a:solidFill>
              </a:defRPr>
            </a:lvl6pPr>
            <a:lvl7pPr eaLnBrk="1" hangingPunct="1">
              <a:defRPr kumimoji="1">
                <a:solidFill>
                  <a:schemeClr val="tx2"/>
                </a:solidFill>
              </a:defRPr>
            </a:lvl7pPr>
            <a:lvl8pPr eaLnBrk="1" hangingPunct="1">
              <a:defRPr kumimoji="1">
                <a:solidFill>
                  <a:schemeClr val="tx2"/>
                </a:solidFill>
              </a:defRPr>
            </a:lvl8pPr>
            <a:lvl9pPr eaLnBrk="1" hangingPunct="1">
              <a:defRPr kumimoji="1">
                <a:solidFill>
                  <a:schemeClr val="tx2"/>
                </a:solidFill>
              </a:defRPr>
            </a:lvl9pPr>
          </a:lstStyle>
          <a:p>
            <a:r>
              <a:rPr lang="zh-TW" altLang="en-US" sz="3200" b="1" dirty="0">
                <a:solidFill>
                  <a:prstClr val="black"/>
                </a:solidFill>
                <a:latin typeface="HGP明朝E" panose="02020900000000000000" pitchFamily="18" charset="-128"/>
                <a:ea typeface="HGP明朝E" panose="02020900000000000000" pitchFamily="18" charset="-128"/>
              </a:rPr>
              <a:t>受動喫煙防止対策　</a:t>
            </a:r>
          </a:p>
        </p:txBody>
      </p:sp>
      <p:sp>
        <p:nvSpPr>
          <p:cNvPr id="8" name="対角する 2 つの角を切り取った四角形 7"/>
          <p:cNvSpPr/>
          <p:nvPr/>
        </p:nvSpPr>
        <p:spPr>
          <a:xfrm>
            <a:off x="720000" y="2160000"/>
            <a:ext cx="7920000" cy="3240000"/>
          </a:xfrm>
          <a:prstGeom prst="snip2Diag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ja-JP" altLang="en-US" sz="1832"/>
          </a:p>
        </p:txBody>
      </p:sp>
      <p:sp>
        <p:nvSpPr>
          <p:cNvPr id="9" name="Rectangle 3"/>
          <p:cNvSpPr txBox="1">
            <a:spLocks noRot="1" noChangeArrowheads="1"/>
          </p:cNvSpPr>
          <p:nvPr/>
        </p:nvSpPr>
        <p:spPr>
          <a:xfrm>
            <a:off x="1117600" y="5940926"/>
            <a:ext cx="5950857" cy="914399"/>
          </a:xfrm>
          <a:prstGeom prst="rect">
            <a:avLst/>
          </a:prstGeom>
          <a:noFill/>
          <a:ln>
            <a:noFill/>
          </a:ln>
        </p:spPr>
        <p:style>
          <a:lnRef idx="1">
            <a:schemeClr val="accent5"/>
          </a:lnRef>
          <a:fillRef idx="2">
            <a:schemeClr val="accent5"/>
          </a:fillRef>
          <a:effectRef idx="1">
            <a:schemeClr val="accent5"/>
          </a:effectRef>
          <a:fontRef idx="minor">
            <a:schemeClr val="dk1"/>
          </a:fontRef>
        </p:style>
        <p:txBody>
          <a:bodyPr vert="horz" lIns="91440" tIns="45720" rIns="91440" bIns="45720" rtlCol="0">
            <a:noAutofit/>
          </a:bodyPr>
          <a:lstStyle>
            <a:lvl1pPr marL="266456" indent="-266456" algn="l" defTabSz="888186" rtl="0" eaLnBrk="1" latinLnBrk="0" hangingPunct="1">
              <a:spcBef>
                <a:spcPct val="20000"/>
              </a:spcBef>
              <a:buClr>
                <a:schemeClr val="accent1"/>
              </a:buClr>
              <a:buSzPct val="100000"/>
              <a:buFont typeface="Symbol" pitchFamily="18" charset="2"/>
              <a:buChar char=""/>
              <a:defRPr kumimoji="1" sz="2332" kern="1200">
                <a:solidFill>
                  <a:schemeClr val="tx2"/>
                </a:solidFill>
                <a:latin typeface="+mn-lt"/>
                <a:ea typeface="+mn-ea"/>
                <a:cs typeface="+mn-cs"/>
              </a:defRPr>
            </a:lvl1pPr>
            <a:lvl2pPr marL="559743" indent="-266456" algn="l" defTabSz="888186" rtl="0" eaLnBrk="1" latinLnBrk="0" hangingPunct="1">
              <a:spcBef>
                <a:spcPct val="20000"/>
              </a:spcBef>
              <a:buClr>
                <a:schemeClr val="accent1"/>
              </a:buClr>
              <a:buSzPct val="100000"/>
              <a:buFont typeface="Symbol" pitchFamily="18" charset="2"/>
              <a:buChar char=""/>
              <a:defRPr kumimoji="1" sz="2138" kern="1200">
                <a:solidFill>
                  <a:schemeClr val="tx2"/>
                </a:solidFill>
                <a:latin typeface="+mn-lt"/>
                <a:ea typeface="+mn-ea"/>
                <a:cs typeface="+mn-cs"/>
              </a:defRPr>
            </a:lvl2pPr>
            <a:lvl3pPr marL="831134" indent="-222046" algn="l" defTabSz="888186" rtl="0" eaLnBrk="1" latinLnBrk="0" hangingPunct="1">
              <a:spcBef>
                <a:spcPct val="20000"/>
              </a:spcBef>
              <a:buClr>
                <a:schemeClr val="accent1"/>
              </a:buClr>
              <a:buSzPct val="100000"/>
              <a:buFont typeface="Symbol" pitchFamily="18" charset="2"/>
              <a:buChar char=""/>
              <a:defRPr kumimoji="1" sz="1943" kern="1200">
                <a:solidFill>
                  <a:schemeClr val="tx2"/>
                </a:solidFill>
                <a:latin typeface="+mn-lt"/>
                <a:ea typeface="+mn-ea"/>
                <a:cs typeface="+mn-cs"/>
              </a:defRPr>
            </a:lvl3pPr>
            <a:lvl4pPr marL="1110232" indent="-222046" algn="l" defTabSz="888186" rtl="0" eaLnBrk="1" latinLnBrk="0" hangingPunct="1">
              <a:spcBef>
                <a:spcPct val="20000"/>
              </a:spcBef>
              <a:buClr>
                <a:schemeClr val="accent1"/>
              </a:buClr>
              <a:buSzPct val="100000"/>
              <a:buFont typeface="Symbol" pitchFamily="18" charset="2"/>
              <a:buChar char=""/>
              <a:defRPr kumimoji="1" sz="1748" kern="1200">
                <a:solidFill>
                  <a:schemeClr val="tx2"/>
                </a:solidFill>
                <a:latin typeface="+mn-lt"/>
                <a:ea typeface="+mn-ea"/>
                <a:cs typeface="+mn-cs"/>
              </a:defRPr>
            </a:lvl4pPr>
            <a:lvl5pPr marL="1421098" indent="-222046" algn="l" defTabSz="888186" rtl="0" eaLnBrk="1" latinLnBrk="0" hangingPunct="1">
              <a:spcBef>
                <a:spcPct val="20000"/>
              </a:spcBef>
              <a:buClr>
                <a:schemeClr val="accent1"/>
              </a:buClr>
              <a:buSzPct val="100000"/>
              <a:buFont typeface="Symbol" pitchFamily="18" charset="2"/>
              <a:buChar char=""/>
              <a:defRPr kumimoji="1" sz="1554" kern="1200">
                <a:solidFill>
                  <a:schemeClr val="tx2"/>
                </a:solidFill>
                <a:latin typeface="+mn-lt"/>
                <a:ea typeface="+mn-ea"/>
                <a:cs typeface="+mn-cs"/>
              </a:defRPr>
            </a:lvl5pPr>
            <a:lvl6pPr marL="1731963" indent="-222046" algn="l" defTabSz="888186" rtl="0" eaLnBrk="1" latinLnBrk="0" hangingPunct="1">
              <a:spcBef>
                <a:spcPts val="373"/>
              </a:spcBef>
              <a:buClr>
                <a:schemeClr val="accent1"/>
              </a:buClr>
              <a:buFont typeface="Symbol" pitchFamily="18" charset="2"/>
              <a:buChar char="*"/>
              <a:defRPr kumimoji="1" sz="1359" kern="1200">
                <a:solidFill>
                  <a:schemeClr val="tx2"/>
                </a:solidFill>
                <a:latin typeface="+mn-lt"/>
                <a:ea typeface="+mn-ea"/>
                <a:cs typeface="+mn-cs"/>
              </a:defRPr>
            </a:lvl6pPr>
            <a:lvl7pPr marL="2042828" indent="-222046" algn="l" defTabSz="888186" rtl="0" eaLnBrk="1" latinLnBrk="0" hangingPunct="1">
              <a:spcBef>
                <a:spcPts val="373"/>
              </a:spcBef>
              <a:buClr>
                <a:schemeClr val="accent1"/>
              </a:buClr>
              <a:buFont typeface="Symbol" pitchFamily="18" charset="2"/>
              <a:buChar char="*"/>
              <a:defRPr kumimoji="1" sz="1359" kern="1200">
                <a:solidFill>
                  <a:schemeClr val="tx2"/>
                </a:solidFill>
                <a:latin typeface="+mn-lt"/>
                <a:ea typeface="+mn-ea"/>
                <a:cs typeface="+mn-cs"/>
              </a:defRPr>
            </a:lvl7pPr>
            <a:lvl8pPr marL="2353693" indent="-222046" algn="l" defTabSz="888186" rtl="0" eaLnBrk="1" latinLnBrk="0" hangingPunct="1">
              <a:spcBef>
                <a:spcPts val="373"/>
              </a:spcBef>
              <a:buClr>
                <a:schemeClr val="accent1"/>
              </a:buClr>
              <a:buFont typeface="Symbol" pitchFamily="18" charset="2"/>
              <a:buChar char="*"/>
              <a:defRPr kumimoji="1" sz="1359" kern="1200">
                <a:solidFill>
                  <a:schemeClr val="tx2"/>
                </a:solidFill>
                <a:latin typeface="+mn-lt"/>
                <a:ea typeface="+mn-ea"/>
                <a:cs typeface="+mn-cs"/>
              </a:defRPr>
            </a:lvl8pPr>
            <a:lvl9pPr marL="2664559" indent="-222046" algn="l" defTabSz="888186" rtl="0" eaLnBrk="1" latinLnBrk="0" hangingPunct="1">
              <a:spcBef>
                <a:spcPts val="373"/>
              </a:spcBef>
              <a:buClr>
                <a:schemeClr val="accent1"/>
              </a:buClr>
              <a:buFont typeface="Symbol" pitchFamily="18" charset="2"/>
              <a:buChar char="*"/>
              <a:defRPr kumimoji="1" sz="1359" kern="1200">
                <a:solidFill>
                  <a:schemeClr val="tx2"/>
                </a:solidFill>
                <a:latin typeface="+mn-lt"/>
                <a:ea typeface="+mn-ea"/>
                <a:cs typeface="+mn-cs"/>
              </a:defRPr>
            </a:lvl9pPr>
          </a:lstStyle>
          <a:p>
            <a:pPr marL="0" indent="0">
              <a:lnSpc>
                <a:spcPts val="2500"/>
              </a:lnSpc>
              <a:buNone/>
              <a:defRPr/>
            </a:pPr>
            <a:r>
              <a:rPr lang="ja-JP" altLang="en-US" sz="2400" b="1" dirty="0" smtClean="0">
                <a:solidFill>
                  <a:schemeClr val="tx1"/>
                </a:solidFill>
                <a:latin typeface="+mn-ea"/>
              </a:rPr>
              <a:t>　ここでの対策は，禁煙ではないよ。</a:t>
            </a:r>
            <a:endParaRPr lang="en-US" altLang="ja-JP" sz="2400" b="1" dirty="0" smtClean="0">
              <a:solidFill>
                <a:schemeClr val="tx1"/>
              </a:solidFill>
              <a:latin typeface="+mn-ea"/>
            </a:endParaRPr>
          </a:p>
          <a:p>
            <a:pPr marL="0" indent="0">
              <a:lnSpc>
                <a:spcPts val="2500"/>
              </a:lnSpc>
              <a:buNone/>
              <a:defRPr/>
            </a:pPr>
            <a:r>
              <a:rPr lang="ja-JP" altLang="en-US" sz="2400" b="1" dirty="0">
                <a:solidFill>
                  <a:schemeClr val="tx1"/>
                </a:solidFill>
                <a:latin typeface="+mn-ea"/>
              </a:rPr>
              <a:t>主</a:t>
            </a:r>
            <a:r>
              <a:rPr lang="ja-JP" altLang="en-US" sz="2400" b="1" dirty="0" smtClean="0">
                <a:solidFill>
                  <a:schemeClr val="tx1"/>
                </a:solidFill>
                <a:latin typeface="+mn-ea"/>
              </a:rPr>
              <a:t>に「副流煙」を吸わされることの対策だよ！</a:t>
            </a:r>
            <a:endParaRPr lang="ja-JP" altLang="en-US" sz="2400" b="1" dirty="0">
              <a:solidFill>
                <a:schemeClr val="tx1"/>
              </a:solidFill>
              <a:latin typeface="+mn-ea"/>
            </a:endParaRPr>
          </a:p>
        </p:txBody>
      </p:sp>
      <p:sp>
        <p:nvSpPr>
          <p:cNvPr id="3" name="正方形/長方形 2"/>
          <p:cNvSpPr/>
          <p:nvPr/>
        </p:nvSpPr>
        <p:spPr>
          <a:xfrm>
            <a:off x="904600" y="2226885"/>
            <a:ext cx="7700210" cy="3170099"/>
          </a:xfrm>
          <a:prstGeom prst="rect">
            <a:avLst/>
          </a:prstGeom>
        </p:spPr>
        <p:txBody>
          <a:bodyPr wrap="square">
            <a:spAutoFit/>
          </a:bodyPr>
          <a:lstStyle/>
          <a:p>
            <a:pPr>
              <a:lnSpc>
                <a:spcPts val="4000"/>
              </a:lnSpc>
              <a:defRPr/>
            </a:pPr>
            <a:r>
              <a:rPr lang="ja-JP" altLang="en-US" sz="2800" b="1" dirty="0">
                <a:latin typeface="+mn-ea"/>
              </a:rPr>
              <a:t>　労働者の受動</a:t>
            </a:r>
            <a:r>
              <a:rPr lang="ja-JP" altLang="en-US" sz="2800" b="1" dirty="0" smtClean="0">
                <a:latin typeface="+mn-ea"/>
              </a:rPr>
              <a:t>喫煙とは，室内</a:t>
            </a:r>
            <a:r>
              <a:rPr lang="ja-JP" altLang="en-US" sz="2800" b="1" dirty="0">
                <a:latin typeface="+mn-ea"/>
              </a:rPr>
              <a:t>又はこれに準ずる環境に</a:t>
            </a:r>
            <a:r>
              <a:rPr lang="ja-JP" altLang="en-US" sz="2800" b="1" dirty="0" smtClean="0">
                <a:latin typeface="+mn-ea"/>
              </a:rPr>
              <a:t>おいて，他人</a:t>
            </a:r>
            <a:r>
              <a:rPr lang="ja-JP" altLang="en-US" sz="2800" b="1" dirty="0">
                <a:latin typeface="+mn-ea"/>
              </a:rPr>
              <a:t>のたばこの煙を吸わされることをいう</a:t>
            </a:r>
            <a:r>
              <a:rPr lang="ja-JP" altLang="en-US" sz="2800" b="1" dirty="0" smtClean="0">
                <a:latin typeface="+mn-ea"/>
              </a:rPr>
              <a:t>。</a:t>
            </a:r>
            <a:r>
              <a:rPr lang="en-US" altLang="ja-JP" sz="2800" b="1" dirty="0" smtClean="0">
                <a:latin typeface="+mn-ea"/>
              </a:rPr>
              <a:t>(</a:t>
            </a:r>
            <a:r>
              <a:rPr lang="ja-JP" altLang="en-US" sz="2800" b="1" dirty="0" smtClean="0">
                <a:latin typeface="HGP明朝E" panose="02020900000000000000" pitchFamily="18" charset="-128"/>
                <a:cs typeface="メイリオ" panose="020B0604030504040204" pitchFamily="50" charset="-128"/>
              </a:rPr>
              <a:t>労働</a:t>
            </a:r>
            <a:r>
              <a:rPr lang="ja-JP" altLang="en-US" sz="2800" b="1" dirty="0">
                <a:latin typeface="HGP明朝E" panose="02020900000000000000" pitchFamily="18" charset="-128"/>
                <a:cs typeface="メイリオ" panose="020B0604030504040204" pitchFamily="50" charset="-128"/>
              </a:rPr>
              <a:t>安全衛生第</a:t>
            </a:r>
            <a:r>
              <a:rPr lang="en-US" altLang="ja-JP" sz="2800" b="1" dirty="0">
                <a:latin typeface="HGP明朝E" panose="02020900000000000000" pitchFamily="18" charset="-128"/>
                <a:cs typeface="メイリオ" panose="020B0604030504040204" pitchFamily="50" charset="-128"/>
              </a:rPr>
              <a:t>68</a:t>
            </a:r>
            <a:r>
              <a:rPr lang="ja-JP" altLang="en-US" sz="2800" b="1" dirty="0">
                <a:latin typeface="HGP明朝E" panose="02020900000000000000" pitchFamily="18" charset="-128"/>
                <a:cs typeface="メイリオ" panose="020B0604030504040204" pitchFamily="50" charset="-128"/>
              </a:rPr>
              <a:t>条の２ </a:t>
            </a:r>
            <a:r>
              <a:rPr lang="en-US" altLang="ja-JP" sz="2800" b="1" dirty="0" smtClean="0">
                <a:latin typeface="+mn-ea"/>
              </a:rPr>
              <a:t>)</a:t>
            </a:r>
          </a:p>
          <a:p>
            <a:pPr>
              <a:lnSpc>
                <a:spcPts val="4000"/>
              </a:lnSpc>
              <a:defRPr/>
            </a:pPr>
            <a:r>
              <a:rPr lang="ja-JP" altLang="en-US" sz="2800" b="1" dirty="0">
                <a:latin typeface="+mn-ea"/>
              </a:rPr>
              <a:t>　</a:t>
            </a:r>
            <a:r>
              <a:rPr lang="ja-JP" altLang="en-US" sz="2800" b="1" dirty="0" smtClean="0">
                <a:latin typeface="+mn-ea"/>
              </a:rPr>
              <a:t>受動喫煙を防止するため，</a:t>
            </a:r>
            <a:r>
              <a:rPr lang="ja-JP" altLang="en-US" sz="2800" b="1" dirty="0" smtClean="0">
                <a:solidFill>
                  <a:prstClr val="black"/>
                </a:solidFill>
                <a:latin typeface="ＭＳ Ｐゴシック"/>
              </a:rPr>
              <a:t>現状</a:t>
            </a:r>
            <a:r>
              <a:rPr lang="ja-JP" altLang="en-US" sz="2800" b="1" dirty="0">
                <a:solidFill>
                  <a:prstClr val="black"/>
                </a:solidFill>
                <a:latin typeface="ＭＳ Ｐゴシック"/>
              </a:rPr>
              <a:t>把握と</a:t>
            </a:r>
            <a:r>
              <a:rPr lang="ja-JP" altLang="en-US" sz="2800" b="1" dirty="0" smtClean="0">
                <a:solidFill>
                  <a:prstClr val="black"/>
                </a:solidFill>
                <a:latin typeface="ＭＳ Ｐゴシック"/>
              </a:rPr>
              <a:t>分析をして，具体的対策に努めることである。</a:t>
            </a:r>
            <a:endParaRPr lang="en-US" altLang="ja-JP" sz="2800" b="1" dirty="0" smtClean="0">
              <a:solidFill>
                <a:prstClr val="black"/>
              </a:solidFill>
              <a:latin typeface="ＭＳ Ｐゴシック"/>
            </a:endParaRPr>
          </a:p>
          <a:p>
            <a:pPr>
              <a:lnSpc>
                <a:spcPts val="4000"/>
              </a:lnSpc>
              <a:defRPr/>
            </a:pPr>
            <a:r>
              <a:rPr lang="ja-JP" altLang="en-US" sz="2800" b="1" dirty="0" smtClean="0">
                <a:solidFill>
                  <a:schemeClr val="bg1"/>
                </a:solidFill>
                <a:latin typeface="+mn-ea"/>
              </a:rPr>
              <a:t>　　　対策</a:t>
            </a:r>
            <a:r>
              <a:rPr lang="ja-JP" altLang="en-US" sz="2800" b="1" dirty="0">
                <a:solidFill>
                  <a:schemeClr val="bg1"/>
                </a:solidFill>
                <a:latin typeface="+mn-ea"/>
              </a:rPr>
              <a:t>のポイント⇒</a:t>
            </a:r>
            <a:r>
              <a:rPr lang="en-US" altLang="ja-JP" sz="2800" b="1" dirty="0" smtClean="0">
                <a:solidFill>
                  <a:schemeClr val="bg1"/>
                </a:solidFill>
                <a:latin typeface="+mn-ea"/>
              </a:rPr>
              <a:t>｢</a:t>
            </a:r>
            <a:r>
              <a:rPr lang="ja-JP" altLang="en-US" sz="2800" b="1" dirty="0" smtClean="0">
                <a:solidFill>
                  <a:schemeClr val="bg1"/>
                </a:solidFill>
                <a:latin typeface="+mn-ea"/>
              </a:rPr>
              <a:t>副流煙，コンセンサス</a:t>
            </a:r>
            <a:r>
              <a:rPr lang="en-US" altLang="ja-JP" sz="2800" b="1" dirty="0" smtClean="0">
                <a:solidFill>
                  <a:schemeClr val="bg1"/>
                </a:solidFill>
                <a:latin typeface="+mn-ea"/>
              </a:rPr>
              <a:t>｣</a:t>
            </a:r>
            <a:endParaRPr lang="ja-JP" altLang="en-US" sz="2800" b="1" dirty="0">
              <a:latin typeface="+mn-ea"/>
            </a:endParaRPr>
          </a:p>
        </p:txBody>
      </p:sp>
    </p:spTree>
    <p:extLst>
      <p:ext uri="{BB962C8B-B14F-4D97-AF65-F5344CB8AC3E}">
        <p14:creationId xmlns:p14="http://schemas.microsoft.com/office/powerpoint/2010/main" val="275756313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242281" y="5765931"/>
            <a:ext cx="1640463" cy="1402879"/>
          </a:xfrm>
          <a:prstGeom prst="rect">
            <a:avLst/>
          </a:prstGeom>
        </p:spPr>
      </p:pic>
      <p:sp>
        <p:nvSpPr>
          <p:cNvPr id="10" name="雲形吹き出し 9"/>
          <p:cNvSpPr/>
          <p:nvPr/>
        </p:nvSpPr>
        <p:spPr>
          <a:xfrm>
            <a:off x="689520" y="5682342"/>
            <a:ext cx="6322979" cy="1541417"/>
          </a:xfrm>
          <a:prstGeom prst="cloudCallout">
            <a:avLst>
              <a:gd name="adj1" fmla="val 54106"/>
              <a:gd name="adj2" fmla="val 7923"/>
            </a:avLst>
          </a:prstGeom>
        </p:spPr>
        <p:style>
          <a:lnRef idx="1">
            <a:schemeClr val="accent3"/>
          </a:lnRef>
          <a:fillRef idx="2">
            <a:schemeClr val="accent3"/>
          </a:fillRef>
          <a:effectRef idx="1">
            <a:schemeClr val="accent3"/>
          </a:effectRef>
          <a:fontRef idx="minor">
            <a:schemeClr val="dk1"/>
          </a:fontRef>
        </p:style>
        <p:txBody>
          <a:bodyPr rtlCol="0" anchor="ctr"/>
          <a:lstStyle/>
          <a:p>
            <a:pPr algn="ctr"/>
            <a:endParaRPr lang="ja-JP" altLang="en-US"/>
          </a:p>
        </p:txBody>
      </p:sp>
      <p:sp>
        <p:nvSpPr>
          <p:cNvPr id="7" name="Rectangle 2"/>
          <p:cNvSpPr txBox="1">
            <a:spLocks noGrp="1" noRot="1" noChangeArrowheads="1"/>
          </p:cNvSpPr>
          <p:nvPr>
            <p:ph type="title"/>
          </p:nvPr>
        </p:nvSpPr>
        <p:spPr>
          <a:xfrm>
            <a:off x="720000" y="720000"/>
            <a:ext cx="7920000" cy="720000"/>
          </a:xfrm>
          <a:prstGeom prst="rect">
            <a:avLst/>
          </a:prstGeom>
          <a:solidFill>
            <a:srgbClr val="FFFFCC"/>
          </a:solidFill>
          <a:ln w="38100">
            <a:solidFill>
              <a:schemeClr val="tx1"/>
            </a:solidFill>
          </a:ln>
        </p:spPr>
        <p:txBody>
          <a:bodyPr vert="horz" lIns="88817" tIns="44408" rIns="88817" bIns="44408" rtlCol="0" anchor="ctr">
            <a:normAutofit/>
          </a:bodyPr>
          <a:lstStyle>
            <a:lvl1pPr algn="ctr" defTabSz="914400" rtl="0" eaLnBrk="1" latinLnBrk="0" hangingPunct="1">
              <a:spcBef>
                <a:spcPct val="0"/>
              </a:spcBef>
              <a:buNone/>
              <a:defRPr kumimoji="1" sz="4400" kern="1200">
                <a:solidFill>
                  <a:srgbClr val="FFFFFF"/>
                </a:solidFill>
                <a:latin typeface="+mj-lt"/>
                <a:ea typeface="+mj-ea"/>
                <a:cs typeface="+mj-cs"/>
              </a:defRPr>
            </a:lvl1pPr>
            <a:lvl2pPr eaLnBrk="1" hangingPunct="1">
              <a:defRPr kumimoji="1">
                <a:solidFill>
                  <a:schemeClr val="tx2"/>
                </a:solidFill>
              </a:defRPr>
            </a:lvl2pPr>
            <a:lvl3pPr eaLnBrk="1" hangingPunct="1">
              <a:defRPr kumimoji="1">
                <a:solidFill>
                  <a:schemeClr val="tx2"/>
                </a:solidFill>
              </a:defRPr>
            </a:lvl3pPr>
            <a:lvl4pPr eaLnBrk="1" hangingPunct="1">
              <a:defRPr kumimoji="1">
                <a:solidFill>
                  <a:schemeClr val="tx2"/>
                </a:solidFill>
              </a:defRPr>
            </a:lvl4pPr>
            <a:lvl5pPr eaLnBrk="1" hangingPunct="1">
              <a:defRPr kumimoji="1">
                <a:solidFill>
                  <a:schemeClr val="tx2"/>
                </a:solidFill>
              </a:defRPr>
            </a:lvl5pPr>
            <a:lvl6pPr eaLnBrk="1" hangingPunct="1">
              <a:defRPr kumimoji="1">
                <a:solidFill>
                  <a:schemeClr val="tx2"/>
                </a:solidFill>
              </a:defRPr>
            </a:lvl6pPr>
            <a:lvl7pPr eaLnBrk="1" hangingPunct="1">
              <a:defRPr kumimoji="1">
                <a:solidFill>
                  <a:schemeClr val="tx2"/>
                </a:solidFill>
              </a:defRPr>
            </a:lvl7pPr>
            <a:lvl8pPr eaLnBrk="1" hangingPunct="1">
              <a:defRPr kumimoji="1">
                <a:solidFill>
                  <a:schemeClr val="tx2"/>
                </a:solidFill>
              </a:defRPr>
            </a:lvl8pPr>
            <a:lvl9pPr eaLnBrk="1" hangingPunct="1">
              <a:defRPr kumimoji="1">
                <a:solidFill>
                  <a:schemeClr val="tx2"/>
                </a:solidFill>
              </a:defRPr>
            </a:lvl9pPr>
          </a:lstStyle>
          <a:p>
            <a:r>
              <a:rPr lang="ja-JP" altLang="en-US" sz="3200" b="1" dirty="0">
                <a:solidFill>
                  <a:prstClr val="black"/>
                </a:solidFill>
                <a:latin typeface="HGP明朝E" panose="02020900000000000000" pitchFamily="18" charset="-128"/>
              </a:rPr>
              <a:t>心身両面にわたる健康の保持</a:t>
            </a:r>
            <a:r>
              <a:rPr lang="ja-JP" altLang="en-US" sz="3200" b="1" dirty="0" smtClean="0">
                <a:solidFill>
                  <a:prstClr val="black"/>
                </a:solidFill>
                <a:latin typeface="HGP明朝E" panose="02020900000000000000" pitchFamily="18" charset="-128"/>
              </a:rPr>
              <a:t>増進</a:t>
            </a:r>
            <a:r>
              <a:rPr lang="en-US" altLang="ja-JP" sz="3200" b="1" dirty="0" smtClean="0">
                <a:solidFill>
                  <a:prstClr val="black"/>
                </a:solidFill>
                <a:latin typeface="HGP明朝E" panose="02020900000000000000" pitchFamily="18" charset="-128"/>
              </a:rPr>
              <a:t>(</a:t>
            </a:r>
            <a:r>
              <a:rPr lang="ja-JP" altLang="en-US" sz="3200" b="1" dirty="0" smtClean="0">
                <a:solidFill>
                  <a:prstClr val="black"/>
                </a:solidFill>
                <a:latin typeface="HGP明朝E" panose="02020900000000000000" pitchFamily="18" charset="-128"/>
              </a:rPr>
              <a:t>ＴＨＰ</a:t>
            </a:r>
            <a:r>
              <a:rPr lang="en-US" altLang="ja-JP" sz="3200" b="1" dirty="0" smtClean="0">
                <a:solidFill>
                  <a:prstClr val="black"/>
                </a:solidFill>
                <a:latin typeface="HGP明朝E" panose="02020900000000000000" pitchFamily="18" charset="-128"/>
              </a:rPr>
              <a:t>)</a:t>
            </a:r>
            <a:r>
              <a:rPr lang="zh-TW" altLang="en-US" sz="3200" b="1" dirty="0">
                <a:solidFill>
                  <a:prstClr val="black"/>
                </a:solidFill>
                <a:latin typeface="HGP明朝E" panose="02020900000000000000" pitchFamily="18" charset="-128"/>
                <a:ea typeface="HGP明朝E" panose="02020900000000000000" pitchFamily="18" charset="-128"/>
              </a:rPr>
              <a:t>　</a:t>
            </a:r>
          </a:p>
        </p:txBody>
      </p:sp>
      <p:sp>
        <p:nvSpPr>
          <p:cNvPr id="8" name="対角する 2 つの角を切り取った四角形 7"/>
          <p:cNvSpPr/>
          <p:nvPr/>
        </p:nvSpPr>
        <p:spPr>
          <a:xfrm>
            <a:off x="720000" y="2160000"/>
            <a:ext cx="7920000" cy="3240000"/>
          </a:xfrm>
          <a:prstGeom prst="snip2Diag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ja-JP" altLang="en-US" sz="1832"/>
          </a:p>
        </p:txBody>
      </p:sp>
      <p:sp>
        <p:nvSpPr>
          <p:cNvPr id="9" name="Rectangle 3"/>
          <p:cNvSpPr txBox="1">
            <a:spLocks noRot="1" noChangeArrowheads="1"/>
          </p:cNvSpPr>
          <p:nvPr/>
        </p:nvSpPr>
        <p:spPr>
          <a:xfrm>
            <a:off x="927387" y="5947993"/>
            <a:ext cx="6176210" cy="1165459"/>
          </a:xfrm>
          <a:prstGeom prst="rect">
            <a:avLst/>
          </a:prstGeom>
          <a:noFill/>
          <a:ln>
            <a:noFill/>
          </a:ln>
        </p:spPr>
        <p:style>
          <a:lnRef idx="1">
            <a:schemeClr val="accent5"/>
          </a:lnRef>
          <a:fillRef idx="2">
            <a:schemeClr val="accent5"/>
          </a:fillRef>
          <a:effectRef idx="1">
            <a:schemeClr val="accent5"/>
          </a:effectRef>
          <a:fontRef idx="minor">
            <a:schemeClr val="dk1"/>
          </a:fontRef>
        </p:style>
        <p:txBody>
          <a:bodyPr vert="horz" lIns="91440" tIns="45720" rIns="91440" bIns="45720" rtlCol="0">
            <a:noAutofit/>
          </a:bodyPr>
          <a:lstStyle>
            <a:lvl1pPr marL="266456" indent="-266456" algn="l" defTabSz="888186" rtl="0" eaLnBrk="1" latinLnBrk="0" hangingPunct="1">
              <a:spcBef>
                <a:spcPct val="20000"/>
              </a:spcBef>
              <a:buClr>
                <a:schemeClr val="accent1"/>
              </a:buClr>
              <a:buSzPct val="100000"/>
              <a:buFont typeface="Symbol" pitchFamily="18" charset="2"/>
              <a:buChar char=""/>
              <a:defRPr kumimoji="1" sz="2332" kern="1200">
                <a:solidFill>
                  <a:schemeClr val="tx2"/>
                </a:solidFill>
                <a:latin typeface="+mn-lt"/>
                <a:ea typeface="+mn-ea"/>
                <a:cs typeface="+mn-cs"/>
              </a:defRPr>
            </a:lvl1pPr>
            <a:lvl2pPr marL="559743" indent="-266456" algn="l" defTabSz="888186" rtl="0" eaLnBrk="1" latinLnBrk="0" hangingPunct="1">
              <a:spcBef>
                <a:spcPct val="20000"/>
              </a:spcBef>
              <a:buClr>
                <a:schemeClr val="accent1"/>
              </a:buClr>
              <a:buSzPct val="100000"/>
              <a:buFont typeface="Symbol" pitchFamily="18" charset="2"/>
              <a:buChar char=""/>
              <a:defRPr kumimoji="1" sz="2138" kern="1200">
                <a:solidFill>
                  <a:schemeClr val="tx2"/>
                </a:solidFill>
                <a:latin typeface="+mn-lt"/>
                <a:ea typeface="+mn-ea"/>
                <a:cs typeface="+mn-cs"/>
              </a:defRPr>
            </a:lvl2pPr>
            <a:lvl3pPr marL="831134" indent="-222046" algn="l" defTabSz="888186" rtl="0" eaLnBrk="1" latinLnBrk="0" hangingPunct="1">
              <a:spcBef>
                <a:spcPct val="20000"/>
              </a:spcBef>
              <a:buClr>
                <a:schemeClr val="accent1"/>
              </a:buClr>
              <a:buSzPct val="100000"/>
              <a:buFont typeface="Symbol" pitchFamily="18" charset="2"/>
              <a:buChar char=""/>
              <a:defRPr kumimoji="1" sz="1943" kern="1200">
                <a:solidFill>
                  <a:schemeClr val="tx2"/>
                </a:solidFill>
                <a:latin typeface="+mn-lt"/>
                <a:ea typeface="+mn-ea"/>
                <a:cs typeface="+mn-cs"/>
              </a:defRPr>
            </a:lvl3pPr>
            <a:lvl4pPr marL="1110232" indent="-222046" algn="l" defTabSz="888186" rtl="0" eaLnBrk="1" latinLnBrk="0" hangingPunct="1">
              <a:spcBef>
                <a:spcPct val="20000"/>
              </a:spcBef>
              <a:buClr>
                <a:schemeClr val="accent1"/>
              </a:buClr>
              <a:buSzPct val="100000"/>
              <a:buFont typeface="Symbol" pitchFamily="18" charset="2"/>
              <a:buChar char=""/>
              <a:defRPr kumimoji="1" sz="1748" kern="1200">
                <a:solidFill>
                  <a:schemeClr val="tx2"/>
                </a:solidFill>
                <a:latin typeface="+mn-lt"/>
                <a:ea typeface="+mn-ea"/>
                <a:cs typeface="+mn-cs"/>
              </a:defRPr>
            </a:lvl4pPr>
            <a:lvl5pPr marL="1421098" indent="-222046" algn="l" defTabSz="888186" rtl="0" eaLnBrk="1" latinLnBrk="0" hangingPunct="1">
              <a:spcBef>
                <a:spcPct val="20000"/>
              </a:spcBef>
              <a:buClr>
                <a:schemeClr val="accent1"/>
              </a:buClr>
              <a:buSzPct val="100000"/>
              <a:buFont typeface="Symbol" pitchFamily="18" charset="2"/>
              <a:buChar char=""/>
              <a:defRPr kumimoji="1" sz="1554" kern="1200">
                <a:solidFill>
                  <a:schemeClr val="tx2"/>
                </a:solidFill>
                <a:latin typeface="+mn-lt"/>
                <a:ea typeface="+mn-ea"/>
                <a:cs typeface="+mn-cs"/>
              </a:defRPr>
            </a:lvl5pPr>
            <a:lvl6pPr marL="1731963" indent="-222046" algn="l" defTabSz="888186" rtl="0" eaLnBrk="1" latinLnBrk="0" hangingPunct="1">
              <a:spcBef>
                <a:spcPts val="373"/>
              </a:spcBef>
              <a:buClr>
                <a:schemeClr val="accent1"/>
              </a:buClr>
              <a:buFont typeface="Symbol" pitchFamily="18" charset="2"/>
              <a:buChar char="*"/>
              <a:defRPr kumimoji="1" sz="1359" kern="1200">
                <a:solidFill>
                  <a:schemeClr val="tx2"/>
                </a:solidFill>
                <a:latin typeface="+mn-lt"/>
                <a:ea typeface="+mn-ea"/>
                <a:cs typeface="+mn-cs"/>
              </a:defRPr>
            </a:lvl6pPr>
            <a:lvl7pPr marL="2042828" indent="-222046" algn="l" defTabSz="888186" rtl="0" eaLnBrk="1" latinLnBrk="0" hangingPunct="1">
              <a:spcBef>
                <a:spcPts val="373"/>
              </a:spcBef>
              <a:buClr>
                <a:schemeClr val="accent1"/>
              </a:buClr>
              <a:buFont typeface="Symbol" pitchFamily="18" charset="2"/>
              <a:buChar char="*"/>
              <a:defRPr kumimoji="1" sz="1359" kern="1200">
                <a:solidFill>
                  <a:schemeClr val="tx2"/>
                </a:solidFill>
                <a:latin typeface="+mn-lt"/>
                <a:ea typeface="+mn-ea"/>
                <a:cs typeface="+mn-cs"/>
              </a:defRPr>
            </a:lvl7pPr>
            <a:lvl8pPr marL="2353693" indent="-222046" algn="l" defTabSz="888186" rtl="0" eaLnBrk="1" latinLnBrk="0" hangingPunct="1">
              <a:spcBef>
                <a:spcPts val="373"/>
              </a:spcBef>
              <a:buClr>
                <a:schemeClr val="accent1"/>
              </a:buClr>
              <a:buFont typeface="Symbol" pitchFamily="18" charset="2"/>
              <a:buChar char="*"/>
              <a:defRPr kumimoji="1" sz="1359" kern="1200">
                <a:solidFill>
                  <a:schemeClr val="tx2"/>
                </a:solidFill>
                <a:latin typeface="+mn-lt"/>
                <a:ea typeface="+mn-ea"/>
                <a:cs typeface="+mn-cs"/>
              </a:defRPr>
            </a:lvl8pPr>
            <a:lvl9pPr marL="2664559" indent="-222046" algn="l" defTabSz="888186" rtl="0" eaLnBrk="1" latinLnBrk="0" hangingPunct="1">
              <a:spcBef>
                <a:spcPts val="373"/>
              </a:spcBef>
              <a:buClr>
                <a:schemeClr val="accent1"/>
              </a:buClr>
              <a:buFont typeface="Symbol" pitchFamily="18" charset="2"/>
              <a:buChar char="*"/>
              <a:defRPr kumimoji="1" sz="1359" kern="1200">
                <a:solidFill>
                  <a:schemeClr val="tx2"/>
                </a:solidFill>
                <a:latin typeface="+mn-lt"/>
                <a:ea typeface="+mn-ea"/>
                <a:cs typeface="+mn-cs"/>
              </a:defRPr>
            </a:lvl9pPr>
          </a:lstStyle>
          <a:p>
            <a:pPr marL="0" indent="0">
              <a:buNone/>
              <a:defRPr/>
            </a:pPr>
            <a:r>
              <a:rPr lang="ja-JP" altLang="en-US" sz="2400" b="1" dirty="0" smtClean="0">
                <a:solidFill>
                  <a:schemeClr val="tx1"/>
                </a:solidFill>
                <a:latin typeface="+mn-ea"/>
              </a:rPr>
              <a:t>　最近の高年齢労働者の増加を考えると，ＴＨＰでは</a:t>
            </a:r>
            <a:r>
              <a:rPr lang="ja-JP" altLang="en-US" sz="2400" b="1" dirty="0">
                <a:solidFill>
                  <a:schemeClr val="tx1"/>
                </a:solidFill>
                <a:latin typeface="+mn-ea"/>
              </a:rPr>
              <a:t>なく，再び高齢者</a:t>
            </a:r>
            <a:r>
              <a:rPr lang="ja-JP" altLang="en-US" sz="2400" b="1" dirty="0" smtClean="0">
                <a:solidFill>
                  <a:schemeClr val="tx1"/>
                </a:solidFill>
                <a:latin typeface="+mn-ea"/>
              </a:rPr>
              <a:t>の健康や安全対策が必要になる気がするね。</a:t>
            </a:r>
            <a:endParaRPr lang="ja-JP" altLang="en-US" sz="2400" b="1" dirty="0">
              <a:solidFill>
                <a:schemeClr val="tx1"/>
              </a:solidFill>
              <a:latin typeface="+mn-ea"/>
            </a:endParaRPr>
          </a:p>
        </p:txBody>
      </p:sp>
      <p:sp>
        <p:nvSpPr>
          <p:cNvPr id="3" name="正方形/長方形 2"/>
          <p:cNvSpPr/>
          <p:nvPr/>
        </p:nvSpPr>
        <p:spPr>
          <a:xfrm>
            <a:off x="828004" y="2631222"/>
            <a:ext cx="7728167" cy="2031325"/>
          </a:xfrm>
          <a:prstGeom prst="rect">
            <a:avLst/>
          </a:prstGeom>
        </p:spPr>
        <p:txBody>
          <a:bodyPr wrap="square">
            <a:spAutoFit/>
          </a:bodyPr>
          <a:lstStyle/>
          <a:p>
            <a:pPr>
              <a:lnSpc>
                <a:spcPct val="150000"/>
              </a:lnSpc>
              <a:defRPr/>
            </a:pPr>
            <a:r>
              <a:rPr lang="ja-JP" altLang="en-US" sz="2800" b="1" dirty="0">
                <a:latin typeface="+mn-ea"/>
              </a:rPr>
              <a:t>　</a:t>
            </a:r>
            <a:r>
              <a:rPr lang="ja-JP" altLang="en-US" sz="2800" b="1" dirty="0" smtClean="0">
                <a:latin typeface="+mn-ea"/>
              </a:rPr>
              <a:t>ＴＨＰとは，すべての労働者を</a:t>
            </a:r>
            <a:r>
              <a:rPr lang="ja-JP" altLang="en-US" sz="2800" b="1" dirty="0">
                <a:latin typeface="+mn-ea"/>
              </a:rPr>
              <a:t>対象</a:t>
            </a:r>
            <a:r>
              <a:rPr lang="ja-JP" altLang="en-US" sz="2800" b="1" dirty="0" smtClean="0">
                <a:latin typeface="+mn-ea"/>
              </a:rPr>
              <a:t>に，労働生活の全期間を通じて継続的かつ計画的に，すべての</a:t>
            </a:r>
            <a:r>
              <a:rPr lang="ja-JP" altLang="en-US" sz="2800" b="1" dirty="0">
                <a:latin typeface="+mn-ea"/>
              </a:rPr>
              <a:t>事業所に</a:t>
            </a:r>
            <a:r>
              <a:rPr lang="ja-JP" altLang="en-US" sz="2800" b="1" dirty="0" smtClean="0">
                <a:latin typeface="+mn-ea"/>
              </a:rPr>
              <a:t>おける健康の保持増進のための措置。</a:t>
            </a:r>
            <a:endParaRPr lang="ja-JP" altLang="en-US" sz="2800" b="1" dirty="0">
              <a:latin typeface="+mn-ea"/>
            </a:endParaRPr>
          </a:p>
        </p:txBody>
      </p:sp>
    </p:spTree>
    <p:extLst>
      <p:ext uri="{BB962C8B-B14F-4D97-AF65-F5344CB8AC3E}">
        <p14:creationId xmlns:p14="http://schemas.microsoft.com/office/powerpoint/2010/main" val="12340586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242281" y="5765931"/>
            <a:ext cx="1640463" cy="1402879"/>
          </a:xfrm>
          <a:prstGeom prst="rect">
            <a:avLst/>
          </a:prstGeom>
        </p:spPr>
      </p:pic>
      <p:sp>
        <p:nvSpPr>
          <p:cNvPr id="10" name="雲形吹き出し 9"/>
          <p:cNvSpPr/>
          <p:nvPr/>
        </p:nvSpPr>
        <p:spPr>
          <a:xfrm>
            <a:off x="720000" y="5718629"/>
            <a:ext cx="6322979" cy="1262742"/>
          </a:xfrm>
          <a:prstGeom prst="cloudCallout">
            <a:avLst>
              <a:gd name="adj1" fmla="val 50250"/>
              <a:gd name="adj2" fmla="val 32997"/>
            </a:avLst>
          </a:prstGeom>
        </p:spPr>
        <p:style>
          <a:lnRef idx="1">
            <a:schemeClr val="accent3"/>
          </a:lnRef>
          <a:fillRef idx="2">
            <a:schemeClr val="accent3"/>
          </a:fillRef>
          <a:effectRef idx="1">
            <a:schemeClr val="accent3"/>
          </a:effectRef>
          <a:fontRef idx="minor">
            <a:schemeClr val="dk1"/>
          </a:fontRef>
        </p:style>
        <p:txBody>
          <a:bodyPr rtlCol="0" anchor="ctr"/>
          <a:lstStyle/>
          <a:p>
            <a:pPr algn="ctr"/>
            <a:endParaRPr lang="ja-JP" altLang="en-US"/>
          </a:p>
        </p:txBody>
      </p:sp>
      <p:sp>
        <p:nvSpPr>
          <p:cNvPr id="7" name="Rectangle 2"/>
          <p:cNvSpPr txBox="1">
            <a:spLocks noGrp="1" noRot="1" noChangeArrowheads="1"/>
          </p:cNvSpPr>
          <p:nvPr>
            <p:ph type="title"/>
          </p:nvPr>
        </p:nvSpPr>
        <p:spPr>
          <a:xfrm>
            <a:off x="720000" y="720000"/>
            <a:ext cx="7920000" cy="720000"/>
          </a:xfrm>
          <a:prstGeom prst="rect">
            <a:avLst/>
          </a:prstGeom>
          <a:solidFill>
            <a:srgbClr val="FFFFCC"/>
          </a:solidFill>
          <a:ln w="38100">
            <a:solidFill>
              <a:schemeClr val="tx1"/>
            </a:solidFill>
          </a:ln>
        </p:spPr>
        <p:txBody>
          <a:bodyPr vert="horz" lIns="88817" tIns="44408" rIns="88817" bIns="44408" rtlCol="0" anchor="ctr">
            <a:normAutofit/>
          </a:bodyPr>
          <a:lstStyle>
            <a:lvl1pPr algn="ctr" defTabSz="914400" rtl="0" eaLnBrk="1" latinLnBrk="0" hangingPunct="1">
              <a:spcBef>
                <a:spcPct val="0"/>
              </a:spcBef>
              <a:buNone/>
              <a:defRPr kumimoji="1" sz="4400" kern="1200">
                <a:solidFill>
                  <a:srgbClr val="FFFFFF"/>
                </a:solidFill>
                <a:latin typeface="+mj-lt"/>
                <a:ea typeface="+mj-ea"/>
                <a:cs typeface="+mj-cs"/>
              </a:defRPr>
            </a:lvl1pPr>
            <a:lvl2pPr eaLnBrk="1" hangingPunct="1">
              <a:defRPr kumimoji="1">
                <a:solidFill>
                  <a:schemeClr val="tx2"/>
                </a:solidFill>
              </a:defRPr>
            </a:lvl2pPr>
            <a:lvl3pPr eaLnBrk="1" hangingPunct="1">
              <a:defRPr kumimoji="1">
                <a:solidFill>
                  <a:schemeClr val="tx2"/>
                </a:solidFill>
              </a:defRPr>
            </a:lvl3pPr>
            <a:lvl4pPr eaLnBrk="1" hangingPunct="1">
              <a:defRPr kumimoji="1">
                <a:solidFill>
                  <a:schemeClr val="tx2"/>
                </a:solidFill>
              </a:defRPr>
            </a:lvl4pPr>
            <a:lvl5pPr eaLnBrk="1" hangingPunct="1">
              <a:defRPr kumimoji="1">
                <a:solidFill>
                  <a:schemeClr val="tx2"/>
                </a:solidFill>
              </a:defRPr>
            </a:lvl5pPr>
            <a:lvl6pPr eaLnBrk="1" hangingPunct="1">
              <a:defRPr kumimoji="1">
                <a:solidFill>
                  <a:schemeClr val="tx2"/>
                </a:solidFill>
              </a:defRPr>
            </a:lvl6pPr>
            <a:lvl7pPr eaLnBrk="1" hangingPunct="1">
              <a:defRPr kumimoji="1">
                <a:solidFill>
                  <a:schemeClr val="tx2"/>
                </a:solidFill>
              </a:defRPr>
            </a:lvl7pPr>
            <a:lvl8pPr eaLnBrk="1" hangingPunct="1">
              <a:defRPr kumimoji="1">
                <a:solidFill>
                  <a:schemeClr val="tx2"/>
                </a:solidFill>
              </a:defRPr>
            </a:lvl8pPr>
            <a:lvl9pPr eaLnBrk="1" hangingPunct="1">
              <a:defRPr kumimoji="1">
                <a:solidFill>
                  <a:schemeClr val="tx2"/>
                </a:solidFill>
              </a:defRPr>
            </a:lvl9pPr>
          </a:lstStyle>
          <a:p>
            <a:r>
              <a:rPr lang="zh-TW" altLang="en-US" sz="3200" b="1" dirty="0">
                <a:solidFill>
                  <a:prstClr val="black"/>
                </a:solidFill>
                <a:latin typeface="HGP明朝E" panose="02020900000000000000" pitchFamily="18" charset="-128"/>
                <a:ea typeface="HGP明朝E" panose="02020900000000000000" pitchFamily="18" charset="-128"/>
              </a:rPr>
              <a:t>過重労働対策　</a:t>
            </a:r>
          </a:p>
        </p:txBody>
      </p:sp>
      <p:sp>
        <p:nvSpPr>
          <p:cNvPr id="8" name="対角する 2 つの角を切り取った四角形 7"/>
          <p:cNvSpPr/>
          <p:nvPr/>
        </p:nvSpPr>
        <p:spPr>
          <a:xfrm>
            <a:off x="720000" y="2160000"/>
            <a:ext cx="7920000" cy="3240000"/>
          </a:xfrm>
          <a:prstGeom prst="snip2Diag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ja-JP" altLang="en-US" sz="1832"/>
          </a:p>
        </p:txBody>
      </p:sp>
      <p:sp>
        <p:nvSpPr>
          <p:cNvPr id="9" name="Rectangle 3"/>
          <p:cNvSpPr txBox="1">
            <a:spLocks noRot="1" noChangeArrowheads="1"/>
          </p:cNvSpPr>
          <p:nvPr/>
        </p:nvSpPr>
        <p:spPr>
          <a:xfrm>
            <a:off x="883844" y="5950857"/>
            <a:ext cx="6128084" cy="941327"/>
          </a:xfrm>
          <a:prstGeom prst="rect">
            <a:avLst/>
          </a:prstGeom>
          <a:noFill/>
          <a:ln>
            <a:noFill/>
          </a:ln>
        </p:spPr>
        <p:style>
          <a:lnRef idx="1">
            <a:schemeClr val="accent5"/>
          </a:lnRef>
          <a:fillRef idx="2">
            <a:schemeClr val="accent5"/>
          </a:fillRef>
          <a:effectRef idx="1">
            <a:schemeClr val="accent5"/>
          </a:effectRef>
          <a:fontRef idx="minor">
            <a:schemeClr val="dk1"/>
          </a:fontRef>
        </p:style>
        <p:txBody>
          <a:bodyPr vert="horz" lIns="91440" tIns="45720" rIns="91440" bIns="45720" rtlCol="0">
            <a:noAutofit/>
          </a:bodyPr>
          <a:lstStyle>
            <a:lvl1pPr marL="266456" indent="-266456" algn="l" defTabSz="888186" rtl="0" eaLnBrk="1" latinLnBrk="0" hangingPunct="1">
              <a:spcBef>
                <a:spcPct val="20000"/>
              </a:spcBef>
              <a:buClr>
                <a:schemeClr val="accent1"/>
              </a:buClr>
              <a:buSzPct val="100000"/>
              <a:buFont typeface="Symbol" pitchFamily="18" charset="2"/>
              <a:buChar char=""/>
              <a:defRPr kumimoji="1" sz="2332" kern="1200">
                <a:solidFill>
                  <a:schemeClr val="tx2"/>
                </a:solidFill>
                <a:latin typeface="+mn-lt"/>
                <a:ea typeface="+mn-ea"/>
                <a:cs typeface="+mn-cs"/>
              </a:defRPr>
            </a:lvl1pPr>
            <a:lvl2pPr marL="559743" indent="-266456" algn="l" defTabSz="888186" rtl="0" eaLnBrk="1" latinLnBrk="0" hangingPunct="1">
              <a:spcBef>
                <a:spcPct val="20000"/>
              </a:spcBef>
              <a:buClr>
                <a:schemeClr val="accent1"/>
              </a:buClr>
              <a:buSzPct val="100000"/>
              <a:buFont typeface="Symbol" pitchFamily="18" charset="2"/>
              <a:buChar char=""/>
              <a:defRPr kumimoji="1" sz="2138" kern="1200">
                <a:solidFill>
                  <a:schemeClr val="tx2"/>
                </a:solidFill>
                <a:latin typeface="+mn-lt"/>
                <a:ea typeface="+mn-ea"/>
                <a:cs typeface="+mn-cs"/>
              </a:defRPr>
            </a:lvl2pPr>
            <a:lvl3pPr marL="831134" indent="-222046" algn="l" defTabSz="888186" rtl="0" eaLnBrk="1" latinLnBrk="0" hangingPunct="1">
              <a:spcBef>
                <a:spcPct val="20000"/>
              </a:spcBef>
              <a:buClr>
                <a:schemeClr val="accent1"/>
              </a:buClr>
              <a:buSzPct val="100000"/>
              <a:buFont typeface="Symbol" pitchFamily="18" charset="2"/>
              <a:buChar char=""/>
              <a:defRPr kumimoji="1" sz="1943" kern="1200">
                <a:solidFill>
                  <a:schemeClr val="tx2"/>
                </a:solidFill>
                <a:latin typeface="+mn-lt"/>
                <a:ea typeface="+mn-ea"/>
                <a:cs typeface="+mn-cs"/>
              </a:defRPr>
            </a:lvl3pPr>
            <a:lvl4pPr marL="1110232" indent="-222046" algn="l" defTabSz="888186" rtl="0" eaLnBrk="1" latinLnBrk="0" hangingPunct="1">
              <a:spcBef>
                <a:spcPct val="20000"/>
              </a:spcBef>
              <a:buClr>
                <a:schemeClr val="accent1"/>
              </a:buClr>
              <a:buSzPct val="100000"/>
              <a:buFont typeface="Symbol" pitchFamily="18" charset="2"/>
              <a:buChar char=""/>
              <a:defRPr kumimoji="1" sz="1748" kern="1200">
                <a:solidFill>
                  <a:schemeClr val="tx2"/>
                </a:solidFill>
                <a:latin typeface="+mn-lt"/>
                <a:ea typeface="+mn-ea"/>
                <a:cs typeface="+mn-cs"/>
              </a:defRPr>
            </a:lvl4pPr>
            <a:lvl5pPr marL="1421098" indent="-222046" algn="l" defTabSz="888186" rtl="0" eaLnBrk="1" latinLnBrk="0" hangingPunct="1">
              <a:spcBef>
                <a:spcPct val="20000"/>
              </a:spcBef>
              <a:buClr>
                <a:schemeClr val="accent1"/>
              </a:buClr>
              <a:buSzPct val="100000"/>
              <a:buFont typeface="Symbol" pitchFamily="18" charset="2"/>
              <a:buChar char=""/>
              <a:defRPr kumimoji="1" sz="1554" kern="1200">
                <a:solidFill>
                  <a:schemeClr val="tx2"/>
                </a:solidFill>
                <a:latin typeface="+mn-lt"/>
                <a:ea typeface="+mn-ea"/>
                <a:cs typeface="+mn-cs"/>
              </a:defRPr>
            </a:lvl5pPr>
            <a:lvl6pPr marL="1731963" indent="-222046" algn="l" defTabSz="888186" rtl="0" eaLnBrk="1" latinLnBrk="0" hangingPunct="1">
              <a:spcBef>
                <a:spcPts val="373"/>
              </a:spcBef>
              <a:buClr>
                <a:schemeClr val="accent1"/>
              </a:buClr>
              <a:buFont typeface="Symbol" pitchFamily="18" charset="2"/>
              <a:buChar char="*"/>
              <a:defRPr kumimoji="1" sz="1359" kern="1200">
                <a:solidFill>
                  <a:schemeClr val="tx2"/>
                </a:solidFill>
                <a:latin typeface="+mn-lt"/>
                <a:ea typeface="+mn-ea"/>
                <a:cs typeface="+mn-cs"/>
              </a:defRPr>
            </a:lvl6pPr>
            <a:lvl7pPr marL="2042828" indent="-222046" algn="l" defTabSz="888186" rtl="0" eaLnBrk="1" latinLnBrk="0" hangingPunct="1">
              <a:spcBef>
                <a:spcPts val="373"/>
              </a:spcBef>
              <a:buClr>
                <a:schemeClr val="accent1"/>
              </a:buClr>
              <a:buFont typeface="Symbol" pitchFamily="18" charset="2"/>
              <a:buChar char="*"/>
              <a:defRPr kumimoji="1" sz="1359" kern="1200">
                <a:solidFill>
                  <a:schemeClr val="tx2"/>
                </a:solidFill>
                <a:latin typeface="+mn-lt"/>
                <a:ea typeface="+mn-ea"/>
                <a:cs typeface="+mn-cs"/>
              </a:defRPr>
            </a:lvl7pPr>
            <a:lvl8pPr marL="2353693" indent="-222046" algn="l" defTabSz="888186" rtl="0" eaLnBrk="1" latinLnBrk="0" hangingPunct="1">
              <a:spcBef>
                <a:spcPts val="373"/>
              </a:spcBef>
              <a:buClr>
                <a:schemeClr val="accent1"/>
              </a:buClr>
              <a:buFont typeface="Symbol" pitchFamily="18" charset="2"/>
              <a:buChar char="*"/>
              <a:defRPr kumimoji="1" sz="1359" kern="1200">
                <a:solidFill>
                  <a:schemeClr val="tx2"/>
                </a:solidFill>
                <a:latin typeface="+mn-lt"/>
                <a:ea typeface="+mn-ea"/>
                <a:cs typeface="+mn-cs"/>
              </a:defRPr>
            </a:lvl8pPr>
            <a:lvl9pPr marL="2664559" indent="-222046" algn="l" defTabSz="888186" rtl="0" eaLnBrk="1" latinLnBrk="0" hangingPunct="1">
              <a:spcBef>
                <a:spcPts val="373"/>
              </a:spcBef>
              <a:buClr>
                <a:schemeClr val="accent1"/>
              </a:buClr>
              <a:buFont typeface="Symbol" pitchFamily="18" charset="2"/>
              <a:buChar char="*"/>
              <a:defRPr kumimoji="1" sz="1359" kern="1200">
                <a:solidFill>
                  <a:schemeClr val="tx2"/>
                </a:solidFill>
                <a:latin typeface="+mn-lt"/>
                <a:ea typeface="+mn-ea"/>
                <a:cs typeface="+mn-cs"/>
              </a:defRPr>
            </a:lvl9pPr>
          </a:lstStyle>
          <a:p>
            <a:pPr marL="0" indent="0">
              <a:buNone/>
              <a:defRPr/>
            </a:pPr>
            <a:r>
              <a:rPr lang="ja-JP" altLang="en-US" sz="2400" b="1" dirty="0" smtClean="0">
                <a:solidFill>
                  <a:schemeClr val="tx1"/>
                </a:solidFill>
                <a:latin typeface="+mn-ea"/>
              </a:rPr>
              <a:t>　　過労死などの元凶は，実は，労働時間でなく，「睡眠時間」が短くなることだよ！</a:t>
            </a:r>
            <a:endParaRPr lang="ja-JP" altLang="en-US" sz="2400" b="1" dirty="0">
              <a:solidFill>
                <a:schemeClr val="tx1"/>
              </a:solidFill>
              <a:latin typeface="+mn-ea"/>
            </a:endParaRPr>
          </a:p>
        </p:txBody>
      </p:sp>
      <p:sp>
        <p:nvSpPr>
          <p:cNvPr id="3" name="正方形/長方形 2"/>
          <p:cNvSpPr/>
          <p:nvPr/>
        </p:nvSpPr>
        <p:spPr>
          <a:xfrm>
            <a:off x="653142" y="2276410"/>
            <a:ext cx="7852229" cy="3170099"/>
          </a:xfrm>
          <a:prstGeom prst="rect">
            <a:avLst/>
          </a:prstGeom>
        </p:spPr>
        <p:txBody>
          <a:bodyPr wrap="square">
            <a:spAutoFit/>
          </a:bodyPr>
          <a:lstStyle/>
          <a:p>
            <a:pPr>
              <a:lnSpc>
                <a:spcPts val="4000"/>
              </a:lnSpc>
              <a:defRPr/>
            </a:pPr>
            <a:r>
              <a:rPr lang="ja-JP" altLang="en-US" sz="2800" b="1" dirty="0">
                <a:latin typeface="+mn-ea"/>
              </a:rPr>
              <a:t>　長時間にわたる過重な労働</a:t>
            </a:r>
            <a:r>
              <a:rPr lang="ja-JP" altLang="en-US" sz="2800" b="1" dirty="0" smtClean="0">
                <a:latin typeface="+mn-ea"/>
              </a:rPr>
              <a:t>は，疲労</a:t>
            </a:r>
            <a:r>
              <a:rPr lang="ja-JP" altLang="en-US" sz="2800" b="1" dirty="0">
                <a:latin typeface="+mn-ea"/>
              </a:rPr>
              <a:t>の蓄積を</a:t>
            </a:r>
            <a:r>
              <a:rPr lang="ja-JP" altLang="en-US" sz="2800" b="1" dirty="0" smtClean="0">
                <a:latin typeface="+mn-ea"/>
              </a:rPr>
              <a:t>もたらし，脳</a:t>
            </a:r>
            <a:r>
              <a:rPr lang="ja-JP" altLang="en-US" sz="2800" b="1" dirty="0">
                <a:latin typeface="+mn-ea"/>
              </a:rPr>
              <a:t>・心臓疾患の発症との関連性が</a:t>
            </a:r>
            <a:r>
              <a:rPr lang="ja-JP" altLang="en-US" sz="2800" b="1" dirty="0" smtClean="0">
                <a:latin typeface="+mn-ea"/>
              </a:rPr>
              <a:t>強い。</a:t>
            </a:r>
            <a:endParaRPr lang="en-US" altLang="ja-JP" sz="2800" b="1" dirty="0" smtClean="0">
              <a:latin typeface="+mn-ea"/>
            </a:endParaRPr>
          </a:p>
          <a:p>
            <a:pPr>
              <a:lnSpc>
                <a:spcPts val="4000"/>
              </a:lnSpc>
              <a:defRPr/>
            </a:pPr>
            <a:r>
              <a:rPr lang="ja-JP" altLang="en-US" sz="2800" b="1" dirty="0" smtClean="0">
                <a:latin typeface="+mn-ea"/>
              </a:rPr>
              <a:t>　労働者</a:t>
            </a:r>
            <a:r>
              <a:rPr lang="ja-JP" altLang="en-US" sz="2800" b="1" dirty="0">
                <a:latin typeface="+mn-ea"/>
              </a:rPr>
              <a:t>が疲労を回復することができないような長時間にわたる過重労働を</a:t>
            </a:r>
            <a:r>
              <a:rPr lang="ja-JP" altLang="en-US" sz="2800" b="1" dirty="0" smtClean="0">
                <a:latin typeface="+mn-ea"/>
              </a:rPr>
              <a:t>排除し，疲労</a:t>
            </a:r>
            <a:r>
              <a:rPr lang="ja-JP" altLang="en-US" sz="2800" b="1" dirty="0">
                <a:latin typeface="+mn-ea"/>
              </a:rPr>
              <a:t>の蓄積を生じさせないように</a:t>
            </a:r>
            <a:r>
              <a:rPr lang="ja-JP" altLang="en-US" sz="2800" b="1" dirty="0" smtClean="0">
                <a:latin typeface="+mn-ea"/>
              </a:rPr>
              <a:t>すること</a:t>
            </a:r>
            <a:r>
              <a:rPr lang="ja-JP" altLang="en-US" sz="2800" b="1" dirty="0">
                <a:latin typeface="+mn-ea"/>
              </a:rPr>
              <a:t>が重要である</a:t>
            </a:r>
            <a:r>
              <a:rPr lang="ja-JP" altLang="en-US" sz="2800" b="1" dirty="0" smtClean="0">
                <a:latin typeface="+mn-ea"/>
              </a:rPr>
              <a:t>。</a:t>
            </a:r>
            <a:endParaRPr lang="en-US" altLang="ja-JP" sz="2800" b="1" dirty="0" smtClean="0">
              <a:latin typeface="+mn-ea"/>
            </a:endParaRPr>
          </a:p>
          <a:p>
            <a:pPr>
              <a:lnSpc>
                <a:spcPts val="4000"/>
              </a:lnSpc>
              <a:defRPr/>
            </a:pPr>
            <a:r>
              <a:rPr lang="ja-JP" altLang="en-US" sz="2800" b="1" dirty="0" smtClean="0">
                <a:solidFill>
                  <a:schemeClr val="bg1"/>
                </a:solidFill>
                <a:latin typeface="+mn-ea"/>
              </a:rPr>
              <a:t>　　　対策</a:t>
            </a:r>
            <a:r>
              <a:rPr lang="ja-JP" altLang="en-US" sz="2800" b="1" dirty="0">
                <a:solidFill>
                  <a:schemeClr val="bg1"/>
                </a:solidFill>
                <a:latin typeface="+mn-ea"/>
              </a:rPr>
              <a:t>のポイント⇒</a:t>
            </a:r>
            <a:r>
              <a:rPr lang="en-US" altLang="ja-JP" sz="2800" b="1" dirty="0" smtClean="0">
                <a:solidFill>
                  <a:schemeClr val="bg1"/>
                </a:solidFill>
                <a:latin typeface="+mn-ea"/>
              </a:rPr>
              <a:t>｢</a:t>
            </a:r>
            <a:r>
              <a:rPr lang="ja-JP" altLang="en-US" sz="2800" b="1" dirty="0" smtClean="0">
                <a:solidFill>
                  <a:schemeClr val="bg1"/>
                </a:solidFill>
                <a:latin typeface="+mn-ea"/>
              </a:rPr>
              <a:t>睡眠時間を増やすこと</a:t>
            </a:r>
            <a:r>
              <a:rPr lang="en-US" altLang="ja-JP" sz="2800" b="1" dirty="0" smtClean="0">
                <a:solidFill>
                  <a:schemeClr val="bg1"/>
                </a:solidFill>
                <a:latin typeface="+mn-ea"/>
              </a:rPr>
              <a:t>｣</a:t>
            </a:r>
            <a:endParaRPr lang="ja-JP" altLang="en-US" sz="2800" b="1" dirty="0">
              <a:latin typeface="+mn-ea"/>
            </a:endParaRPr>
          </a:p>
        </p:txBody>
      </p:sp>
    </p:spTree>
    <p:extLst>
      <p:ext uri="{BB962C8B-B14F-4D97-AF65-F5344CB8AC3E}">
        <p14:creationId xmlns:p14="http://schemas.microsoft.com/office/powerpoint/2010/main" val="351493608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ウェーブ">
  <a:themeElements>
    <a:clrScheme name="ウェーブ">
      <a:dk1>
        <a:sysClr val="windowText" lastClr="000000"/>
      </a:dk1>
      <a:lt1>
        <a:sysClr val="window" lastClr="FFFFFF"/>
      </a:lt1>
      <a:dk2>
        <a:srgbClr val="073E87"/>
      </a:dk2>
      <a:lt2>
        <a:srgbClr val="C6E7FC"/>
      </a:lt2>
      <a:accent1>
        <a:srgbClr val="31B6FD"/>
      </a:accent1>
      <a:accent2>
        <a:srgbClr val="4584D3"/>
      </a:accent2>
      <a:accent3>
        <a:srgbClr val="5BD078"/>
      </a:accent3>
      <a:accent4>
        <a:srgbClr val="A5D028"/>
      </a:accent4>
      <a:accent5>
        <a:srgbClr val="F5C040"/>
      </a:accent5>
      <a:accent6>
        <a:srgbClr val="05E0DB"/>
      </a:accent6>
      <a:hlink>
        <a:srgbClr val="0080FF"/>
      </a:hlink>
      <a:folHlink>
        <a:srgbClr val="5EAEFF"/>
      </a:folHlink>
    </a:clrScheme>
    <a:fontScheme name="ウェーブ">
      <a:majorFont>
        <a:latin typeface="Candara"/>
        <a:ea typeface=""/>
        <a:cs typeface=""/>
        <a:font script="Jpan" typeface="HGP明朝E"/>
        <a:font script="Hang" typeface="HY그래픽M"/>
        <a:font script="Hans" typeface="华文新魏"/>
        <a:font script="Hant" typeface="標楷體"/>
        <a:font script="Arab" typeface="Arial"/>
        <a:font script="Hebr" typeface="Arial"/>
        <a:font script="Thai" typeface="Kodchiang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ndara"/>
        <a:ea typeface=""/>
        <a:cs typeface=""/>
        <a:font script="Jpan" typeface="HGP明朝E"/>
        <a:font script="Hang" typeface="HY그래픽M"/>
        <a:font script="Hans" typeface="华文楷体"/>
        <a:font script="Hant" typeface="標楷體"/>
        <a:font script="Arab" typeface="Arial"/>
        <a:font script="Hebr" typeface="Arial"/>
        <a:font script="Thai" typeface="Kodchiang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ウェーブ">
      <a:fillStyleLst>
        <a:solidFill>
          <a:schemeClr val="phClr"/>
        </a:solidFill>
        <a:gradFill rotWithShape="1">
          <a:gsLst>
            <a:gs pos="0">
              <a:schemeClr val="phClr">
                <a:tint val="0"/>
              </a:schemeClr>
            </a:gs>
            <a:gs pos="44000">
              <a:schemeClr val="phClr">
                <a:tint val="60000"/>
                <a:satMod val="120000"/>
              </a:schemeClr>
            </a:gs>
            <a:gs pos="100000">
              <a:schemeClr val="phClr">
                <a:tint val="90000"/>
                <a:alpha val="100000"/>
                <a:lumMod val="90000"/>
              </a:schemeClr>
            </a:gs>
          </a:gsLst>
          <a:lin ang="5400000" scaled="0"/>
        </a:gradFill>
        <a:gradFill rotWithShape="1">
          <a:gsLst>
            <a:gs pos="0">
              <a:schemeClr val="phClr">
                <a:tint val="96000"/>
                <a:satMod val="120000"/>
                <a:lumMod val="120000"/>
              </a:schemeClr>
            </a:gs>
            <a:gs pos="100000">
              <a:schemeClr val="phClr">
                <a:shade val="89000"/>
                <a:lumMod val="90000"/>
              </a:schemeClr>
            </a:gs>
          </a:gsLst>
          <a:lin ang="5400000" scaled="0"/>
        </a:gradFill>
      </a:fillStyleLst>
      <a:lnStyleLst>
        <a:ln w="9525" cap="flat" cmpd="sng" algn="ctr">
          <a:solidFill>
            <a:schemeClr val="phClr"/>
          </a:solidFill>
          <a:prstDash val="solid"/>
        </a:ln>
        <a:ln w="15875" cap="flat" cmpd="sng" algn="ctr">
          <a:solidFill>
            <a:schemeClr val="phClr">
              <a:shade val="75000"/>
              <a:lumMod val="80000"/>
            </a:schemeClr>
          </a:solidFill>
          <a:prstDash val="solid"/>
        </a:ln>
        <a:ln w="25400" cap="flat" cmpd="sng" algn="ctr">
          <a:solidFill>
            <a:schemeClr val="phClr"/>
          </a:solidFill>
          <a:prstDash val="solid"/>
        </a:ln>
      </a:lnStyleLst>
      <a:effectStyleLst>
        <a:effectStyle>
          <a:effectLst/>
        </a:effectStyle>
        <a:effectStyle>
          <a:effectLst>
            <a:outerShdw blurRad="50800" dist="25400" dir="5400000" rotWithShape="0">
              <a:srgbClr val="000000">
                <a:alpha val="38000"/>
              </a:srgbClr>
            </a:outerShdw>
          </a:effectLst>
          <a:scene3d>
            <a:camera prst="orthographicFront">
              <a:rot lat="0" lon="0" rev="0"/>
            </a:camera>
            <a:lightRig rig="flat" dir="tl">
              <a:rot lat="0" lon="0" rev="6360000"/>
            </a:lightRig>
          </a:scene3d>
          <a:sp3d prstMaterial="flat">
            <a:bevelT w="12700" h="12700"/>
          </a:sp3d>
        </a:effectStyle>
        <a:effectStyle>
          <a:effectLst>
            <a:outerShdw blurRad="50800" dist="25400" dir="5400000" rotWithShape="0">
              <a:srgbClr val="000000">
                <a:alpha val="38000"/>
              </a:srgbClr>
            </a:outerShdw>
          </a:effectLst>
          <a:scene3d>
            <a:camera prst="orthographicFront">
              <a:rot lat="0" lon="0" rev="0"/>
            </a:camera>
            <a:lightRig rig="flat" dir="tl">
              <a:rot lat="0" lon="0" rev="6360000"/>
            </a:lightRig>
          </a:scene3d>
          <a:sp3d contourW="19050" prstMaterial="flat">
            <a:bevelT w="63500" h="63500"/>
            <a:contourClr>
              <a:schemeClr val="phClr">
                <a:shade val="25000"/>
                <a:satMod val="180000"/>
              </a:schemeClr>
            </a:contourClr>
          </a:sp3d>
        </a:effectStyle>
      </a:effectStyleLst>
      <a:bgFillStyleLst>
        <a:solidFill>
          <a:schemeClr val="phClr"/>
        </a:solidFill>
        <a:gradFill rotWithShape="1">
          <a:gsLst>
            <a:gs pos="40000">
              <a:schemeClr val="phClr">
                <a:tint val="94000"/>
                <a:shade val="94000"/>
                <a:alpha val="100000"/>
                <a:satMod val="114000"/>
                <a:lumMod val="114000"/>
              </a:schemeClr>
            </a:gs>
            <a:gs pos="74000">
              <a:schemeClr val="phClr">
                <a:tint val="94000"/>
                <a:shade val="94000"/>
                <a:satMod val="128000"/>
                <a:lumMod val="100000"/>
              </a:schemeClr>
            </a:gs>
            <a:gs pos="100000">
              <a:schemeClr val="phClr">
                <a:tint val="98000"/>
                <a:shade val="100000"/>
                <a:hueMod val="98000"/>
                <a:satMod val="100000"/>
                <a:lumMod val="74000"/>
              </a:schemeClr>
            </a:gs>
          </a:gsLst>
          <a:path path="circle">
            <a:fillToRect l="20000" t="-40000" r="20000" b="140000"/>
          </a:path>
        </a:gradFill>
        <a:blipFill rotWithShape="1">
          <a:blip xmlns:r="http://schemas.openxmlformats.org/officeDocument/2006/relationships" r:embed="rId1">
            <a:duotone>
              <a:schemeClr val="phClr">
                <a:tint val="96000"/>
                <a:satMod val="130000"/>
                <a:lumMod val="50000"/>
              </a:schemeClr>
              <a:schemeClr val="phClr">
                <a:tint val="96000"/>
                <a:satMod val="114000"/>
                <a:lumMod val="114000"/>
              </a:schemeClr>
            </a:duotone>
          </a:blip>
          <a:stretch/>
        </a:blipFill>
      </a:bgFillStyleLst>
    </a:fmtScheme>
  </a:themeElements>
  <a:objectDefaults/>
  <a:extraClrSchemeLst/>
</a:theme>
</file>

<file path=ppt/theme/theme2.xml><?xml version="1.0" encoding="utf-8"?>
<a:theme xmlns:a="http://schemas.openxmlformats.org/drawingml/2006/main" name="5_スリップストリーム">
  <a:themeElements>
    <a:clrScheme name="スリップストリーム">
      <a:dk1>
        <a:sysClr val="windowText" lastClr="000000"/>
      </a:dk1>
      <a:lt1>
        <a:sysClr val="window" lastClr="FFFFFF"/>
      </a:lt1>
      <a:dk2>
        <a:srgbClr val="212745"/>
      </a:dk2>
      <a:lt2>
        <a:srgbClr val="B4DCFA"/>
      </a:lt2>
      <a:accent1>
        <a:srgbClr val="4E67C8"/>
      </a:accent1>
      <a:accent2>
        <a:srgbClr val="5ECCF3"/>
      </a:accent2>
      <a:accent3>
        <a:srgbClr val="A7EA52"/>
      </a:accent3>
      <a:accent4>
        <a:srgbClr val="5DCEAF"/>
      </a:accent4>
      <a:accent5>
        <a:srgbClr val="FF8021"/>
      </a:accent5>
      <a:accent6>
        <a:srgbClr val="F14124"/>
      </a:accent6>
      <a:hlink>
        <a:srgbClr val="56C7AA"/>
      </a:hlink>
      <a:folHlink>
        <a:srgbClr val="59A8D1"/>
      </a:folHlink>
    </a:clrScheme>
    <a:fontScheme name="スリップストリーム">
      <a:majorFont>
        <a:latin typeface="Trebuchet MS"/>
        <a:ea typeface=""/>
        <a:cs typeface=""/>
        <a:font script="Jpan" typeface="HGｺﾞｼｯｸM"/>
        <a:font script="Hang" typeface="HY그래픽B"/>
        <a:font script="Hans" typeface="方正姚体"/>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a:ea typeface=""/>
        <a:cs typeface=""/>
        <a:font script="Jpan" typeface="HGｺﾞｼｯｸM"/>
        <a:font script="Hang" typeface="HY그래픽M"/>
        <a:font script="Hans" typeface="方正姚体"/>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スリップストリーム">
      <a:fillStyleLst>
        <a:solidFill>
          <a:schemeClr val="phClr"/>
        </a:solidFill>
        <a:gradFill rotWithShape="1">
          <a:gsLst>
            <a:gs pos="28000">
              <a:schemeClr val="phClr">
                <a:tint val="18000"/>
                <a:satMod val="120000"/>
                <a:lumMod val="88000"/>
              </a:schemeClr>
            </a:gs>
            <a:gs pos="100000">
              <a:schemeClr val="phClr">
                <a:tint val="40000"/>
                <a:satMod val="100000"/>
                <a:lumMod val="78000"/>
              </a:schemeClr>
            </a:gs>
          </a:gsLst>
          <a:lin ang="5400000" scaled="0"/>
        </a:gradFill>
        <a:gradFill rotWithShape="1">
          <a:gsLst>
            <a:gs pos="0">
              <a:schemeClr val="phClr">
                <a:lumMod val="95000"/>
              </a:schemeClr>
            </a:gs>
            <a:gs pos="100000">
              <a:schemeClr val="phClr">
                <a:shade val="82000"/>
                <a:satMod val="125000"/>
                <a:lumMod val="74000"/>
              </a:schemeClr>
            </a:gs>
          </a:gsLst>
          <a:lin ang="5400000" scaled="0"/>
        </a:gradFill>
      </a:fillStyleLst>
      <a:lnStyleLst>
        <a:ln w="9525" cap="flat" cmpd="sng" algn="ctr">
          <a:solidFill>
            <a:schemeClr val="phClr"/>
          </a:solidFill>
          <a:prstDash val="solid"/>
        </a:ln>
        <a:ln w="15875" cap="flat" cmpd="sng" algn="ctr">
          <a:solidFill>
            <a:schemeClr val="phClr">
              <a:shade val="75000"/>
              <a:satMod val="125000"/>
              <a:lumMod val="75000"/>
            </a:schemeClr>
          </a:solidFill>
          <a:prstDash val="solid"/>
        </a:ln>
        <a:ln w="25400" cap="flat" cmpd="sng" algn="ctr">
          <a:solidFill>
            <a:schemeClr val="phClr"/>
          </a:solidFill>
          <a:prstDash val="solid"/>
        </a:ln>
      </a:lnStyleLst>
      <a:effectStyleLst>
        <a:effectStyle>
          <a:effectLst>
            <a:outerShdw blurRad="63500" dist="50800" dir="5400000" sx="98000" sy="98000" rotWithShape="0">
              <a:srgbClr val="000000">
                <a:alpha val="20000"/>
              </a:srgbClr>
            </a:outerShdw>
          </a:effectLst>
        </a:effectStyle>
        <a:effectStyle>
          <a:effectLst>
            <a:outerShdw blurRad="40005" dist="22984" dir="5400000" rotWithShape="0">
              <a:srgbClr val="000000">
                <a:alpha val="45000"/>
              </a:srgbClr>
            </a:outerShdw>
          </a:effectLst>
          <a:scene3d>
            <a:camera prst="orthographicFront">
              <a:rot lat="0" lon="0" rev="0"/>
            </a:camera>
            <a:lightRig rig="balanced" dir="tr"/>
          </a:scene3d>
          <a:sp3d prstMaterial="matte">
            <a:bevelT w="19050" h="38100"/>
          </a:sp3d>
        </a:effectStyle>
        <a:effectStyle>
          <a:effectLst>
            <a:reflection blurRad="38100" stA="26000" endPos="23000" dist="25400" dir="5400000" sy="-100000" rotWithShape="0"/>
          </a:effectLst>
          <a:scene3d>
            <a:camera prst="orthographicFront">
              <a:rot lat="0" lon="0" rev="0"/>
            </a:camera>
            <a:lightRig rig="balanced" dir="tr"/>
          </a:scene3d>
          <a:sp3d contourW="14605" prstMaterial="plastic">
            <a:bevelT w="50800"/>
            <a:contourClr>
              <a:schemeClr val="phClr">
                <a:shade val="30000"/>
                <a:satMod val="120000"/>
              </a:schemeClr>
            </a:contourClr>
          </a:sp3d>
        </a:effectStyle>
      </a:effectStyleLst>
      <a:bgFillStyleLst>
        <a:solidFill>
          <a:schemeClr val="phClr"/>
        </a:solidFill>
        <a:gradFill rotWithShape="1">
          <a:gsLst>
            <a:gs pos="0">
              <a:schemeClr val="phClr">
                <a:tint val="98000"/>
                <a:shade val="90000"/>
                <a:satMod val="160000"/>
                <a:lumMod val="100000"/>
              </a:schemeClr>
            </a:gs>
            <a:gs pos="60000">
              <a:schemeClr val="phClr">
                <a:tint val="95000"/>
                <a:shade val="100000"/>
                <a:satMod val="130000"/>
                <a:lumMod val="130000"/>
              </a:schemeClr>
            </a:gs>
            <a:gs pos="100000">
              <a:schemeClr val="phClr">
                <a:tint val="97000"/>
                <a:shade val="100000"/>
                <a:hueMod val="100000"/>
                <a:satMod val="140000"/>
                <a:lumMod val="80000"/>
              </a:schemeClr>
            </a:gs>
          </a:gsLst>
          <a:path path="circle">
            <a:fillToRect l="20000" t="10000" r="20000" b="60000"/>
          </a:path>
        </a:gradFill>
        <a:gradFill rotWithShape="1">
          <a:gsLst>
            <a:gs pos="0">
              <a:schemeClr val="phClr">
                <a:tint val="94000"/>
                <a:satMod val="160000"/>
                <a:lumMod val="160000"/>
              </a:schemeClr>
            </a:gs>
            <a:gs pos="42000">
              <a:schemeClr val="phClr">
                <a:tint val="94000"/>
                <a:shade val="94000"/>
                <a:satMod val="160000"/>
                <a:lumMod val="130000"/>
              </a:schemeClr>
            </a:gs>
            <a:gs pos="100000">
              <a:schemeClr val="phClr">
                <a:tint val="97000"/>
                <a:shade val="94000"/>
                <a:satMod val="180000"/>
                <a:lumMod val="84000"/>
              </a:schemeClr>
            </a:gs>
          </a:gsLst>
          <a:path path="circle">
            <a:fillToRect l="24000" t="44000" r="24000" b="12000"/>
          </a:path>
        </a:gradFill>
      </a:bgFillStyleLst>
    </a:fmtScheme>
  </a:themeElements>
  <a:objectDefaults/>
  <a:extraClrSchemeLst/>
</a:theme>
</file>

<file path=ppt/theme/theme3.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emplate/>
  <TotalTime>17194</TotalTime>
  <Words>3078</Words>
  <Application>Microsoft Office PowerPoint</Application>
  <PresentationFormat>ユーザー設定</PresentationFormat>
  <Paragraphs>1709</Paragraphs>
  <Slides>103</Slides>
  <Notes>103</Notes>
  <HiddenSlides>0</HiddenSlides>
  <MMClips>0</MMClips>
  <ScaleCrop>false</ScaleCrop>
  <HeadingPairs>
    <vt:vector size="6" baseType="variant">
      <vt:variant>
        <vt:lpstr>使用されているフォント</vt:lpstr>
      </vt:variant>
      <vt:variant>
        <vt:i4>21</vt:i4>
      </vt:variant>
      <vt:variant>
        <vt:lpstr>テーマ</vt:lpstr>
      </vt:variant>
      <vt:variant>
        <vt:i4>2</vt:i4>
      </vt:variant>
      <vt:variant>
        <vt:lpstr>スライド タイトル</vt:lpstr>
      </vt:variant>
      <vt:variant>
        <vt:i4>103</vt:i4>
      </vt:variant>
    </vt:vector>
  </HeadingPairs>
  <TitlesOfParts>
    <vt:vector size="126" baseType="lpstr">
      <vt:lpstr>標楷體</vt:lpstr>
      <vt:lpstr>ＤＦ特太ゴシック体</vt:lpstr>
      <vt:lpstr>HGP明朝E</vt:lpstr>
      <vt:lpstr>HGS明朝E</vt:lpstr>
      <vt:lpstr>HGｺﾞｼｯｸM</vt:lpstr>
      <vt:lpstr>HG丸ｺﾞｼｯｸM-PRO</vt:lpstr>
      <vt:lpstr>HG明朝E</vt:lpstr>
      <vt:lpstr>ＭＳ Ｐゴシック</vt:lpstr>
      <vt:lpstr>ＭＳ Ｐ明朝</vt:lpstr>
      <vt:lpstr>ＭＳ ゴシック</vt:lpstr>
      <vt:lpstr>メイリオ</vt:lpstr>
      <vt:lpstr>Arial</vt:lpstr>
      <vt:lpstr>Calibri</vt:lpstr>
      <vt:lpstr>Candara</vt:lpstr>
      <vt:lpstr>Garamond</vt:lpstr>
      <vt:lpstr>Georgia</vt:lpstr>
      <vt:lpstr>Symbol</vt:lpstr>
      <vt:lpstr>Tahoma</vt:lpstr>
      <vt:lpstr>Times New Roman</vt:lpstr>
      <vt:lpstr>Trebuchet MS</vt:lpstr>
      <vt:lpstr>Wingdings</vt:lpstr>
      <vt:lpstr>ウェーブ</vt:lpstr>
      <vt:lpstr>5_スリップストリーム</vt:lpstr>
      <vt:lpstr>今まで無かった 労働安全衛生の知識と対策</vt:lpstr>
      <vt:lpstr>　労働安全衛生とは？</vt:lpstr>
      <vt:lpstr>労働安全衛生の本質</vt:lpstr>
      <vt:lpstr>労働安全衛生と経営者の義務</vt:lpstr>
      <vt:lpstr>　労働災害を発生させた場合の責任</vt:lpstr>
      <vt:lpstr>第　1　部 安　全　編</vt:lpstr>
      <vt:lpstr>目　　　次</vt:lpstr>
      <vt:lpstr>　Ⅰ　「安全」とは？</vt:lpstr>
      <vt:lpstr>PowerPoint プレゼンテーション</vt:lpstr>
      <vt:lpstr>Ⅱ　安全と労働災害防止</vt:lpstr>
      <vt:lpstr>Ⅲ　「労働災害を発生させない」ために</vt:lpstr>
      <vt:lpstr>Ⅳ　労働災害とは何かを知る</vt:lpstr>
      <vt:lpstr>禍(わざわい)を転じて福となす</vt:lpstr>
      <vt:lpstr>Ⅴ　労働災害発生のしくみを理解</vt:lpstr>
      <vt:lpstr>Ⅵ　災害発生原因・災害分析を把握</vt:lpstr>
      <vt:lpstr>災害発生状況の推移 労働安全衛生法施行後（休業4日以上）</vt:lpstr>
      <vt:lpstr>PowerPoint プレゼンテーション</vt:lpstr>
      <vt:lpstr>産業別「度数率」及び「強度率」</vt:lpstr>
      <vt:lpstr>災害発生割合の法則は？</vt:lpstr>
      <vt:lpstr>労働災害の法則（合田の法則）</vt:lpstr>
      <vt:lpstr>災害発生割合の法則で大事なこと</vt:lpstr>
      <vt:lpstr>災害原因の第一は「不注意」　ホント？</vt:lpstr>
      <vt:lpstr>被災者に災害原因が押し付けられる理由</vt:lpstr>
      <vt:lpstr>Ⅶ　労働災害防止対策の検討</vt:lpstr>
      <vt:lpstr>アプローチの順番はこれだ！</vt:lpstr>
      <vt:lpstr>第一　法令遵守</vt:lpstr>
      <vt:lpstr>労働安全衛生法の流れ</vt:lpstr>
      <vt:lpstr>労働安全衛生法の成り立ち</vt:lpstr>
      <vt:lpstr>労働安全衛生法の特徴</vt:lpstr>
      <vt:lpstr>労働基準監督官</vt:lpstr>
      <vt:lpstr>法令等の目的を知る</vt:lpstr>
      <vt:lpstr>法令遵守のポイント</vt:lpstr>
      <vt:lpstr>第二　ハード面の対策</vt:lpstr>
      <vt:lpstr>ハード面の対策とは</vt:lpstr>
      <vt:lpstr>ハード面の対策のポイント</vt:lpstr>
      <vt:lpstr>本質安全化とは</vt:lpstr>
      <vt:lpstr>フェールセーフとフールプルーフ</vt:lpstr>
      <vt:lpstr>PowerPoint プレゼンテーション</vt:lpstr>
      <vt:lpstr>第三　ソフト面の対策</vt:lpstr>
      <vt:lpstr>要因別ソフト面の対策</vt:lpstr>
      <vt:lpstr>ソフト面の対策のポイント</vt:lpstr>
      <vt:lpstr>ヒューマンエラー対策の問題点</vt:lpstr>
      <vt:lpstr>ヒューマンエラーの種類</vt:lpstr>
      <vt:lpstr>ヒューマンエラーの対策例</vt:lpstr>
      <vt:lpstr>Ⅷ　リスクアセスメント</vt:lpstr>
      <vt:lpstr>労働安全衛生マネジメントシステム</vt:lpstr>
      <vt:lpstr>リスクアセスメントの概要</vt:lpstr>
      <vt:lpstr>危険感受性を高めよう</vt:lpstr>
      <vt:lpstr>危険感受性を高める「ＫＹ」</vt:lpstr>
      <vt:lpstr>リスク低減レベル（許容可能レベル）</vt:lpstr>
      <vt:lpstr>リスクレベルと安全</vt:lpstr>
      <vt:lpstr>PowerPoint プレゼンテーション</vt:lpstr>
      <vt:lpstr>　リスクレベル１＝無災害達成！！</vt:lpstr>
      <vt:lpstr>第　２　部 労働衛生編</vt:lpstr>
      <vt:lpstr>目　　　次</vt:lpstr>
      <vt:lpstr>Ⅰ　労働衛生とは？</vt:lpstr>
      <vt:lpstr>　Ⅱ　労働衛生の目的</vt:lpstr>
      <vt:lpstr>労働衛生対策を進めるに当たって</vt:lpstr>
      <vt:lpstr>労働衛生対策の流れ</vt:lpstr>
      <vt:lpstr>労働衛生関連法令</vt:lpstr>
      <vt:lpstr>労働衛生対策のポイント</vt:lpstr>
      <vt:lpstr>Ⅲ　労働衛生対策について</vt:lpstr>
      <vt:lpstr>Ⅳ　基本的対策</vt:lpstr>
      <vt:lpstr>労働衛生の３管理</vt:lpstr>
      <vt:lpstr>健康管理</vt:lpstr>
      <vt:lpstr>健康診断</vt:lpstr>
      <vt:lpstr>健康診断の受診義務</vt:lpstr>
      <vt:lpstr>健康診断の流れ</vt:lpstr>
      <vt:lpstr>雇入時の健康診断</vt:lpstr>
      <vt:lpstr>定期健康診断</vt:lpstr>
      <vt:lpstr>特定業務従事者の健康診断</vt:lpstr>
      <vt:lpstr>労働衛生教育と健康教育等</vt:lpstr>
      <vt:lpstr>リスクアセスメント</vt:lpstr>
      <vt:lpstr>Ⅴ　職業性疾病予防対策</vt:lpstr>
      <vt:lpstr>業務上疾病(職業性疾病)</vt:lpstr>
      <vt:lpstr>業務上疾病発生状況</vt:lpstr>
      <vt:lpstr>化学物質による健康障害防止対策　</vt:lpstr>
      <vt:lpstr>化学物質のリスクアセスメント　</vt:lpstr>
      <vt:lpstr>PowerPoint プレゼンテーション</vt:lpstr>
      <vt:lpstr>粉じん障害防止対策</vt:lpstr>
      <vt:lpstr>石綿に係る健康障害防止対策　</vt:lpstr>
      <vt:lpstr>電離放射線障害防止対策</vt:lpstr>
      <vt:lpstr>酸素欠乏症等防止対策</vt:lpstr>
      <vt:lpstr>騒音障害防止対策</vt:lpstr>
      <vt:lpstr>振動障害予防対策</vt:lpstr>
      <vt:lpstr>腰痛予防対策</vt:lpstr>
      <vt:lpstr>熱中症対策</vt:lpstr>
      <vt:lpstr>PowerPoint プレゼンテーション</vt:lpstr>
      <vt:lpstr>高気圧障害防止対策</vt:lpstr>
      <vt:lpstr>ＶＤＴ作業対策</vt:lpstr>
      <vt:lpstr>Ⅵ　健康確保対策</vt:lpstr>
      <vt:lpstr>世界保健機関(ＷＨＯ)の｢健康｣の定義</vt:lpstr>
      <vt:lpstr>職場におけるメンタルヘルス対策</vt:lpstr>
      <vt:lpstr>PowerPoint プレゼンテーション</vt:lpstr>
      <vt:lpstr>ストレスチェック制度</vt:lpstr>
      <vt:lpstr>ストレスチェック制度の流れ</vt:lpstr>
      <vt:lpstr>受動喫煙防止対策　</vt:lpstr>
      <vt:lpstr>心身両面にわたる健康の保持増進(ＴＨＰ)　</vt:lpstr>
      <vt:lpstr>過重労働対策　</vt:lpstr>
      <vt:lpstr>PowerPoint プレゼンテーション</vt:lpstr>
      <vt:lpstr>Ⅶ　快適職場づくり対策</vt:lpstr>
      <vt:lpstr>　快適な職場環境の実現！！</vt:lpstr>
      <vt:lpstr>ご安全に</vt:lpstr>
    </vt:vector>
  </TitlesOfParts>
  <Company>厚生労働省</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労働安全衛生</dc:title>
  <dc:creator>合田　弘孝</dc:creator>
  <cp:lastModifiedBy>合田弘</cp:lastModifiedBy>
  <cp:revision>1199</cp:revision>
  <cp:lastPrinted>2016-11-19T03:50:16Z</cp:lastPrinted>
  <dcterms:created xsi:type="dcterms:W3CDTF">2014-03-19T07:13:47Z</dcterms:created>
  <dcterms:modified xsi:type="dcterms:W3CDTF">2017-07-10T09:39:18Z</dcterms:modified>
</cp:coreProperties>
</file>